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31" r:id="rId1"/>
    <p:sldMasterId id="2147484760" r:id="rId2"/>
  </p:sldMasterIdLst>
  <p:notesMasterIdLst>
    <p:notesMasterId r:id="rId105"/>
  </p:notesMasterIdLst>
  <p:handoutMasterIdLst>
    <p:handoutMasterId r:id="rId106"/>
  </p:handoutMasterIdLst>
  <p:sldIdLst>
    <p:sldId id="536" r:id="rId3"/>
    <p:sldId id="758" r:id="rId4"/>
    <p:sldId id="274" r:id="rId5"/>
    <p:sldId id="767" r:id="rId6"/>
    <p:sldId id="760" r:id="rId7"/>
    <p:sldId id="761" r:id="rId8"/>
    <p:sldId id="762" r:id="rId9"/>
    <p:sldId id="763" r:id="rId10"/>
    <p:sldId id="765" r:id="rId11"/>
    <p:sldId id="276" r:id="rId12"/>
    <p:sldId id="768" r:id="rId13"/>
    <p:sldId id="277" r:id="rId14"/>
    <p:sldId id="666" r:id="rId15"/>
    <p:sldId id="669" r:id="rId16"/>
    <p:sldId id="278" r:id="rId17"/>
    <p:sldId id="279" r:id="rId18"/>
    <p:sldId id="280" r:id="rId19"/>
    <p:sldId id="282" r:id="rId20"/>
    <p:sldId id="286" r:id="rId21"/>
    <p:sldId id="288" r:id="rId22"/>
    <p:sldId id="267" r:id="rId23"/>
    <p:sldId id="271" r:id="rId24"/>
    <p:sldId id="291" r:id="rId25"/>
    <p:sldId id="779" r:id="rId26"/>
    <p:sldId id="778" r:id="rId27"/>
    <p:sldId id="777" r:id="rId28"/>
    <p:sldId id="781" r:id="rId29"/>
    <p:sldId id="670" r:id="rId30"/>
    <p:sldId id="393" r:id="rId31"/>
    <p:sldId id="565" r:id="rId32"/>
    <p:sldId id="564" r:id="rId33"/>
    <p:sldId id="621" r:id="rId34"/>
    <p:sldId id="549" r:id="rId35"/>
    <p:sldId id="394" r:id="rId36"/>
    <p:sldId id="550" r:id="rId37"/>
    <p:sldId id="395" r:id="rId38"/>
    <p:sldId id="551" r:id="rId39"/>
    <p:sldId id="570" r:id="rId40"/>
    <p:sldId id="720" r:id="rId41"/>
    <p:sldId id="721" r:id="rId42"/>
    <p:sldId id="726" r:id="rId43"/>
    <p:sldId id="396" r:id="rId44"/>
    <p:sldId id="562" r:id="rId45"/>
    <p:sldId id="685" r:id="rId46"/>
    <p:sldId id="686" r:id="rId47"/>
    <p:sldId id="675" r:id="rId48"/>
    <p:sldId id="728" r:id="rId49"/>
    <p:sldId id="752" r:id="rId50"/>
    <p:sldId id="753" r:id="rId51"/>
    <p:sldId id="769" r:id="rId52"/>
    <p:sldId id="782" r:id="rId53"/>
    <p:sldId id="754" r:id="rId54"/>
    <p:sldId id="755" r:id="rId55"/>
    <p:sldId id="756" r:id="rId56"/>
    <p:sldId id="771" r:id="rId57"/>
    <p:sldId id="676" r:id="rId58"/>
    <p:sldId id="677" r:id="rId59"/>
    <p:sldId id="722" r:id="rId60"/>
    <p:sldId id="380" r:id="rId61"/>
    <p:sldId id="384" r:id="rId62"/>
    <p:sldId id="385" r:id="rId63"/>
    <p:sldId id="774" r:id="rId64"/>
    <p:sldId id="357" r:id="rId65"/>
    <p:sldId id="637" r:id="rId66"/>
    <p:sldId id="702" r:id="rId67"/>
    <p:sldId id="780" r:id="rId68"/>
    <p:sldId id="638" r:id="rId69"/>
    <p:sldId id="639" r:id="rId70"/>
    <p:sldId id="750" r:id="rId71"/>
    <p:sldId id="699" r:id="rId72"/>
    <p:sldId id="751" r:id="rId73"/>
    <p:sldId id="697" r:id="rId74"/>
    <p:sldId id="640" r:id="rId75"/>
    <p:sldId id="689" r:id="rId76"/>
    <p:sldId id="714" r:id="rId77"/>
    <p:sldId id="711" r:id="rId78"/>
    <p:sldId id="710" r:id="rId79"/>
    <p:sldId id="783" r:id="rId80"/>
    <p:sldId id="784" r:id="rId81"/>
    <p:sldId id="713" r:id="rId82"/>
    <p:sldId id="712" r:id="rId83"/>
    <p:sldId id="692" r:id="rId84"/>
    <p:sldId id="691" r:id="rId85"/>
    <p:sldId id="641" r:id="rId86"/>
    <p:sldId id="772" r:id="rId87"/>
    <p:sldId id="785" r:id="rId88"/>
    <p:sldId id="706" r:id="rId89"/>
    <p:sldId id="708" r:id="rId90"/>
    <p:sldId id="654" r:id="rId91"/>
    <p:sldId id="775" r:id="rId92"/>
    <p:sldId id="733" r:id="rId93"/>
    <p:sldId id="655" r:id="rId94"/>
    <p:sldId id="776" r:id="rId95"/>
    <p:sldId id="717" r:id="rId96"/>
    <p:sldId id="715" r:id="rId97"/>
    <p:sldId id="738" r:id="rId98"/>
    <p:sldId id="737" r:id="rId99"/>
    <p:sldId id="740" r:id="rId100"/>
    <p:sldId id="743" r:id="rId101"/>
    <p:sldId id="526" r:id="rId102"/>
    <p:sldId id="786" r:id="rId103"/>
    <p:sldId id="729" r:id="rId10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4" autoAdjust="0"/>
  </p:normalViewPr>
  <p:slideViewPr>
    <p:cSldViewPr>
      <p:cViewPr varScale="1">
        <p:scale>
          <a:sx n="74" d="100"/>
          <a:sy n="74" d="100"/>
        </p:scale>
        <p:origin x="1290" y="72"/>
      </p:cViewPr>
      <p:guideLst>
        <p:guide orient="horz" pos="2160"/>
        <p:guide pos="2880"/>
      </p:guideLst>
    </p:cSldViewPr>
  </p:slideViewPr>
  <p:notesTextViewPr>
    <p:cViewPr>
      <p:scale>
        <a:sx n="3" d="2"/>
        <a:sy n="3" d="2"/>
      </p:scale>
      <p:origin x="0" y="0"/>
    </p:cViewPr>
  </p:notesTextViewPr>
  <p:sorterViewPr>
    <p:cViewPr>
      <p:scale>
        <a:sx n="66" d="100"/>
        <a:sy n="66" d="100"/>
      </p:scale>
      <p:origin x="0" y="4578"/>
    </p:cViewPr>
  </p:sorterViewPr>
  <p:notesViewPr>
    <p:cSldViewPr>
      <p:cViewPr varScale="1">
        <p:scale>
          <a:sx n="55" d="100"/>
          <a:sy n="55" d="100"/>
        </p:scale>
        <p:origin x="-22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DC839CE-6CD1-47AE-A422-1E305E9FD930}" type="datetimeFigureOut">
              <a:rPr lang="pt-BR"/>
              <a:pPr>
                <a:defRPr/>
              </a:pPr>
              <a:t>14/10/2022</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0C876C3-F670-4538-9A01-88BFCCD02637}" type="slidenum">
              <a:rPr lang="pt-BR"/>
              <a:pPr>
                <a:defRPr/>
              </a:pPr>
              <a:t>‹nº›</a:t>
            </a:fld>
            <a:endParaRPr lang="pt-BR"/>
          </a:p>
        </p:txBody>
      </p:sp>
    </p:spTree>
    <p:extLst>
      <p:ext uri="{BB962C8B-B14F-4D97-AF65-F5344CB8AC3E}">
        <p14:creationId xmlns:p14="http://schemas.microsoft.com/office/powerpoint/2010/main" val="125436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CABF86A-D605-4559-936C-C4ECC5F6893D}" type="datetimeFigureOut">
              <a:rPr lang="pt-BR"/>
              <a:pPr>
                <a:defRPr/>
              </a:pPr>
              <a:t>14/10/2022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92FDF0-80D1-46F4-AF5C-7F7D3B3FECF3}" type="slidenum">
              <a:rPr lang="pt-BR"/>
              <a:pPr>
                <a:defRPr/>
              </a:pPr>
              <a:t>‹nº›</a:t>
            </a:fld>
            <a:endParaRPr lang="pt-BR"/>
          </a:p>
        </p:txBody>
      </p:sp>
    </p:spTree>
    <p:extLst>
      <p:ext uri="{BB962C8B-B14F-4D97-AF65-F5344CB8AC3E}">
        <p14:creationId xmlns:p14="http://schemas.microsoft.com/office/powerpoint/2010/main" val="1120219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8092FDF0-80D1-46F4-AF5C-7F7D3B3FECF3}" type="slidenum">
              <a:rPr lang="pt-BR" smtClean="0"/>
              <a:pPr>
                <a:defRPr/>
              </a:pPr>
              <a:t>46</a:t>
            </a:fld>
            <a:endParaRPr lang="pt-BR"/>
          </a:p>
        </p:txBody>
      </p:sp>
    </p:spTree>
    <p:extLst>
      <p:ext uri="{BB962C8B-B14F-4D97-AF65-F5344CB8AC3E}">
        <p14:creationId xmlns:p14="http://schemas.microsoft.com/office/powerpoint/2010/main" val="3973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pPr>
              <a:defRPr/>
            </a:pPr>
            <a:fld id="{C4E14EEE-81B2-4B91-A83E-50945E0ECE36}" type="datetime1">
              <a:rPr lang="pt-BR" smtClean="0"/>
              <a:t>14/10/2022</a:t>
            </a:fld>
            <a:endParaRPr lang="pt-BR"/>
          </a:p>
        </p:txBody>
      </p:sp>
      <p:sp>
        <p:nvSpPr>
          <p:cNvPr id="5" name="Footer Placeholder 4"/>
          <p:cNvSpPr>
            <a:spLocks noGrp="1"/>
          </p:cNvSpPr>
          <p:nvPr>
            <p:ph type="ftr" sz="quarter" idx="11"/>
          </p:nvPr>
        </p:nvSpPr>
        <p:spPr/>
        <p:txBody>
          <a:bodyPr/>
          <a:lstStyle/>
          <a:p>
            <a:pPr>
              <a:defRPr/>
            </a:pPr>
            <a:r>
              <a:rPr lang="pt-BR" smtClean="0"/>
              <a:t>Enfª Andréia Silva</a:t>
            </a:r>
            <a:endParaRPr lang="pt-B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0104E41B-CE67-479C-BC0D-0B00CDC1D670}" type="slidenum">
              <a:rPr lang="pt-BR" smtClean="0"/>
              <a:pPr>
                <a:defRPr/>
              </a:pPr>
              <a:t>‹nº›</a:t>
            </a:fld>
            <a:endParaRPr lang="pt-BR"/>
          </a:p>
        </p:txBody>
      </p:sp>
    </p:spTree>
    <p:extLst>
      <p:ext uri="{BB962C8B-B14F-4D97-AF65-F5344CB8AC3E}">
        <p14:creationId xmlns:p14="http://schemas.microsoft.com/office/powerpoint/2010/main" val="3402748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7BB742E8-C118-4BF0-A729-10207DD4146A}" type="datetime1">
              <a:rPr lang="pt-BR" smtClean="0"/>
              <a:t>14/10/2022</a:t>
            </a:fld>
            <a:endParaRPr lang="pt-BR"/>
          </a:p>
        </p:txBody>
      </p:sp>
      <p:sp>
        <p:nvSpPr>
          <p:cNvPr id="5" name="Footer Placeholder 4"/>
          <p:cNvSpPr>
            <a:spLocks noGrp="1"/>
          </p:cNvSpPr>
          <p:nvPr>
            <p:ph type="ftr" sz="quarter" idx="11"/>
          </p:nvPr>
        </p:nvSpPr>
        <p:spPr/>
        <p:txBody>
          <a:bodyPr/>
          <a:lstStyle/>
          <a:p>
            <a:pPr>
              <a:defRPr/>
            </a:pPr>
            <a:r>
              <a:rPr lang="pt-BR" smtClean="0"/>
              <a:t>Enfª Andréia Silva</a:t>
            </a:r>
            <a:endParaRPr lang="pt-B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987EDA52-60BA-460F-AA8A-089C103762FC}" type="slidenum">
              <a:rPr lang="pt-BR" smtClean="0"/>
              <a:pPr>
                <a:defRPr/>
              </a:pPr>
              <a:t>‹nº›</a:t>
            </a:fld>
            <a:endParaRPr lang="pt-BR"/>
          </a:p>
        </p:txBody>
      </p:sp>
    </p:spTree>
    <p:extLst>
      <p:ext uri="{BB962C8B-B14F-4D97-AF65-F5344CB8AC3E}">
        <p14:creationId xmlns:p14="http://schemas.microsoft.com/office/powerpoint/2010/main" val="400020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486822F6-FD1F-4BAE-89B3-6F613D558EA4}" type="datetime1">
              <a:rPr lang="pt-BR" smtClean="0"/>
              <a:t>14/10/2022</a:t>
            </a:fld>
            <a:endParaRPr lang="pt-BR"/>
          </a:p>
        </p:txBody>
      </p:sp>
      <p:sp>
        <p:nvSpPr>
          <p:cNvPr id="5" name="Footer Placeholder 4"/>
          <p:cNvSpPr>
            <a:spLocks noGrp="1"/>
          </p:cNvSpPr>
          <p:nvPr>
            <p:ph type="ftr" sz="quarter" idx="11"/>
          </p:nvPr>
        </p:nvSpPr>
        <p:spPr/>
        <p:txBody>
          <a:bodyPr/>
          <a:lstStyle/>
          <a:p>
            <a:pPr>
              <a:defRPr/>
            </a:pPr>
            <a:r>
              <a:rPr lang="pt-BR" smtClean="0"/>
              <a:t>Enfª Andréia Silva</a:t>
            </a:r>
            <a:endParaRPr lang="pt-B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987EDA52-60BA-460F-AA8A-089C103762FC}" type="slidenum">
              <a:rPr lang="pt-BR" smtClean="0"/>
              <a:pPr>
                <a:defRPr/>
              </a:pPr>
              <a:t>‹nº›</a:t>
            </a:fld>
            <a:endParaRPr lang="pt-B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7329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pPr>
              <a:defRPr/>
            </a:pPr>
            <a:fld id="{D6547492-2704-4FB0-BCE1-00E3D2A5E2A7}" type="datetime1">
              <a:rPr lang="pt-BR" smtClean="0"/>
              <a:t>14/10/2022</a:t>
            </a:fld>
            <a:endParaRPr lang="pt-BR"/>
          </a:p>
        </p:txBody>
      </p:sp>
      <p:sp>
        <p:nvSpPr>
          <p:cNvPr id="6" name="Footer Placeholder 5"/>
          <p:cNvSpPr>
            <a:spLocks noGrp="1"/>
          </p:cNvSpPr>
          <p:nvPr>
            <p:ph type="ftr" sz="quarter" idx="11"/>
          </p:nvPr>
        </p:nvSpPr>
        <p:spPr/>
        <p:txBody>
          <a:bodyPr/>
          <a:lstStyle/>
          <a:p>
            <a:pPr>
              <a:defRPr/>
            </a:pPr>
            <a:r>
              <a:rPr lang="pt-BR" smtClean="0"/>
              <a:t>Enfª Andréia Silva</a:t>
            </a:r>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987EDA52-60BA-460F-AA8A-089C103762FC}" type="slidenum">
              <a:rPr lang="pt-BR" smtClean="0"/>
              <a:pPr>
                <a:defRPr/>
              </a:pPr>
              <a:t>‹nº›</a:t>
            </a:fld>
            <a:endParaRPr lang="pt-BR"/>
          </a:p>
        </p:txBody>
      </p:sp>
    </p:spTree>
    <p:extLst>
      <p:ext uri="{BB962C8B-B14F-4D97-AF65-F5344CB8AC3E}">
        <p14:creationId xmlns:p14="http://schemas.microsoft.com/office/powerpoint/2010/main" val="2255621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pPr>
              <a:defRPr/>
            </a:pPr>
            <a:fld id="{79BBBF67-BE3E-4197-B7BC-A895A996C8B6}" type="datetime1">
              <a:rPr lang="pt-BR" smtClean="0"/>
              <a:t>14/10/2022</a:t>
            </a:fld>
            <a:endParaRPr lang="pt-BR"/>
          </a:p>
        </p:txBody>
      </p:sp>
      <p:sp>
        <p:nvSpPr>
          <p:cNvPr id="6" name="Footer Placeholder 5"/>
          <p:cNvSpPr>
            <a:spLocks noGrp="1"/>
          </p:cNvSpPr>
          <p:nvPr>
            <p:ph type="ftr" sz="quarter" idx="11"/>
          </p:nvPr>
        </p:nvSpPr>
        <p:spPr/>
        <p:txBody>
          <a:bodyPr/>
          <a:lstStyle/>
          <a:p>
            <a:pPr>
              <a:defRPr/>
            </a:pPr>
            <a:r>
              <a:rPr lang="pt-BR" smtClean="0"/>
              <a:t>Enfª Andréia Silva</a:t>
            </a:r>
            <a:endParaRPr lang="pt-B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987EDA52-60BA-460F-AA8A-089C103762FC}" type="slidenum">
              <a:rPr lang="pt-BR" smtClean="0"/>
              <a:pPr>
                <a:defRPr/>
              </a:pPr>
              <a:t>‹nº›</a:t>
            </a:fld>
            <a:endParaRPr lang="pt-B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4415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pPr>
              <a:defRPr/>
            </a:pPr>
            <a:fld id="{0DC14A29-323D-4857-91C9-4A72409944C5}" type="datetime1">
              <a:rPr lang="pt-BR" smtClean="0"/>
              <a:t>14/10/2022</a:t>
            </a:fld>
            <a:endParaRPr lang="pt-BR"/>
          </a:p>
        </p:txBody>
      </p:sp>
      <p:sp>
        <p:nvSpPr>
          <p:cNvPr id="6" name="Footer Placeholder 5"/>
          <p:cNvSpPr>
            <a:spLocks noGrp="1"/>
          </p:cNvSpPr>
          <p:nvPr>
            <p:ph type="ftr" sz="quarter" idx="11"/>
          </p:nvPr>
        </p:nvSpPr>
        <p:spPr/>
        <p:txBody>
          <a:bodyPr/>
          <a:lstStyle/>
          <a:p>
            <a:pPr>
              <a:defRPr/>
            </a:pPr>
            <a:r>
              <a:rPr lang="pt-BR" smtClean="0"/>
              <a:t>Enfª Andréia Silva</a:t>
            </a:r>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987EDA52-60BA-460F-AA8A-089C103762FC}" type="slidenum">
              <a:rPr lang="pt-BR" smtClean="0"/>
              <a:pPr>
                <a:defRPr/>
              </a:pPr>
              <a:t>‹nº›</a:t>
            </a:fld>
            <a:endParaRPr lang="pt-BR"/>
          </a:p>
        </p:txBody>
      </p:sp>
    </p:spTree>
    <p:extLst>
      <p:ext uri="{BB962C8B-B14F-4D97-AF65-F5344CB8AC3E}">
        <p14:creationId xmlns:p14="http://schemas.microsoft.com/office/powerpoint/2010/main" val="1278393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E3F5A070-7B6C-4EB4-9508-D7DB062DBC21}" type="datetime1">
              <a:rPr lang="pt-BR" smtClean="0"/>
              <a:t>14/10/2022</a:t>
            </a:fld>
            <a:endParaRPr lang="pt-BR"/>
          </a:p>
        </p:txBody>
      </p:sp>
      <p:sp>
        <p:nvSpPr>
          <p:cNvPr id="5" name="Footer Placeholder 4"/>
          <p:cNvSpPr>
            <a:spLocks noGrp="1"/>
          </p:cNvSpPr>
          <p:nvPr>
            <p:ph type="ftr" sz="quarter" idx="11"/>
          </p:nvPr>
        </p:nvSpPr>
        <p:spPr/>
        <p:txBody>
          <a:bodyPr/>
          <a:lstStyle/>
          <a:p>
            <a:pPr>
              <a:defRPr/>
            </a:pPr>
            <a:r>
              <a:rPr lang="pt-BR" smtClean="0"/>
              <a:t>Enfª Andréia Silva</a:t>
            </a: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49CD3250-A10D-4FA2-B743-73F11AEC4EF6}" type="slidenum">
              <a:rPr lang="pt-BR" smtClean="0"/>
              <a:pPr>
                <a:defRPr/>
              </a:pPr>
              <a:t>‹nº›</a:t>
            </a:fld>
            <a:endParaRPr lang="pt-BR"/>
          </a:p>
        </p:txBody>
      </p:sp>
    </p:spTree>
    <p:extLst>
      <p:ext uri="{BB962C8B-B14F-4D97-AF65-F5344CB8AC3E}">
        <p14:creationId xmlns:p14="http://schemas.microsoft.com/office/powerpoint/2010/main" val="50654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51B28048-3868-484D-9A17-4E2B126FFB9E}" type="datetime1">
              <a:rPr lang="pt-BR" smtClean="0"/>
              <a:t>14/10/2022</a:t>
            </a:fld>
            <a:endParaRPr lang="pt-BR"/>
          </a:p>
        </p:txBody>
      </p:sp>
      <p:sp>
        <p:nvSpPr>
          <p:cNvPr id="5" name="Footer Placeholder 4"/>
          <p:cNvSpPr>
            <a:spLocks noGrp="1"/>
          </p:cNvSpPr>
          <p:nvPr>
            <p:ph type="ftr" sz="quarter" idx="11"/>
          </p:nvPr>
        </p:nvSpPr>
        <p:spPr/>
        <p:txBody>
          <a:bodyPr/>
          <a:lstStyle/>
          <a:p>
            <a:pPr>
              <a:defRPr/>
            </a:pPr>
            <a:r>
              <a:rPr lang="pt-BR" smtClean="0"/>
              <a:t>Enfª Andréia Silva</a:t>
            </a: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8E7D42A-41C6-4CDB-BA01-8FB1F5158162}" type="slidenum">
              <a:rPr lang="pt-BR" smtClean="0"/>
              <a:pPr>
                <a:defRPr/>
              </a:pPr>
              <a:t>‹nº›</a:t>
            </a:fld>
            <a:endParaRPr lang="pt-BR"/>
          </a:p>
        </p:txBody>
      </p:sp>
    </p:spTree>
    <p:extLst>
      <p:ext uri="{BB962C8B-B14F-4D97-AF65-F5344CB8AC3E}">
        <p14:creationId xmlns:p14="http://schemas.microsoft.com/office/powerpoint/2010/main" val="101753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892C2D12-6961-406F-BBD9-D5E8FD16A233}" type="datetime1">
              <a:rPr lang="pt-BR" smtClean="0"/>
              <a:t>14/10/2022</a:t>
            </a:fld>
            <a:endParaRPr lang="pt-BR"/>
          </a:p>
        </p:txBody>
      </p:sp>
      <p:sp>
        <p:nvSpPr>
          <p:cNvPr id="5" name="Footer Placeholder 4"/>
          <p:cNvSpPr>
            <a:spLocks noGrp="1"/>
          </p:cNvSpPr>
          <p:nvPr>
            <p:ph type="ftr" sz="quarter" idx="11"/>
          </p:nvPr>
        </p:nvSpPr>
        <p:spPr/>
        <p:txBody>
          <a:bodyPr/>
          <a:lstStyle/>
          <a:p>
            <a:r>
              <a:rPr lang="pt-BR" smtClean="0"/>
              <a:t>Enfª Andréia Silva</a:t>
            </a:r>
            <a:endParaRPr lang="pt-B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1486855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0C2C5C7-EC52-4614-805F-3EE01E16F91B}" type="datetime1">
              <a:rPr lang="pt-BR" smtClean="0"/>
              <a:t>14/10/2022</a:t>
            </a:fld>
            <a:endParaRPr lang="pt-BR"/>
          </a:p>
        </p:txBody>
      </p:sp>
      <p:sp>
        <p:nvSpPr>
          <p:cNvPr id="5" name="Footer Placeholder 4"/>
          <p:cNvSpPr>
            <a:spLocks noGrp="1"/>
          </p:cNvSpPr>
          <p:nvPr>
            <p:ph type="ftr" sz="quarter" idx="11"/>
          </p:nvPr>
        </p:nvSpPr>
        <p:spPr/>
        <p:txBody>
          <a:bodyPr/>
          <a:lstStyle/>
          <a:p>
            <a:r>
              <a:rPr lang="pt-BR" smtClean="0"/>
              <a:t>Enfª Andréia Silva</a:t>
            </a: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3205058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8D299FA-8409-472B-AC1B-3A54D53A2DE4}" type="datetime1">
              <a:rPr lang="pt-BR" smtClean="0"/>
              <a:t>14/10/2022</a:t>
            </a:fld>
            <a:endParaRPr lang="pt-BR"/>
          </a:p>
        </p:txBody>
      </p:sp>
      <p:sp>
        <p:nvSpPr>
          <p:cNvPr id="5" name="Footer Placeholder 4"/>
          <p:cNvSpPr>
            <a:spLocks noGrp="1"/>
          </p:cNvSpPr>
          <p:nvPr>
            <p:ph type="ftr" sz="quarter" idx="11"/>
          </p:nvPr>
        </p:nvSpPr>
        <p:spPr/>
        <p:txBody>
          <a:bodyPr/>
          <a:lstStyle/>
          <a:p>
            <a:r>
              <a:rPr lang="pt-BR" smtClean="0"/>
              <a:t>Enfª Andréia Silva</a:t>
            </a:r>
            <a:endParaRPr lang="pt-B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557534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D1BD48B0-E3DF-4527-93AA-7C3D9F7A9906}" type="datetime1">
              <a:rPr lang="pt-BR" smtClean="0"/>
              <a:t>14/10/2022</a:t>
            </a:fld>
            <a:endParaRPr lang="pt-BR"/>
          </a:p>
        </p:txBody>
      </p:sp>
      <p:sp>
        <p:nvSpPr>
          <p:cNvPr id="5" name="Footer Placeholder 4"/>
          <p:cNvSpPr>
            <a:spLocks noGrp="1"/>
          </p:cNvSpPr>
          <p:nvPr>
            <p:ph type="ftr" sz="quarter" idx="11"/>
          </p:nvPr>
        </p:nvSpPr>
        <p:spPr/>
        <p:txBody>
          <a:bodyPr/>
          <a:lstStyle/>
          <a:p>
            <a:pPr>
              <a:defRPr/>
            </a:pPr>
            <a:r>
              <a:rPr lang="pt-BR" smtClean="0"/>
              <a:t>Enfª Andréia Silva</a:t>
            </a: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B4D5220-4EB6-4A35-BF3C-4EAB043C3709}" type="slidenum">
              <a:rPr lang="pt-BR" smtClean="0"/>
              <a:pPr>
                <a:defRPr/>
              </a:pPr>
              <a:t>‹nº›</a:t>
            </a:fld>
            <a:endParaRPr lang="pt-BR"/>
          </a:p>
        </p:txBody>
      </p:sp>
    </p:spTree>
    <p:extLst>
      <p:ext uri="{BB962C8B-B14F-4D97-AF65-F5344CB8AC3E}">
        <p14:creationId xmlns:p14="http://schemas.microsoft.com/office/powerpoint/2010/main" val="7589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007C21E-C2B5-4E3C-B0AB-7B9B745E039C}" type="datetime1">
              <a:rPr lang="pt-BR" smtClean="0"/>
              <a:t>14/10/2022</a:t>
            </a:fld>
            <a:endParaRPr lang="pt-BR"/>
          </a:p>
        </p:txBody>
      </p:sp>
      <p:sp>
        <p:nvSpPr>
          <p:cNvPr id="6" name="Footer Placeholder 5"/>
          <p:cNvSpPr>
            <a:spLocks noGrp="1"/>
          </p:cNvSpPr>
          <p:nvPr>
            <p:ph type="ftr" sz="quarter" idx="11"/>
          </p:nvPr>
        </p:nvSpPr>
        <p:spPr/>
        <p:txBody>
          <a:bodyPr/>
          <a:lstStyle/>
          <a:p>
            <a:r>
              <a:rPr lang="pt-BR" smtClean="0"/>
              <a:t>Enfª Andréia Silva</a:t>
            </a:r>
            <a:endParaRPr lang="pt-B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356129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BE9CFDA-765B-42AF-9CE5-C88943CEE938}" type="datetime1">
              <a:rPr lang="pt-BR" smtClean="0"/>
              <a:t>14/10/2022</a:t>
            </a:fld>
            <a:endParaRPr lang="pt-BR"/>
          </a:p>
        </p:txBody>
      </p:sp>
      <p:sp>
        <p:nvSpPr>
          <p:cNvPr id="8" name="Footer Placeholder 7"/>
          <p:cNvSpPr>
            <a:spLocks noGrp="1"/>
          </p:cNvSpPr>
          <p:nvPr>
            <p:ph type="ftr" sz="quarter" idx="11"/>
          </p:nvPr>
        </p:nvSpPr>
        <p:spPr/>
        <p:txBody>
          <a:bodyPr/>
          <a:lstStyle/>
          <a:p>
            <a:r>
              <a:rPr lang="pt-BR" smtClean="0"/>
              <a:t>Enfª Andréia Silva</a:t>
            </a:r>
            <a:endParaRPr lang="pt-B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2963245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BA601F7-09DD-4A77-8741-F535A2BF14A1}" type="datetime1">
              <a:rPr lang="pt-BR" smtClean="0"/>
              <a:t>14/10/2022</a:t>
            </a:fld>
            <a:endParaRPr lang="pt-BR"/>
          </a:p>
        </p:txBody>
      </p:sp>
      <p:sp>
        <p:nvSpPr>
          <p:cNvPr id="4" name="Footer Placeholder 3"/>
          <p:cNvSpPr>
            <a:spLocks noGrp="1"/>
          </p:cNvSpPr>
          <p:nvPr>
            <p:ph type="ftr" sz="quarter" idx="11"/>
          </p:nvPr>
        </p:nvSpPr>
        <p:spPr/>
        <p:txBody>
          <a:bodyPr/>
          <a:lstStyle/>
          <a:p>
            <a:r>
              <a:rPr lang="pt-BR" smtClean="0"/>
              <a:t>Enfª Andréia Silva</a:t>
            </a:r>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3418226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1E8F4-D853-4BB7-98F8-4413EF5DA61B}" type="datetime1">
              <a:rPr lang="pt-BR" smtClean="0"/>
              <a:t>14/10/2022</a:t>
            </a:fld>
            <a:endParaRPr lang="pt-BR"/>
          </a:p>
        </p:txBody>
      </p:sp>
      <p:sp>
        <p:nvSpPr>
          <p:cNvPr id="3" name="Footer Placeholder 2"/>
          <p:cNvSpPr>
            <a:spLocks noGrp="1"/>
          </p:cNvSpPr>
          <p:nvPr>
            <p:ph type="ftr" sz="quarter" idx="11"/>
          </p:nvPr>
        </p:nvSpPr>
        <p:spPr/>
        <p:txBody>
          <a:bodyPr/>
          <a:lstStyle/>
          <a:p>
            <a:r>
              <a:rPr lang="pt-BR" smtClean="0"/>
              <a:t>Enfª Andréia Silva</a:t>
            </a:r>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39A24FC-D5CD-4EBA-A591-A27584E6EE71}" type="slidenum">
              <a:rPr lang="pt-BR" smtClean="0"/>
              <a:pPr/>
              <a:t>‹nº›</a:t>
            </a:fld>
            <a:endParaRPr lang="pt-BR"/>
          </a:p>
        </p:txBody>
      </p:sp>
    </p:spTree>
    <p:extLst>
      <p:ext uri="{BB962C8B-B14F-4D97-AF65-F5344CB8AC3E}">
        <p14:creationId xmlns:p14="http://schemas.microsoft.com/office/powerpoint/2010/main" val="3862389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0920F2BB-6827-432D-9D55-0C5AD294773B}" type="datetime1">
              <a:rPr lang="pt-BR" smtClean="0"/>
              <a:t>14/10/2022</a:t>
            </a:fld>
            <a:endParaRPr lang="pt-BR"/>
          </a:p>
        </p:txBody>
      </p:sp>
      <p:sp>
        <p:nvSpPr>
          <p:cNvPr id="6" name="Footer Placeholder 5"/>
          <p:cNvSpPr>
            <a:spLocks noGrp="1"/>
          </p:cNvSpPr>
          <p:nvPr>
            <p:ph type="ftr" sz="quarter" idx="11"/>
          </p:nvPr>
        </p:nvSpPr>
        <p:spPr/>
        <p:txBody>
          <a:bodyPr/>
          <a:lstStyle/>
          <a:p>
            <a:r>
              <a:rPr lang="pt-BR" smtClean="0"/>
              <a:t>Enfª Andréia Silva</a:t>
            </a: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299749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A7AA166-FA7E-4A5E-8DE2-B68306F2EB2F}" type="datetime1">
              <a:rPr lang="pt-BR" smtClean="0"/>
              <a:t>14/10/2022</a:t>
            </a:fld>
            <a:endParaRPr lang="pt-BR"/>
          </a:p>
        </p:txBody>
      </p:sp>
      <p:sp>
        <p:nvSpPr>
          <p:cNvPr id="6" name="Footer Placeholder 5"/>
          <p:cNvSpPr>
            <a:spLocks noGrp="1"/>
          </p:cNvSpPr>
          <p:nvPr>
            <p:ph type="ftr" sz="quarter" idx="11"/>
          </p:nvPr>
        </p:nvSpPr>
        <p:spPr/>
        <p:txBody>
          <a:bodyPr/>
          <a:lstStyle/>
          <a:p>
            <a:r>
              <a:rPr lang="pt-BR" smtClean="0"/>
              <a:t>Enfª Andréia Silva</a:t>
            </a:r>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369623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fontAlgn="auto">
              <a:spcBef>
                <a:spcPts val="0"/>
              </a:spcBef>
              <a:spcAft>
                <a:spcPts val="0"/>
              </a:spcAft>
            </a:pPr>
            <a:fld id="{38AC8B75-D01C-4F5B-BF93-C6CA186124B0}" type="datetime1">
              <a:rPr lang="pt-BR" smtClean="0">
                <a:latin typeface="Georgia"/>
              </a:rPr>
              <a:t>14/10/2022</a:t>
            </a:fld>
            <a:endParaRPr lang="pt-BR">
              <a:latin typeface="Georgia"/>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pt-BR" smtClean="0">
                <a:latin typeface="Georgia"/>
              </a:rPr>
              <a:t>Enfª Andréia Silva</a:t>
            </a:r>
            <a:endParaRPr lang="pt-BR">
              <a:latin typeface="Georgia"/>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fontAlgn="auto">
              <a:spcBef>
                <a:spcPts val="0"/>
              </a:spcBef>
              <a:spcAft>
                <a:spcPts val="0"/>
              </a:spcAft>
            </a:pPr>
            <a:fld id="{539A24FC-D5CD-4EBA-A591-A27584E6EE71}" type="slidenum">
              <a:rPr lang="pt-BR" smtClean="0">
                <a:solidFill>
                  <a:srgbClr val="8CADAE">
                    <a:shade val="75000"/>
                  </a:srgbClr>
                </a:solidFill>
                <a:latin typeface="Georgia"/>
              </a:rPr>
              <a:pPr fontAlgn="auto">
                <a:spcBef>
                  <a:spcPts val="0"/>
                </a:spcBef>
                <a:spcAft>
                  <a:spcPts val="0"/>
                </a:spcAft>
              </a:pPr>
              <a:t>‹nº›</a:t>
            </a:fld>
            <a:endParaRPr lang="pt-BR">
              <a:solidFill>
                <a:srgbClr val="8CADAE">
                  <a:shade val="75000"/>
                </a:srgbClr>
              </a:solidFill>
              <a:latin typeface="Georgia"/>
            </a:endParaRPr>
          </a:p>
        </p:txBody>
      </p:sp>
    </p:spTree>
    <p:extLst>
      <p:ext uri="{BB962C8B-B14F-4D97-AF65-F5344CB8AC3E}">
        <p14:creationId xmlns:p14="http://schemas.microsoft.com/office/powerpoint/2010/main" val="2887296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fontAlgn="auto">
              <a:spcBef>
                <a:spcPts val="0"/>
              </a:spcBef>
              <a:spcAft>
                <a:spcPts val="0"/>
              </a:spcAft>
            </a:pPr>
            <a:fld id="{B3719983-4DFA-4E34-94EF-381E11FB769B}" type="datetime1">
              <a:rPr lang="pt-BR" smtClean="0">
                <a:latin typeface="Georgia"/>
              </a:rPr>
              <a:t>14/10/2022</a:t>
            </a:fld>
            <a:endParaRPr lang="pt-BR">
              <a:latin typeface="Georgia"/>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pt-BR" smtClean="0">
                <a:latin typeface="Georgia"/>
              </a:rPr>
              <a:t>Enfª Andréia Silva</a:t>
            </a:r>
            <a:endParaRPr lang="pt-BR">
              <a:latin typeface="Georgia"/>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fontAlgn="auto">
              <a:spcBef>
                <a:spcPts val="0"/>
              </a:spcBef>
              <a:spcAft>
                <a:spcPts val="0"/>
              </a:spcAft>
            </a:pPr>
            <a:fld id="{539A24FC-D5CD-4EBA-A591-A27584E6EE71}" type="slidenum">
              <a:rPr lang="pt-BR" smtClean="0">
                <a:solidFill>
                  <a:srgbClr val="8CADAE">
                    <a:shade val="75000"/>
                  </a:srgbClr>
                </a:solidFill>
                <a:latin typeface="Georgia"/>
              </a:rPr>
              <a:pPr fontAlgn="auto">
                <a:spcBef>
                  <a:spcPts val="0"/>
                </a:spcBef>
                <a:spcAft>
                  <a:spcPts val="0"/>
                </a:spcAft>
              </a:pPr>
              <a:t>‹nº›</a:t>
            </a:fld>
            <a:endParaRPr lang="pt-BR">
              <a:solidFill>
                <a:srgbClr val="8CADAE">
                  <a:shade val="75000"/>
                </a:srgbClr>
              </a:solidFill>
              <a:latin typeface="Georgia"/>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910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pPr fontAlgn="auto">
              <a:spcBef>
                <a:spcPts val="0"/>
              </a:spcBef>
              <a:spcAft>
                <a:spcPts val="0"/>
              </a:spcAft>
            </a:pPr>
            <a:fld id="{410E3BC7-AF6A-47CB-BC68-98499D451130}" type="datetime1">
              <a:rPr lang="pt-BR" smtClean="0">
                <a:latin typeface="Georgia"/>
              </a:rPr>
              <a:t>14/10/2022</a:t>
            </a:fld>
            <a:endParaRPr lang="pt-BR">
              <a:latin typeface="Georgia"/>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pt-BR" smtClean="0">
                <a:latin typeface="Georgia"/>
              </a:rPr>
              <a:t>Enfª Andréia Silva</a:t>
            </a:r>
            <a:endParaRPr lang="pt-BR">
              <a:latin typeface="Georgia"/>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fontAlgn="auto">
              <a:spcBef>
                <a:spcPts val="0"/>
              </a:spcBef>
              <a:spcAft>
                <a:spcPts val="0"/>
              </a:spcAft>
            </a:pPr>
            <a:fld id="{539A24FC-D5CD-4EBA-A591-A27584E6EE71}" type="slidenum">
              <a:rPr lang="pt-BR" smtClean="0">
                <a:solidFill>
                  <a:srgbClr val="8CADAE">
                    <a:shade val="75000"/>
                  </a:srgbClr>
                </a:solidFill>
                <a:latin typeface="Georgia"/>
              </a:rPr>
              <a:pPr fontAlgn="auto">
                <a:spcBef>
                  <a:spcPts val="0"/>
                </a:spcBef>
                <a:spcAft>
                  <a:spcPts val="0"/>
                </a:spcAft>
              </a:pPr>
              <a:t>‹nº›</a:t>
            </a:fld>
            <a:endParaRPr lang="pt-BR">
              <a:solidFill>
                <a:srgbClr val="8CADAE">
                  <a:shade val="75000"/>
                </a:srgbClr>
              </a:solidFill>
              <a:latin typeface="Georgia"/>
            </a:endParaRPr>
          </a:p>
        </p:txBody>
      </p:sp>
    </p:spTree>
    <p:extLst>
      <p:ext uri="{BB962C8B-B14F-4D97-AF65-F5344CB8AC3E}">
        <p14:creationId xmlns:p14="http://schemas.microsoft.com/office/powerpoint/2010/main" val="3625017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pPr fontAlgn="auto">
              <a:spcBef>
                <a:spcPts val="0"/>
              </a:spcBef>
              <a:spcAft>
                <a:spcPts val="0"/>
              </a:spcAft>
            </a:pPr>
            <a:fld id="{F6A3F2C1-0762-4914-83A0-A0E97567B763}" type="datetime1">
              <a:rPr lang="pt-BR" smtClean="0">
                <a:latin typeface="Georgia"/>
              </a:rPr>
              <a:t>14/10/2022</a:t>
            </a:fld>
            <a:endParaRPr lang="pt-BR">
              <a:latin typeface="Georgia"/>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pt-BR" smtClean="0">
                <a:latin typeface="Georgia"/>
              </a:rPr>
              <a:t>Enfª Andréia Silva</a:t>
            </a:r>
            <a:endParaRPr lang="pt-BR">
              <a:latin typeface="Georgia"/>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fontAlgn="auto">
              <a:spcBef>
                <a:spcPts val="0"/>
              </a:spcBef>
              <a:spcAft>
                <a:spcPts val="0"/>
              </a:spcAft>
            </a:pPr>
            <a:fld id="{539A24FC-D5CD-4EBA-A591-A27584E6EE71}" type="slidenum">
              <a:rPr lang="pt-BR" smtClean="0">
                <a:solidFill>
                  <a:srgbClr val="8CADAE">
                    <a:shade val="75000"/>
                  </a:srgbClr>
                </a:solidFill>
                <a:latin typeface="Georgia"/>
              </a:rPr>
              <a:pPr fontAlgn="auto">
                <a:spcBef>
                  <a:spcPts val="0"/>
                </a:spcBef>
                <a:spcAft>
                  <a:spcPts val="0"/>
                </a:spcAft>
              </a:pPr>
              <a:t>‹nº›</a:t>
            </a:fld>
            <a:endParaRPr lang="pt-BR">
              <a:solidFill>
                <a:srgbClr val="8CADAE">
                  <a:shade val="75000"/>
                </a:srgbClr>
              </a:solidFill>
              <a:latin typeface="Georgia"/>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274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2D822ADE-5048-46E4-BDF1-9BCFD24D9A28}" type="datetime1">
              <a:rPr lang="pt-BR" smtClean="0"/>
              <a:t>14/10/2022</a:t>
            </a:fld>
            <a:endParaRPr lang="pt-BR"/>
          </a:p>
        </p:txBody>
      </p:sp>
      <p:sp>
        <p:nvSpPr>
          <p:cNvPr id="5" name="Footer Placeholder 4"/>
          <p:cNvSpPr>
            <a:spLocks noGrp="1"/>
          </p:cNvSpPr>
          <p:nvPr>
            <p:ph type="ftr" sz="quarter" idx="11"/>
          </p:nvPr>
        </p:nvSpPr>
        <p:spPr/>
        <p:txBody>
          <a:bodyPr/>
          <a:lstStyle/>
          <a:p>
            <a:pPr>
              <a:defRPr/>
            </a:pPr>
            <a:r>
              <a:rPr lang="pt-BR" smtClean="0"/>
              <a:t>Enfª Andréia Silva</a:t>
            </a:r>
            <a:endParaRPr lang="pt-B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74EF0767-C72B-4DBC-BBB1-E4F214D7A559}" type="slidenum">
              <a:rPr lang="pt-BR" smtClean="0"/>
              <a:pPr>
                <a:defRPr/>
              </a:pPr>
              <a:t>‹nº›</a:t>
            </a:fld>
            <a:endParaRPr lang="pt-BR"/>
          </a:p>
        </p:txBody>
      </p:sp>
    </p:spTree>
    <p:extLst>
      <p:ext uri="{BB962C8B-B14F-4D97-AF65-F5344CB8AC3E}">
        <p14:creationId xmlns:p14="http://schemas.microsoft.com/office/powerpoint/2010/main" val="3354808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pPr fontAlgn="auto">
              <a:spcBef>
                <a:spcPts val="0"/>
              </a:spcBef>
              <a:spcAft>
                <a:spcPts val="0"/>
              </a:spcAft>
            </a:pPr>
            <a:fld id="{ACDEF3A1-5758-4531-922E-02D1071F4367}" type="datetime1">
              <a:rPr lang="pt-BR" smtClean="0">
                <a:latin typeface="Georgia"/>
              </a:rPr>
              <a:t>14/10/2022</a:t>
            </a:fld>
            <a:endParaRPr lang="pt-BR">
              <a:latin typeface="Georgia"/>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pt-BR" smtClean="0">
                <a:latin typeface="Georgia"/>
              </a:rPr>
              <a:t>Enfª Andréia Silva</a:t>
            </a:r>
            <a:endParaRPr lang="pt-BR">
              <a:latin typeface="Georgia"/>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fontAlgn="auto">
              <a:spcBef>
                <a:spcPts val="0"/>
              </a:spcBef>
              <a:spcAft>
                <a:spcPts val="0"/>
              </a:spcAft>
            </a:pPr>
            <a:fld id="{539A24FC-D5CD-4EBA-A591-A27584E6EE71}" type="slidenum">
              <a:rPr lang="pt-BR" smtClean="0">
                <a:solidFill>
                  <a:srgbClr val="8CADAE">
                    <a:shade val="75000"/>
                  </a:srgbClr>
                </a:solidFill>
                <a:latin typeface="Georgia"/>
              </a:rPr>
              <a:pPr fontAlgn="auto">
                <a:spcBef>
                  <a:spcPts val="0"/>
                </a:spcBef>
                <a:spcAft>
                  <a:spcPts val="0"/>
                </a:spcAft>
              </a:pPr>
              <a:t>‹nº›</a:t>
            </a:fld>
            <a:endParaRPr lang="pt-BR">
              <a:solidFill>
                <a:srgbClr val="8CADAE">
                  <a:shade val="75000"/>
                </a:srgbClr>
              </a:solidFill>
              <a:latin typeface="Georgia"/>
            </a:endParaRPr>
          </a:p>
        </p:txBody>
      </p:sp>
    </p:spTree>
    <p:extLst>
      <p:ext uri="{BB962C8B-B14F-4D97-AF65-F5344CB8AC3E}">
        <p14:creationId xmlns:p14="http://schemas.microsoft.com/office/powerpoint/2010/main" val="3439195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8B6F87D-2A09-4A85-8972-79AE07326B9C}" type="datetime1">
              <a:rPr lang="pt-BR" smtClean="0"/>
              <a:t>14/10/2022</a:t>
            </a:fld>
            <a:endParaRPr lang="pt-BR"/>
          </a:p>
        </p:txBody>
      </p:sp>
      <p:sp>
        <p:nvSpPr>
          <p:cNvPr id="5" name="Footer Placeholder 4"/>
          <p:cNvSpPr>
            <a:spLocks noGrp="1"/>
          </p:cNvSpPr>
          <p:nvPr>
            <p:ph type="ftr" sz="quarter" idx="11"/>
          </p:nvPr>
        </p:nvSpPr>
        <p:spPr/>
        <p:txBody>
          <a:bodyPr/>
          <a:lstStyle/>
          <a:p>
            <a:r>
              <a:rPr lang="pt-BR" smtClean="0"/>
              <a:t>Enfª Andréia Silva</a:t>
            </a: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92496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B9C14D2-6B74-414D-B263-8747D51B8372}" type="datetime1">
              <a:rPr lang="pt-BR" smtClean="0"/>
              <a:t>14/10/2022</a:t>
            </a:fld>
            <a:endParaRPr lang="pt-BR"/>
          </a:p>
        </p:txBody>
      </p:sp>
      <p:sp>
        <p:nvSpPr>
          <p:cNvPr id="5" name="Footer Placeholder 4"/>
          <p:cNvSpPr>
            <a:spLocks noGrp="1"/>
          </p:cNvSpPr>
          <p:nvPr>
            <p:ph type="ftr" sz="quarter" idx="11"/>
          </p:nvPr>
        </p:nvSpPr>
        <p:spPr/>
        <p:txBody>
          <a:bodyPr/>
          <a:lstStyle/>
          <a:p>
            <a:r>
              <a:rPr lang="pt-BR" smtClean="0"/>
              <a:t>Enfª Andréia Silva</a:t>
            </a: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9A24FC-D5CD-4EBA-A591-A27584E6EE71}" type="slidenum">
              <a:rPr lang="pt-BR" smtClean="0">
                <a:solidFill>
                  <a:srgbClr val="8CADAE">
                    <a:shade val="75000"/>
                  </a:srgbClr>
                </a:solidFill>
              </a:rPr>
              <a:pPr/>
              <a:t>‹nº›</a:t>
            </a:fld>
            <a:endParaRPr lang="pt-BR">
              <a:solidFill>
                <a:srgbClr val="8CADAE">
                  <a:shade val="75000"/>
                </a:srgbClr>
              </a:solidFill>
            </a:endParaRPr>
          </a:p>
        </p:txBody>
      </p:sp>
    </p:spTree>
    <p:extLst>
      <p:ext uri="{BB962C8B-B14F-4D97-AF65-F5344CB8AC3E}">
        <p14:creationId xmlns:p14="http://schemas.microsoft.com/office/powerpoint/2010/main" val="2946933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pPr>
              <a:defRPr/>
            </a:pPr>
            <a:fld id="{030CC2DD-B0FA-4C7F-8EB1-CADFCB9B5D73}" type="datetime1">
              <a:rPr lang="pt-BR" smtClean="0"/>
              <a:t>14/10/2022</a:t>
            </a:fld>
            <a:endParaRPr lang="pt-BR"/>
          </a:p>
        </p:txBody>
      </p:sp>
      <p:sp>
        <p:nvSpPr>
          <p:cNvPr id="6" name="Footer Placeholder 5"/>
          <p:cNvSpPr>
            <a:spLocks noGrp="1"/>
          </p:cNvSpPr>
          <p:nvPr>
            <p:ph type="ftr" sz="quarter" idx="11"/>
          </p:nvPr>
        </p:nvSpPr>
        <p:spPr/>
        <p:txBody>
          <a:bodyPr/>
          <a:lstStyle/>
          <a:p>
            <a:pPr>
              <a:defRPr/>
            </a:pPr>
            <a:r>
              <a:rPr lang="pt-BR" smtClean="0"/>
              <a:t>Enfª Andréia Silva</a:t>
            </a:r>
            <a:endParaRPr lang="pt-B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1C5F96A5-C91B-450F-9505-D552E0FFAE46}" type="slidenum">
              <a:rPr lang="pt-BR" smtClean="0"/>
              <a:pPr>
                <a:defRPr/>
              </a:pPr>
              <a:t>‹nº›</a:t>
            </a:fld>
            <a:endParaRPr lang="pt-BR"/>
          </a:p>
        </p:txBody>
      </p:sp>
    </p:spTree>
    <p:extLst>
      <p:ext uri="{BB962C8B-B14F-4D97-AF65-F5344CB8AC3E}">
        <p14:creationId xmlns:p14="http://schemas.microsoft.com/office/powerpoint/2010/main" val="3890517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7A8035AD-F4CB-42DA-B738-76CE7906C87B}" type="datetime1">
              <a:rPr lang="pt-BR" smtClean="0"/>
              <a:t>14/10/2022</a:t>
            </a:fld>
            <a:endParaRPr lang="pt-BR"/>
          </a:p>
        </p:txBody>
      </p:sp>
      <p:sp>
        <p:nvSpPr>
          <p:cNvPr id="8" name="Footer Placeholder 7"/>
          <p:cNvSpPr>
            <a:spLocks noGrp="1"/>
          </p:cNvSpPr>
          <p:nvPr>
            <p:ph type="ftr" sz="quarter" idx="11"/>
          </p:nvPr>
        </p:nvSpPr>
        <p:spPr/>
        <p:txBody>
          <a:bodyPr/>
          <a:lstStyle/>
          <a:p>
            <a:pPr>
              <a:defRPr/>
            </a:pPr>
            <a:r>
              <a:rPr lang="pt-BR" smtClean="0"/>
              <a:t>Enfª Andréia Silva</a:t>
            </a:r>
            <a:endParaRPr lang="pt-B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FC50F684-ED29-4C90-9666-67C14F0B2D79}" type="slidenum">
              <a:rPr lang="pt-BR" smtClean="0"/>
              <a:pPr>
                <a:defRPr/>
              </a:pPr>
              <a:t>‹nº›</a:t>
            </a:fld>
            <a:endParaRPr lang="pt-BR"/>
          </a:p>
        </p:txBody>
      </p:sp>
    </p:spTree>
    <p:extLst>
      <p:ext uri="{BB962C8B-B14F-4D97-AF65-F5344CB8AC3E}">
        <p14:creationId xmlns:p14="http://schemas.microsoft.com/office/powerpoint/2010/main" val="983392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pPr>
              <a:defRPr/>
            </a:pPr>
            <a:fld id="{D21FA44D-BE97-485B-8A9A-A8FB4DB46770}" type="datetime1">
              <a:rPr lang="pt-BR" smtClean="0"/>
              <a:t>14/10/2022</a:t>
            </a:fld>
            <a:endParaRPr lang="pt-BR"/>
          </a:p>
        </p:txBody>
      </p:sp>
      <p:sp>
        <p:nvSpPr>
          <p:cNvPr id="4" name="Footer Placeholder 3"/>
          <p:cNvSpPr>
            <a:spLocks noGrp="1"/>
          </p:cNvSpPr>
          <p:nvPr>
            <p:ph type="ftr" sz="quarter" idx="11"/>
          </p:nvPr>
        </p:nvSpPr>
        <p:spPr/>
        <p:txBody>
          <a:bodyPr/>
          <a:lstStyle/>
          <a:p>
            <a:pPr>
              <a:defRPr/>
            </a:pPr>
            <a:r>
              <a:rPr lang="pt-BR" smtClean="0"/>
              <a:t>Enfª Andréia Silva</a:t>
            </a:r>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25D695E0-1585-4F44-BF9C-92B66039A6CF}" type="slidenum">
              <a:rPr lang="pt-BR" smtClean="0"/>
              <a:pPr>
                <a:defRPr/>
              </a:pPr>
              <a:t>‹nº›</a:t>
            </a:fld>
            <a:endParaRPr lang="pt-BR"/>
          </a:p>
        </p:txBody>
      </p:sp>
    </p:spTree>
    <p:extLst>
      <p:ext uri="{BB962C8B-B14F-4D97-AF65-F5344CB8AC3E}">
        <p14:creationId xmlns:p14="http://schemas.microsoft.com/office/powerpoint/2010/main" val="2014521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Footer Placeholder 2"/>
          <p:cNvSpPr>
            <a:spLocks noGrp="1"/>
          </p:cNvSpPr>
          <p:nvPr>
            <p:ph type="ftr" sz="quarter" idx="11"/>
          </p:nvPr>
        </p:nvSpPr>
        <p:spPr/>
        <p:txBody>
          <a:bodyPr/>
          <a:lstStyle/>
          <a:p>
            <a:pPr>
              <a:defRPr/>
            </a:pPr>
            <a:r>
              <a:rPr lang="pt-BR" smtClean="0"/>
              <a:t>Enfª Andréia Silva</a:t>
            </a:r>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7DEF768D-BA3D-48B9-9E78-771D3AA8A944}" type="slidenum">
              <a:rPr lang="pt-BR" smtClean="0"/>
              <a:pPr>
                <a:defRPr/>
              </a:pPr>
              <a:t>‹nº›</a:t>
            </a:fld>
            <a:endParaRPr lang="pt-BR"/>
          </a:p>
        </p:txBody>
      </p:sp>
    </p:spTree>
    <p:extLst>
      <p:ext uri="{BB962C8B-B14F-4D97-AF65-F5344CB8AC3E}">
        <p14:creationId xmlns:p14="http://schemas.microsoft.com/office/powerpoint/2010/main" val="3060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a:defRPr/>
            </a:pPr>
            <a:fld id="{4FC42B0E-78BB-4348-82C0-124B8645EDD2}" type="datetime1">
              <a:rPr lang="pt-BR" smtClean="0"/>
              <a:t>14/10/2022</a:t>
            </a:fld>
            <a:endParaRPr lang="pt-BR"/>
          </a:p>
        </p:txBody>
      </p:sp>
      <p:sp>
        <p:nvSpPr>
          <p:cNvPr id="6" name="Footer Placeholder 5"/>
          <p:cNvSpPr>
            <a:spLocks noGrp="1"/>
          </p:cNvSpPr>
          <p:nvPr>
            <p:ph type="ftr" sz="quarter" idx="11"/>
          </p:nvPr>
        </p:nvSpPr>
        <p:spPr/>
        <p:txBody>
          <a:bodyPr/>
          <a:lstStyle/>
          <a:p>
            <a:pPr>
              <a:defRPr/>
            </a:pPr>
            <a:r>
              <a:rPr lang="pt-BR" smtClean="0"/>
              <a:t>Enfª Andréia Silva</a:t>
            </a: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09CD5DFF-206E-4C5D-9F5D-864BE0C7D7BB}" type="slidenum">
              <a:rPr lang="pt-BR" smtClean="0"/>
              <a:pPr>
                <a:defRPr/>
              </a:pPr>
              <a:t>‹nº›</a:t>
            </a:fld>
            <a:endParaRPr lang="pt-BR"/>
          </a:p>
        </p:txBody>
      </p:sp>
    </p:spTree>
    <p:extLst>
      <p:ext uri="{BB962C8B-B14F-4D97-AF65-F5344CB8AC3E}">
        <p14:creationId xmlns:p14="http://schemas.microsoft.com/office/powerpoint/2010/main" val="3202941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a:defRPr/>
            </a:pPr>
            <a:fld id="{A3DF851E-8F16-4059-A12D-EBDDF344BBB0}" type="datetime1">
              <a:rPr lang="pt-BR" smtClean="0"/>
              <a:t>14/10/2022</a:t>
            </a:fld>
            <a:endParaRPr lang="pt-BR"/>
          </a:p>
        </p:txBody>
      </p:sp>
      <p:sp>
        <p:nvSpPr>
          <p:cNvPr id="6" name="Footer Placeholder 5"/>
          <p:cNvSpPr>
            <a:spLocks noGrp="1"/>
          </p:cNvSpPr>
          <p:nvPr>
            <p:ph type="ftr" sz="quarter" idx="11"/>
          </p:nvPr>
        </p:nvSpPr>
        <p:spPr/>
        <p:txBody>
          <a:bodyPr/>
          <a:lstStyle/>
          <a:p>
            <a:pPr>
              <a:defRPr/>
            </a:pPr>
            <a:r>
              <a:rPr lang="pt-BR" smtClean="0"/>
              <a:t>Enfª Andréia Silva</a:t>
            </a:r>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18ABB49-543A-48EA-AFDA-DAEAB42366EF}" type="slidenum">
              <a:rPr lang="pt-BR" smtClean="0"/>
              <a:pPr>
                <a:defRPr/>
              </a:pPr>
              <a:t>‹nº›</a:t>
            </a:fld>
            <a:endParaRPr lang="pt-BR"/>
          </a:p>
        </p:txBody>
      </p:sp>
    </p:spTree>
    <p:extLst>
      <p:ext uri="{BB962C8B-B14F-4D97-AF65-F5344CB8AC3E}">
        <p14:creationId xmlns:p14="http://schemas.microsoft.com/office/powerpoint/2010/main" val="380187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A54152F-964F-475D-B391-62B9CD2596C0}" type="datetime1">
              <a:rPr lang="pt-BR" smtClean="0"/>
              <a:t>14/10/2022</a:t>
            </a:fld>
            <a:endParaRPr lang="pt-B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pt-BR" smtClean="0"/>
              <a:t>Enfª Andréia Silva</a:t>
            </a:r>
            <a:endParaRPr lang="pt-B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987EDA52-60BA-460F-AA8A-089C103762FC}" type="slidenum">
              <a:rPr lang="pt-BR" smtClean="0"/>
              <a:pPr>
                <a:defRPr/>
              </a:pPr>
              <a:t>‹nº›</a:t>
            </a:fld>
            <a:endParaRPr lang="pt-BR"/>
          </a:p>
        </p:txBody>
      </p:sp>
    </p:spTree>
    <p:extLst>
      <p:ext uri="{BB962C8B-B14F-4D97-AF65-F5344CB8AC3E}">
        <p14:creationId xmlns:p14="http://schemas.microsoft.com/office/powerpoint/2010/main" val="553283662"/>
      </p:ext>
    </p:extLst>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 id="2147484743" r:id="rId12"/>
    <p:sldLayoutId id="2147484744" r:id="rId13"/>
    <p:sldLayoutId id="2147484745" r:id="rId14"/>
    <p:sldLayoutId id="2147484746" r:id="rId15"/>
    <p:sldLayoutId id="2147484747"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DDA7D47-837B-4329-B69F-6C5F734F804C}" type="datetime1">
              <a:rPr lang="pt-BR" smtClean="0"/>
              <a:t>14/10/2022</a:t>
            </a:fld>
            <a:endParaRPr lang="pt-B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pt-BR" smtClean="0"/>
              <a:t>Enfª Andréia Silva</a:t>
            </a:r>
            <a:endParaRPr lang="pt-B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987EDA52-60BA-460F-AA8A-089C103762FC}" type="slidenum">
              <a:rPr lang="pt-BR" smtClean="0"/>
              <a:pPr>
                <a:defRPr/>
              </a:pPr>
              <a:t>‹nº›</a:t>
            </a:fld>
            <a:endParaRPr lang="pt-BR"/>
          </a:p>
        </p:txBody>
      </p:sp>
    </p:spTree>
    <p:extLst>
      <p:ext uri="{BB962C8B-B14F-4D97-AF65-F5344CB8AC3E}">
        <p14:creationId xmlns:p14="http://schemas.microsoft.com/office/powerpoint/2010/main" val="3028945288"/>
      </p:ext>
    </p:extLst>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 id="2147484772" r:id="rId12"/>
    <p:sldLayoutId id="2147484773" r:id="rId13"/>
    <p:sldLayoutId id="2147484774" r:id="rId14"/>
    <p:sldLayoutId id="2147484775" r:id="rId15"/>
    <p:sldLayoutId id="2147484776"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hyperlink" Target="http://www.minhavida.com.br/saude/temas/edema" TargetMode="External"/><Relationship Id="rId2" Type="http://schemas.openxmlformats.org/officeDocument/2006/relationships/hyperlink" Target="http://www.minhavida.com.br/temas/Dor-nas-perna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9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CaixaDeTexto 8"/>
          <p:cNvSpPr txBox="1">
            <a:spLocks noChangeArrowheads="1"/>
          </p:cNvSpPr>
          <p:nvPr/>
        </p:nvSpPr>
        <p:spPr bwMode="auto">
          <a:xfrm>
            <a:off x="1216493" y="-91625"/>
            <a:ext cx="6939097" cy="1500480"/>
          </a:xfrm>
          <a:prstGeom prst="rect">
            <a:avLst/>
          </a:prstGeom>
          <a:noFill/>
          <a:ln w="9525">
            <a:noFill/>
            <a:miter lim="800000"/>
            <a:headEnd/>
            <a:tailEnd/>
          </a:ln>
        </p:spPr>
        <p:txBody>
          <a:bodyPr wrap="square">
            <a:spAutoFit/>
          </a:bodyPr>
          <a:lstStyle/>
          <a:p>
            <a:pPr algn="ctr"/>
            <a:r>
              <a:rPr lang="pt-BR" sz="4400" b="1" dirty="0">
                <a:solidFill>
                  <a:srgbClr val="FF0000"/>
                </a:solidFill>
              </a:rPr>
              <a:t>Sistema </a:t>
            </a:r>
            <a:r>
              <a:rPr lang="pt-BR" sz="4400" b="1" dirty="0" smtClean="0">
                <a:solidFill>
                  <a:srgbClr val="FF0000"/>
                </a:solidFill>
              </a:rPr>
              <a:t>Circulatório</a:t>
            </a:r>
          </a:p>
          <a:p>
            <a:pPr algn="ctr"/>
            <a:r>
              <a:rPr lang="pt-BR" sz="4400" b="1" dirty="0" smtClean="0">
                <a:solidFill>
                  <a:srgbClr val="FF0000"/>
                </a:solidFill>
              </a:rPr>
              <a:t>Cardiovascular</a:t>
            </a:r>
            <a:endParaRPr lang="pt-BR" sz="4400" b="1" dirty="0">
              <a:solidFill>
                <a:srgbClr val="FF0000"/>
              </a:solidFill>
            </a:endParaRPr>
          </a:p>
        </p:txBody>
      </p:sp>
      <p:sp>
        <p:nvSpPr>
          <p:cNvPr id="2" name="Espaço Reservado para Data 1"/>
          <p:cNvSpPr>
            <a:spLocks noGrp="1"/>
          </p:cNvSpPr>
          <p:nvPr>
            <p:ph type="dt" sz="half" idx="10"/>
          </p:nvPr>
        </p:nvSpPr>
        <p:spPr/>
        <p:txBody>
          <a:bodyPr/>
          <a:lstStyle/>
          <a:p>
            <a:pPr>
              <a:defRPr/>
            </a:pPr>
            <a:fld id="{9EF8AFDD-1F93-4817-852A-714F5F99FC65}"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9" name="Picture 2" descr="Imagem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01088"/>
            <a:ext cx="5967224" cy="545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i="1" dirty="0" smtClean="0">
                <a:effectLst>
                  <a:outerShdw blurRad="38100" dist="38100" dir="2700000" algn="tl">
                    <a:srgbClr val="000000">
                      <a:alpha val="43137"/>
                    </a:srgbClr>
                  </a:outerShdw>
                </a:effectLst>
              </a:rPr>
              <a:t>Sistema Cardiovascular</a:t>
            </a:r>
            <a:endParaRPr lang="pt-BR" dirty="0"/>
          </a:p>
        </p:txBody>
      </p:sp>
      <p:sp>
        <p:nvSpPr>
          <p:cNvPr id="11267" name="Espaço Reservado para Conteúdo 5"/>
          <p:cNvSpPr>
            <a:spLocks noGrp="1"/>
          </p:cNvSpPr>
          <p:nvPr>
            <p:ph idx="1"/>
          </p:nvPr>
        </p:nvSpPr>
        <p:spPr>
          <a:xfrm>
            <a:off x="457200" y="1600200"/>
            <a:ext cx="7900988" cy="4873625"/>
          </a:xfrm>
        </p:spPr>
        <p:txBody>
          <a:bodyPr/>
          <a:lstStyle/>
          <a:p>
            <a:pPr algn="ctr" eaLnBrk="1" hangingPunct="1">
              <a:buFont typeface="Wingdings" pitchFamily="2" charset="2"/>
              <a:buNone/>
            </a:pPr>
            <a:endParaRPr lang="pt-BR" sz="3200" b="1" dirty="0" smtClean="0">
              <a:solidFill>
                <a:srgbClr val="FF0000"/>
              </a:solidFill>
            </a:endParaRPr>
          </a:p>
          <a:p>
            <a:pPr algn="ctr" eaLnBrk="1" hangingPunct="1">
              <a:buFont typeface="Wingdings" pitchFamily="2" charset="2"/>
              <a:buNone/>
            </a:pPr>
            <a:r>
              <a:rPr lang="pt-BR" sz="3200" b="1" dirty="0" smtClean="0">
                <a:solidFill>
                  <a:srgbClr val="FF0000"/>
                </a:solidFill>
              </a:rPr>
              <a:t>MEDIASTINO</a:t>
            </a:r>
            <a:r>
              <a:rPr lang="pt-BR" sz="3200" dirty="0" smtClean="0">
                <a:solidFill>
                  <a:srgbClr val="FF0000"/>
                </a:solidFill>
              </a:rPr>
              <a:t> </a:t>
            </a:r>
            <a:r>
              <a:rPr lang="pt-BR" sz="3200" dirty="0" smtClean="0"/>
              <a:t>é o espaço existente na caixa torácica, cercada </a:t>
            </a:r>
            <a:r>
              <a:rPr lang="pt-BR" sz="3200" b="1" dirty="0" smtClean="0"/>
              <a:t>lateralmente</a:t>
            </a:r>
            <a:r>
              <a:rPr lang="pt-BR" sz="3200" dirty="0" smtClean="0"/>
              <a:t> pelos dois pulmões,  </a:t>
            </a:r>
            <a:r>
              <a:rPr lang="pt-BR" sz="3200" b="1" dirty="0" smtClean="0"/>
              <a:t>anteriormente</a:t>
            </a:r>
            <a:r>
              <a:rPr lang="pt-BR" sz="3200" dirty="0" smtClean="0"/>
              <a:t> pelo esterno, </a:t>
            </a:r>
            <a:r>
              <a:rPr lang="pt-BR" sz="3200" b="1" dirty="0" smtClean="0"/>
              <a:t>posteriormente </a:t>
            </a:r>
            <a:r>
              <a:rPr lang="pt-BR" sz="3200" dirty="0" smtClean="0"/>
              <a:t>pela coluna vertebral e na </a:t>
            </a:r>
            <a:r>
              <a:rPr lang="pt-BR" sz="3200" b="1" dirty="0" smtClean="0"/>
              <a:t>base</a:t>
            </a:r>
            <a:r>
              <a:rPr lang="pt-BR" sz="3200" dirty="0" smtClean="0"/>
              <a:t> o músculo diafragma.</a:t>
            </a:r>
          </a:p>
        </p:txBody>
      </p:sp>
      <p:sp>
        <p:nvSpPr>
          <p:cNvPr id="11268" name="Espaço Reservado para Data 2"/>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AEA9F3CF-A264-47DC-81FB-1289D7CB49E0}" type="datetime1">
              <a:rPr lang="pt-BR" altLang="pt-BR" smtClean="0"/>
              <a:t>14/10/2022</a:t>
            </a:fld>
            <a:endParaRPr lang="pt-BR" altLang="pt-BR" smtClean="0"/>
          </a:p>
        </p:txBody>
      </p:sp>
      <p:sp>
        <p:nvSpPr>
          <p:cNvPr id="11270" name="Espaço Reservado para Rodapé 3"/>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1271"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ítulo 1"/>
          <p:cNvSpPr>
            <a:spLocks noGrp="1"/>
          </p:cNvSpPr>
          <p:nvPr>
            <p:ph type="title"/>
          </p:nvPr>
        </p:nvSpPr>
        <p:spPr/>
        <p:txBody>
          <a:bodyPr/>
          <a:lstStyle/>
          <a:p>
            <a:pPr eaLnBrk="1" fontAlgn="auto" hangingPunct="1">
              <a:spcAft>
                <a:spcPts val="0"/>
              </a:spcAft>
              <a:defRPr/>
            </a:pPr>
            <a:r>
              <a:rPr lang="pt-BR" smtClean="0"/>
              <a:t>Obrigada </a:t>
            </a:r>
          </a:p>
        </p:txBody>
      </p:sp>
      <p:pic>
        <p:nvPicPr>
          <p:cNvPr id="120835" name="Espaço Reservado para Conteúdo 6" descr="224.gif"/>
          <p:cNvPicPr>
            <a:picLocks noGrp="1" noChangeAspect="1"/>
          </p:cNvPicPr>
          <p:nvPr>
            <p:ph idx="1"/>
          </p:nvPr>
        </p:nvPicPr>
        <p:blipFill>
          <a:blip r:embed="rId2"/>
          <a:srcRect/>
          <a:stretch>
            <a:fillRect/>
          </a:stretch>
        </p:blipFill>
        <p:spPr>
          <a:xfrm>
            <a:off x="5715000" y="1714500"/>
            <a:ext cx="457200" cy="457200"/>
          </a:xfrm>
        </p:spPr>
      </p:pic>
      <p:sp>
        <p:nvSpPr>
          <p:cNvPr id="120836" name="Espaço Reservado para Data 2"/>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8AD9AD9B-01DA-49A3-B10A-661E01E37E45}" type="datetime1">
              <a:rPr lang="pt-BR" altLang="pt-BR" smtClean="0"/>
              <a:t>14/10/2022</a:t>
            </a:fld>
            <a:endParaRPr lang="pt-BR" altLang="pt-BR" smtClean="0"/>
          </a:p>
        </p:txBody>
      </p:sp>
      <p:sp>
        <p:nvSpPr>
          <p:cNvPr id="120838" name="Espaço Reservado para Rodapé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20839" name="Espaço Reservado para Conteúdo 6" descr="224.gif"/>
          <p:cNvPicPr>
            <a:picLocks noChangeAspect="1"/>
          </p:cNvPicPr>
          <p:nvPr/>
        </p:nvPicPr>
        <p:blipFill>
          <a:blip r:embed="rId2"/>
          <a:srcRect/>
          <a:stretch>
            <a:fillRect/>
          </a:stretch>
        </p:blipFill>
        <p:spPr bwMode="auto">
          <a:xfrm>
            <a:off x="642938" y="2286000"/>
            <a:ext cx="457200" cy="457200"/>
          </a:xfrm>
          <a:prstGeom prst="rect">
            <a:avLst/>
          </a:prstGeom>
          <a:noFill/>
          <a:ln w="9525">
            <a:noFill/>
            <a:miter lim="800000"/>
            <a:headEnd/>
            <a:tailEnd/>
          </a:ln>
        </p:spPr>
      </p:pic>
      <p:pic>
        <p:nvPicPr>
          <p:cNvPr id="120840" name="Espaço Reservado para Conteúdo 6" descr="224.gif"/>
          <p:cNvPicPr>
            <a:picLocks noChangeAspect="1"/>
          </p:cNvPicPr>
          <p:nvPr/>
        </p:nvPicPr>
        <p:blipFill>
          <a:blip r:embed="rId2"/>
          <a:srcRect/>
          <a:stretch>
            <a:fillRect/>
          </a:stretch>
        </p:blipFill>
        <p:spPr bwMode="auto">
          <a:xfrm>
            <a:off x="4765675" y="3924300"/>
            <a:ext cx="457200" cy="457200"/>
          </a:xfrm>
          <a:prstGeom prst="rect">
            <a:avLst/>
          </a:prstGeom>
          <a:noFill/>
          <a:ln w="9525">
            <a:noFill/>
            <a:miter lim="800000"/>
            <a:headEnd/>
            <a:tailEnd/>
          </a:ln>
        </p:spPr>
      </p:pic>
      <p:pic>
        <p:nvPicPr>
          <p:cNvPr id="120841" name="Espaço Reservado para Conteúdo 6" descr="224.gif"/>
          <p:cNvPicPr>
            <a:picLocks noChangeAspect="1"/>
          </p:cNvPicPr>
          <p:nvPr/>
        </p:nvPicPr>
        <p:blipFill>
          <a:blip r:embed="rId2"/>
          <a:srcRect/>
          <a:stretch>
            <a:fillRect/>
          </a:stretch>
        </p:blipFill>
        <p:spPr bwMode="auto">
          <a:xfrm>
            <a:off x="1571625" y="6072188"/>
            <a:ext cx="457200" cy="457200"/>
          </a:xfrm>
          <a:prstGeom prst="rect">
            <a:avLst/>
          </a:prstGeom>
          <a:noFill/>
          <a:ln w="9525">
            <a:noFill/>
            <a:miter lim="800000"/>
            <a:headEnd/>
            <a:tailEnd/>
          </a:ln>
        </p:spPr>
      </p:pic>
      <p:pic>
        <p:nvPicPr>
          <p:cNvPr id="120842" name="Espaço Reservado para Conteúdo 6" descr="224.gif"/>
          <p:cNvPicPr>
            <a:picLocks noChangeAspect="1"/>
          </p:cNvPicPr>
          <p:nvPr/>
        </p:nvPicPr>
        <p:blipFill>
          <a:blip r:embed="rId2"/>
          <a:srcRect/>
          <a:stretch>
            <a:fillRect/>
          </a:stretch>
        </p:blipFill>
        <p:spPr bwMode="auto">
          <a:xfrm>
            <a:off x="6072188" y="5572125"/>
            <a:ext cx="457200" cy="457200"/>
          </a:xfrm>
          <a:prstGeom prst="rect">
            <a:avLst/>
          </a:prstGeom>
          <a:noFill/>
          <a:ln w="9525">
            <a:noFill/>
            <a:miter lim="800000"/>
            <a:headEnd/>
            <a:tailEnd/>
          </a:ln>
        </p:spPr>
      </p:pic>
      <p:pic>
        <p:nvPicPr>
          <p:cNvPr id="120843" name="Espaço Reservado para Conteúdo 6" descr="224.gif"/>
          <p:cNvPicPr>
            <a:picLocks noChangeAspect="1"/>
          </p:cNvPicPr>
          <p:nvPr/>
        </p:nvPicPr>
        <p:blipFill>
          <a:blip r:embed="rId2"/>
          <a:srcRect/>
          <a:stretch>
            <a:fillRect/>
          </a:stretch>
        </p:blipFill>
        <p:spPr bwMode="auto">
          <a:xfrm>
            <a:off x="3571875" y="2428875"/>
            <a:ext cx="457200" cy="457200"/>
          </a:xfrm>
          <a:prstGeom prst="rect">
            <a:avLst/>
          </a:prstGeom>
          <a:noFill/>
          <a:ln w="9525">
            <a:noFill/>
            <a:miter lim="800000"/>
            <a:headEnd/>
            <a:tailEnd/>
          </a:ln>
        </p:spPr>
      </p:pic>
      <p:pic>
        <p:nvPicPr>
          <p:cNvPr id="120844" name="Espaço Reservado para Conteúdo 6" descr="224.gif"/>
          <p:cNvPicPr>
            <a:picLocks noChangeAspect="1"/>
          </p:cNvPicPr>
          <p:nvPr/>
        </p:nvPicPr>
        <p:blipFill>
          <a:blip r:embed="rId2"/>
          <a:srcRect/>
          <a:stretch>
            <a:fillRect/>
          </a:stretch>
        </p:blipFill>
        <p:spPr bwMode="auto">
          <a:xfrm>
            <a:off x="7643813" y="3143250"/>
            <a:ext cx="457200" cy="457200"/>
          </a:xfrm>
          <a:prstGeom prst="rect">
            <a:avLst/>
          </a:prstGeom>
          <a:noFill/>
          <a:ln w="9525">
            <a:noFill/>
            <a:miter lim="800000"/>
            <a:headEnd/>
            <a:tailEnd/>
          </a:ln>
        </p:spPr>
      </p:pic>
      <p:pic>
        <p:nvPicPr>
          <p:cNvPr id="120845" name="Espaço Reservado para Conteúdo 6" descr="224.gif"/>
          <p:cNvPicPr>
            <a:picLocks noChangeAspect="1"/>
          </p:cNvPicPr>
          <p:nvPr/>
        </p:nvPicPr>
        <p:blipFill>
          <a:blip r:embed="rId2"/>
          <a:srcRect/>
          <a:stretch>
            <a:fillRect/>
          </a:stretch>
        </p:blipFill>
        <p:spPr bwMode="auto">
          <a:xfrm>
            <a:off x="1857375" y="1643063"/>
            <a:ext cx="457200" cy="457200"/>
          </a:xfrm>
          <a:prstGeom prst="rect">
            <a:avLst/>
          </a:prstGeom>
          <a:noFill/>
          <a:ln w="9525">
            <a:noFill/>
            <a:miter lim="800000"/>
            <a:headEnd/>
            <a:tailEnd/>
          </a:ln>
        </p:spPr>
      </p:pic>
      <p:pic>
        <p:nvPicPr>
          <p:cNvPr id="120846" name="Espaço Reservado para Conteúdo 6" descr="224.gif"/>
          <p:cNvPicPr>
            <a:picLocks noChangeAspect="1"/>
          </p:cNvPicPr>
          <p:nvPr/>
        </p:nvPicPr>
        <p:blipFill>
          <a:blip r:embed="rId2"/>
          <a:srcRect/>
          <a:stretch>
            <a:fillRect/>
          </a:stretch>
        </p:blipFill>
        <p:spPr bwMode="auto">
          <a:xfrm>
            <a:off x="3286125" y="4214813"/>
            <a:ext cx="457200" cy="457200"/>
          </a:xfrm>
          <a:prstGeom prst="rect">
            <a:avLst/>
          </a:prstGeom>
          <a:noFill/>
          <a:ln w="9525">
            <a:noFill/>
            <a:miter lim="800000"/>
            <a:headEnd/>
            <a:tailEnd/>
          </a:ln>
        </p:spPr>
      </p:pic>
      <p:pic>
        <p:nvPicPr>
          <p:cNvPr id="120847" name="Espaço Reservado para Conteúdo 6" descr="224.gif"/>
          <p:cNvPicPr>
            <a:picLocks noChangeAspect="1"/>
          </p:cNvPicPr>
          <p:nvPr/>
        </p:nvPicPr>
        <p:blipFill>
          <a:blip r:embed="rId2"/>
          <a:srcRect/>
          <a:stretch>
            <a:fillRect/>
          </a:stretch>
        </p:blipFill>
        <p:spPr bwMode="auto">
          <a:xfrm>
            <a:off x="714375" y="4143375"/>
            <a:ext cx="457200" cy="457200"/>
          </a:xfrm>
          <a:prstGeom prst="rect">
            <a:avLst/>
          </a:prstGeom>
          <a:noFill/>
          <a:ln w="9525">
            <a:noFill/>
            <a:miter lim="800000"/>
            <a:headEnd/>
            <a:tailEnd/>
          </a:ln>
        </p:spPr>
      </p:pic>
      <p:pic>
        <p:nvPicPr>
          <p:cNvPr id="120848" name="Espaço Reservado para Conteúdo 6" descr="224.gif"/>
          <p:cNvPicPr>
            <a:picLocks noChangeAspect="1"/>
          </p:cNvPicPr>
          <p:nvPr/>
        </p:nvPicPr>
        <p:blipFill>
          <a:blip r:embed="rId2"/>
          <a:srcRect/>
          <a:stretch>
            <a:fillRect/>
          </a:stretch>
        </p:blipFill>
        <p:spPr bwMode="auto">
          <a:xfrm>
            <a:off x="3714750" y="928688"/>
            <a:ext cx="457200" cy="457200"/>
          </a:xfrm>
          <a:prstGeom prst="rect">
            <a:avLst/>
          </a:prstGeom>
          <a:noFill/>
          <a:ln w="9525">
            <a:noFill/>
            <a:miter lim="800000"/>
            <a:headEnd/>
            <a:tailEnd/>
          </a:ln>
        </p:spPr>
      </p:pic>
      <p:pic>
        <p:nvPicPr>
          <p:cNvPr id="120849" name="Espaço Reservado para Conteúdo 6" descr="224.gif"/>
          <p:cNvPicPr>
            <a:picLocks noChangeAspect="1"/>
          </p:cNvPicPr>
          <p:nvPr/>
        </p:nvPicPr>
        <p:blipFill>
          <a:blip r:embed="rId2"/>
          <a:srcRect/>
          <a:stretch>
            <a:fillRect/>
          </a:stretch>
        </p:blipFill>
        <p:spPr bwMode="auto">
          <a:xfrm>
            <a:off x="2357438" y="3143250"/>
            <a:ext cx="457200" cy="457200"/>
          </a:xfrm>
          <a:prstGeom prst="rect">
            <a:avLst/>
          </a:prstGeom>
          <a:noFill/>
          <a:ln w="9525">
            <a:noFill/>
            <a:miter lim="800000"/>
            <a:headEnd/>
            <a:tailEnd/>
          </a:ln>
        </p:spPr>
      </p:pic>
      <p:pic>
        <p:nvPicPr>
          <p:cNvPr id="120850" name="Espaço Reservado para Conteúdo 6" descr="224.gif"/>
          <p:cNvPicPr>
            <a:picLocks noChangeAspect="1"/>
          </p:cNvPicPr>
          <p:nvPr/>
        </p:nvPicPr>
        <p:blipFill>
          <a:blip r:embed="rId2"/>
          <a:srcRect/>
          <a:stretch>
            <a:fillRect/>
          </a:stretch>
        </p:blipFill>
        <p:spPr bwMode="auto">
          <a:xfrm>
            <a:off x="5643563" y="2928938"/>
            <a:ext cx="457200" cy="457200"/>
          </a:xfrm>
          <a:prstGeom prst="rect">
            <a:avLst/>
          </a:prstGeom>
          <a:noFill/>
          <a:ln w="9525">
            <a:noFill/>
            <a:miter lim="800000"/>
            <a:headEnd/>
            <a:tailEnd/>
          </a:ln>
        </p:spPr>
      </p:pic>
      <p:pic>
        <p:nvPicPr>
          <p:cNvPr id="120851" name="Espaço Reservado para Conteúdo 6" descr="224.gif"/>
          <p:cNvPicPr>
            <a:picLocks noChangeAspect="1"/>
          </p:cNvPicPr>
          <p:nvPr/>
        </p:nvPicPr>
        <p:blipFill>
          <a:blip r:embed="rId2"/>
          <a:srcRect/>
          <a:stretch>
            <a:fillRect/>
          </a:stretch>
        </p:blipFill>
        <p:spPr bwMode="auto">
          <a:xfrm>
            <a:off x="7429500" y="2000250"/>
            <a:ext cx="457200" cy="457200"/>
          </a:xfrm>
          <a:prstGeom prst="rect">
            <a:avLst/>
          </a:prstGeom>
          <a:noFill/>
          <a:ln w="9525">
            <a:noFill/>
            <a:miter lim="800000"/>
            <a:headEnd/>
            <a:tailEnd/>
          </a:ln>
        </p:spPr>
      </p:pic>
      <p:pic>
        <p:nvPicPr>
          <p:cNvPr id="120852" name="Espaço Reservado para Conteúdo 6" descr="224.gif"/>
          <p:cNvPicPr>
            <a:picLocks noChangeAspect="1"/>
          </p:cNvPicPr>
          <p:nvPr/>
        </p:nvPicPr>
        <p:blipFill>
          <a:blip r:embed="rId2"/>
          <a:srcRect/>
          <a:stretch>
            <a:fillRect/>
          </a:stretch>
        </p:blipFill>
        <p:spPr bwMode="auto">
          <a:xfrm>
            <a:off x="3000375" y="6143625"/>
            <a:ext cx="457200" cy="457200"/>
          </a:xfrm>
          <a:prstGeom prst="rect">
            <a:avLst/>
          </a:prstGeom>
          <a:noFill/>
          <a:ln w="9525">
            <a:noFill/>
            <a:miter lim="800000"/>
            <a:headEnd/>
            <a:tailEnd/>
          </a:ln>
        </p:spPr>
      </p:pic>
      <p:pic>
        <p:nvPicPr>
          <p:cNvPr id="120853" name="Espaço Reservado para Conteúdo 6" descr="224.gif"/>
          <p:cNvPicPr>
            <a:picLocks noChangeAspect="1"/>
          </p:cNvPicPr>
          <p:nvPr/>
        </p:nvPicPr>
        <p:blipFill>
          <a:blip r:embed="rId2"/>
          <a:srcRect/>
          <a:stretch>
            <a:fillRect/>
          </a:stretch>
        </p:blipFill>
        <p:spPr bwMode="auto">
          <a:xfrm>
            <a:off x="7786688" y="5643563"/>
            <a:ext cx="457200" cy="457200"/>
          </a:xfrm>
          <a:prstGeom prst="rect">
            <a:avLst/>
          </a:prstGeom>
          <a:noFill/>
          <a:ln w="9525">
            <a:noFill/>
            <a:miter lim="800000"/>
            <a:headEnd/>
            <a:tailEnd/>
          </a:ln>
        </p:spPr>
      </p:pic>
      <p:pic>
        <p:nvPicPr>
          <p:cNvPr id="120854" name="Espaço Reservado para Conteúdo 6" descr="224.gif"/>
          <p:cNvPicPr>
            <a:picLocks noChangeAspect="1"/>
          </p:cNvPicPr>
          <p:nvPr/>
        </p:nvPicPr>
        <p:blipFill>
          <a:blip r:embed="rId2"/>
          <a:srcRect/>
          <a:stretch>
            <a:fillRect/>
          </a:stretch>
        </p:blipFill>
        <p:spPr bwMode="auto">
          <a:xfrm>
            <a:off x="7143750" y="500063"/>
            <a:ext cx="457200" cy="457200"/>
          </a:xfrm>
          <a:prstGeom prst="rect">
            <a:avLst/>
          </a:prstGeom>
          <a:noFill/>
          <a:ln w="9525">
            <a:noFill/>
            <a:miter lim="800000"/>
            <a:headEnd/>
            <a:tailEnd/>
          </a:ln>
        </p:spPr>
      </p:pic>
      <p:pic>
        <p:nvPicPr>
          <p:cNvPr id="120855" name="Espaço Reservado para Conteúdo 6" descr="224.gif"/>
          <p:cNvPicPr>
            <a:picLocks noChangeAspect="1"/>
          </p:cNvPicPr>
          <p:nvPr/>
        </p:nvPicPr>
        <p:blipFill>
          <a:blip r:embed="rId2"/>
          <a:srcRect/>
          <a:stretch>
            <a:fillRect/>
          </a:stretch>
        </p:blipFill>
        <p:spPr bwMode="auto">
          <a:xfrm>
            <a:off x="4500563" y="5357813"/>
            <a:ext cx="457200" cy="457200"/>
          </a:xfrm>
          <a:prstGeom prst="rect">
            <a:avLst/>
          </a:prstGeom>
          <a:noFill/>
          <a:ln w="9525">
            <a:noFill/>
            <a:miter lim="800000"/>
            <a:headEnd/>
            <a:tailEnd/>
          </a:ln>
        </p:spPr>
      </p:pic>
      <p:pic>
        <p:nvPicPr>
          <p:cNvPr id="120856" name="Espaço Reservado para Conteúdo 6" descr="224.gif"/>
          <p:cNvPicPr>
            <a:picLocks noChangeAspect="1"/>
          </p:cNvPicPr>
          <p:nvPr/>
        </p:nvPicPr>
        <p:blipFill>
          <a:blip r:embed="rId2"/>
          <a:srcRect/>
          <a:stretch>
            <a:fillRect/>
          </a:stretch>
        </p:blipFill>
        <p:spPr bwMode="auto">
          <a:xfrm>
            <a:off x="6429375" y="4000500"/>
            <a:ext cx="457200" cy="45720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Data 3"/>
          <p:cNvSpPr>
            <a:spLocks noGrp="1"/>
          </p:cNvSpPr>
          <p:nvPr>
            <p:ph type="dt" sz="half" idx="10"/>
          </p:nvPr>
        </p:nvSpPr>
        <p:spPr/>
        <p:txBody>
          <a:bodyPr/>
          <a:lstStyle/>
          <a:p>
            <a:pPr>
              <a:defRPr/>
            </a:pPr>
            <a:fld id="{D1BD48B0-E3DF-4527-93AA-7C3D9F7A9906}" type="datetime1">
              <a:rPr lang="pt-BR" smtClean="0"/>
              <a:t>14/10/2022</a:t>
            </a:fld>
            <a:endParaRPr lang="pt-BR"/>
          </a:p>
        </p:txBody>
      </p:sp>
      <p:sp>
        <p:nvSpPr>
          <p:cNvPr id="5" name="Espaço Reservado para Rodapé 4"/>
          <p:cNvSpPr>
            <a:spLocks noGrp="1"/>
          </p:cNvSpPr>
          <p:nvPr>
            <p:ph type="ftr" sz="quarter" idx="11"/>
          </p:nvPr>
        </p:nvSpPr>
        <p:spPr/>
        <p:txBody>
          <a:bodyPr/>
          <a:lstStyle/>
          <a:p>
            <a:pPr>
              <a:defRPr/>
            </a:pPr>
            <a:r>
              <a:rPr lang="pt-BR" smtClean="0"/>
              <a:t>Enfª Andréia Silva</a:t>
            </a:r>
            <a:endParaRPr lang="pt-BR"/>
          </a:p>
        </p:txBody>
      </p:sp>
    </p:spTree>
    <p:extLst>
      <p:ext uri="{BB962C8B-B14F-4D97-AF65-F5344CB8AC3E}">
        <p14:creationId xmlns:p14="http://schemas.microsoft.com/office/powerpoint/2010/main" val="305162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ço Reservado para Data 1"/>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E0578D9A-209F-46BC-9E88-8B5EA49FF2CD}" type="datetime1">
              <a:rPr lang="pt-BR" smtClean="0"/>
              <a:t>14/10/2022</a:t>
            </a:fld>
            <a:endParaRPr lang="pt-BR" smtClean="0"/>
          </a:p>
        </p:txBody>
      </p:sp>
      <p:sp>
        <p:nvSpPr>
          <p:cNvPr id="121859" name="Espaço Reservado para Rodapé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21861" name="Imagem 4"/>
          <p:cNvPicPr>
            <a:picLocks noChangeAspect="1" noChangeArrowheads="1"/>
          </p:cNvPicPr>
          <p:nvPr/>
        </p:nvPicPr>
        <p:blipFill>
          <a:blip r:embed="rId2"/>
          <a:srcRect/>
          <a:stretch>
            <a:fillRect/>
          </a:stretch>
        </p:blipFill>
        <p:spPr bwMode="auto">
          <a:xfrm>
            <a:off x="285750" y="142875"/>
            <a:ext cx="8429625" cy="1219200"/>
          </a:xfrm>
          <a:prstGeom prst="rect">
            <a:avLst/>
          </a:prstGeom>
          <a:noFill/>
          <a:ln w="9525">
            <a:noFill/>
            <a:miter lim="800000"/>
            <a:headEnd/>
            <a:tailEnd/>
          </a:ln>
        </p:spPr>
      </p:pic>
      <p:sp>
        <p:nvSpPr>
          <p:cNvPr id="121862" name="Retângulo 5"/>
          <p:cNvSpPr>
            <a:spLocks noChangeArrowheads="1"/>
          </p:cNvSpPr>
          <p:nvPr/>
        </p:nvSpPr>
        <p:spPr bwMode="auto">
          <a:xfrm>
            <a:off x="428625" y="1858963"/>
            <a:ext cx="7786688" cy="2554287"/>
          </a:xfrm>
          <a:prstGeom prst="rect">
            <a:avLst/>
          </a:prstGeom>
          <a:noFill/>
          <a:ln w="9525">
            <a:noFill/>
            <a:miter lim="800000"/>
            <a:headEnd/>
            <a:tailEnd/>
          </a:ln>
        </p:spPr>
        <p:txBody>
          <a:bodyPr>
            <a:spAutoFit/>
          </a:bodyPr>
          <a:lstStyle/>
          <a:p>
            <a:r>
              <a:rPr lang="pt-BR" sz="2000" b="1">
                <a:cs typeface="Arial" charset="0"/>
              </a:rPr>
              <a:t>Referências</a:t>
            </a:r>
          </a:p>
          <a:p>
            <a:endParaRPr lang="pt-BR" sz="2000">
              <a:cs typeface="Arial" charset="0"/>
            </a:endParaRPr>
          </a:p>
          <a:p>
            <a:pPr algn="just"/>
            <a:r>
              <a:rPr lang="pt-BR" sz="2000">
                <a:cs typeface="Arial" charset="0"/>
              </a:rPr>
              <a:t>NETTINA, Sandra M., </a:t>
            </a:r>
            <a:r>
              <a:rPr lang="pt-BR" sz="2000" b="1">
                <a:cs typeface="Arial" charset="0"/>
              </a:rPr>
              <a:t>Brunner: Pratica de Enfermagem 9 ed. V. 1 Rio de Janeiro: Guanabara Koogan, 2011.</a:t>
            </a:r>
          </a:p>
          <a:p>
            <a:pPr algn="just"/>
            <a:r>
              <a:rPr lang="pt-BR" sz="2000" b="1">
                <a:cs typeface="Arial" charset="0"/>
              </a:rPr>
              <a:t> </a:t>
            </a:r>
          </a:p>
          <a:p>
            <a:pPr algn="just"/>
            <a:r>
              <a:rPr lang="pt-BR" sz="2000">
                <a:cs typeface="Arial" charset="0"/>
              </a:rPr>
              <a:t>MORTON, P. G </a:t>
            </a:r>
            <a:r>
              <a:rPr lang="pt-BR" sz="2000" b="1">
                <a:cs typeface="Arial" charset="0"/>
              </a:rPr>
              <a:t>Cuidados críticos de enfermagem: uma abordagem holística. Rio de Janeiro: Guanabara Koogan, 2011.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BC5180C9-F4EB-465E-8A72-6ED9C043130D}"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1026" name="Picture 2"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2600" b="11801"/>
          <a:stretch/>
        </p:blipFill>
        <p:spPr bwMode="auto">
          <a:xfrm>
            <a:off x="1096206" y="188640"/>
            <a:ext cx="760670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46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i="1" dirty="0" smtClean="0">
                <a:effectLst>
                  <a:outerShdw blurRad="38100" dist="38100" dir="2700000" algn="tl">
                    <a:srgbClr val="000000">
                      <a:alpha val="43137"/>
                    </a:srgbClr>
                  </a:outerShdw>
                </a:effectLst>
              </a:rPr>
              <a:t>Sistema Cardiovascular</a:t>
            </a:r>
            <a:endParaRPr lang="pt-BR" dirty="0"/>
          </a:p>
        </p:txBody>
      </p:sp>
      <p:sp>
        <p:nvSpPr>
          <p:cNvPr id="12291" name="Espaço Reservado para Conteúdo 5"/>
          <p:cNvSpPr>
            <a:spLocks noGrp="1"/>
          </p:cNvSpPr>
          <p:nvPr>
            <p:ph idx="1"/>
          </p:nvPr>
        </p:nvSpPr>
        <p:spPr>
          <a:xfrm>
            <a:off x="285750" y="1600200"/>
            <a:ext cx="8001000" cy="4873625"/>
          </a:xfrm>
        </p:spPr>
        <p:txBody>
          <a:bodyPr/>
          <a:lstStyle/>
          <a:p>
            <a:pPr algn="just" eaLnBrk="1" hangingPunct="1">
              <a:buFont typeface="Wingdings" pitchFamily="2" charset="2"/>
              <a:buNone/>
            </a:pPr>
            <a:endParaRPr lang="pt-BR" altLang="pt-BR" sz="2800" b="1" smtClean="0"/>
          </a:p>
          <a:p>
            <a:pPr algn="just" eaLnBrk="1" hangingPunct="1">
              <a:buFont typeface="Wingdings" pitchFamily="2" charset="2"/>
              <a:buNone/>
            </a:pPr>
            <a:r>
              <a:rPr lang="pt-BR" altLang="pt-BR" sz="2800" b="1" smtClean="0"/>
              <a:t>O</a:t>
            </a:r>
            <a:r>
              <a:rPr lang="pt-BR" altLang="pt-BR" sz="2800" b="1" smtClean="0">
                <a:solidFill>
                  <a:schemeClr val="accent1"/>
                </a:solidFill>
              </a:rPr>
              <a:t> </a:t>
            </a:r>
            <a:r>
              <a:rPr lang="pt-BR" altLang="pt-BR" sz="2800" b="1" smtClean="0">
                <a:solidFill>
                  <a:srgbClr val="FF0000"/>
                </a:solidFill>
              </a:rPr>
              <a:t>CORAÇÃO</a:t>
            </a:r>
            <a:r>
              <a:rPr lang="pt-BR" altLang="pt-BR" sz="2800" b="1" smtClean="0">
                <a:solidFill>
                  <a:schemeClr val="accent1"/>
                </a:solidFill>
              </a:rPr>
              <a:t> </a:t>
            </a:r>
            <a:r>
              <a:rPr lang="pt-BR" altLang="pt-BR" sz="2800" smtClean="0"/>
              <a:t>é um </a:t>
            </a:r>
            <a:r>
              <a:rPr lang="pt-BR" altLang="pt-BR" sz="2800" b="1" smtClean="0"/>
              <a:t>órgão muscular</a:t>
            </a:r>
            <a:r>
              <a:rPr lang="pt-BR" altLang="pt-BR" sz="2800" smtClean="0"/>
              <a:t> </a:t>
            </a:r>
            <a:r>
              <a:rPr lang="pt-BR" altLang="pt-BR" sz="2800" b="1" smtClean="0"/>
              <a:t>oco</a:t>
            </a:r>
            <a:r>
              <a:rPr lang="pt-BR" altLang="pt-BR" sz="2800" smtClean="0"/>
              <a:t> que funciona como uma </a:t>
            </a:r>
            <a:r>
              <a:rPr lang="pt-BR" altLang="pt-BR" sz="2800" b="1" smtClean="0"/>
              <a:t>bomba contrátil</a:t>
            </a:r>
            <a:r>
              <a:rPr lang="pt-BR" altLang="pt-BR" sz="2800" smtClean="0"/>
              <a:t>. Formado por um</a:t>
            </a:r>
            <a:r>
              <a:rPr lang="pt-BR" altLang="pt-BR" sz="2800" b="1" smtClean="0"/>
              <a:t> </a:t>
            </a:r>
            <a:r>
              <a:rPr lang="pt-BR" altLang="pt-BR" sz="2800" b="1" smtClean="0">
                <a:solidFill>
                  <a:srgbClr val="FF0000"/>
                </a:solidFill>
              </a:rPr>
              <a:t>tecido muscular estriado cardíaco, </a:t>
            </a:r>
            <a:r>
              <a:rPr lang="pt-BR" sz="2800" smtClean="0"/>
              <a:t>é relativamente pequeno, aproximadamente do tamanho do </a:t>
            </a:r>
            <a:r>
              <a:rPr lang="pt-BR" sz="2800" b="1" smtClean="0"/>
              <a:t>punho fechado</a:t>
            </a:r>
            <a:r>
              <a:rPr lang="pt-BR" sz="2800" smtClean="0"/>
              <a:t>, cerca de 12 cm de comprimento, 9 cm de largura em sua parte mais ampla e 6 cm de espessura. </a:t>
            </a:r>
            <a:endParaRPr lang="pt-BR" altLang="pt-BR" sz="2800" b="1" smtClean="0"/>
          </a:p>
        </p:txBody>
      </p:sp>
      <p:sp>
        <p:nvSpPr>
          <p:cNvPr id="12292"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8F1ED9C7-565F-4DEA-8DBC-36653A2416AE}" type="datetime1">
              <a:rPr lang="pt-BR" altLang="pt-BR" smtClean="0"/>
              <a:t>14/10/2022</a:t>
            </a:fld>
            <a:endParaRPr lang="pt-BR" altLang="pt-BR" smtClean="0"/>
          </a:p>
        </p:txBody>
      </p:sp>
      <p:sp>
        <p:nvSpPr>
          <p:cNvPr id="12294" name="Espaço Reservado para Rodapé 3"/>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2295"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ço Reservado para Conteúdo 2"/>
          <p:cNvSpPr>
            <a:spLocks noGrp="1"/>
          </p:cNvSpPr>
          <p:nvPr>
            <p:ph idx="1"/>
          </p:nvPr>
        </p:nvSpPr>
        <p:spPr>
          <a:xfrm>
            <a:off x="611561" y="2133600"/>
            <a:ext cx="7922840" cy="3777622"/>
          </a:xfrm>
        </p:spPr>
        <p:txBody>
          <a:bodyPr/>
          <a:lstStyle/>
          <a:p>
            <a:pPr algn="just" eaLnBrk="1" hangingPunct="1">
              <a:buFont typeface="Wingdings" pitchFamily="2" charset="2"/>
              <a:buNone/>
            </a:pPr>
            <a:r>
              <a:rPr lang="pt-BR" altLang="pt-BR" dirty="0" smtClean="0"/>
              <a:t>O coração é </a:t>
            </a:r>
            <a:r>
              <a:rPr lang="pt-BR" altLang="pt-BR" b="1" dirty="0" smtClean="0"/>
              <a:t>formado por três camadas</a:t>
            </a:r>
            <a:r>
              <a:rPr lang="pt-BR" altLang="pt-BR" dirty="0" smtClean="0"/>
              <a:t>:</a:t>
            </a:r>
          </a:p>
          <a:p>
            <a:pPr algn="just" eaLnBrk="1" hangingPunct="1">
              <a:buFont typeface="Wingdings" pitchFamily="2" charset="2"/>
              <a:buNone/>
            </a:pPr>
            <a:endParaRPr lang="pt-BR" altLang="pt-BR" b="1" dirty="0" smtClean="0">
              <a:solidFill>
                <a:srgbClr val="FF0000"/>
              </a:solidFill>
            </a:endParaRPr>
          </a:p>
          <a:p>
            <a:pPr algn="just" eaLnBrk="1" hangingPunct="1">
              <a:buFont typeface="Wingdings" pitchFamily="2" charset="2"/>
              <a:buNone/>
            </a:pPr>
            <a:r>
              <a:rPr lang="pt-BR" altLang="pt-BR" b="1" dirty="0" smtClean="0">
                <a:solidFill>
                  <a:srgbClr val="FF0000"/>
                </a:solidFill>
              </a:rPr>
              <a:t>Endocárdio</a:t>
            </a:r>
            <a:r>
              <a:rPr lang="pt-BR" altLang="pt-BR" b="1" dirty="0" smtClean="0">
                <a:solidFill>
                  <a:srgbClr val="C00000"/>
                </a:solidFill>
              </a:rPr>
              <a:t> </a:t>
            </a:r>
            <a:r>
              <a:rPr lang="pt-BR" altLang="pt-BR" dirty="0" smtClean="0"/>
              <a:t>– camada interna;</a:t>
            </a:r>
          </a:p>
          <a:p>
            <a:pPr algn="just" eaLnBrk="1" hangingPunct="1">
              <a:buFont typeface="Wingdings" pitchFamily="2" charset="2"/>
              <a:buNone/>
            </a:pPr>
            <a:r>
              <a:rPr lang="pt-BR" altLang="pt-BR" b="1" dirty="0" smtClean="0">
                <a:solidFill>
                  <a:srgbClr val="FF0000"/>
                </a:solidFill>
              </a:rPr>
              <a:t>Miocárdio</a:t>
            </a:r>
            <a:r>
              <a:rPr lang="pt-BR" altLang="pt-BR" dirty="0" smtClean="0">
                <a:solidFill>
                  <a:schemeClr val="accent1"/>
                </a:solidFill>
              </a:rPr>
              <a:t> </a:t>
            </a:r>
            <a:r>
              <a:rPr lang="pt-BR" altLang="pt-BR" dirty="0" smtClean="0"/>
              <a:t>– camada média - músculo do coração;</a:t>
            </a:r>
          </a:p>
          <a:p>
            <a:pPr algn="just" eaLnBrk="1" hangingPunct="1">
              <a:buFont typeface="Wingdings" pitchFamily="2" charset="2"/>
              <a:buNone/>
            </a:pPr>
            <a:r>
              <a:rPr lang="pt-BR" altLang="pt-BR" b="1" dirty="0" err="1" smtClean="0">
                <a:solidFill>
                  <a:srgbClr val="FF0000"/>
                </a:solidFill>
              </a:rPr>
              <a:t>Epicárdio</a:t>
            </a:r>
            <a:r>
              <a:rPr lang="pt-BR" altLang="pt-BR" dirty="0" smtClean="0"/>
              <a:t> – camada externa.</a:t>
            </a:r>
          </a:p>
          <a:p>
            <a:pPr algn="just" eaLnBrk="1" hangingPunct="1">
              <a:buFont typeface="Wingdings" pitchFamily="2" charset="2"/>
              <a:buNone/>
            </a:pPr>
            <a:endParaRPr lang="pt-BR" b="1" dirty="0" smtClean="0">
              <a:solidFill>
                <a:srgbClr val="FF0000"/>
              </a:solidFill>
            </a:endParaRPr>
          </a:p>
          <a:p>
            <a:pPr algn="just" eaLnBrk="1" hangingPunct="1">
              <a:buFont typeface="Wingdings" pitchFamily="2" charset="2"/>
              <a:buNone/>
            </a:pPr>
            <a:r>
              <a:rPr lang="pt-BR" b="1" dirty="0" smtClean="0">
                <a:solidFill>
                  <a:srgbClr val="FF0000"/>
                </a:solidFill>
              </a:rPr>
              <a:t>Pericárdio</a:t>
            </a:r>
            <a:r>
              <a:rPr lang="pt-BR" dirty="0" smtClean="0"/>
              <a:t> - Membrana </a:t>
            </a:r>
            <a:r>
              <a:rPr lang="pt-BR" dirty="0" err="1" smtClean="0"/>
              <a:t>fibro</a:t>
            </a:r>
            <a:r>
              <a:rPr lang="pt-BR" dirty="0" smtClean="0"/>
              <a:t>-serosa que cobre o coração e o início dos grandes vasos. </a:t>
            </a:r>
            <a:endParaRPr lang="pt-BR" altLang="pt-BR" dirty="0" smtClean="0"/>
          </a:p>
          <a:p>
            <a:pPr algn="just" eaLnBrk="1" hangingPunct="1">
              <a:buFont typeface="Wingdings" pitchFamily="2" charset="2"/>
              <a:buNone/>
            </a:pPr>
            <a:endParaRPr lang="pt-BR" dirty="0" smtClean="0"/>
          </a:p>
        </p:txBody>
      </p:sp>
      <p:sp>
        <p:nvSpPr>
          <p:cNvPr id="13316"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8B670CD4-3420-43D4-8222-DC4ABEF8B9F2}" type="datetime1">
              <a:rPr lang="pt-BR" smtClean="0"/>
              <a:t>14/10/2022</a:t>
            </a:fld>
            <a:endParaRPr lang="pt-BR" smtClean="0"/>
          </a:p>
        </p:txBody>
      </p:sp>
      <p:sp>
        <p:nvSpPr>
          <p:cNvPr id="13318" name="Espaço Reservado para Rodapé 5"/>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3319"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Data 1"/>
          <p:cNvSpPr>
            <a:spLocks noGrp="1"/>
          </p:cNvSpPr>
          <p:nvPr>
            <p:ph type="dt" sz="half" idx="10"/>
          </p:nvPr>
        </p:nvSpPr>
        <p:spPr bwMode="auto">
          <a:xfrm rot="5400000">
            <a:off x="7335838" y="1335088"/>
            <a:ext cx="2517775" cy="384175"/>
          </a:xfrm>
          <a:noFill/>
          <a:ln>
            <a:miter lim="800000"/>
            <a:headEnd/>
            <a:tailEnd/>
          </a:ln>
        </p:spPr>
        <p:txBody>
          <a:bodyPr wrap="square" lIns="91440" tIns="45720" rIns="91440" bIns="45720" numCol="1" compatLnSpc="1">
            <a:prstTxWarp prst="textNoShape">
              <a:avLst/>
            </a:prstTxWarp>
          </a:bodyPr>
          <a:lstStyle/>
          <a:p>
            <a:fld id="{913A895A-ADB4-4D1B-B66A-9B76ECF38A44}" type="datetime1">
              <a:rPr lang="pt-BR" smtClean="0"/>
              <a:t>14/10/2022</a:t>
            </a:fld>
            <a:endParaRPr lang="pt-BR" smtClean="0"/>
          </a:p>
        </p:txBody>
      </p:sp>
      <p:sp>
        <p:nvSpPr>
          <p:cNvPr id="14339" name="Espaço Reservado para Rodapé 2"/>
          <p:cNvSpPr>
            <a:spLocks noGrp="1"/>
          </p:cNvSpPr>
          <p:nvPr>
            <p:ph type="ftr" sz="quarter" idx="11"/>
          </p:nvPr>
        </p:nvSpPr>
        <p:spPr bwMode="auto">
          <a:xfrm rot="5400000">
            <a:off x="7366000" y="4113213"/>
            <a:ext cx="2447925"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4341"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pic>
        <p:nvPicPr>
          <p:cNvPr id="14342" name="Picture 6" descr="Resultado de imagem para camadas do coraçaõ pericardio"/>
          <p:cNvPicPr>
            <a:picLocks noChangeAspect="1" noChangeArrowheads="1"/>
          </p:cNvPicPr>
          <p:nvPr/>
        </p:nvPicPr>
        <p:blipFill>
          <a:blip r:embed="rId3"/>
          <a:srcRect/>
          <a:stretch>
            <a:fillRect/>
          </a:stretch>
        </p:blipFill>
        <p:spPr bwMode="auto">
          <a:xfrm>
            <a:off x="928688" y="2000250"/>
            <a:ext cx="6858000" cy="400050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i="1" dirty="0" smtClean="0">
                <a:effectLst>
                  <a:outerShdw blurRad="38100" dist="38100" dir="2700000" algn="tl">
                    <a:srgbClr val="000000">
                      <a:alpha val="43137"/>
                    </a:srgbClr>
                  </a:outerShdw>
                </a:effectLst>
              </a:rPr>
              <a:t>Sistema Cardiovascular</a:t>
            </a:r>
            <a:endParaRPr lang="pt-BR" dirty="0"/>
          </a:p>
        </p:txBody>
      </p:sp>
      <p:sp>
        <p:nvSpPr>
          <p:cNvPr id="15363" name="Espaço Reservado para Conteúdo 5"/>
          <p:cNvSpPr>
            <a:spLocks noGrp="1"/>
          </p:cNvSpPr>
          <p:nvPr>
            <p:ph idx="1"/>
          </p:nvPr>
        </p:nvSpPr>
        <p:spPr>
          <a:xfrm>
            <a:off x="511229" y="2133600"/>
            <a:ext cx="8023172" cy="3777622"/>
          </a:xfrm>
        </p:spPr>
        <p:txBody>
          <a:bodyPr/>
          <a:lstStyle/>
          <a:p>
            <a:pPr marL="319088" indent="-319088" algn="just" eaLnBrk="1" hangingPunct="1">
              <a:buFont typeface="Wingdings" pitchFamily="2" charset="2"/>
              <a:buNone/>
            </a:pPr>
            <a:r>
              <a:rPr lang="pt-BR" altLang="pt-BR" dirty="0" smtClean="0"/>
              <a:t>Divide-se em</a:t>
            </a:r>
            <a:r>
              <a:rPr lang="pt-BR" altLang="pt-BR" b="1" dirty="0" smtClean="0"/>
              <a:t> quatro câmaras</a:t>
            </a:r>
            <a:r>
              <a:rPr lang="pt-BR" altLang="pt-BR" dirty="0" smtClean="0"/>
              <a:t>:</a:t>
            </a:r>
          </a:p>
          <a:p>
            <a:pPr marL="319088" indent="-319088" algn="just" eaLnBrk="1" hangingPunct="1">
              <a:buFont typeface="Wingdings" pitchFamily="2" charset="2"/>
              <a:buNone/>
            </a:pPr>
            <a:endParaRPr lang="pt-BR" altLang="pt-BR" dirty="0" smtClean="0"/>
          </a:p>
          <a:p>
            <a:pPr marL="319088" indent="-319088" algn="just" eaLnBrk="1" hangingPunct="1">
              <a:buFontTx/>
              <a:buChar char="-"/>
            </a:pPr>
            <a:r>
              <a:rPr lang="pt-BR" altLang="pt-BR" b="1" dirty="0" smtClean="0">
                <a:solidFill>
                  <a:srgbClr val="FF0000"/>
                </a:solidFill>
              </a:rPr>
              <a:t>Átrio direito</a:t>
            </a:r>
            <a:r>
              <a:rPr lang="pt-BR" altLang="pt-BR" dirty="0" smtClean="0">
                <a:solidFill>
                  <a:srgbClr val="FF0000"/>
                </a:solidFill>
              </a:rPr>
              <a:t> </a:t>
            </a:r>
            <a:r>
              <a:rPr lang="pt-BR" altLang="pt-BR" dirty="0" smtClean="0"/>
              <a:t>( AD ): neste chegam a </a:t>
            </a:r>
            <a:r>
              <a:rPr lang="pt-BR" altLang="pt-BR" b="1" dirty="0" smtClean="0"/>
              <a:t>veia CAVA superior e inferior e, veia coronária</a:t>
            </a:r>
            <a:r>
              <a:rPr lang="pt-BR" altLang="pt-BR" dirty="0" smtClean="0"/>
              <a:t>. </a:t>
            </a:r>
          </a:p>
          <a:p>
            <a:pPr marL="0" indent="0" algn="just" eaLnBrk="1" hangingPunct="1">
              <a:buNone/>
            </a:pPr>
            <a:r>
              <a:rPr lang="pt-BR" altLang="pt-BR" dirty="0" smtClean="0">
                <a:solidFill>
                  <a:srgbClr val="FF0000"/>
                </a:solidFill>
              </a:rPr>
              <a:t>Estas </a:t>
            </a:r>
            <a:r>
              <a:rPr lang="pt-BR" altLang="pt-BR" b="1" dirty="0" smtClean="0">
                <a:solidFill>
                  <a:srgbClr val="FF0000"/>
                </a:solidFill>
              </a:rPr>
              <a:t>trazem sangue venoso</a:t>
            </a:r>
            <a:r>
              <a:rPr lang="pt-BR" altLang="pt-BR" dirty="0" smtClean="0">
                <a:solidFill>
                  <a:srgbClr val="FF0000"/>
                </a:solidFill>
              </a:rPr>
              <a:t> </a:t>
            </a:r>
            <a:r>
              <a:rPr lang="pt-BR" altLang="pt-BR" b="1" dirty="0" smtClean="0">
                <a:solidFill>
                  <a:srgbClr val="FF0000"/>
                </a:solidFill>
              </a:rPr>
              <a:t>de todo o corpo</a:t>
            </a:r>
            <a:r>
              <a:rPr lang="pt-BR" altLang="pt-BR" dirty="0" smtClean="0">
                <a:solidFill>
                  <a:srgbClr val="FF0000"/>
                </a:solidFill>
              </a:rPr>
              <a:t>, inclusive do próprio músculo cardíaco</a:t>
            </a:r>
            <a:endParaRPr lang="pt-BR" altLang="pt-BR" dirty="0" smtClean="0"/>
          </a:p>
          <a:p>
            <a:pPr marL="319088" indent="-319088" algn="just" eaLnBrk="1" hangingPunct="1">
              <a:buFontTx/>
              <a:buChar char="-"/>
            </a:pPr>
            <a:r>
              <a:rPr lang="pt-BR" altLang="pt-BR" b="1" dirty="0" smtClean="0">
                <a:solidFill>
                  <a:srgbClr val="FF0000"/>
                </a:solidFill>
              </a:rPr>
              <a:t>Ventrículo direito</a:t>
            </a:r>
            <a:r>
              <a:rPr lang="pt-BR" altLang="pt-BR" dirty="0" smtClean="0">
                <a:solidFill>
                  <a:srgbClr val="FF0000"/>
                </a:solidFill>
              </a:rPr>
              <a:t> </a:t>
            </a:r>
            <a:r>
              <a:rPr lang="pt-BR" altLang="pt-BR" dirty="0" smtClean="0"/>
              <a:t>( VD ): composto de uma musculatura </a:t>
            </a:r>
            <a:r>
              <a:rPr lang="pt-BR" altLang="pt-BR" b="1" dirty="0" smtClean="0"/>
              <a:t>mais espessa</a:t>
            </a:r>
            <a:r>
              <a:rPr lang="pt-BR" altLang="pt-BR" dirty="0" smtClean="0"/>
              <a:t> que dos átrios. Deste, parte as </a:t>
            </a:r>
            <a:r>
              <a:rPr lang="pt-BR" altLang="pt-BR" b="1" dirty="0" smtClean="0"/>
              <a:t>artérias pulmonares</a:t>
            </a:r>
            <a:r>
              <a:rPr lang="pt-BR" altLang="pt-BR" dirty="0" smtClean="0"/>
              <a:t>, que divide-se em artéria pulmonar direita e esquerda, cada uma para seu respectivo pulmão. </a:t>
            </a:r>
          </a:p>
          <a:p>
            <a:pPr marL="0" indent="0" algn="just" eaLnBrk="1" hangingPunct="1">
              <a:buNone/>
            </a:pPr>
            <a:r>
              <a:rPr lang="pt-BR" altLang="pt-BR" b="1" dirty="0" smtClean="0">
                <a:solidFill>
                  <a:srgbClr val="FF0000"/>
                </a:solidFill>
              </a:rPr>
              <a:t>Transportam sangue venoso para os pulmões.</a:t>
            </a:r>
          </a:p>
        </p:txBody>
      </p:sp>
      <p:sp>
        <p:nvSpPr>
          <p:cNvPr id="15364" name="Espaço Reservado para Data 2"/>
          <p:cNvSpPr>
            <a:spLocks noGrp="1"/>
          </p:cNvSpPr>
          <p:nvPr>
            <p:ph type="dt" sz="half" idx="10"/>
          </p:nvPr>
        </p:nvSpPr>
        <p:spPr bwMode="auto">
          <a:xfrm rot="5400000">
            <a:off x="7371557" y="1299369"/>
            <a:ext cx="2446337" cy="384175"/>
          </a:xfrm>
          <a:noFill/>
          <a:ln>
            <a:miter lim="800000"/>
            <a:headEnd/>
            <a:tailEnd/>
          </a:ln>
        </p:spPr>
        <p:txBody>
          <a:bodyPr wrap="square" lIns="91440" tIns="45720" rIns="91440" bIns="45720" numCol="1" compatLnSpc="1">
            <a:prstTxWarp prst="textNoShape">
              <a:avLst/>
            </a:prstTxWarp>
          </a:bodyPr>
          <a:lstStyle/>
          <a:p>
            <a:fld id="{EB6EC657-81CC-4B53-AE8A-7911FAC69650}" type="datetime1">
              <a:rPr lang="pt-BR" altLang="pt-BR" smtClean="0"/>
              <a:t>14/10/2022</a:t>
            </a:fld>
            <a:endParaRPr lang="pt-BR" altLang="pt-BR" smtClean="0"/>
          </a:p>
        </p:txBody>
      </p:sp>
      <p:sp>
        <p:nvSpPr>
          <p:cNvPr id="15366" name="Espaço Reservado para Rodapé 3"/>
          <p:cNvSpPr>
            <a:spLocks noGrp="1"/>
          </p:cNvSpPr>
          <p:nvPr>
            <p:ph type="ftr" sz="quarter" idx="11"/>
          </p:nvPr>
        </p:nvSpPr>
        <p:spPr bwMode="auto">
          <a:xfrm rot="5400000">
            <a:off x="7401719" y="4148931"/>
            <a:ext cx="2376488"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5367"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i="1" dirty="0" smtClean="0">
                <a:effectLst>
                  <a:outerShdw blurRad="38100" dist="38100" dir="2700000" algn="tl">
                    <a:srgbClr val="000000">
                      <a:alpha val="43137"/>
                    </a:srgbClr>
                  </a:outerShdw>
                </a:effectLst>
              </a:rPr>
              <a:t>Sistema Cardiovascular</a:t>
            </a:r>
            <a:endParaRPr lang="pt-BR" dirty="0"/>
          </a:p>
        </p:txBody>
      </p:sp>
      <p:sp>
        <p:nvSpPr>
          <p:cNvPr id="16387" name="Espaço Reservado para Conteúdo 5"/>
          <p:cNvSpPr>
            <a:spLocks noGrp="1"/>
          </p:cNvSpPr>
          <p:nvPr>
            <p:ph idx="1"/>
          </p:nvPr>
        </p:nvSpPr>
        <p:spPr>
          <a:xfrm>
            <a:off x="511229" y="2133600"/>
            <a:ext cx="8023172" cy="3777622"/>
          </a:xfrm>
        </p:spPr>
        <p:txBody>
          <a:bodyPr/>
          <a:lstStyle/>
          <a:p>
            <a:pPr marL="319088" indent="-319088" algn="just" eaLnBrk="1" hangingPunct="1">
              <a:buFont typeface="Wingdings" pitchFamily="2" charset="2"/>
              <a:buNone/>
            </a:pPr>
            <a:r>
              <a:rPr lang="pt-BR" b="1" dirty="0" smtClean="0">
                <a:solidFill>
                  <a:srgbClr val="FF0000"/>
                </a:solidFill>
              </a:rPr>
              <a:t>Átrio esquerdo</a:t>
            </a:r>
            <a:r>
              <a:rPr lang="pt-BR" b="1" dirty="0" smtClean="0"/>
              <a:t> </a:t>
            </a:r>
            <a:r>
              <a:rPr lang="pt-BR" dirty="0" smtClean="0"/>
              <a:t> ( AE ): possui paredes ligeiramente mais resistente  que do átrio direito. Em sua cavidade desembocam as </a:t>
            </a:r>
            <a:r>
              <a:rPr lang="pt-BR" b="1" dirty="0" smtClean="0">
                <a:solidFill>
                  <a:srgbClr val="FF0000"/>
                </a:solidFill>
              </a:rPr>
              <a:t>duas veias pulmonares</a:t>
            </a:r>
            <a:r>
              <a:rPr lang="pt-BR" b="1" dirty="0" smtClean="0">
                <a:solidFill>
                  <a:srgbClr val="C00000"/>
                </a:solidFill>
              </a:rPr>
              <a:t> </a:t>
            </a:r>
            <a:r>
              <a:rPr lang="pt-BR" dirty="0" smtClean="0"/>
              <a:t>recebendo o </a:t>
            </a:r>
            <a:r>
              <a:rPr lang="pt-BR" b="1" dirty="0" smtClean="0">
                <a:solidFill>
                  <a:srgbClr val="FF0000"/>
                </a:solidFill>
              </a:rPr>
              <a:t>sangue arterial</a:t>
            </a:r>
            <a:r>
              <a:rPr lang="pt-BR" dirty="0" smtClean="0">
                <a:solidFill>
                  <a:srgbClr val="FF0000"/>
                </a:solidFill>
              </a:rPr>
              <a:t> </a:t>
            </a:r>
            <a:r>
              <a:rPr lang="pt-BR" b="1" dirty="0" smtClean="0">
                <a:solidFill>
                  <a:srgbClr val="FF0000"/>
                </a:solidFill>
              </a:rPr>
              <a:t>vindo dos pulmões;</a:t>
            </a:r>
          </a:p>
          <a:p>
            <a:pPr marL="319088" indent="-319088" algn="just" eaLnBrk="1" hangingPunct="1">
              <a:buFont typeface="Wingdings" pitchFamily="2" charset="2"/>
              <a:buNone/>
            </a:pPr>
            <a:endParaRPr lang="pt-BR" b="1" dirty="0" smtClean="0">
              <a:solidFill>
                <a:srgbClr val="FF0000"/>
              </a:solidFill>
            </a:endParaRPr>
          </a:p>
          <a:p>
            <a:pPr marL="319088" indent="-319088" algn="just" eaLnBrk="1" hangingPunct="1">
              <a:buFont typeface="Wingdings" pitchFamily="2" charset="2"/>
              <a:buNone/>
            </a:pPr>
            <a:r>
              <a:rPr lang="pt-BR" b="1" dirty="0" smtClean="0">
                <a:solidFill>
                  <a:srgbClr val="FF0000"/>
                </a:solidFill>
              </a:rPr>
              <a:t>Ventrículo esquerdo</a:t>
            </a:r>
            <a:r>
              <a:rPr lang="pt-BR" dirty="0" smtClean="0">
                <a:solidFill>
                  <a:srgbClr val="FF0000"/>
                </a:solidFill>
              </a:rPr>
              <a:t> </a:t>
            </a:r>
            <a:r>
              <a:rPr lang="pt-BR" dirty="0" smtClean="0"/>
              <a:t>( VE ): recebe </a:t>
            </a:r>
            <a:r>
              <a:rPr lang="pt-BR" b="1" dirty="0" smtClean="0"/>
              <a:t>sangue arterial do átrio esquerdo</a:t>
            </a:r>
            <a:r>
              <a:rPr lang="pt-BR" dirty="0" smtClean="0"/>
              <a:t>, de onde </a:t>
            </a:r>
            <a:r>
              <a:rPr lang="pt-BR" b="1" dirty="0" smtClean="0">
                <a:solidFill>
                  <a:srgbClr val="FF0000"/>
                </a:solidFill>
              </a:rPr>
              <a:t>parte a artéria aorta</a:t>
            </a:r>
            <a:r>
              <a:rPr lang="pt-BR" dirty="0" smtClean="0">
                <a:solidFill>
                  <a:srgbClr val="FF0000"/>
                </a:solidFill>
              </a:rPr>
              <a:t>.</a:t>
            </a:r>
            <a:r>
              <a:rPr lang="pt-BR" dirty="0" smtClean="0"/>
              <a:t> </a:t>
            </a:r>
          </a:p>
          <a:p>
            <a:pPr marL="319088" indent="-319088" algn="just" eaLnBrk="1" hangingPunct="1">
              <a:buFont typeface="Wingdings" pitchFamily="2" charset="2"/>
              <a:buNone/>
            </a:pPr>
            <a:r>
              <a:rPr lang="pt-BR" b="1" dirty="0" smtClean="0">
                <a:solidFill>
                  <a:srgbClr val="FF0000"/>
                </a:solidFill>
              </a:rPr>
              <a:t>É a mais espessa das cavidades da musculatura cardíaca.</a:t>
            </a:r>
          </a:p>
        </p:txBody>
      </p:sp>
      <p:sp>
        <p:nvSpPr>
          <p:cNvPr id="16388"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A09BCF56-B7D3-42BB-B49D-08858E383307}" type="datetime1">
              <a:rPr lang="pt-BR" altLang="pt-BR" smtClean="0"/>
              <a:t>14/10/2022</a:t>
            </a:fld>
            <a:endParaRPr lang="pt-BR" altLang="pt-BR" smtClean="0"/>
          </a:p>
        </p:txBody>
      </p:sp>
      <p:sp>
        <p:nvSpPr>
          <p:cNvPr id="16390" name="Espaço Reservado para Rodapé 3"/>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6391"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i="1" dirty="0" smtClean="0">
                <a:effectLst>
                  <a:outerShdw blurRad="38100" dist="38100" dir="2700000" algn="tl">
                    <a:srgbClr val="000000">
                      <a:alpha val="43137"/>
                    </a:srgbClr>
                  </a:outerShdw>
                </a:effectLst>
              </a:rPr>
              <a:t>Sistema Cardiovascular</a:t>
            </a:r>
            <a:endParaRPr lang="pt-BR" dirty="0"/>
          </a:p>
        </p:txBody>
      </p:sp>
      <p:sp>
        <p:nvSpPr>
          <p:cNvPr id="18435" name="Espaço Reservado para Conteúdo 5"/>
          <p:cNvSpPr>
            <a:spLocks noGrp="1"/>
          </p:cNvSpPr>
          <p:nvPr>
            <p:ph idx="1"/>
          </p:nvPr>
        </p:nvSpPr>
        <p:spPr>
          <a:xfrm>
            <a:off x="283335" y="1545465"/>
            <a:ext cx="8232843" cy="4733098"/>
          </a:xfrm>
        </p:spPr>
        <p:txBody>
          <a:bodyPr>
            <a:noAutofit/>
          </a:bodyPr>
          <a:lstStyle/>
          <a:p>
            <a:pPr algn="just" eaLnBrk="1" hangingPunct="1">
              <a:buFont typeface="Wingdings" pitchFamily="2" charset="2"/>
              <a:buNone/>
            </a:pPr>
            <a:r>
              <a:rPr lang="pt-BR" altLang="pt-BR" sz="2400" b="1" dirty="0" smtClean="0">
                <a:solidFill>
                  <a:schemeClr val="tx1"/>
                </a:solidFill>
              </a:rPr>
              <a:t>VALVAS OU VALVULAS CARDÍACAS </a:t>
            </a:r>
          </a:p>
          <a:p>
            <a:pPr algn="just" eaLnBrk="1" hangingPunct="1">
              <a:buFont typeface="Wingdings" pitchFamily="2" charset="2"/>
              <a:buNone/>
            </a:pPr>
            <a:endParaRPr lang="pt-BR" altLang="pt-BR" sz="2400" b="1" dirty="0" smtClean="0">
              <a:solidFill>
                <a:schemeClr val="tx1"/>
              </a:solidFill>
            </a:endParaRPr>
          </a:p>
          <a:p>
            <a:pPr algn="just" eaLnBrk="1" hangingPunct="1">
              <a:buFont typeface="Wingdings" pitchFamily="2" charset="2"/>
              <a:buNone/>
            </a:pPr>
            <a:r>
              <a:rPr lang="pt-BR" altLang="pt-BR" sz="2400" b="1" dirty="0" smtClean="0">
                <a:solidFill>
                  <a:srgbClr val="FF0000"/>
                </a:solidFill>
              </a:rPr>
              <a:t>VALVULA TRICÚSPIDE</a:t>
            </a:r>
            <a:r>
              <a:rPr lang="pt-BR" altLang="pt-BR" sz="2400" b="1" dirty="0" smtClean="0">
                <a:solidFill>
                  <a:schemeClr val="tx1"/>
                </a:solidFill>
              </a:rPr>
              <a:t> ou atrioventricular direita: localiza-se</a:t>
            </a:r>
            <a:r>
              <a:rPr lang="pt-BR" altLang="pt-BR" sz="2400" dirty="0" smtClean="0">
                <a:solidFill>
                  <a:schemeClr val="tx1"/>
                </a:solidFill>
              </a:rPr>
              <a:t> entre o átrio direito e o ventrículo direito. </a:t>
            </a:r>
            <a:r>
              <a:rPr lang="pt-BR" altLang="pt-BR" sz="2400" b="1" dirty="0" smtClean="0">
                <a:solidFill>
                  <a:schemeClr val="tx1"/>
                </a:solidFill>
              </a:rPr>
              <a:t>Quando aberta</a:t>
            </a:r>
            <a:r>
              <a:rPr lang="pt-BR" altLang="pt-BR" sz="2400" dirty="0" smtClean="0">
                <a:solidFill>
                  <a:schemeClr val="tx1"/>
                </a:solidFill>
              </a:rPr>
              <a:t>, permite a passagem do sangue do átrio para o ventrículo e, </a:t>
            </a:r>
            <a:r>
              <a:rPr lang="pt-BR" altLang="pt-BR" sz="2400" b="1" dirty="0" smtClean="0">
                <a:solidFill>
                  <a:schemeClr val="tx1"/>
                </a:solidFill>
              </a:rPr>
              <a:t>quando fechada</a:t>
            </a:r>
            <a:r>
              <a:rPr lang="pt-BR" altLang="pt-BR" sz="2400" dirty="0" smtClean="0">
                <a:solidFill>
                  <a:schemeClr val="tx1"/>
                </a:solidFill>
              </a:rPr>
              <a:t>, impede o refluxo de sangue do ventrículo para o átrio;</a:t>
            </a:r>
          </a:p>
          <a:p>
            <a:pPr algn="just" eaLnBrk="1" hangingPunct="1">
              <a:buFont typeface="Wingdings" pitchFamily="2" charset="2"/>
              <a:buNone/>
            </a:pPr>
            <a:r>
              <a:rPr lang="pt-BR" altLang="pt-BR" sz="2400" b="1" dirty="0" smtClean="0">
                <a:solidFill>
                  <a:srgbClr val="FF0000"/>
                </a:solidFill>
              </a:rPr>
              <a:t>VALVULA BICÚSPIDE</a:t>
            </a:r>
            <a:r>
              <a:rPr lang="pt-BR" altLang="pt-BR" sz="2400" b="1" dirty="0" smtClean="0">
                <a:solidFill>
                  <a:schemeClr val="tx1"/>
                </a:solidFill>
              </a:rPr>
              <a:t>, atrioventricular esquerda ou ainda MITRAL: </a:t>
            </a:r>
            <a:r>
              <a:rPr lang="pt-BR" altLang="pt-BR" sz="2400" dirty="0" smtClean="0">
                <a:solidFill>
                  <a:schemeClr val="tx1"/>
                </a:solidFill>
              </a:rPr>
              <a:t>localiza-se entre o átrio esquerdo e o ventrículo esquerdo. Possui a mesma função da valva tricúspide, porém do lado esquerdo do coração;</a:t>
            </a:r>
          </a:p>
          <a:p>
            <a:pPr algn="just" eaLnBrk="1" hangingPunct="1">
              <a:buFont typeface="Wingdings" pitchFamily="2" charset="2"/>
              <a:buNone/>
            </a:pPr>
            <a:endParaRPr lang="pt-BR" altLang="pt-BR" sz="2400" dirty="0" smtClean="0">
              <a:solidFill>
                <a:schemeClr val="tx1"/>
              </a:solidFill>
            </a:endParaRPr>
          </a:p>
        </p:txBody>
      </p:sp>
      <p:sp>
        <p:nvSpPr>
          <p:cNvPr id="18436" name="Espaço Reservado para Data 2"/>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A0815C08-85EF-4B2E-BA2F-7423F2BFF144}" type="datetime1">
              <a:rPr lang="pt-BR" altLang="pt-BR" smtClean="0"/>
              <a:t>14/10/2022</a:t>
            </a:fld>
            <a:endParaRPr lang="pt-BR" altLang="pt-BR" smtClean="0"/>
          </a:p>
        </p:txBody>
      </p:sp>
      <p:sp>
        <p:nvSpPr>
          <p:cNvPr id="18438" name="Espaço Reservado para Rodapé 3"/>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8439"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i="1" dirty="0" smtClean="0">
                <a:effectLst>
                  <a:outerShdw blurRad="38100" dist="38100" dir="2700000" algn="tl">
                    <a:srgbClr val="000000">
                      <a:alpha val="43137"/>
                    </a:srgbClr>
                  </a:outerShdw>
                </a:effectLst>
              </a:rPr>
              <a:t>Sistema Cardiovascular</a:t>
            </a:r>
            <a:endParaRPr lang="pt-BR" dirty="0"/>
          </a:p>
        </p:txBody>
      </p:sp>
      <p:sp>
        <p:nvSpPr>
          <p:cNvPr id="19459" name="Espaço Reservado para Conteúdo 5"/>
          <p:cNvSpPr>
            <a:spLocks noGrp="1"/>
          </p:cNvSpPr>
          <p:nvPr>
            <p:ph idx="1"/>
          </p:nvPr>
        </p:nvSpPr>
        <p:spPr>
          <a:xfrm>
            <a:off x="357189" y="1700808"/>
            <a:ext cx="8045449" cy="5157192"/>
          </a:xfrm>
        </p:spPr>
        <p:txBody>
          <a:bodyPr>
            <a:normAutofit/>
          </a:bodyPr>
          <a:lstStyle/>
          <a:p>
            <a:pPr marL="274320" indent="-274320" algn="just" eaLnBrk="1" fontAlgn="auto" hangingPunct="1">
              <a:spcAft>
                <a:spcPts val="0"/>
              </a:spcAft>
              <a:buFont typeface="Wingdings" pitchFamily="2" charset="2"/>
              <a:buNone/>
              <a:defRPr/>
            </a:pPr>
            <a:r>
              <a:rPr lang="pt-BR" altLang="pt-BR" sz="2400" b="1" dirty="0" smtClean="0">
                <a:solidFill>
                  <a:srgbClr val="FF0000"/>
                </a:solidFill>
              </a:rPr>
              <a:t>VALVULA PULMONAR</a:t>
            </a:r>
            <a:r>
              <a:rPr lang="pt-BR" altLang="pt-BR" sz="2400" b="1" dirty="0" smtClean="0">
                <a:solidFill>
                  <a:schemeClr val="tx1"/>
                </a:solidFill>
              </a:rPr>
              <a:t>: </a:t>
            </a:r>
            <a:r>
              <a:rPr lang="pt-BR" altLang="pt-BR" sz="2400" dirty="0" smtClean="0">
                <a:solidFill>
                  <a:schemeClr val="tx1"/>
                </a:solidFill>
              </a:rPr>
              <a:t>localizada entre o ventrículo direito e a artéria pulmonar. Quando está aberta, permite a saída de sangue  dos ventrículos para as artérias e, quando fechada, impede ser refluxo;</a:t>
            </a:r>
          </a:p>
          <a:p>
            <a:pPr marL="274320" indent="-274320" algn="just" eaLnBrk="1" fontAlgn="auto" hangingPunct="1">
              <a:spcAft>
                <a:spcPts val="0"/>
              </a:spcAft>
              <a:buFontTx/>
              <a:buChar char="-"/>
              <a:defRPr/>
            </a:pPr>
            <a:endParaRPr lang="pt-BR" altLang="pt-BR" sz="2400" b="1" dirty="0" smtClean="0">
              <a:solidFill>
                <a:schemeClr val="tx1"/>
              </a:solidFill>
            </a:endParaRPr>
          </a:p>
          <a:p>
            <a:pPr marL="274320" indent="-274320" algn="just" eaLnBrk="1" fontAlgn="auto" hangingPunct="1">
              <a:spcAft>
                <a:spcPts val="0"/>
              </a:spcAft>
              <a:buFont typeface="Wingdings"/>
              <a:buNone/>
              <a:defRPr/>
            </a:pPr>
            <a:r>
              <a:rPr lang="pt-BR" altLang="pt-BR" sz="2400" b="1" dirty="0" smtClean="0">
                <a:solidFill>
                  <a:srgbClr val="FF0000"/>
                </a:solidFill>
              </a:rPr>
              <a:t>VALVULA AÓRTICA</a:t>
            </a:r>
            <a:r>
              <a:rPr lang="pt-BR" altLang="pt-BR" sz="2400" b="1" dirty="0" smtClean="0">
                <a:solidFill>
                  <a:schemeClr val="tx1"/>
                </a:solidFill>
              </a:rPr>
              <a:t>: </a:t>
            </a:r>
            <a:r>
              <a:rPr lang="pt-BR" altLang="pt-BR" sz="2400" dirty="0" smtClean="0">
                <a:solidFill>
                  <a:schemeClr val="tx1"/>
                </a:solidFill>
              </a:rPr>
              <a:t>localizada entre o ventrículo esquerdo e a artéria aorta. Tem a mesma função da valva pulmonar.</a:t>
            </a:r>
          </a:p>
          <a:p>
            <a:pPr marL="274320" indent="-274320" algn="just" eaLnBrk="1" fontAlgn="auto" hangingPunct="1">
              <a:spcAft>
                <a:spcPts val="0"/>
              </a:spcAft>
              <a:buFontTx/>
              <a:buChar char="-"/>
              <a:defRPr/>
            </a:pPr>
            <a:endParaRPr lang="pt-BR" altLang="pt-BR" sz="2400" dirty="0" smtClean="0">
              <a:solidFill>
                <a:schemeClr val="tx1"/>
              </a:solidFill>
            </a:endParaRPr>
          </a:p>
          <a:p>
            <a:pPr marL="274320" indent="-274320" algn="ctr" eaLnBrk="1" fontAlgn="auto" hangingPunct="1">
              <a:spcAft>
                <a:spcPts val="0"/>
              </a:spcAft>
              <a:buFont typeface="Wingdings" pitchFamily="2" charset="2"/>
              <a:buNone/>
              <a:defRPr/>
            </a:pPr>
            <a:r>
              <a:rPr lang="pt-BR" altLang="pt-BR" sz="2400" dirty="0" smtClean="0">
                <a:solidFill>
                  <a:schemeClr val="tx1"/>
                </a:solidFill>
              </a:rPr>
              <a:t>Estas também são conhecidas como </a:t>
            </a:r>
            <a:r>
              <a:rPr lang="pt-BR" altLang="pt-BR" sz="2400" b="1" dirty="0" smtClean="0">
                <a:solidFill>
                  <a:srgbClr val="FF0000"/>
                </a:solidFill>
              </a:rPr>
              <a:t>VALVULAS SEMILUMARES</a:t>
            </a:r>
            <a:r>
              <a:rPr lang="pt-BR" altLang="pt-BR" sz="2400" b="1" dirty="0" smtClean="0">
                <a:solidFill>
                  <a:schemeClr val="tx1"/>
                </a:solidFill>
              </a:rPr>
              <a:t>.</a:t>
            </a:r>
          </a:p>
        </p:txBody>
      </p:sp>
      <p:sp>
        <p:nvSpPr>
          <p:cNvPr id="19460"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E5F8EB87-F310-4038-A15D-1667BAFD53A3}" type="datetime1">
              <a:rPr lang="pt-BR" altLang="pt-BR" smtClean="0"/>
              <a:t>14/10/2022</a:t>
            </a:fld>
            <a:endParaRPr lang="pt-BR" altLang="pt-BR" smtClean="0"/>
          </a:p>
        </p:txBody>
      </p:sp>
      <p:sp>
        <p:nvSpPr>
          <p:cNvPr id="19462" name="Espaço Reservado para Rodapé 3"/>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9463"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ço Reservado para Data 2"/>
          <p:cNvSpPr>
            <a:spLocks noGrp="1"/>
          </p:cNvSpPr>
          <p:nvPr>
            <p:ph type="dt" sz="half" idx="10"/>
          </p:nvPr>
        </p:nvSpPr>
        <p:spPr bwMode="auto">
          <a:xfrm rot="5400000">
            <a:off x="7371557" y="1299369"/>
            <a:ext cx="2446337" cy="384175"/>
          </a:xfrm>
          <a:noFill/>
          <a:ln>
            <a:miter lim="800000"/>
            <a:headEnd/>
            <a:tailEnd/>
          </a:ln>
        </p:spPr>
        <p:txBody>
          <a:bodyPr wrap="square" lIns="91440" tIns="45720" rIns="91440" bIns="45720" numCol="1" compatLnSpc="1">
            <a:prstTxWarp prst="textNoShape">
              <a:avLst/>
            </a:prstTxWarp>
          </a:bodyPr>
          <a:lstStyle/>
          <a:p>
            <a:fld id="{ED40EAA6-DCAC-44BA-870A-42EF60DD8A87}" type="datetime1">
              <a:rPr lang="pt-BR" altLang="pt-BR" smtClean="0"/>
              <a:t>14/10/2022</a:t>
            </a:fld>
            <a:endParaRPr lang="pt-BR" altLang="pt-BR" smtClean="0"/>
          </a:p>
        </p:txBody>
      </p:sp>
      <p:sp>
        <p:nvSpPr>
          <p:cNvPr id="20485" name="Espaço Reservado para Rodapé 3"/>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20486" name="Picture 2" descr="http://www.portalsaofrancisco.com.br/alfa/corpo-humano-sistema-cardiovascular/imagens/sistema-cardiovascular-16.jpg"/>
          <p:cNvPicPr>
            <a:picLocks noChangeAspect="1" noChangeArrowheads="1"/>
          </p:cNvPicPr>
          <p:nvPr/>
        </p:nvPicPr>
        <p:blipFill>
          <a:blip r:embed="rId2"/>
          <a:srcRect/>
          <a:stretch>
            <a:fillRect/>
          </a:stretch>
        </p:blipFill>
        <p:spPr bwMode="auto">
          <a:xfrm>
            <a:off x="642937" y="1831180"/>
            <a:ext cx="7786687" cy="4714875"/>
          </a:xfrm>
          <a:prstGeom prst="rect">
            <a:avLst/>
          </a:prstGeom>
          <a:noFill/>
          <a:ln w="9525">
            <a:noFill/>
            <a:miter lim="800000"/>
            <a:headEnd/>
            <a:tailEnd/>
          </a:ln>
        </p:spPr>
      </p:pic>
      <p:pic>
        <p:nvPicPr>
          <p:cNvPr id="20487" name="Imagem 6"/>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5728"/>
            <a:ext cx="9144000" cy="785819"/>
          </a:xfrm>
        </p:spPr>
        <p:txBody>
          <a:bodyPr>
            <a:normAutofit fontScale="90000"/>
          </a:bodyPr>
          <a:lstStyle/>
          <a:p>
            <a:pPr algn="ctr"/>
            <a:r>
              <a:rPr lang="pt-BR" sz="3200" dirty="0" smtClean="0"/>
              <a:t/>
            </a:r>
            <a:br>
              <a:rPr lang="pt-BR" sz="3200" dirty="0" smtClean="0"/>
            </a:br>
            <a:r>
              <a:rPr lang="pt-BR" sz="3200" dirty="0" smtClean="0"/>
              <a:t>     REVISÃO DE ANATOMIA E FISIOLOGIA </a:t>
            </a:r>
            <a:endParaRPr lang="pt-BR" sz="3200" dirty="0"/>
          </a:p>
        </p:txBody>
      </p:sp>
      <p:sp>
        <p:nvSpPr>
          <p:cNvPr id="3" name="Espaço Reservado para Conteúdo 2"/>
          <p:cNvSpPr>
            <a:spLocks noGrp="1"/>
          </p:cNvSpPr>
          <p:nvPr>
            <p:ph idx="1"/>
          </p:nvPr>
        </p:nvSpPr>
        <p:spPr>
          <a:xfrm>
            <a:off x="502275" y="1339403"/>
            <a:ext cx="8070253" cy="5401965"/>
          </a:xfrm>
        </p:spPr>
        <p:txBody>
          <a:bodyPr>
            <a:normAutofit/>
          </a:bodyPr>
          <a:lstStyle/>
          <a:p>
            <a:pPr>
              <a:buNone/>
            </a:pPr>
            <a:r>
              <a:rPr lang="pt-BR" sz="3000" b="1" dirty="0" smtClean="0">
                <a:solidFill>
                  <a:schemeClr val="tx1"/>
                </a:solidFill>
                <a:latin typeface="Arial" panose="020B0604020202020204" pitchFamily="34" charset="0"/>
                <a:cs typeface="Arial" pitchFamily="34" charset="0"/>
              </a:rPr>
              <a:t>Conceitos</a:t>
            </a:r>
            <a:r>
              <a:rPr lang="pt-BR" dirty="0" smtClean="0">
                <a:solidFill>
                  <a:schemeClr val="tx1"/>
                </a:solidFill>
                <a:latin typeface="Arial" panose="020B0604020202020204" pitchFamily="34" charset="0"/>
                <a:cs typeface="Arial" panose="020B0604020202020204" pitchFamily="34" charset="0"/>
              </a:rPr>
              <a:t> </a:t>
            </a:r>
          </a:p>
          <a:p>
            <a:pPr>
              <a:buNone/>
            </a:pPr>
            <a:endParaRPr lang="pt-BR" dirty="0" smtClean="0">
              <a:solidFill>
                <a:schemeClr val="tx1"/>
              </a:solidFill>
              <a:latin typeface="Arial" panose="020B0604020202020204" pitchFamily="34" charset="0"/>
              <a:cs typeface="Arial" panose="020B0604020202020204" pitchFamily="34" charset="0"/>
            </a:endParaRPr>
          </a:p>
          <a:p>
            <a:pPr>
              <a:buNone/>
            </a:pPr>
            <a:r>
              <a:rPr lang="pt-BR" dirty="0" smtClean="0">
                <a:solidFill>
                  <a:schemeClr val="tx1"/>
                </a:solidFill>
                <a:latin typeface="Arial" panose="020B0604020202020204" pitchFamily="34" charset="0"/>
                <a:cs typeface="Arial" panose="020B0604020202020204" pitchFamily="34" charset="0"/>
              </a:rPr>
              <a:t>Componentes do sistema circulatório</a:t>
            </a:r>
          </a:p>
          <a:p>
            <a:pPr>
              <a:buNone/>
            </a:pPr>
            <a:r>
              <a:rPr lang="pt-BR" dirty="0" smtClean="0">
                <a:solidFill>
                  <a:schemeClr val="tx1"/>
                </a:solidFill>
                <a:latin typeface="Arial" panose="020B0604020202020204" pitchFamily="34" charset="0"/>
                <a:cs typeface="Arial" panose="020B0604020202020204" pitchFamily="34" charset="0"/>
              </a:rPr>
              <a:t>Função do sistema circulatório</a:t>
            </a:r>
          </a:p>
          <a:p>
            <a:pPr>
              <a:buNone/>
            </a:pPr>
            <a:r>
              <a:rPr lang="pt-BR" dirty="0" smtClean="0">
                <a:solidFill>
                  <a:schemeClr val="tx1"/>
                </a:solidFill>
                <a:latin typeface="Arial" panose="020B0604020202020204" pitchFamily="34" charset="0"/>
                <a:cs typeface="Arial" panose="020B0604020202020204" pitchFamily="34" charset="0"/>
              </a:rPr>
              <a:t>Pequena circulação ou circulação pulmonar </a:t>
            </a:r>
          </a:p>
          <a:p>
            <a:pPr>
              <a:buNone/>
            </a:pPr>
            <a:r>
              <a:rPr lang="pt-BR" dirty="0" smtClean="0">
                <a:solidFill>
                  <a:schemeClr val="tx1"/>
                </a:solidFill>
                <a:latin typeface="Arial" panose="020B0604020202020204" pitchFamily="34" charset="0"/>
                <a:cs typeface="Arial" panose="020B0604020202020204" pitchFamily="34" charset="0"/>
              </a:rPr>
              <a:t>Grande circulação ou circulação sistêmica </a:t>
            </a:r>
          </a:p>
          <a:p>
            <a:pPr>
              <a:buNone/>
            </a:pPr>
            <a:r>
              <a:rPr lang="pt-BR" dirty="0" smtClean="0">
                <a:solidFill>
                  <a:schemeClr val="tx1"/>
                </a:solidFill>
                <a:latin typeface="Arial" panose="020B0604020202020204" pitchFamily="34" charset="0"/>
                <a:cs typeface="Arial" panose="020B0604020202020204" pitchFamily="34" charset="0"/>
              </a:rPr>
              <a:t>Miocárdio </a:t>
            </a:r>
          </a:p>
          <a:p>
            <a:pPr>
              <a:buNone/>
            </a:pPr>
            <a:r>
              <a:rPr lang="pt-BR" dirty="0" smtClean="0">
                <a:solidFill>
                  <a:schemeClr val="tx1"/>
                </a:solidFill>
                <a:latin typeface="Arial" panose="020B0604020202020204" pitchFamily="34" charset="0"/>
                <a:cs typeface="Arial" panose="020B0604020202020204" pitchFamily="34" charset="0"/>
              </a:rPr>
              <a:t>Débito cardíaco </a:t>
            </a:r>
          </a:p>
          <a:p>
            <a:pPr>
              <a:buNone/>
            </a:pPr>
            <a:r>
              <a:rPr lang="pt-BR" dirty="0" smtClean="0">
                <a:solidFill>
                  <a:schemeClr val="tx1"/>
                </a:solidFill>
                <a:latin typeface="Arial" panose="020B0604020202020204" pitchFamily="34" charset="0"/>
                <a:cs typeface="Arial" panose="020B0604020202020204" pitchFamily="34" charset="0"/>
              </a:rPr>
              <a:t>Sístole X Diástole </a:t>
            </a:r>
          </a:p>
          <a:p>
            <a:pPr>
              <a:buNone/>
            </a:pPr>
            <a:r>
              <a:rPr lang="pt-BR" dirty="0" smtClean="0">
                <a:solidFill>
                  <a:schemeClr val="tx1"/>
                </a:solidFill>
                <a:latin typeface="Arial" panose="020B0604020202020204" pitchFamily="34" charset="0"/>
                <a:cs typeface="Arial" panose="020B0604020202020204" pitchFamily="34" charset="0"/>
              </a:rPr>
              <a:t>Artéria X Veia – quem pulsa??? </a:t>
            </a:r>
          </a:p>
          <a:p>
            <a:pPr>
              <a:buNone/>
            </a:pPr>
            <a:r>
              <a:rPr lang="pt-BR" dirty="0" smtClean="0">
                <a:solidFill>
                  <a:schemeClr val="tx1"/>
                </a:solidFill>
                <a:latin typeface="Arial" panose="020B0604020202020204" pitchFamily="34" charset="0"/>
                <a:cs typeface="Arial" panose="020B0604020202020204" pitchFamily="34" charset="0"/>
              </a:rPr>
              <a:t>Pulso apical </a:t>
            </a:r>
          </a:p>
          <a:p>
            <a:endParaRPr lang="pt-BR" dirty="0">
              <a:solidFill>
                <a:schemeClr val="tx1"/>
              </a:solidFill>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smtClean="0"/>
              <a:t>Enfª Andréia Silva</a:t>
            </a:r>
            <a:endParaRPr lang="pt-BR"/>
          </a:p>
        </p:txBody>
      </p:sp>
      <p:sp>
        <p:nvSpPr>
          <p:cNvPr id="5" name="Espaço Reservado para Data 4"/>
          <p:cNvSpPr>
            <a:spLocks noGrp="1"/>
          </p:cNvSpPr>
          <p:nvPr>
            <p:ph type="dt" sz="half" idx="10"/>
          </p:nvPr>
        </p:nvSpPr>
        <p:spPr/>
        <p:txBody>
          <a:bodyPr/>
          <a:lstStyle/>
          <a:p>
            <a:fld id="{7BD57545-2795-4C07-8F3C-DD83D842E1FF}" type="datetime1">
              <a:rPr lang="pt-BR" smtClean="0"/>
              <a:t>14/10/2022</a:t>
            </a:fld>
            <a:endParaRPr lang="pt-BR"/>
          </a:p>
        </p:txBody>
      </p:sp>
    </p:spTree>
    <p:extLst>
      <p:ext uri="{BB962C8B-B14F-4D97-AF65-F5344CB8AC3E}">
        <p14:creationId xmlns:p14="http://schemas.microsoft.com/office/powerpoint/2010/main" val="442523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http://www.icb.ufmg.br/fib/neurofib/Engenharia/Marcapasso/Figuras/pumpflow.gif"/>
          <p:cNvPicPr>
            <a:picLocks noGrp="1" noChangeAspect="1" noChangeArrowheads="1" noCrop="1"/>
          </p:cNvPicPr>
          <p:nvPr>
            <p:ph idx="1"/>
          </p:nvPr>
        </p:nvPicPr>
        <p:blipFill>
          <a:blip r:embed="rId2"/>
          <a:stretch>
            <a:fillRect/>
          </a:stretch>
        </p:blipFill>
        <p:spPr>
          <a:xfrm>
            <a:off x="4499992" y="2786064"/>
            <a:ext cx="3240360" cy="3811288"/>
          </a:xfrm>
        </p:spPr>
      </p:pic>
      <p:sp>
        <p:nvSpPr>
          <p:cNvPr id="21508" name="Espaço Reservado para Data 2"/>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C30B6633-5FB7-4125-BFDC-A9ECC801859D}" type="datetime1">
              <a:rPr lang="pt-BR" altLang="pt-BR" smtClean="0"/>
              <a:t>14/10/2022</a:t>
            </a:fld>
            <a:endParaRPr lang="pt-BR" altLang="pt-BR" smtClean="0"/>
          </a:p>
        </p:txBody>
      </p:sp>
      <p:sp>
        <p:nvSpPr>
          <p:cNvPr id="21510" name="Espaço Reservado para Rodapé 3"/>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sp>
        <p:nvSpPr>
          <p:cNvPr id="9" name="Retângulo 8"/>
          <p:cNvSpPr/>
          <p:nvPr/>
        </p:nvSpPr>
        <p:spPr>
          <a:xfrm>
            <a:off x="785786" y="1857364"/>
            <a:ext cx="5000660" cy="1754326"/>
          </a:xfrm>
          <a:prstGeom prst="rect">
            <a:avLst/>
          </a:prstGeom>
          <a:noFill/>
        </p:spPr>
        <p:txBody>
          <a:bodyPr>
            <a:spAutoFit/>
            <a:scene3d>
              <a:camera prst="perspectiveContrastingRightFacing"/>
              <a:lightRig rig="threePt" dir="t"/>
            </a:scene3d>
          </a:bodyPr>
          <a:lstStyle/>
          <a:p>
            <a:pPr algn="ctr" fontAlgn="auto">
              <a:spcBef>
                <a:spcPts val="0"/>
              </a:spcBef>
              <a:spcAft>
                <a:spcPts val="0"/>
              </a:spcAft>
              <a:defRPr/>
            </a:pPr>
            <a:r>
              <a:rPr lang="pt-BR" sz="5400" b="1" spc="50" dirty="0">
                <a:ln w="13500">
                  <a:solidFill>
                    <a:schemeClr val="accent1">
                      <a:shade val="2500"/>
                      <a:alpha val="6500"/>
                    </a:schemeClr>
                  </a:solidFill>
                  <a:prstDash val="solid"/>
                </a:ln>
                <a:solidFill>
                  <a:srgbClr val="C00000"/>
                </a:solidFill>
                <a:effectLst>
                  <a:innerShdw blurRad="50900" dist="38500" dir="13500000">
                    <a:srgbClr val="000000">
                      <a:alpha val="60000"/>
                    </a:srgbClr>
                  </a:innerShdw>
                </a:effectLst>
                <a:latin typeface="Arial" pitchFamily="34" charset="0"/>
                <a:cs typeface="Arial" pitchFamily="34" charset="0"/>
              </a:rPr>
              <a:t>Circulação Cardíaca</a:t>
            </a:r>
          </a:p>
        </p:txBody>
      </p:sp>
      <p:pic>
        <p:nvPicPr>
          <p:cNvPr id="21512" name="Imagem 7"/>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Espaço Reservado para Data 2"/>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A6AC616E-158D-4691-B0F2-FFEDEB2DA54D}" type="datetime1">
              <a:rPr lang="pt-BR" altLang="pt-BR" smtClean="0"/>
              <a:t>14/10/2022</a:t>
            </a:fld>
            <a:endParaRPr lang="pt-BR" altLang="pt-BR" smtClean="0"/>
          </a:p>
        </p:txBody>
      </p:sp>
      <p:sp>
        <p:nvSpPr>
          <p:cNvPr id="22534" name="Espaço Reservado para Rodapé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026" name="Picture 2" descr="Imagem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i="1" dirty="0" smtClean="0">
                <a:effectLst>
                  <a:outerShdw blurRad="38100" dist="38100" dir="2700000" algn="tl">
                    <a:srgbClr val="000000">
                      <a:alpha val="43137"/>
                    </a:srgbClr>
                  </a:outerShdw>
                </a:effectLst>
              </a:rPr>
              <a:t>Sistema Cardiovascular</a:t>
            </a:r>
            <a:endParaRPr lang="pt-BR" dirty="0"/>
          </a:p>
        </p:txBody>
      </p:sp>
      <p:sp>
        <p:nvSpPr>
          <p:cNvPr id="24579" name="Espaço Reservado para Conteúdo 5"/>
          <p:cNvSpPr>
            <a:spLocks noGrp="1"/>
          </p:cNvSpPr>
          <p:nvPr>
            <p:ph idx="1"/>
          </p:nvPr>
        </p:nvSpPr>
        <p:spPr>
          <a:xfrm>
            <a:off x="457200" y="1600200"/>
            <a:ext cx="7829550" cy="4873625"/>
          </a:xfrm>
        </p:spPr>
        <p:txBody>
          <a:bodyPr>
            <a:normAutofit/>
          </a:bodyPr>
          <a:lstStyle/>
          <a:p>
            <a:pPr algn="just" eaLnBrk="1" hangingPunct="1">
              <a:buFont typeface="Wingdings" pitchFamily="2" charset="2"/>
              <a:buNone/>
            </a:pPr>
            <a:endParaRPr lang="pt-BR" altLang="pt-BR" sz="2400" b="1" dirty="0" smtClean="0">
              <a:solidFill>
                <a:srgbClr val="C00000"/>
              </a:solidFill>
            </a:endParaRPr>
          </a:p>
          <a:p>
            <a:pPr algn="just" eaLnBrk="1" hangingPunct="1">
              <a:buFont typeface="Wingdings" pitchFamily="2" charset="2"/>
              <a:buNone/>
            </a:pPr>
            <a:r>
              <a:rPr lang="pt-BR" altLang="pt-BR" sz="2400" b="1" dirty="0" smtClean="0">
                <a:solidFill>
                  <a:srgbClr val="C00000"/>
                </a:solidFill>
              </a:rPr>
              <a:t>Ciclos Cardíacos</a:t>
            </a:r>
          </a:p>
          <a:p>
            <a:pPr algn="just" eaLnBrk="1" hangingPunct="1">
              <a:buFont typeface="Wingdings" pitchFamily="2" charset="2"/>
              <a:buNone/>
            </a:pPr>
            <a:endParaRPr lang="pt-BR" altLang="pt-BR" sz="2400" b="1" dirty="0" smtClean="0">
              <a:solidFill>
                <a:srgbClr val="C00000"/>
              </a:solidFill>
            </a:endParaRPr>
          </a:p>
          <a:p>
            <a:pPr algn="just" eaLnBrk="1" hangingPunct="1">
              <a:buFontTx/>
              <a:buChar char="-"/>
            </a:pPr>
            <a:r>
              <a:rPr lang="pt-BR" altLang="pt-BR" sz="2400" b="1" dirty="0" smtClean="0"/>
              <a:t>Sístole: </a:t>
            </a:r>
            <a:r>
              <a:rPr lang="pt-BR" altLang="pt-BR" sz="2400" dirty="0" smtClean="0"/>
              <a:t>período de contração do miocárdio para a expulsão do sangue da cavidade cardíaca;</a:t>
            </a:r>
          </a:p>
          <a:p>
            <a:pPr algn="just" eaLnBrk="1" hangingPunct="1">
              <a:buFontTx/>
              <a:buChar char="-"/>
            </a:pPr>
            <a:endParaRPr lang="pt-BR" altLang="pt-BR" sz="2400" dirty="0" smtClean="0"/>
          </a:p>
          <a:p>
            <a:pPr algn="just" eaLnBrk="1" hangingPunct="1">
              <a:buFontTx/>
              <a:buChar char="-"/>
            </a:pPr>
            <a:r>
              <a:rPr lang="pt-BR" altLang="pt-BR" sz="2400" b="1" dirty="0" smtClean="0"/>
              <a:t>Diástole: </a:t>
            </a:r>
            <a:r>
              <a:rPr lang="pt-BR" altLang="pt-BR" sz="2400" dirty="0" smtClean="0"/>
              <a:t>período de relaxamento do  miocárdio para o recebimento de nova porção de sangue.</a:t>
            </a:r>
          </a:p>
        </p:txBody>
      </p:sp>
      <p:sp>
        <p:nvSpPr>
          <p:cNvPr id="24580"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20A4AF47-9455-489B-8513-F9C6F6102A7E}" type="datetime1">
              <a:rPr lang="pt-BR" altLang="pt-BR" smtClean="0"/>
              <a:t>14/10/2022</a:t>
            </a:fld>
            <a:endParaRPr lang="pt-BR" altLang="pt-BR" smtClean="0"/>
          </a:p>
        </p:txBody>
      </p:sp>
      <p:sp>
        <p:nvSpPr>
          <p:cNvPr id="24582" name="Espaço Reservado para Rodapé 3"/>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24583"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Espaço Reservado para Conteúdo 5"/>
          <p:cNvSpPr>
            <a:spLocks noGrp="1"/>
          </p:cNvSpPr>
          <p:nvPr>
            <p:ph idx="1"/>
          </p:nvPr>
        </p:nvSpPr>
        <p:spPr>
          <a:xfrm>
            <a:off x="457200" y="1988840"/>
            <a:ext cx="7900988" cy="4484985"/>
          </a:xfrm>
        </p:spPr>
        <p:txBody>
          <a:bodyPr>
            <a:noAutofit/>
          </a:bodyPr>
          <a:lstStyle/>
          <a:p>
            <a:pPr algn="just" eaLnBrk="1" hangingPunct="1">
              <a:buFont typeface="Wingdings" pitchFamily="2" charset="2"/>
              <a:buNone/>
            </a:pPr>
            <a:r>
              <a:rPr lang="pt-BR" altLang="pt-BR" sz="2400" dirty="0" smtClean="0"/>
              <a:t>O </a:t>
            </a:r>
            <a:r>
              <a:rPr lang="pt-BR" altLang="pt-BR" sz="2400" b="1" dirty="0" smtClean="0">
                <a:solidFill>
                  <a:srgbClr val="FF0000"/>
                </a:solidFill>
              </a:rPr>
              <a:t>coração trabalha de forma automática</a:t>
            </a:r>
            <a:r>
              <a:rPr lang="pt-BR" altLang="pt-BR" sz="2400" dirty="0" smtClean="0"/>
              <a:t>, influenciado pelo </a:t>
            </a:r>
            <a:r>
              <a:rPr lang="pt-BR" altLang="pt-BR" sz="2400" b="1" dirty="0" smtClean="0">
                <a:solidFill>
                  <a:srgbClr val="FF0000"/>
                </a:solidFill>
              </a:rPr>
              <a:t>SNC</a:t>
            </a:r>
            <a:r>
              <a:rPr lang="pt-BR" altLang="pt-BR" sz="2400" dirty="0" smtClean="0"/>
              <a:t>.</a:t>
            </a:r>
          </a:p>
          <a:p>
            <a:pPr algn="just" eaLnBrk="1" hangingPunct="1">
              <a:buFont typeface="Wingdings" pitchFamily="2" charset="2"/>
              <a:buNone/>
            </a:pPr>
            <a:endParaRPr lang="pt-BR" altLang="pt-BR" sz="2400" dirty="0"/>
          </a:p>
          <a:p>
            <a:pPr algn="just" eaLnBrk="1" hangingPunct="1">
              <a:buFont typeface="Wingdings" pitchFamily="2" charset="2"/>
              <a:buNone/>
            </a:pPr>
            <a:r>
              <a:rPr lang="pt-BR" altLang="pt-BR" sz="2400" b="1" dirty="0" smtClean="0"/>
              <a:t>NÓ SINOATRIAL (NSA)</a:t>
            </a:r>
            <a:r>
              <a:rPr lang="pt-BR" altLang="pt-BR" sz="2400" dirty="0" smtClean="0"/>
              <a:t> –  é considerado o </a:t>
            </a:r>
            <a:r>
              <a:rPr lang="pt-BR" altLang="pt-BR" sz="2400" b="1" dirty="0" smtClean="0">
                <a:solidFill>
                  <a:srgbClr val="FF0000"/>
                </a:solidFill>
              </a:rPr>
              <a:t>marcapasso do coração;</a:t>
            </a:r>
            <a:r>
              <a:rPr lang="pt-BR" altLang="pt-BR" sz="2400" dirty="0" smtClean="0">
                <a:solidFill>
                  <a:srgbClr val="FF0000"/>
                </a:solidFill>
              </a:rPr>
              <a:t> </a:t>
            </a:r>
            <a:r>
              <a:rPr lang="pt-BR" altLang="pt-BR" sz="2400" dirty="0" smtClean="0"/>
              <a:t>ritmicamente, o impulso </a:t>
            </a:r>
            <a:r>
              <a:rPr lang="pt-BR" altLang="pt-BR" sz="2400" b="1" dirty="0" smtClean="0">
                <a:solidFill>
                  <a:srgbClr val="FF0000"/>
                </a:solidFill>
              </a:rPr>
              <a:t>espalha-se pelo miocárdio</a:t>
            </a:r>
            <a:r>
              <a:rPr lang="pt-BR" altLang="pt-BR" sz="2400" dirty="0" smtClean="0"/>
              <a:t>, o que resulta na </a:t>
            </a:r>
            <a:r>
              <a:rPr lang="pt-BR" altLang="pt-BR" sz="2400" b="1" dirty="0" smtClean="0">
                <a:solidFill>
                  <a:srgbClr val="FF0000"/>
                </a:solidFill>
              </a:rPr>
              <a:t>contração</a:t>
            </a:r>
            <a:r>
              <a:rPr lang="pt-BR" altLang="pt-BR" sz="2400" dirty="0" smtClean="0"/>
              <a:t>. </a:t>
            </a:r>
          </a:p>
          <a:p>
            <a:pPr algn="just" eaLnBrk="1" hangingPunct="1">
              <a:buFont typeface="Wingdings" pitchFamily="2" charset="2"/>
              <a:buNone/>
            </a:pPr>
            <a:endParaRPr lang="pt-BR" altLang="pt-BR" sz="2400" dirty="0"/>
          </a:p>
          <a:p>
            <a:pPr algn="just" eaLnBrk="1" hangingPunct="1">
              <a:buFont typeface="Wingdings" pitchFamily="2" charset="2"/>
              <a:buNone/>
            </a:pPr>
            <a:r>
              <a:rPr lang="pt-BR" altLang="pt-BR" sz="2400" dirty="0" smtClean="0"/>
              <a:t>Este impulso chega ao </a:t>
            </a:r>
            <a:r>
              <a:rPr lang="pt-BR" altLang="pt-BR" sz="2400" b="1" dirty="0" smtClean="0"/>
              <a:t>NÓ ATRIOVENTRICULAR (AV)</a:t>
            </a:r>
            <a:r>
              <a:rPr lang="pt-BR" altLang="pt-BR" sz="2400" dirty="0" smtClean="0"/>
              <a:t> e propaga-se pelos ventrículos através do </a:t>
            </a:r>
            <a:r>
              <a:rPr lang="pt-BR" altLang="pt-BR" sz="2400" b="1" dirty="0" smtClean="0">
                <a:solidFill>
                  <a:srgbClr val="FF0000"/>
                </a:solidFill>
              </a:rPr>
              <a:t>feixe atrioventricular</a:t>
            </a:r>
            <a:r>
              <a:rPr lang="pt-BR" altLang="pt-BR" sz="2400" dirty="0" smtClean="0"/>
              <a:t>; </a:t>
            </a:r>
          </a:p>
        </p:txBody>
      </p:sp>
      <p:sp>
        <p:nvSpPr>
          <p:cNvPr id="25604" name="Espaço Reservado para Data 1"/>
          <p:cNvSpPr>
            <a:spLocks noGrp="1"/>
          </p:cNvSpPr>
          <p:nvPr>
            <p:ph type="dt" sz="half" idx="10"/>
          </p:nvPr>
        </p:nvSpPr>
        <p:spPr bwMode="auto">
          <a:xfrm rot="5400000">
            <a:off x="7371557" y="1299369"/>
            <a:ext cx="2446337" cy="384175"/>
          </a:xfrm>
          <a:noFill/>
          <a:ln>
            <a:miter lim="800000"/>
            <a:headEnd/>
            <a:tailEnd/>
          </a:ln>
        </p:spPr>
        <p:txBody>
          <a:bodyPr wrap="square" lIns="91440" tIns="45720" rIns="91440" bIns="45720" numCol="1" compatLnSpc="1">
            <a:prstTxWarp prst="textNoShape">
              <a:avLst/>
            </a:prstTxWarp>
          </a:bodyPr>
          <a:lstStyle/>
          <a:p>
            <a:fld id="{0B418CC2-7F0E-4320-9B99-47F9359C5732}" type="datetime1">
              <a:rPr lang="pt-BR" altLang="pt-BR" smtClean="0"/>
              <a:t>14/10/2022</a:t>
            </a:fld>
            <a:endParaRPr lang="pt-BR" altLang="pt-BR" smtClean="0"/>
          </a:p>
        </p:txBody>
      </p:sp>
      <p:sp>
        <p:nvSpPr>
          <p:cNvPr id="25606" name="Espaço Reservado para Rodapé 2"/>
          <p:cNvSpPr>
            <a:spLocks noGrp="1"/>
          </p:cNvSpPr>
          <p:nvPr>
            <p:ph type="ftr" sz="quarter" idx="11"/>
          </p:nvPr>
        </p:nvSpPr>
        <p:spPr bwMode="auto">
          <a:xfrm rot="5400000">
            <a:off x="7330281" y="4077494"/>
            <a:ext cx="251936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endParaRPr lang="pt-BR" altLang="pt-BR" dirty="0" smtClean="0"/>
          </a:p>
        </p:txBody>
      </p:sp>
      <p:pic>
        <p:nvPicPr>
          <p:cNvPr id="25607" name="Imagem 7"/>
          <p:cNvPicPr>
            <a:picLocks noChangeAspect="1" noChangeArrowheads="1"/>
          </p:cNvPicPr>
          <p:nvPr/>
        </p:nvPicPr>
        <p:blipFill>
          <a:blip r:embed="rId2"/>
          <a:srcRect/>
          <a:stretch>
            <a:fillRect/>
          </a:stretch>
        </p:blipFill>
        <p:spPr bwMode="auto">
          <a:xfrm>
            <a:off x="214313" y="285750"/>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4" name="Picture 2" descr="http://www.vascularconcepts.com/img/patients/conductionsystem.gif"/>
          <p:cNvPicPr>
            <a:picLocks noChangeAspect="1" noChangeArrowheads="1" noCrop="1"/>
          </p:cNvPicPr>
          <p:nvPr/>
        </p:nvPicPr>
        <p:blipFill>
          <a:blip r:embed="rId2"/>
          <a:stretch>
            <a:fillRect/>
          </a:stretch>
        </p:blipFill>
        <p:spPr>
          <a:xfrm>
            <a:off x="0" y="0"/>
            <a:ext cx="9144000" cy="6858000"/>
          </a:xfrm>
          <a:prstGeom prst="rect">
            <a:avLst/>
          </a:prstGeom>
          <a:solidFill>
            <a:schemeClr val="tx1"/>
          </a:solidFill>
          <a:ln>
            <a:solidFill>
              <a:schemeClr val="tx1"/>
            </a:solidFill>
          </a:ln>
        </p:spPr>
      </p:pic>
    </p:spTree>
    <p:extLst>
      <p:ext uri="{BB962C8B-B14F-4D97-AF65-F5344CB8AC3E}">
        <p14:creationId xmlns:p14="http://schemas.microsoft.com/office/powerpoint/2010/main" val="1510708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205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05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1026" name="Picture 2" descr="Resultado de imagem para E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260648"/>
            <a:ext cx="684333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77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1026" name="Picture 2" descr="Resultado de imagem para ritmos cardia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7" y="0"/>
            <a:ext cx="9322254" cy="688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8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ctr">
              <a:buFont typeface="Wingdings" pitchFamily="2" charset="2"/>
              <a:buNone/>
              <a:defRPr/>
            </a:pPr>
            <a:endParaRPr lang="pt-BR" sz="4000" b="1" spc="50" dirty="0" smtClean="0">
              <a:ln w="12700" cmpd="sng">
                <a:solidFill>
                  <a:schemeClr val="accent6">
                    <a:satMod val="120000"/>
                    <a:shade val="80000"/>
                  </a:schemeClr>
                </a:solidFill>
                <a:prstDash val="solid"/>
              </a:ln>
              <a:solidFill>
                <a:schemeClr val="accent2">
                  <a:lumMod val="60000"/>
                  <a:lumOff val="40000"/>
                </a:schemeClr>
              </a:solidFill>
              <a:effectLst>
                <a:glow rad="53100">
                  <a:schemeClr val="accent6">
                    <a:satMod val="180000"/>
                    <a:alpha val="30000"/>
                  </a:schemeClr>
                </a:glow>
              </a:effectLst>
            </a:endParaRPr>
          </a:p>
          <a:p>
            <a:pPr algn="ctr">
              <a:buFont typeface="Wingdings" pitchFamily="2" charset="2"/>
              <a:buNone/>
              <a:defRPr/>
            </a:pPr>
            <a:endParaRPr lang="pt-BR" sz="4000" b="1" spc="50" dirty="0" smtClean="0">
              <a:ln w="12700" cmpd="sng">
                <a:solidFill>
                  <a:schemeClr val="accent6">
                    <a:satMod val="120000"/>
                    <a:shade val="80000"/>
                  </a:schemeClr>
                </a:solidFill>
                <a:prstDash val="solid"/>
              </a:ln>
              <a:solidFill>
                <a:schemeClr val="accent2">
                  <a:lumMod val="60000"/>
                  <a:lumOff val="40000"/>
                </a:schemeClr>
              </a:solidFill>
              <a:effectLst>
                <a:glow rad="53100">
                  <a:schemeClr val="accent6">
                    <a:satMod val="180000"/>
                    <a:alpha val="30000"/>
                  </a:schemeClr>
                </a:glow>
              </a:effectLst>
            </a:endParaRPr>
          </a:p>
          <a:p>
            <a:pPr algn="ctr">
              <a:buFont typeface="Wingdings" pitchFamily="2" charset="2"/>
              <a:buNone/>
              <a:defRPr/>
            </a:pPr>
            <a:r>
              <a:rPr lang="pt-BR" sz="40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Exames Diagnósticos</a:t>
            </a:r>
          </a:p>
          <a:p>
            <a:pPr>
              <a:defRPr/>
            </a:pPr>
            <a:endParaRPr lang="pt-BR" dirty="0"/>
          </a:p>
        </p:txBody>
      </p:sp>
      <p:sp>
        <p:nvSpPr>
          <p:cNvPr id="35844" name="Espaço Reservado para Data 3"/>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B806EAB2-709B-4515-A599-B7D97A3CFFF4}" type="datetime1">
              <a:rPr lang="pt-BR" smtClean="0"/>
              <a:t>14/10/2022</a:t>
            </a:fld>
            <a:endParaRPr lang="pt-BR" smtClean="0"/>
          </a:p>
        </p:txBody>
      </p:sp>
      <p:sp>
        <p:nvSpPr>
          <p:cNvPr id="35846" name="Espaço Reservado para Rodapé 5"/>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35847"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eaLnBrk="1" fontAlgn="auto" hangingPunct="1">
              <a:spcAft>
                <a:spcPts val="0"/>
              </a:spcAft>
              <a:defRPr/>
            </a:pPr>
            <a:r>
              <a:rPr lang="pt-BR" i="1" dirty="0" smtClean="0">
                <a:solidFill>
                  <a:srgbClr val="FF0000"/>
                </a:solidFill>
              </a:rPr>
              <a:t>Exames de diagnóstico para disfunções circulatórias</a:t>
            </a:r>
            <a:endParaRPr lang="pt-BR" i="1" dirty="0">
              <a:solidFill>
                <a:srgbClr val="FF0000"/>
              </a:solidFill>
            </a:endParaRPr>
          </a:p>
        </p:txBody>
      </p:sp>
      <p:sp>
        <p:nvSpPr>
          <p:cNvPr id="6" name="Espaço Reservado para Conteúdo 5"/>
          <p:cNvSpPr>
            <a:spLocks noGrp="1"/>
          </p:cNvSpPr>
          <p:nvPr>
            <p:ph idx="1"/>
          </p:nvPr>
        </p:nvSpPr>
        <p:spPr/>
        <p:txBody>
          <a:bodyPr/>
          <a:lstStyle/>
          <a:p>
            <a:pPr algn="ctr" eaLnBrk="1" hangingPunct="1">
              <a:buFont typeface="Wingdings" pitchFamily="2" charset="2"/>
              <a:buNone/>
            </a:pPr>
            <a:r>
              <a:rPr lang="pt-BR" altLang="pt-BR" b="1" smtClean="0"/>
              <a:t>Eletrocardiograma</a:t>
            </a:r>
            <a:r>
              <a:rPr lang="pt-BR" altLang="pt-BR" smtClean="0"/>
              <a:t>: primeiro a ser realizado, por ser prático, simples e barato. Porém, permite o diagnóstico, </a:t>
            </a:r>
            <a:r>
              <a:rPr lang="pt-BR" altLang="pt-BR" b="1" smtClean="0"/>
              <a:t>se realizado no momento da ocorrência da arritmia</a:t>
            </a:r>
            <a:r>
              <a:rPr lang="pt-BR" altLang="pt-BR" smtClean="0"/>
              <a:t>, embora existam alguns dados encontrados no exame normal que </a:t>
            </a:r>
            <a:r>
              <a:rPr lang="pt-BR" altLang="pt-BR" b="1" smtClean="0"/>
              <a:t>podem sugerir alguns tipos específicos de arritmia.</a:t>
            </a:r>
          </a:p>
        </p:txBody>
      </p:sp>
      <p:sp>
        <p:nvSpPr>
          <p:cNvPr id="36868" name="Espaço Reservado para Data 2"/>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A427CB04-6255-4131-AE74-058E250F8F5D}" type="datetime1">
              <a:rPr lang="pt-BR" altLang="pt-BR" smtClean="0"/>
              <a:t>14/10/2022</a:t>
            </a:fld>
            <a:endParaRPr lang="pt-BR" altLang="pt-BR" smtClean="0"/>
          </a:p>
        </p:txBody>
      </p:sp>
      <p:sp>
        <p:nvSpPr>
          <p:cNvPr id="36870" name="Espaço Reservado para Rodapé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36871" name="Picture 8" descr="http://1.bp.blogspot.com/-gU-zEK95QeY/UACmk8xCUbI/AAAAAAAAZiw/cNsbZL8s5wY/s1600/ECG.jpg"/>
          <p:cNvPicPr>
            <a:picLocks noChangeAspect="1" noChangeArrowheads="1"/>
          </p:cNvPicPr>
          <p:nvPr/>
        </p:nvPicPr>
        <p:blipFill>
          <a:blip r:embed="rId2"/>
          <a:srcRect/>
          <a:stretch>
            <a:fillRect/>
          </a:stretch>
        </p:blipFill>
        <p:spPr bwMode="auto">
          <a:xfrm>
            <a:off x="3851275" y="4437063"/>
            <a:ext cx="4762500" cy="2101850"/>
          </a:xfrm>
          <a:prstGeom prst="rect">
            <a:avLst/>
          </a:prstGeom>
          <a:noFill/>
          <a:ln w="9525">
            <a:noFill/>
            <a:miter lim="800000"/>
            <a:headEnd/>
            <a:tailEnd/>
          </a:ln>
        </p:spPr>
      </p:pic>
      <p:pic>
        <p:nvPicPr>
          <p:cNvPr id="36872" name="Picture 10" descr="http://atualizacaofarmaceutica.com/wp-content/uploads/2013/02/eletrocardiograma.jpg"/>
          <p:cNvPicPr>
            <a:picLocks noChangeAspect="1" noChangeArrowheads="1"/>
          </p:cNvPicPr>
          <p:nvPr/>
        </p:nvPicPr>
        <p:blipFill>
          <a:blip r:embed="rId3"/>
          <a:srcRect/>
          <a:stretch>
            <a:fillRect/>
          </a:stretch>
        </p:blipFill>
        <p:spPr bwMode="auto">
          <a:xfrm>
            <a:off x="539750" y="4581525"/>
            <a:ext cx="2857500" cy="181292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pt-BR" i="1" dirty="0" smtClean="0">
                <a:effectLst>
                  <a:outerShdw blurRad="38100" dist="38100" dir="2700000" algn="tl">
                    <a:srgbClr val="000000">
                      <a:alpha val="43137"/>
                    </a:srgbClr>
                  </a:outerShdw>
                </a:effectLst>
              </a:rPr>
              <a:t>Sistema Cardiovascular</a:t>
            </a:r>
            <a:endParaRPr lang="pt-BR" dirty="0"/>
          </a:p>
        </p:txBody>
      </p:sp>
      <p:sp>
        <p:nvSpPr>
          <p:cNvPr id="9219" name="Espaço Reservado para Conteúdo 5"/>
          <p:cNvSpPr>
            <a:spLocks noGrp="1"/>
          </p:cNvSpPr>
          <p:nvPr>
            <p:ph idx="1"/>
          </p:nvPr>
        </p:nvSpPr>
        <p:spPr>
          <a:xfrm>
            <a:off x="357158" y="1571612"/>
            <a:ext cx="8072494" cy="4873625"/>
          </a:xfrm>
        </p:spPr>
        <p:txBody>
          <a:bodyPr>
            <a:normAutofit/>
          </a:bodyPr>
          <a:lstStyle/>
          <a:p>
            <a:pPr algn="just" eaLnBrk="1" hangingPunct="1">
              <a:buFont typeface="Wingdings" pitchFamily="2" charset="2"/>
              <a:buNone/>
            </a:pPr>
            <a:r>
              <a:rPr lang="pt-BR" altLang="pt-BR" b="1" dirty="0" smtClean="0">
                <a:solidFill>
                  <a:srgbClr val="FF0000"/>
                </a:solidFill>
              </a:rPr>
              <a:t>O SISTEMA CIRCULATÓRIO</a:t>
            </a:r>
            <a:r>
              <a:rPr lang="pt-BR" altLang="pt-BR" dirty="0" smtClean="0">
                <a:solidFill>
                  <a:srgbClr val="FF0000"/>
                </a:solidFill>
              </a:rPr>
              <a:t> </a:t>
            </a:r>
            <a:r>
              <a:rPr lang="pt-BR" altLang="pt-BR" dirty="0" smtClean="0"/>
              <a:t>é um sistema fechado, formado pelos </a:t>
            </a:r>
            <a:r>
              <a:rPr lang="pt-BR" altLang="pt-BR" b="1" dirty="0" smtClean="0">
                <a:solidFill>
                  <a:srgbClr val="FF0000"/>
                </a:solidFill>
              </a:rPr>
              <a:t>VASOS SANGUÍNEOS, CORAÇÃO E O SANGUE.</a:t>
            </a:r>
            <a:endParaRPr lang="pt-BR" altLang="pt-BR" b="1" dirty="0">
              <a:solidFill>
                <a:srgbClr val="FF0000"/>
              </a:solidFill>
            </a:endParaRPr>
          </a:p>
          <a:p>
            <a:pPr lvl="0" algn="just">
              <a:buClr>
                <a:srgbClr val="A53010"/>
              </a:buClr>
              <a:buNone/>
            </a:pPr>
            <a:r>
              <a:rPr lang="pt-BR" altLang="pt-BR" dirty="0">
                <a:solidFill>
                  <a:prstClr val="black">
                    <a:lumMod val="75000"/>
                    <a:lumOff val="25000"/>
                  </a:prstClr>
                </a:solidFill>
              </a:rPr>
              <a:t>Os </a:t>
            </a:r>
            <a:r>
              <a:rPr lang="pt-BR" altLang="pt-BR" b="1" dirty="0">
                <a:solidFill>
                  <a:srgbClr val="FF0000"/>
                </a:solidFill>
              </a:rPr>
              <a:t>vasos sanguíneos</a:t>
            </a:r>
            <a:r>
              <a:rPr lang="pt-BR" altLang="pt-BR" dirty="0">
                <a:solidFill>
                  <a:prstClr val="black">
                    <a:lumMod val="75000"/>
                    <a:lumOff val="25000"/>
                  </a:prstClr>
                </a:solidFill>
              </a:rPr>
              <a:t> são tubos fechados que transportam sangue para todo o organismo e trazem  de volta para o coração.</a:t>
            </a:r>
          </a:p>
          <a:p>
            <a:pPr lvl="0" algn="just">
              <a:buClr>
                <a:srgbClr val="A53010"/>
              </a:buClr>
              <a:buNone/>
            </a:pPr>
            <a:endParaRPr lang="pt-BR" altLang="pt-BR" dirty="0">
              <a:solidFill>
                <a:prstClr val="black">
                  <a:lumMod val="75000"/>
                  <a:lumOff val="25000"/>
                </a:prstClr>
              </a:solidFill>
            </a:endParaRPr>
          </a:p>
          <a:p>
            <a:pPr lvl="0" algn="just">
              <a:buClr>
                <a:srgbClr val="A53010"/>
              </a:buClr>
              <a:buNone/>
            </a:pPr>
            <a:r>
              <a:rPr lang="pt-BR" altLang="pt-BR" b="1" dirty="0">
                <a:solidFill>
                  <a:srgbClr val="FF0000"/>
                </a:solidFill>
              </a:rPr>
              <a:t>Apresenta-se em</a:t>
            </a:r>
            <a:r>
              <a:rPr lang="pt-BR" altLang="pt-BR" dirty="0">
                <a:solidFill>
                  <a:prstClr val="black">
                    <a:lumMod val="75000"/>
                    <a:lumOff val="25000"/>
                  </a:prstClr>
                </a:solidFill>
              </a:rPr>
              <a:t>: artérias, veias, arteríolas, vênulas e capilares.</a:t>
            </a:r>
          </a:p>
          <a:p>
            <a:pPr lvl="0" algn="just">
              <a:buClr>
                <a:srgbClr val="A53010"/>
              </a:buClr>
              <a:buNone/>
            </a:pPr>
            <a:r>
              <a:rPr lang="pt-BR" altLang="pt-BR" dirty="0">
                <a:solidFill>
                  <a:prstClr val="black">
                    <a:lumMod val="75000"/>
                    <a:lumOff val="25000"/>
                  </a:prstClr>
                </a:solidFill>
              </a:rPr>
              <a:t>As </a:t>
            </a:r>
            <a:r>
              <a:rPr lang="pt-BR" altLang="pt-BR" b="1" dirty="0">
                <a:solidFill>
                  <a:srgbClr val="FF0000"/>
                </a:solidFill>
              </a:rPr>
              <a:t>artérias participam </a:t>
            </a:r>
            <a:r>
              <a:rPr lang="pt-BR" altLang="pt-BR" dirty="0">
                <a:solidFill>
                  <a:prstClr val="black">
                    <a:lumMod val="75000"/>
                    <a:lumOff val="25000"/>
                  </a:prstClr>
                </a:solidFill>
              </a:rPr>
              <a:t>ativamente da circulação sanguínea transportando sangue para todo o organismo, assim possuem paredes com certa flexibilidade </a:t>
            </a:r>
            <a:r>
              <a:rPr lang="pt-BR" altLang="pt-BR" dirty="0" err="1" smtClean="0">
                <a:solidFill>
                  <a:prstClr val="black">
                    <a:lumMod val="75000"/>
                    <a:lumOff val="25000"/>
                  </a:prstClr>
                </a:solidFill>
              </a:rPr>
              <a:t>elásticidade</a:t>
            </a:r>
            <a:r>
              <a:rPr lang="pt-BR" altLang="pt-BR" dirty="0" smtClean="0">
                <a:solidFill>
                  <a:prstClr val="black">
                    <a:lumMod val="75000"/>
                    <a:lumOff val="25000"/>
                  </a:prstClr>
                </a:solidFill>
              </a:rPr>
              <a:t>;</a:t>
            </a:r>
            <a:endParaRPr lang="pt-BR" altLang="pt-BR" b="1" dirty="0" smtClean="0">
              <a:solidFill>
                <a:schemeClr val="accent1"/>
              </a:solidFill>
            </a:endParaRPr>
          </a:p>
          <a:p>
            <a:pPr algn="just" eaLnBrk="1" hangingPunct="1">
              <a:buFont typeface="Wingdings" pitchFamily="2" charset="2"/>
              <a:buNone/>
            </a:pPr>
            <a:r>
              <a:rPr lang="pt-BR" altLang="pt-BR" b="1" dirty="0" smtClean="0">
                <a:solidFill>
                  <a:srgbClr val="FF0000"/>
                </a:solidFill>
              </a:rPr>
              <a:t>Artérias</a:t>
            </a:r>
            <a:r>
              <a:rPr lang="pt-BR" altLang="pt-BR" dirty="0" smtClean="0"/>
              <a:t> são os vasos sanguíneos que </a:t>
            </a:r>
            <a:r>
              <a:rPr lang="pt-BR" altLang="pt-BR" b="1" dirty="0" smtClean="0">
                <a:solidFill>
                  <a:srgbClr val="FF0000"/>
                </a:solidFill>
              </a:rPr>
              <a:t>saem</a:t>
            </a:r>
            <a:r>
              <a:rPr lang="pt-BR" altLang="pt-BR" dirty="0" smtClean="0">
                <a:solidFill>
                  <a:srgbClr val="FF0000"/>
                </a:solidFill>
              </a:rPr>
              <a:t> </a:t>
            </a:r>
            <a:r>
              <a:rPr lang="pt-BR" altLang="pt-BR" dirty="0" smtClean="0"/>
              <a:t>do coração e </a:t>
            </a:r>
            <a:r>
              <a:rPr lang="pt-BR" altLang="pt-BR" b="1" dirty="0" smtClean="0"/>
              <a:t>ramificam-se</a:t>
            </a:r>
            <a:r>
              <a:rPr lang="pt-BR" altLang="pt-BR" dirty="0" smtClean="0"/>
              <a:t> progressivamente em </a:t>
            </a:r>
            <a:r>
              <a:rPr lang="pt-BR" altLang="pt-BR" b="1" dirty="0" smtClean="0"/>
              <a:t>vasos de calibre menor</a:t>
            </a:r>
            <a:r>
              <a:rPr lang="pt-BR" altLang="pt-BR" dirty="0" smtClean="0"/>
              <a:t>, originando as</a:t>
            </a:r>
            <a:r>
              <a:rPr lang="pt-BR" altLang="pt-BR" b="1" dirty="0" smtClean="0"/>
              <a:t> arteríolas</a:t>
            </a:r>
            <a:r>
              <a:rPr lang="pt-BR" altLang="pt-BR" dirty="0" smtClean="0"/>
              <a:t>. </a:t>
            </a:r>
          </a:p>
        </p:txBody>
      </p:sp>
      <p:sp>
        <p:nvSpPr>
          <p:cNvPr id="9220" name="Espaço Reservado para Data 2"/>
          <p:cNvSpPr>
            <a:spLocks noGrp="1"/>
          </p:cNvSpPr>
          <p:nvPr>
            <p:ph type="dt" sz="half" idx="10"/>
          </p:nvPr>
        </p:nvSpPr>
        <p:spPr bwMode="auto">
          <a:xfrm rot="5400000">
            <a:off x="7514432" y="1156494"/>
            <a:ext cx="2160587" cy="384175"/>
          </a:xfrm>
          <a:noFill/>
          <a:ln>
            <a:miter lim="800000"/>
            <a:headEnd/>
            <a:tailEnd/>
          </a:ln>
        </p:spPr>
        <p:txBody>
          <a:bodyPr wrap="square" lIns="91440" tIns="45720" rIns="91440" bIns="45720" numCol="1" compatLnSpc="1">
            <a:prstTxWarp prst="textNoShape">
              <a:avLst/>
            </a:prstTxWarp>
          </a:bodyPr>
          <a:lstStyle/>
          <a:p>
            <a:fld id="{CE20D24D-05DA-4F7A-8FB6-1DD89E05AF95}" type="datetime1">
              <a:rPr lang="pt-BR" altLang="pt-BR" smtClean="0"/>
              <a:t>14/10/2022</a:t>
            </a:fld>
            <a:endParaRPr lang="pt-BR" altLang="pt-BR" smtClean="0"/>
          </a:p>
        </p:txBody>
      </p:sp>
      <p:sp>
        <p:nvSpPr>
          <p:cNvPr id="9222" name="Espaço Reservado para Rodapé 3"/>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9223"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Data 3"/>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5CEA2ACB-9E7D-48C6-9BB6-52190EFD6D93}" type="datetime1">
              <a:rPr lang="pt-BR" altLang="pt-BR" smtClean="0"/>
              <a:t>14/10/2022</a:t>
            </a:fld>
            <a:endParaRPr lang="pt-BR" altLang="pt-BR" smtClean="0"/>
          </a:p>
        </p:txBody>
      </p:sp>
      <p:sp>
        <p:nvSpPr>
          <p:cNvPr id="37892" name="Espaço Reservado para Rodapé 4"/>
          <p:cNvSpPr>
            <a:spLocks noGrp="1"/>
          </p:cNvSpPr>
          <p:nvPr>
            <p:ph type="ftr" sz="quarter" idx="11"/>
          </p:nvPr>
        </p:nvSpPr>
        <p:spPr bwMode="auto">
          <a:xfrm rot="5400000">
            <a:off x="7330281" y="4077494"/>
            <a:ext cx="251936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37893" name="Espaço Reservado para Conteúdo 3" descr="KENZ-BPM-12-Pin-ECG-Cable-BD-MC07-.jpg"/>
          <p:cNvPicPr>
            <a:picLocks noChangeAspect="1"/>
          </p:cNvPicPr>
          <p:nvPr/>
        </p:nvPicPr>
        <p:blipFill>
          <a:blip r:embed="rId2"/>
          <a:srcRect/>
          <a:stretch>
            <a:fillRect/>
          </a:stretch>
        </p:blipFill>
        <p:spPr bwMode="auto">
          <a:xfrm>
            <a:off x="714375" y="2357438"/>
            <a:ext cx="3492500" cy="2952750"/>
          </a:xfrm>
          <a:prstGeom prst="rect">
            <a:avLst/>
          </a:prstGeom>
          <a:noFill/>
          <a:ln w="9525">
            <a:noFill/>
            <a:miter lim="800000"/>
            <a:headEnd/>
            <a:tailEnd/>
          </a:ln>
        </p:spPr>
      </p:pic>
      <p:pic>
        <p:nvPicPr>
          <p:cNvPr id="37894" name="Imagem 8" descr="kit-eletrodos-para-eletrocardiograma.jpg"/>
          <p:cNvPicPr>
            <a:picLocks noChangeAspect="1"/>
          </p:cNvPicPr>
          <p:nvPr/>
        </p:nvPicPr>
        <p:blipFill>
          <a:blip r:embed="rId3"/>
          <a:srcRect/>
          <a:stretch>
            <a:fillRect/>
          </a:stretch>
        </p:blipFill>
        <p:spPr bwMode="auto">
          <a:xfrm>
            <a:off x="5286375" y="3571875"/>
            <a:ext cx="2857500" cy="2857500"/>
          </a:xfrm>
          <a:prstGeom prst="rect">
            <a:avLst/>
          </a:prstGeom>
          <a:noFill/>
          <a:ln w="9525">
            <a:noFill/>
            <a:miter lim="800000"/>
            <a:headEnd/>
            <a:tailEnd/>
          </a:ln>
        </p:spPr>
      </p:pic>
      <p:pic>
        <p:nvPicPr>
          <p:cNvPr id="37895" name="Imagem 9" descr="images (14).jpg"/>
          <p:cNvPicPr>
            <a:picLocks noChangeAspect="1"/>
          </p:cNvPicPr>
          <p:nvPr/>
        </p:nvPicPr>
        <p:blipFill>
          <a:blip r:embed="rId4"/>
          <a:srcRect/>
          <a:stretch>
            <a:fillRect/>
          </a:stretch>
        </p:blipFill>
        <p:spPr bwMode="auto">
          <a:xfrm>
            <a:off x="5929313" y="1785938"/>
            <a:ext cx="1905000" cy="1905000"/>
          </a:xfrm>
          <a:prstGeom prst="rect">
            <a:avLst/>
          </a:prstGeom>
          <a:noFill/>
          <a:ln w="9525">
            <a:noFill/>
            <a:miter lim="800000"/>
            <a:headEnd/>
            <a:tailEnd/>
          </a:ln>
        </p:spPr>
      </p:pic>
      <p:pic>
        <p:nvPicPr>
          <p:cNvPr id="37896" name="Imagem 7"/>
          <p:cNvPicPr>
            <a:picLocks noChangeAspect="1" noChangeArrowheads="1"/>
          </p:cNvPicPr>
          <p:nvPr/>
        </p:nvPicPr>
        <p:blipFill>
          <a:blip r:embed="rId5"/>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m 13" descr="006.jpg"/>
          <p:cNvPicPr>
            <a:picLocks noChangeAspect="1"/>
          </p:cNvPicPr>
          <p:nvPr/>
        </p:nvPicPr>
        <p:blipFill>
          <a:blip r:embed="rId2"/>
          <a:srcRect/>
          <a:stretch>
            <a:fillRect/>
          </a:stretch>
        </p:blipFill>
        <p:spPr bwMode="auto">
          <a:xfrm>
            <a:off x="5000625" y="1357313"/>
            <a:ext cx="3643313" cy="5500687"/>
          </a:xfrm>
          <a:prstGeom prst="rect">
            <a:avLst/>
          </a:prstGeom>
          <a:noFill/>
          <a:ln w="9525">
            <a:noFill/>
            <a:miter lim="800000"/>
            <a:headEnd/>
            <a:tailEnd/>
          </a:ln>
        </p:spPr>
      </p:pic>
      <p:sp>
        <p:nvSpPr>
          <p:cNvPr id="38915" name="Espaço Reservado para Data 3"/>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169D4CEC-A313-421C-AD66-BB75CF8E3119}" type="datetime1">
              <a:rPr lang="pt-BR" altLang="pt-BR" smtClean="0"/>
              <a:t>14/10/2022</a:t>
            </a:fld>
            <a:endParaRPr lang="pt-BR" altLang="pt-BR" smtClean="0"/>
          </a:p>
        </p:txBody>
      </p:sp>
      <p:sp>
        <p:nvSpPr>
          <p:cNvPr id="38917" name="Espaço Reservado para Rodapé 4"/>
          <p:cNvSpPr>
            <a:spLocks noGrp="1"/>
          </p:cNvSpPr>
          <p:nvPr>
            <p:ph type="ftr" sz="quarter" idx="11"/>
          </p:nvPr>
        </p:nvSpPr>
        <p:spPr bwMode="auto">
          <a:xfrm rot="5400000">
            <a:off x="7330281" y="4077494"/>
            <a:ext cx="251936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sp>
        <p:nvSpPr>
          <p:cNvPr id="38918" name="CaixaDeTexto 14"/>
          <p:cNvSpPr txBox="1">
            <a:spLocks noChangeArrowheads="1"/>
          </p:cNvSpPr>
          <p:nvPr/>
        </p:nvSpPr>
        <p:spPr bwMode="auto">
          <a:xfrm>
            <a:off x="149225" y="1643063"/>
            <a:ext cx="4783138" cy="4832350"/>
          </a:xfrm>
          <a:prstGeom prst="rect">
            <a:avLst/>
          </a:prstGeom>
          <a:noFill/>
          <a:ln w="9525">
            <a:noFill/>
            <a:miter lim="800000"/>
            <a:headEnd/>
            <a:tailEnd/>
          </a:ln>
        </p:spPr>
        <p:txBody>
          <a:bodyPr>
            <a:spAutoFit/>
          </a:bodyPr>
          <a:lstStyle/>
          <a:p>
            <a:pPr algn="ctr">
              <a:buFont typeface="Wingdings" pitchFamily="2" charset="2"/>
              <a:buNone/>
            </a:pPr>
            <a:r>
              <a:rPr lang="pt-BR" altLang="pt-BR" sz="2800"/>
              <a:t>Posição dos eletrodos:</a:t>
            </a:r>
          </a:p>
          <a:p>
            <a:pPr algn="ctr">
              <a:buFont typeface="Wingdings" pitchFamily="2" charset="2"/>
              <a:buNone/>
            </a:pPr>
            <a:endParaRPr lang="pt-BR" altLang="pt-BR" sz="2800"/>
          </a:p>
          <a:p>
            <a:pPr algn="ctr">
              <a:buFont typeface="Wingdings" pitchFamily="2" charset="2"/>
              <a:buNone/>
            </a:pPr>
            <a:r>
              <a:rPr lang="pt-BR" altLang="pt-BR" sz="2800"/>
              <a:t>Cores que lembram </a:t>
            </a:r>
            <a:r>
              <a:rPr lang="pt-BR" altLang="pt-BR" sz="2800" b="1">
                <a:solidFill>
                  <a:srgbClr val="FF0000"/>
                </a:solidFill>
              </a:rPr>
              <a:t>sol</a:t>
            </a:r>
            <a:r>
              <a:rPr lang="pt-BR" altLang="pt-BR" sz="2800"/>
              <a:t>, </a:t>
            </a:r>
            <a:r>
              <a:rPr lang="pt-BR" altLang="pt-BR" sz="2800" b="1"/>
              <a:t>em cima</a:t>
            </a:r>
            <a:r>
              <a:rPr lang="pt-BR" altLang="pt-BR" sz="2800"/>
              <a:t>: </a:t>
            </a:r>
            <a:r>
              <a:rPr lang="pt-BR" altLang="pt-BR" sz="2800">
                <a:solidFill>
                  <a:srgbClr val="FFFF00"/>
                </a:solidFill>
              </a:rPr>
              <a:t>Amarelo</a:t>
            </a:r>
            <a:r>
              <a:rPr lang="pt-BR" altLang="pt-BR" sz="2800">
                <a:solidFill>
                  <a:srgbClr val="FF0066"/>
                </a:solidFill>
              </a:rPr>
              <a:t> e </a:t>
            </a:r>
            <a:r>
              <a:rPr lang="pt-BR" altLang="pt-BR" sz="2800">
                <a:solidFill>
                  <a:srgbClr val="FF0000"/>
                </a:solidFill>
              </a:rPr>
              <a:t>Vermelho;</a:t>
            </a:r>
          </a:p>
          <a:p>
            <a:pPr algn="ctr">
              <a:buFont typeface="Wingdings" pitchFamily="2" charset="2"/>
              <a:buNone/>
            </a:pPr>
            <a:r>
              <a:rPr lang="pt-BR" altLang="pt-BR" sz="2800"/>
              <a:t>Cores que lembram o </a:t>
            </a:r>
            <a:r>
              <a:rPr lang="pt-BR" altLang="pt-BR" sz="2800" b="1"/>
              <a:t>chão</a:t>
            </a:r>
            <a:r>
              <a:rPr lang="pt-BR" altLang="pt-BR" sz="2800"/>
              <a:t>, </a:t>
            </a:r>
            <a:r>
              <a:rPr lang="pt-BR" altLang="pt-BR" sz="2800" b="1"/>
              <a:t>embaixo</a:t>
            </a:r>
            <a:r>
              <a:rPr lang="pt-BR" altLang="pt-BR" sz="2800"/>
              <a:t>: </a:t>
            </a:r>
            <a:r>
              <a:rPr lang="pt-BR" altLang="pt-BR" sz="2800">
                <a:solidFill>
                  <a:srgbClr val="006600"/>
                </a:solidFill>
              </a:rPr>
              <a:t>Verde</a:t>
            </a:r>
            <a:r>
              <a:rPr lang="pt-BR" altLang="pt-BR" sz="2800">
                <a:solidFill>
                  <a:srgbClr val="FF0066"/>
                </a:solidFill>
              </a:rPr>
              <a:t> e </a:t>
            </a:r>
            <a:r>
              <a:rPr lang="pt-BR" altLang="pt-BR" sz="2800"/>
              <a:t>Preto</a:t>
            </a:r>
            <a:r>
              <a:rPr lang="pt-BR" altLang="pt-BR" sz="2800">
                <a:solidFill>
                  <a:srgbClr val="FF0000"/>
                </a:solidFill>
              </a:rPr>
              <a:t> ;</a:t>
            </a:r>
          </a:p>
          <a:p>
            <a:pPr algn="ctr">
              <a:buFont typeface="Wingdings" pitchFamily="2" charset="2"/>
              <a:buNone/>
            </a:pPr>
            <a:endParaRPr lang="pt-BR" altLang="pt-BR" sz="2800">
              <a:solidFill>
                <a:srgbClr val="FF0000"/>
              </a:solidFill>
            </a:endParaRPr>
          </a:p>
          <a:p>
            <a:pPr algn="ctr">
              <a:buFont typeface="Wingdings" pitchFamily="2" charset="2"/>
              <a:buNone/>
            </a:pPr>
            <a:r>
              <a:rPr lang="pt-BR" altLang="pt-BR" sz="2800" b="1"/>
              <a:t>Brasil</a:t>
            </a:r>
            <a:r>
              <a:rPr lang="pt-BR" altLang="pt-BR" sz="2800" b="1">
                <a:solidFill>
                  <a:srgbClr val="FF0000"/>
                </a:solidFill>
              </a:rPr>
              <a:t> lado esquerdo do peito;</a:t>
            </a:r>
          </a:p>
          <a:p>
            <a:pPr algn="ctr">
              <a:buFont typeface="Wingdings" pitchFamily="2" charset="2"/>
              <a:buNone/>
            </a:pPr>
            <a:r>
              <a:rPr lang="pt-BR" altLang="pt-BR" sz="2800" b="1"/>
              <a:t>Flamengo</a:t>
            </a:r>
            <a:r>
              <a:rPr lang="pt-BR" altLang="pt-BR" sz="2800" b="1">
                <a:solidFill>
                  <a:srgbClr val="FF0000"/>
                </a:solidFill>
              </a:rPr>
              <a:t> lado direito do peito.</a:t>
            </a:r>
            <a:endParaRPr lang="pt-BR" altLang="pt-BR" sz="2800"/>
          </a:p>
        </p:txBody>
      </p:sp>
      <p:pic>
        <p:nvPicPr>
          <p:cNvPr id="38919" name="Imagem 6"/>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ço Reservado para Conteúdo 2"/>
          <p:cNvSpPr>
            <a:spLocks noGrp="1"/>
          </p:cNvSpPr>
          <p:nvPr>
            <p:ph idx="1"/>
          </p:nvPr>
        </p:nvSpPr>
        <p:spPr>
          <a:xfrm>
            <a:off x="179388" y="1714500"/>
            <a:ext cx="4535487" cy="4929188"/>
          </a:xfrm>
        </p:spPr>
        <p:txBody>
          <a:bodyPr>
            <a:normAutofit fontScale="92500" lnSpcReduction="20000"/>
          </a:bodyPr>
          <a:lstStyle/>
          <a:p>
            <a:pPr marL="274320" indent="-274320" algn="ctr" eaLnBrk="1" fontAlgn="auto" hangingPunct="1">
              <a:spcAft>
                <a:spcPts val="0"/>
              </a:spcAft>
              <a:buFont typeface="Wingdings" pitchFamily="2" charset="2"/>
              <a:buNone/>
              <a:defRPr/>
            </a:pPr>
            <a:r>
              <a:rPr lang="pt-BR" altLang="pt-BR" sz="2800" dirty="0" smtClean="0">
                <a:solidFill>
                  <a:srgbClr val="FF0000"/>
                </a:solidFill>
                <a:latin typeface="Arial" charset="0"/>
                <a:cs typeface="Arial" charset="0"/>
              </a:rPr>
              <a:t>V1</a:t>
            </a:r>
            <a:r>
              <a:rPr lang="pt-BR" altLang="pt-BR" sz="2800" dirty="0" smtClean="0">
                <a:latin typeface="Arial" charset="0"/>
                <a:cs typeface="Arial" charset="0"/>
              </a:rPr>
              <a:t>: 4º espaço intercostal D, junto a margem do esterno. </a:t>
            </a:r>
            <a:br>
              <a:rPr lang="pt-BR" altLang="pt-BR" sz="2800" dirty="0" smtClean="0">
                <a:latin typeface="Arial" charset="0"/>
                <a:cs typeface="Arial" charset="0"/>
              </a:rPr>
            </a:br>
            <a:r>
              <a:rPr lang="pt-BR" altLang="pt-BR" sz="2800" dirty="0" smtClean="0">
                <a:solidFill>
                  <a:srgbClr val="FF0000"/>
                </a:solidFill>
                <a:latin typeface="Arial" charset="0"/>
                <a:cs typeface="Arial" charset="0"/>
              </a:rPr>
              <a:t>V2</a:t>
            </a:r>
            <a:r>
              <a:rPr lang="pt-BR" altLang="pt-BR" sz="2800" dirty="0" smtClean="0">
                <a:latin typeface="Arial" charset="0"/>
                <a:cs typeface="Arial" charset="0"/>
              </a:rPr>
              <a:t>: 4º espaço intercostal E, junto a margem do esterno. </a:t>
            </a:r>
            <a:br>
              <a:rPr lang="pt-BR" altLang="pt-BR" sz="2800" dirty="0" smtClean="0">
                <a:latin typeface="Arial" charset="0"/>
                <a:cs typeface="Arial" charset="0"/>
              </a:rPr>
            </a:br>
            <a:r>
              <a:rPr lang="pt-BR" altLang="pt-BR" sz="2800" dirty="0" smtClean="0">
                <a:solidFill>
                  <a:srgbClr val="FF0000"/>
                </a:solidFill>
                <a:latin typeface="Arial" charset="0"/>
                <a:cs typeface="Arial" charset="0"/>
              </a:rPr>
              <a:t>V3</a:t>
            </a:r>
            <a:r>
              <a:rPr lang="pt-BR" altLang="pt-BR" sz="2800" dirty="0" smtClean="0">
                <a:latin typeface="Arial" charset="0"/>
                <a:cs typeface="Arial" charset="0"/>
              </a:rPr>
              <a:t>: entre V2 e V4, no 5º espaço intercostal E. </a:t>
            </a:r>
            <a:br>
              <a:rPr lang="pt-BR" altLang="pt-BR" sz="2800" dirty="0" smtClean="0">
                <a:latin typeface="Arial" charset="0"/>
                <a:cs typeface="Arial" charset="0"/>
              </a:rPr>
            </a:br>
            <a:r>
              <a:rPr lang="pt-BR" altLang="pt-BR" sz="2800" dirty="0" smtClean="0">
                <a:solidFill>
                  <a:srgbClr val="FF0000"/>
                </a:solidFill>
                <a:latin typeface="Arial" charset="0"/>
                <a:cs typeface="Arial" charset="0"/>
              </a:rPr>
              <a:t>V4</a:t>
            </a:r>
            <a:r>
              <a:rPr lang="pt-BR" altLang="pt-BR" sz="2800" dirty="0" smtClean="0">
                <a:latin typeface="Arial" charset="0"/>
                <a:cs typeface="Arial" charset="0"/>
              </a:rPr>
              <a:t>: 5º espaço intercostal, na linha médio clavicular. </a:t>
            </a:r>
            <a:br>
              <a:rPr lang="pt-BR" altLang="pt-BR" sz="2800" dirty="0" smtClean="0">
                <a:latin typeface="Arial" charset="0"/>
                <a:cs typeface="Arial" charset="0"/>
              </a:rPr>
            </a:br>
            <a:r>
              <a:rPr lang="pt-BR" altLang="pt-BR" sz="2800" dirty="0" smtClean="0">
                <a:solidFill>
                  <a:srgbClr val="FF0000"/>
                </a:solidFill>
                <a:latin typeface="Arial" charset="0"/>
                <a:cs typeface="Arial" charset="0"/>
              </a:rPr>
              <a:t>V5: </a:t>
            </a:r>
            <a:r>
              <a:rPr lang="pt-BR" altLang="pt-BR" sz="2800" dirty="0" smtClean="0">
                <a:latin typeface="Arial" charset="0"/>
                <a:cs typeface="Arial" charset="0"/>
              </a:rPr>
              <a:t>5º espaço intercostal, na linha axilar anterior. </a:t>
            </a:r>
            <a:br>
              <a:rPr lang="pt-BR" altLang="pt-BR" sz="2800" dirty="0" smtClean="0">
                <a:latin typeface="Arial" charset="0"/>
                <a:cs typeface="Arial" charset="0"/>
              </a:rPr>
            </a:br>
            <a:r>
              <a:rPr lang="pt-BR" altLang="pt-BR" sz="2800" dirty="0" smtClean="0">
                <a:solidFill>
                  <a:srgbClr val="FF0000"/>
                </a:solidFill>
                <a:latin typeface="Arial" charset="0"/>
                <a:cs typeface="Arial" charset="0"/>
              </a:rPr>
              <a:t>V6</a:t>
            </a:r>
            <a:r>
              <a:rPr lang="pt-BR" altLang="pt-BR" sz="2800" dirty="0" smtClean="0">
                <a:latin typeface="Arial" charset="0"/>
                <a:cs typeface="Arial" charset="0"/>
              </a:rPr>
              <a:t>: 5º espaço intercostal, na linha axilar média. </a:t>
            </a:r>
            <a:br>
              <a:rPr lang="pt-BR" altLang="pt-BR" sz="2800" dirty="0" smtClean="0">
                <a:latin typeface="Arial" charset="0"/>
                <a:cs typeface="Arial" charset="0"/>
              </a:rPr>
            </a:br>
            <a:endParaRPr lang="pt-BR" altLang="pt-BR" sz="2800" dirty="0" smtClean="0">
              <a:latin typeface="Arial" charset="0"/>
              <a:cs typeface="Arial" charset="0"/>
            </a:endParaRPr>
          </a:p>
        </p:txBody>
      </p:sp>
      <p:sp>
        <p:nvSpPr>
          <p:cNvPr id="39939" name="Espaço Reservado para Data 3"/>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576D9CDC-3DD1-4C89-8CE9-6AFD754751AE}" type="datetime1">
              <a:rPr lang="pt-BR" altLang="pt-BR" smtClean="0"/>
              <a:t>14/10/2022</a:t>
            </a:fld>
            <a:endParaRPr lang="pt-BR" altLang="pt-BR" smtClean="0"/>
          </a:p>
        </p:txBody>
      </p:sp>
      <p:sp>
        <p:nvSpPr>
          <p:cNvPr id="39941" name="Espaço Reservado para Rodapé 4"/>
          <p:cNvSpPr>
            <a:spLocks noGrp="1"/>
          </p:cNvSpPr>
          <p:nvPr>
            <p:ph type="ftr" sz="quarter" idx="11"/>
          </p:nvPr>
        </p:nvSpPr>
        <p:spPr bwMode="auto">
          <a:xfrm rot="5400000">
            <a:off x="7330281" y="4077494"/>
            <a:ext cx="251936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39942" name="Imagem 7" descr="Chest_leads.png"/>
          <p:cNvPicPr>
            <a:picLocks noChangeAspect="1"/>
          </p:cNvPicPr>
          <p:nvPr/>
        </p:nvPicPr>
        <p:blipFill>
          <a:blip r:embed="rId2"/>
          <a:srcRect l="12399" t="17123" r="13728" b="15353"/>
          <a:stretch>
            <a:fillRect/>
          </a:stretch>
        </p:blipFill>
        <p:spPr bwMode="auto">
          <a:xfrm>
            <a:off x="5000625" y="1714500"/>
            <a:ext cx="3571875" cy="4594225"/>
          </a:xfrm>
          <a:prstGeom prst="rect">
            <a:avLst/>
          </a:prstGeom>
          <a:noFill/>
          <a:ln w="9525">
            <a:noFill/>
            <a:miter lim="800000"/>
            <a:headEnd/>
            <a:tailEnd/>
          </a:ln>
        </p:spPr>
      </p:pic>
      <p:pic>
        <p:nvPicPr>
          <p:cNvPr id="39943" name="Imagem 6"/>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Espaço Reservado para Conteúdo 2"/>
          <p:cNvSpPr>
            <a:spLocks noGrp="1"/>
          </p:cNvSpPr>
          <p:nvPr>
            <p:ph idx="1"/>
          </p:nvPr>
        </p:nvSpPr>
        <p:spPr>
          <a:xfrm>
            <a:off x="457200" y="1600200"/>
            <a:ext cx="7467600" cy="3484563"/>
          </a:xfrm>
        </p:spPr>
        <p:txBody>
          <a:bodyPr>
            <a:normAutofit/>
          </a:bodyPr>
          <a:lstStyle/>
          <a:p>
            <a:pPr marL="274320" indent="-274320" algn="ctr" eaLnBrk="1" fontAlgn="auto" hangingPunct="1">
              <a:spcAft>
                <a:spcPts val="0"/>
              </a:spcAft>
              <a:buFont typeface="Wingdings" pitchFamily="2" charset="2"/>
              <a:buNone/>
              <a:defRPr/>
            </a:pPr>
            <a:r>
              <a:rPr lang="pt-BR" b="1" dirty="0" smtClean="0"/>
              <a:t>Holter-24 horas</a:t>
            </a:r>
            <a:r>
              <a:rPr lang="pt-BR" dirty="0" smtClean="0"/>
              <a:t>: eletrocardiograma durante 24 horas. O paciente fica com os eletrodos durante esse tempo, ligados em um aparelho que é pendurado em sua cintura. Ele recebe uma ficha onde deve anotar as atividades que realizar, os sintomas que apresentar, colocando seus respectivos horários. Permite identificar muitas arritmias não visualizadas no eletrocardiograma normal, bem como relacionar a arritmia aos sintomas que o paciente apresenta. </a:t>
            </a:r>
          </a:p>
          <a:p>
            <a:pPr marL="274320" indent="-274320" eaLnBrk="1" fontAlgn="auto" hangingPunct="1">
              <a:spcAft>
                <a:spcPts val="0"/>
              </a:spcAft>
              <a:buFont typeface="Wingdings"/>
              <a:buChar char=""/>
              <a:defRPr/>
            </a:pPr>
            <a:endParaRPr lang="pt-BR" dirty="0" smtClean="0"/>
          </a:p>
        </p:txBody>
      </p:sp>
      <p:sp>
        <p:nvSpPr>
          <p:cNvPr id="40964" name="Espaço Reservado para Data 3"/>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90C9FA98-E632-4418-A159-E2F9AF03435B}" type="datetime1">
              <a:rPr lang="pt-BR" altLang="pt-BR" smtClean="0"/>
              <a:t>14/10/2022</a:t>
            </a:fld>
            <a:endParaRPr lang="pt-BR" altLang="pt-BR" smtClean="0"/>
          </a:p>
        </p:txBody>
      </p:sp>
      <p:sp>
        <p:nvSpPr>
          <p:cNvPr id="40966" name="Espaço Reservado para Rodapé 4"/>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40967" name="Picture 2" descr="http://www.guaritasouza.com.br/wp-content/uploads/2011/06/holter_alterado_400_F_32524109_LmBbeDz6dDIBurmKwrKkoLZEavecpHG1-217x300.jpg"/>
          <p:cNvPicPr>
            <a:picLocks noChangeAspect="1" noChangeArrowheads="1"/>
          </p:cNvPicPr>
          <p:nvPr/>
        </p:nvPicPr>
        <p:blipFill>
          <a:blip r:embed="rId2"/>
          <a:srcRect/>
          <a:stretch>
            <a:fillRect/>
          </a:stretch>
        </p:blipFill>
        <p:spPr bwMode="auto">
          <a:xfrm>
            <a:off x="1547664" y="4437112"/>
            <a:ext cx="1763712" cy="1778000"/>
          </a:xfrm>
          <a:prstGeom prst="rect">
            <a:avLst/>
          </a:prstGeom>
          <a:noFill/>
          <a:ln w="9525">
            <a:noFill/>
            <a:miter lim="800000"/>
            <a:headEnd/>
            <a:tailEnd/>
          </a:ln>
        </p:spPr>
      </p:pic>
      <p:pic>
        <p:nvPicPr>
          <p:cNvPr id="40968" name="Picture 4" descr="http://4.bp.blogspot.com/_MjIuc5U5uho/S9tktRWhoPI/AAAAAAAAAMs/439qdsdg-Io/s1600/holter-monitor-2-md.jpg"/>
          <p:cNvPicPr>
            <a:picLocks noChangeAspect="1" noChangeArrowheads="1"/>
          </p:cNvPicPr>
          <p:nvPr/>
        </p:nvPicPr>
        <p:blipFill>
          <a:blip r:embed="rId3"/>
          <a:srcRect/>
          <a:stretch>
            <a:fillRect/>
          </a:stretch>
        </p:blipFill>
        <p:spPr bwMode="auto">
          <a:xfrm>
            <a:off x="5651500" y="5013325"/>
            <a:ext cx="3067050" cy="1628775"/>
          </a:xfrm>
          <a:prstGeom prst="rect">
            <a:avLst/>
          </a:prstGeom>
          <a:noFill/>
          <a:ln w="9525">
            <a:noFill/>
            <a:miter lim="800000"/>
            <a:headEnd/>
            <a:tailEnd/>
          </a:ln>
        </p:spPr>
      </p:pic>
      <p:pic>
        <p:nvPicPr>
          <p:cNvPr id="40969" name="Imagem 9"/>
          <p:cNvPicPr>
            <a:picLocks noChangeAspect="1" noChangeArrowheads="1"/>
          </p:cNvPicPr>
          <p:nvPr/>
        </p:nvPicPr>
        <p:blipFill>
          <a:blip r:embed="rId4"/>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Espaço Reservado para Conteúdo 5"/>
          <p:cNvSpPr>
            <a:spLocks noGrp="1"/>
          </p:cNvSpPr>
          <p:nvPr>
            <p:ph idx="1"/>
          </p:nvPr>
        </p:nvSpPr>
        <p:spPr>
          <a:xfrm>
            <a:off x="457200" y="1600200"/>
            <a:ext cx="7972425" cy="4873625"/>
          </a:xfrm>
        </p:spPr>
        <p:txBody>
          <a:bodyPr/>
          <a:lstStyle/>
          <a:p>
            <a:pPr algn="just" eaLnBrk="1" hangingPunct="1">
              <a:buFont typeface="Wingdings" pitchFamily="2" charset="2"/>
              <a:buNone/>
            </a:pPr>
            <a:r>
              <a:rPr lang="pt-BR" altLang="pt-BR" sz="2800" b="1" smtClean="0"/>
              <a:t>Ecocardiograma</a:t>
            </a:r>
            <a:r>
              <a:rPr lang="pt-BR" altLang="pt-BR" sz="2800" smtClean="0"/>
              <a:t>: Não tem a finalidade de diagnosticar a arritmia, mas detectar doenças cardíacas associadas importante para a avaliação do risco do paciente. </a:t>
            </a:r>
          </a:p>
          <a:p>
            <a:pPr algn="ctr" eaLnBrk="1" hangingPunct="1">
              <a:buFont typeface="Wingdings" pitchFamily="2" charset="2"/>
              <a:buNone/>
            </a:pPr>
            <a:r>
              <a:rPr lang="pt-BR" altLang="pt-BR" sz="2800" smtClean="0"/>
              <a:t>É como se fosse uma ultrasonografia do coração. </a:t>
            </a:r>
          </a:p>
        </p:txBody>
      </p:sp>
      <p:sp>
        <p:nvSpPr>
          <p:cNvPr id="41988" name="Espaço Reservado para Data 2"/>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5E372C16-8B7D-4D57-8CB1-B29C554E4070}" type="datetime1">
              <a:rPr lang="pt-BR" altLang="pt-BR" smtClean="0"/>
              <a:t>14/10/2022</a:t>
            </a:fld>
            <a:endParaRPr lang="pt-BR" altLang="pt-BR" smtClean="0"/>
          </a:p>
        </p:txBody>
      </p:sp>
      <p:sp>
        <p:nvSpPr>
          <p:cNvPr id="41990" name="Espaço Reservado para Rodapé 3"/>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41991" name="Picture 8" descr="Ecocardiograma"/>
          <p:cNvPicPr>
            <a:picLocks noChangeAspect="1" noChangeArrowheads="1"/>
          </p:cNvPicPr>
          <p:nvPr/>
        </p:nvPicPr>
        <p:blipFill>
          <a:blip r:embed="rId2"/>
          <a:srcRect/>
          <a:stretch>
            <a:fillRect/>
          </a:stretch>
        </p:blipFill>
        <p:spPr bwMode="auto">
          <a:xfrm>
            <a:off x="500063" y="4076700"/>
            <a:ext cx="3384550" cy="2781300"/>
          </a:xfrm>
          <a:prstGeom prst="rect">
            <a:avLst/>
          </a:prstGeom>
          <a:noFill/>
          <a:ln w="9525">
            <a:noFill/>
            <a:miter lim="800000"/>
            <a:headEnd/>
            <a:tailEnd/>
          </a:ln>
        </p:spPr>
      </p:pic>
      <p:pic>
        <p:nvPicPr>
          <p:cNvPr id="41992" name="Imagem 8"/>
          <p:cNvPicPr>
            <a:picLocks noChangeAspect="1" noChangeArrowheads="1"/>
          </p:cNvPicPr>
          <p:nvPr/>
        </p:nvPicPr>
        <p:blipFill>
          <a:blip r:embed="rId3"/>
          <a:srcRect/>
          <a:stretch>
            <a:fillRect/>
          </a:stretch>
        </p:blipFill>
        <p:spPr bwMode="auto">
          <a:xfrm>
            <a:off x="357188" y="175677"/>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Espaço Reservado para Conteúdo 2"/>
          <p:cNvSpPr>
            <a:spLocks noGrp="1"/>
          </p:cNvSpPr>
          <p:nvPr>
            <p:ph idx="1"/>
          </p:nvPr>
        </p:nvSpPr>
        <p:spPr>
          <a:xfrm>
            <a:off x="214313" y="1628775"/>
            <a:ext cx="8429625" cy="4495800"/>
          </a:xfrm>
        </p:spPr>
        <p:txBody>
          <a:bodyPr/>
          <a:lstStyle/>
          <a:p>
            <a:pPr algn="just" eaLnBrk="1" hangingPunct="1">
              <a:buFont typeface="Wingdings" pitchFamily="2" charset="2"/>
              <a:buNone/>
            </a:pPr>
            <a:r>
              <a:rPr lang="pt-BR" altLang="pt-BR" b="1" smtClean="0"/>
              <a:t>Estudo eletrofisiológico</a:t>
            </a:r>
            <a:r>
              <a:rPr lang="pt-BR" altLang="pt-BR" smtClean="0"/>
              <a:t>: é uma forma de cateterismo cardíaco que visa estudar o funcionamento do sistema elétrico do coração , através da introdução de cateteres (dois a três) por via venosa ( a mais comum ) ou por via arterial . Através do estudo eletrofisiológico, ainda é possível identificar o mecanismo e o local do aparecimento de certas arritmias cardíacas .</a:t>
            </a:r>
          </a:p>
          <a:p>
            <a:pPr algn="just" eaLnBrk="1" hangingPunct="1"/>
            <a:endParaRPr lang="pt-BR" altLang="pt-BR" smtClean="0"/>
          </a:p>
        </p:txBody>
      </p:sp>
      <p:sp>
        <p:nvSpPr>
          <p:cNvPr id="44036"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204049A6-7E32-4195-9FDE-452A124C1168}" type="datetime1">
              <a:rPr lang="pt-BR" altLang="pt-BR" smtClean="0"/>
              <a:t>14/10/2022</a:t>
            </a:fld>
            <a:endParaRPr lang="pt-BR" altLang="pt-BR" smtClean="0"/>
          </a:p>
        </p:txBody>
      </p:sp>
      <p:sp>
        <p:nvSpPr>
          <p:cNvPr id="44038" name="Espaço Reservado para Rodapé 4"/>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44039" name="Picture 2" descr="http://www.saolucascopacabana.com.br/hsl/img/fotos/hemodinamica.jpg"/>
          <p:cNvPicPr>
            <a:picLocks noChangeAspect="1" noChangeArrowheads="1"/>
          </p:cNvPicPr>
          <p:nvPr/>
        </p:nvPicPr>
        <p:blipFill>
          <a:blip r:embed="rId2"/>
          <a:srcRect/>
          <a:stretch>
            <a:fillRect/>
          </a:stretch>
        </p:blipFill>
        <p:spPr bwMode="auto">
          <a:xfrm>
            <a:off x="250825" y="4219575"/>
            <a:ext cx="2665413" cy="2638425"/>
          </a:xfrm>
          <a:prstGeom prst="rect">
            <a:avLst/>
          </a:prstGeom>
          <a:noFill/>
          <a:ln w="9525">
            <a:noFill/>
            <a:miter lim="800000"/>
            <a:headEnd/>
            <a:tailEnd/>
          </a:ln>
        </p:spPr>
      </p:pic>
      <p:pic>
        <p:nvPicPr>
          <p:cNvPr id="44040" name="Picture 4" descr="http://1.bp.blogspot.com/_tjjgFnrSej8/TLmk6AtRz6I/AAAAAAAAAD4/j2Y-eitU4-M/s1600/ablacao_cateter.gif"/>
          <p:cNvPicPr>
            <a:picLocks noChangeAspect="1" noChangeArrowheads="1"/>
          </p:cNvPicPr>
          <p:nvPr/>
        </p:nvPicPr>
        <p:blipFill>
          <a:blip r:embed="rId3"/>
          <a:srcRect/>
          <a:stretch>
            <a:fillRect/>
          </a:stretch>
        </p:blipFill>
        <p:spPr bwMode="auto">
          <a:xfrm>
            <a:off x="3132138" y="4616450"/>
            <a:ext cx="5715000" cy="2241550"/>
          </a:xfrm>
          <a:prstGeom prst="rect">
            <a:avLst/>
          </a:prstGeom>
          <a:noFill/>
          <a:ln w="9525">
            <a:noFill/>
            <a:miter lim="800000"/>
            <a:headEnd/>
            <a:tailEnd/>
          </a:ln>
        </p:spPr>
      </p:pic>
      <p:pic>
        <p:nvPicPr>
          <p:cNvPr id="44041" name="Imagem 9"/>
          <p:cNvPicPr>
            <a:picLocks noChangeAspect="1" noChangeArrowheads="1"/>
          </p:cNvPicPr>
          <p:nvPr/>
        </p:nvPicPr>
        <p:blipFill>
          <a:blip r:embed="rId4"/>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Espaço Reservado para Conteúdo 5"/>
          <p:cNvSpPr>
            <a:spLocks noGrp="1"/>
          </p:cNvSpPr>
          <p:nvPr>
            <p:ph idx="1"/>
          </p:nvPr>
        </p:nvSpPr>
        <p:spPr>
          <a:xfrm>
            <a:off x="3635375" y="1600200"/>
            <a:ext cx="5130800" cy="4708525"/>
          </a:xfrm>
        </p:spPr>
        <p:txBody>
          <a:bodyPr>
            <a:normAutofit fontScale="92500"/>
          </a:bodyPr>
          <a:lstStyle/>
          <a:p>
            <a:pPr marL="274320" indent="-274320" algn="ctr" eaLnBrk="1" fontAlgn="auto" hangingPunct="1">
              <a:spcAft>
                <a:spcPts val="0"/>
              </a:spcAft>
              <a:buFont typeface="Wingdings" pitchFamily="2" charset="2"/>
              <a:buNone/>
              <a:defRPr/>
            </a:pPr>
            <a:r>
              <a:rPr lang="pt-BR" sz="2000" b="1" dirty="0" smtClean="0"/>
              <a:t>Teste de esforço (ergométrico):</a:t>
            </a:r>
          </a:p>
          <a:p>
            <a:pPr marL="274320" indent="-274320" algn="just" eaLnBrk="1" fontAlgn="auto" hangingPunct="1">
              <a:spcAft>
                <a:spcPts val="0"/>
              </a:spcAft>
              <a:buFont typeface="Wingdings" pitchFamily="2" charset="2"/>
              <a:buNone/>
              <a:defRPr/>
            </a:pPr>
            <a:r>
              <a:rPr lang="pt-BR" sz="2000" dirty="0" smtClean="0"/>
              <a:t>     Proporciona informações sobre como o coração do paciente trabalha sob estresse físico. Alguns problemas cardíacos são mais fáceis de diagnosticar quando o coração está trabalhando mais forte e batendo mais rápido. Durante o teste de esforço, a pessoa se exercita andando ou correndo sobre esteira ou pedalando a bicicleta ergométrica. </a:t>
            </a:r>
          </a:p>
          <a:p>
            <a:pPr marL="274320" indent="-274320" algn="ctr" eaLnBrk="1" fontAlgn="auto" hangingPunct="1">
              <a:spcAft>
                <a:spcPts val="0"/>
              </a:spcAft>
              <a:buFont typeface="Wingdings" pitchFamily="2" charset="2"/>
              <a:buNone/>
              <a:defRPr/>
            </a:pPr>
            <a:r>
              <a:rPr lang="pt-BR" sz="2000" dirty="0" smtClean="0"/>
              <a:t>Durante o teste de estresse o coração é monitorado usando imagens ou através de eletrodos fixados no peito, braços ou pernas. </a:t>
            </a:r>
          </a:p>
          <a:p>
            <a:pPr marL="274320" indent="-274320" eaLnBrk="1" fontAlgn="auto" hangingPunct="1">
              <a:spcAft>
                <a:spcPts val="0"/>
              </a:spcAft>
              <a:buFont typeface="Wingdings" pitchFamily="2" charset="2"/>
              <a:buNone/>
              <a:defRPr/>
            </a:pPr>
            <a:endParaRPr lang="pt-BR" sz="2000" dirty="0" smtClean="0"/>
          </a:p>
          <a:p>
            <a:pPr marL="274320" indent="-274320" eaLnBrk="1" fontAlgn="auto" hangingPunct="1">
              <a:spcAft>
                <a:spcPts val="0"/>
              </a:spcAft>
              <a:buFont typeface="Wingdings" pitchFamily="2" charset="2"/>
              <a:buNone/>
              <a:defRPr/>
            </a:pPr>
            <a:endParaRPr lang="pt-BR" sz="2000" dirty="0" smtClean="0"/>
          </a:p>
        </p:txBody>
      </p:sp>
      <p:sp>
        <p:nvSpPr>
          <p:cNvPr id="45060" name="Espaço Reservado para Data 2"/>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A6FA39FA-B4A5-4E37-AF23-B8444D28EF0C}" type="datetime1">
              <a:rPr lang="pt-BR" altLang="pt-BR" smtClean="0"/>
              <a:t>14/10/2022</a:t>
            </a:fld>
            <a:endParaRPr lang="pt-BR" altLang="pt-BR" smtClean="0"/>
          </a:p>
        </p:txBody>
      </p:sp>
      <p:sp>
        <p:nvSpPr>
          <p:cNvPr id="45062" name="Espaço Reservado para Rodapé 3"/>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45063" name="Picture 8" descr="http://blog.einstein.br/Publishingimages/teste-ergometrico-350-300.jpg"/>
          <p:cNvPicPr>
            <a:picLocks noChangeAspect="1" noChangeArrowheads="1"/>
          </p:cNvPicPr>
          <p:nvPr/>
        </p:nvPicPr>
        <p:blipFill>
          <a:blip r:embed="rId2"/>
          <a:srcRect/>
          <a:stretch>
            <a:fillRect/>
          </a:stretch>
        </p:blipFill>
        <p:spPr bwMode="auto">
          <a:xfrm>
            <a:off x="179388" y="2276475"/>
            <a:ext cx="3333750" cy="2857500"/>
          </a:xfrm>
          <a:prstGeom prst="rect">
            <a:avLst/>
          </a:prstGeom>
          <a:noFill/>
          <a:ln w="9525">
            <a:noFill/>
            <a:miter lim="800000"/>
            <a:headEnd/>
            <a:tailEnd/>
          </a:ln>
        </p:spPr>
      </p:pic>
      <p:pic>
        <p:nvPicPr>
          <p:cNvPr id="45064" name="Imagem 8"/>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Espaço Reservado para Conteúdo 2"/>
          <p:cNvSpPr>
            <a:spLocks noGrp="1"/>
          </p:cNvSpPr>
          <p:nvPr>
            <p:ph idx="1"/>
          </p:nvPr>
        </p:nvSpPr>
        <p:spPr>
          <a:xfrm>
            <a:off x="457200" y="1600200"/>
            <a:ext cx="7972425" cy="4873625"/>
          </a:xfrm>
        </p:spPr>
        <p:txBody>
          <a:bodyPr/>
          <a:lstStyle/>
          <a:p>
            <a:pPr algn="just" eaLnBrk="1" hangingPunct="1">
              <a:buFont typeface="Wingdings" pitchFamily="2" charset="2"/>
              <a:buNone/>
            </a:pPr>
            <a:r>
              <a:rPr lang="pt-BR" altLang="pt-BR" b="1" smtClean="0"/>
              <a:t>Raio X:</a:t>
            </a:r>
            <a:r>
              <a:rPr lang="pt-BR" altLang="pt-BR" smtClean="0"/>
              <a:t> As imagens são obtidas através da emissão de  eletromagnetismo que permitem a visualização interna de partes ósseas e partes moles. Porém de forma mais restrita.</a:t>
            </a:r>
          </a:p>
          <a:p>
            <a:pPr algn="just" eaLnBrk="1" hangingPunct="1"/>
            <a:endParaRPr lang="pt-BR" altLang="pt-BR" smtClean="0"/>
          </a:p>
        </p:txBody>
      </p:sp>
      <p:sp>
        <p:nvSpPr>
          <p:cNvPr id="46084" name="Espaço Reservado para Data 3"/>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368B74F5-7F88-4117-9DFC-3C113113732B}" type="datetime1">
              <a:rPr lang="pt-BR" altLang="pt-BR" smtClean="0"/>
              <a:t>14/10/2022</a:t>
            </a:fld>
            <a:endParaRPr lang="pt-BR" altLang="pt-BR" smtClean="0"/>
          </a:p>
        </p:txBody>
      </p:sp>
      <p:sp>
        <p:nvSpPr>
          <p:cNvPr id="46086" name="Espaço Reservado para Rodapé 4"/>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46087" name="Picture 2" descr="http://1.bp.blogspot.com/_D9qwWpIXl_0/SLXcNMMdrHI/AAAAAAAAAEg/WvFY6gtlDXU/s400/002.jpg"/>
          <p:cNvPicPr>
            <a:picLocks noChangeAspect="1" noChangeArrowheads="1"/>
          </p:cNvPicPr>
          <p:nvPr/>
        </p:nvPicPr>
        <p:blipFill>
          <a:blip r:embed="rId2"/>
          <a:srcRect t="9242" b="11298"/>
          <a:stretch>
            <a:fillRect/>
          </a:stretch>
        </p:blipFill>
        <p:spPr bwMode="auto">
          <a:xfrm>
            <a:off x="252413" y="3429000"/>
            <a:ext cx="2700337" cy="2786063"/>
          </a:xfrm>
          <a:prstGeom prst="rect">
            <a:avLst/>
          </a:prstGeom>
          <a:noFill/>
          <a:ln w="9525">
            <a:noFill/>
            <a:miter lim="800000"/>
            <a:headEnd/>
            <a:tailEnd/>
          </a:ln>
        </p:spPr>
      </p:pic>
      <p:pic>
        <p:nvPicPr>
          <p:cNvPr id="46088" name="Picture 4" descr="http://4.bp.blogspot.com/-PpeiJAupIfQ/UAW_i73UPoI/AAAAAAAAAL0/S2dxbXe-Np8/s1600/rx+t%C3%B3rax+normal.jpg"/>
          <p:cNvPicPr>
            <a:picLocks noChangeAspect="1" noChangeArrowheads="1"/>
          </p:cNvPicPr>
          <p:nvPr/>
        </p:nvPicPr>
        <p:blipFill>
          <a:blip r:embed="rId3"/>
          <a:srcRect/>
          <a:stretch>
            <a:fillRect/>
          </a:stretch>
        </p:blipFill>
        <p:spPr bwMode="auto">
          <a:xfrm>
            <a:off x="3132138" y="3381375"/>
            <a:ext cx="2590800" cy="2881313"/>
          </a:xfrm>
          <a:prstGeom prst="rect">
            <a:avLst/>
          </a:prstGeom>
          <a:noFill/>
          <a:ln w="9525">
            <a:noFill/>
            <a:miter lim="800000"/>
            <a:headEnd/>
            <a:tailEnd/>
          </a:ln>
        </p:spPr>
      </p:pic>
      <p:pic>
        <p:nvPicPr>
          <p:cNvPr id="46089" name="Picture 6" descr="http://www.scielo.br/img/revistas/rbccv/v27n3/a24fig02.jpg"/>
          <p:cNvPicPr>
            <a:picLocks noChangeAspect="1" noChangeArrowheads="1"/>
          </p:cNvPicPr>
          <p:nvPr/>
        </p:nvPicPr>
        <p:blipFill>
          <a:blip r:embed="rId4"/>
          <a:srcRect b="12128"/>
          <a:stretch>
            <a:fillRect/>
          </a:stretch>
        </p:blipFill>
        <p:spPr bwMode="auto">
          <a:xfrm>
            <a:off x="5867400" y="3352800"/>
            <a:ext cx="2838450" cy="3130550"/>
          </a:xfrm>
          <a:prstGeom prst="rect">
            <a:avLst/>
          </a:prstGeom>
          <a:noFill/>
          <a:ln w="9525">
            <a:noFill/>
            <a:miter lim="800000"/>
            <a:headEnd/>
            <a:tailEnd/>
          </a:ln>
        </p:spPr>
      </p:pic>
      <p:pic>
        <p:nvPicPr>
          <p:cNvPr id="46090" name="Imagem 10"/>
          <p:cNvPicPr>
            <a:picLocks noChangeAspect="1" noChangeArrowheads="1"/>
          </p:cNvPicPr>
          <p:nvPr/>
        </p:nvPicPr>
        <p:blipFill>
          <a:blip r:embed="rId5"/>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ço Reservado para Conteúdo 2"/>
          <p:cNvSpPr>
            <a:spLocks noGrp="1"/>
          </p:cNvSpPr>
          <p:nvPr>
            <p:ph idx="1"/>
          </p:nvPr>
        </p:nvSpPr>
        <p:spPr>
          <a:xfrm>
            <a:off x="214313" y="1647825"/>
            <a:ext cx="4714875" cy="4495800"/>
          </a:xfrm>
        </p:spPr>
        <p:txBody>
          <a:bodyPr>
            <a:normAutofit/>
          </a:bodyPr>
          <a:lstStyle/>
          <a:p>
            <a:pPr algn="ctr"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Cateterismo cardíaco</a:t>
            </a:r>
            <a:r>
              <a:rPr lang="pt-BR" sz="2400" dirty="0" smtClean="0">
                <a:solidFill>
                  <a:schemeClr val="tx1"/>
                </a:solidFill>
                <a:latin typeface="Arial" panose="020B0604020202020204" pitchFamily="34" charset="0"/>
                <a:cs typeface="Arial" panose="020B0604020202020204" pitchFamily="34" charset="0"/>
              </a:rPr>
              <a:t> </a:t>
            </a:r>
          </a:p>
          <a:p>
            <a:pPr algn="just" eaLnBrk="1" hangingPunct="1">
              <a:buFont typeface="Wingdings" pitchFamily="2" charset="2"/>
              <a:buNone/>
            </a:pPr>
            <a:endParaRPr lang="pt-BR" sz="2400" dirty="0" smtClean="0">
              <a:solidFill>
                <a:schemeClr val="tx1"/>
              </a:solidFill>
              <a:latin typeface="Arial" panose="020B0604020202020204" pitchFamily="34" charset="0"/>
              <a:cs typeface="Arial" panose="020B0604020202020204" pitchFamily="34" charset="0"/>
            </a:endParaRPr>
          </a:p>
          <a:p>
            <a:pPr algn="just">
              <a:buNone/>
            </a:pPr>
            <a:r>
              <a:rPr lang="pt-BR" sz="2400" dirty="0" smtClean="0">
                <a:solidFill>
                  <a:schemeClr val="tx1"/>
                </a:solidFill>
                <a:latin typeface="Arial" panose="020B0604020202020204" pitchFamily="34" charset="0"/>
                <a:cs typeface="Arial" panose="020B0604020202020204" pitchFamily="34" charset="0"/>
              </a:rPr>
              <a:t> </a:t>
            </a:r>
            <a:r>
              <a:rPr lang="pt-BR" sz="2400" dirty="0">
                <a:solidFill>
                  <a:schemeClr val="tx1"/>
                </a:solidFill>
                <a:latin typeface="Arial" panose="020B0604020202020204" pitchFamily="34" charset="0"/>
                <a:cs typeface="Arial" panose="020B0604020202020204" pitchFamily="34" charset="0"/>
              </a:rPr>
              <a:t>Trata-se de um exame para detectar a existência, localização e gravidade de obstruções nas artérias do coração, alterações no funcionamento das válvulas e do músculo cardíaco e defeitos congênitos.</a:t>
            </a:r>
            <a:endParaRPr lang="pt-BR" sz="2400" dirty="0" smtClean="0">
              <a:solidFill>
                <a:schemeClr val="tx1"/>
              </a:solidFill>
              <a:latin typeface="Arial" panose="020B0604020202020204" pitchFamily="34" charset="0"/>
              <a:cs typeface="Arial" panose="020B0604020202020204" pitchFamily="34" charset="0"/>
            </a:endParaRPr>
          </a:p>
        </p:txBody>
      </p:sp>
      <p:sp>
        <p:nvSpPr>
          <p:cNvPr id="47108" name="Espaço Reservado para Data 3"/>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A2C9B74D-16CD-4EAC-BBAA-2E14B93BADCA}" type="datetime1">
              <a:rPr lang="pt-BR" altLang="pt-BR" smtClean="0"/>
              <a:t>14/10/2022</a:t>
            </a:fld>
            <a:endParaRPr lang="pt-BR" altLang="pt-BR" smtClean="0"/>
          </a:p>
        </p:txBody>
      </p:sp>
      <p:sp>
        <p:nvSpPr>
          <p:cNvPr id="47110" name="Espaço Reservado para Rodapé 4"/>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47111"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pic>
        <p:nvPicPr>
          <p:cNvPr id="47112" name="Imagem 7" descr="cateterismo01.jpg"/>
          <p:cNvPicPr>
            <a:picLocks noChangeAspect="1"/>
          </p:cNvPicPr>
          <p:nvPr/>
        </p:nvPicPr>
        <p:blipFill>
          <a:blip r:embed="rId3"/>
          <a:srcRect/>
          <a:stretch>
            <a:fillRect/>
          </a:stretch>
        </p:blipFill>
        <p:spPr bwMode="auto">
          <a:xfrm>
            <a:off x="5000625" y="1571625"/>
            <a:ext cx="3357563" cy="485775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Espaço Reservado para Conteúdo 2"/>
          <p:cNvSpPr>
            <a:spLocks noGrp="1"/>
          </p:cNvSpPr>
          <p:nvPr>
            <p:ph idx="1"/>
          </p:nvPr>
        </p:nvSpPr>
        <p:spPr>
          <a:xfrm>
            <a:off x="457200" y="1600200"/>
            <a:ext cx="8043863" cy="4873625"/>
          </a:xfrm>
        </p:spPr>
        <p:txBody>
          <a:bodyPr/>
          <a:lstStyle/>
          <a:p>
            <a:pPr>
              <a:buFont typeface="Wingdings" pitchFamily="2" charset="2"/>
              <a:buNone/>
            </a:pPr>
            <a:r>
              <a:rPr lang="pt-BR" b="1" dirty="0" smtClean="0">
                <a:solidFill>
                  <a:schemeClr val="tx1"/>
                </a:solidFill>
                <a:latin typeface="Arial" charset="0"/>
                <a:cs typeface="Arial" charset="0"/>
              </a:rPr>
              <a:t>Angioplastia </a:t>
            </a:r>
            <a:r>
              <a:rPr lang="pt-BR" b="1" dirty="0" err="1" smtClean="0">
                <a:solidFill>
                  <a:schemeClr val="tx1"/>
                </a:solidFill>
                <a:latin typeface="Arial" charset="0"/>
                <a:cs typeface="Arial" charset="0"/>
              </a:rPr>
              <a:t>Coronoriana</a:t>
            </a:r>
            <a:r>
              <a:rPr lang="pt-BR" b="1" dirty="0" smtClean="0">
                <a:solidFill>
                  <a:schemeClr val="tx1"/>
                </a:solidFill>
                <a:latin typeface="Arial" charset="0"/>
                <a:cs typeface="Arial" charset="0"/>
              </a:rPr>
              <a:t> </a:t>
            </a:r>
            <a:r>
              <a:rPr lang="pt-BR" b="1" dirty="0" err="1" smtClean="0">
                <a:solidFill>
                  <a:schemeClr val="tx1"/>
                </a:solidFill>
                <a:latin typeface="Arial" charset="0"/>
                <a:cs typeface="Arial" charset="0"/>
              </a:rPr>
              <a:t>Transluminal</a:t>
            </a:r>
            <a:r>
              <a:rPr lang="pt-BR" b="1" dirty="0" smtClean="0">
                <a:solidFill>
                  <a:schemeClr val="tx1"/>
                </a:solidFill>
                <a:latin typeface="Arial" charset="0"/>
                <a:cs typeface="Arial" charset="0"/>
              </a:rPr>
              <a:t> Percutânea</a:t>
            </a:r>
          </a:p>
          <a:p>
            <a:pPr>
              <a:buFont typeface="Wingdings" pitchFamily="2" charset="2"/>
              <a:buNone/>
            </a:pPr>
            <a:endParaRPr lang="pt-BR" b="1" dirty="0" smtClean="0">
              <a:solidFill>
                <a:schemeClr val="tx1"/>
              </a:solidFill>
              <a:latin typeface="Arial" charset="0"/>
              <a:cs typeface="Arial" charset="0"/>
            </a:endParaRPr>
          </a:p>
          <a:p>
            <a:pPr>
              <a:buFont typeface="Wingdings" pitchFamily="2" charset="2"/>
              <a:buNone/>
            </a:pPr>
            <a:r>
              <a:rPr lang="pt-BR" dirty="0" smtClean="0">
                <a:solidFill>
                  <a:schemeClr val="tx1"/>
                </a:solidFill>
                <a:latin typeface="Arial" charset="0"/>
                <a:cs typeface="Arial" charset="0"/>
              </a:rPr>
              <a:t>O propósito da angioplastia é melhorar o fluxo sanguíneo dentro de uma artéria coronária por “quebrar” o ateroma. </a:t>
            </a:r>
          </a:p>
          <a:p>
            <a:pPr>
              <a:buFont typeface="Wingdings" pitchFamily="2" charset="2"/>
              <a:buNone/>
            </a:pPr>
            <a:endParaRPr lang="pt-BR" dirty="0">
              <a:solidFill>
                <a:schemeClr val="tx1"/>
              </a:solidFill>
              <a:latin typeface="Arial" charset="0"/>
              <a:cs typeface="Arial" charset="0"/>
            </a:endParaRPr>
          </a:p>
          <a:p>
            <a:pPr>
              <a:buFont typeface="Wingdings" pitchFamily="2" charset="2"/>
              <a:buNone/>
            </a:pPr>
            <a:endParaRPr lang="pt-BR" dirty="0" smtClean="0">
              <a:solidFill>
                <a:schemeClr val="tx1"/>
              </a:solidFill>
              <a:latin typeface="Arial" charset="0"/>
              <a:cs typeface="Arial" charset="0"/>
            </a:endParaRPr>
          </a:p>
          <a:p>
            <a:pPr>
              <a:buFont typeface="Wingdings" pitchFamily="2" charset="2"/>
              <a:buNone/>
            </a:pPr>
            <a:r>
              <a:rPr lang="pt-BR" b="1" dirty="0" smtClean="0">
                <a:solidFill>
                  <a:schemeClr val="tx1"/>
                </a:solidFill>
                <a:latin typeface="Arial" charset="0"/>
                <a:cs typeface="Arial" charset="0"/>
              </a:rPr>
              <a:t>Complicações: </a:t>
            </a:r>
            <a:r>
              <a:rPr lang="pt-BR" dirty="0" smtClean="0">
                <a:solidFill>
                  <a:schemeClr val="tx1"/>
                </a:solidFill>
                <a:latin typeface="Arial" charset="0"/>
                <a:cs typeface="Arial" charset="0"/>
              </a:rPr>
              <a:t>Perfurações, fechamento súbito ou </a:t>
            </a:r>
            <a:r>
              <a:rPr lang="pt-BR" dirty="0" err="1" smtClean="0">
                <a:solidFill>
                  <a:schemeClr val="tx1"/>
                </a:solidFill>
                <a:latin typeface="Arial" charset="0"/>
                <a:cs typeface="Arial" charset="0"/>
              </a:rPr>
              <a:t>vasoespasmo</a:t>
            </a:r>
            <a:r>
              <a:rPr lang="pt-BR" dirty="0" smtClean="0">
                <a:solidFill>
                  <a:schemeClr val="tx1"/>
                </a:solidFill>
                <a:latin typeface="Arial" charset="0"/>
                <a:cs typeface="Arial" charset="0"/>
              </a:rPr>
              <a:t> da artéria, disritmias agudas e parada cardíaca, sendo necessário intervenção cirúrgica.</a:t>
            </a:r>
          </a:p>
        </p:txBody>
      </p:sp>
      <p:sp>
        <p:nvSpPr>
          <p:cNvPr id="49156" name="Espaço Reservado para Data 3"/>
          <p:cNvSpPr>
            <a:spLocks noGrp="1"/>
          </p:cNvSpPr>
          <p:nvPr>
            <p:ph type="dt" sz="half" idx="10"/>
          </p:nvPr>
        </p:nvSpPr>
        <p:spPr bwMode="auto">
          <a:xfrm rot="5400000">
            <a:off x="7371557" y="1299369"/>
            <a:ext cx="2446337" cy="384175"/>
          </a:xfrm>
          <a:noFill/>
          <a:ln>
            <a:miter lim="800000"/>
            <a:headEnd/>
            <a:tailEnd/>
          </a:ln>
        </p:spPr>
        <p:txBody>
          <a:bodyPr wrap="square" lIns="91440" tIns="45720" rIns="91440" bIns="45720" numCol="1" compatLnSpc="1">
            <a:prstTxWarp prst="textNoShape">
              <a:avLst/>
            </a:prstTxWarp>
          </a:bodyPr>
          <a:lstStyle/>
          <a:p>
            <a:fld id="{F9DD5BEC-C322-461B-93D7-129B508F7961}" type="datetime1">
              <a:rPr lang="pt-BR" smtClean="0"/>
              <a:t>14/10/2022</a:t>
            </a:fld>
            <a:endParaRPr lang="pt-BR" smtClean="0"/>
          </a:p>
        </p:txBody>
      </p:sp>
      <p:sp>
        <p:nvSpPr>
          <p:cNvPr id="49158" name="Espaço Reservado para Rodapé 5"/>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49159"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Data 1"/>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2AEFC3D9-9005-4BCC-B088-50F983123157}" type="datetime1">
              <a:rPr lang="pt-BR" altLang="pt-BR" smtClean="0">
                <a:solidFill>
                  <a:prstClr val="black">
                    <a:tint val="75000"/>
                  </a:prstClr>
                </a:solidFill>
              </a:rPr>
              <a:t>14/10/2022</a:t>
            </a:fld>
            <a:endParaRPr lang="pt-BR" altLang="pt-BR" smtClean="0">
              <a:solidFill>
                <a:prstClr val="black">
                  <a:tint val="75000"/>
                </a:prstClr>
              </a:solidFill>
            </a:endParaRPr>
          </a:p>
        </p:txBody>
      </p:sp>
      <p:sp>
        <p:nvSpPr>
          <p:cNvPr id="32771" name="Espaço Reservado para Rodapé 2"/>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altLang="pt-BR" smtClean="0">
                <a:solidFill>
                  <a:prstClr val="black">
                    <a:tint val="75000"/>
                  </a:prstClr>
                </a:solidFill>
              </a:rPr>
              <a:t>Enfª Andréia Silva</a:t>
            </a:r>
          </a:p>
        </p:txBody>
      </p:sp>
      <p:pic>
        <p:nvPicPr>
          <p:cNvPr id="32773" name="Picture 6"/>
          <p:cNvPicPr>
            <a:picLocks noChangeAspect="1" noChangeArrowheads="1"/>
          </p:cNvPicPr>
          <p:nvPr/>
        </p:nvPicPr>
        <p:blipFill>
          <a:blip r:embed="rId2"/>
          <a:srcRect/>
          <a:stretch>
            <a:fillRect/>
          </a:stretch>
        </p:blipFill>
        <p:spPr bwMode="auto">
          <a:xfrm>
            <a:off x="857250" y="1643063"/>
            <a:ext cx="7215188" cy="4857750"/>
          </a:xfrm>
          <a:prstGeom prst="rect">
            <a:avLst/>
          </a:prstGeom>
          <a:noFill/>
          <a:ln w="9525">
            <a:noFill/>
            <a:miter lim="800000"/>
            <a:headEnd/>
            <a:tailEnd/>
          </a:ln>
        </p:spPr>
      </p:pic>
      <p:pic>
        <p:nvPicPr>
          <p:cNvPr id="32774" name="Imagem 7"/>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extLst>
      <p:ext uri="{BB962C8B-B14F-4D97-AF65-F5344CB8AC3E}">
        <p14:creationId xmlns:p14="http://schemas.microsoft.com/office/powerpoint/2010/main" val="3846497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Espaço Reservado para Conteúdo 2"/>
          <p:cNvSpPr>
            <a:spLocks noGrp="1"/>
          </p:cNvSpPr>
          <p:nvPr>
            <p:ph idx="1"/>
          </p:nvPr>
        </p:nvSpPr>
        <p:spPr>
          <a:xfrm>
            <a:off x="437882" y="1545466"/>
            <a:ext cx="7991743" cy="4928360"/>
          </a:xfrm>
        </p:spPr>
        <p:txBody>
          <a:bodyPr/>
          <a:lstStyle/>
          <a:p>
            <a:pPr>
              <a:buFont typeface="Wingdings" pitchFamily="2" charset="2"/>
              <a:buNone/>
            </a:pPr>
            <a:r>
              <a:rPr lang="pt-BR" b="1" dirty="0" err="1" smtClean="0">
                <a:solidFill>
                  <a:schemeClr val="tx1"/>
                </a:solidFill>
              </a:rPr>
              <a:t>Stent</a:t>
            </a:r>
            <a:r>
              <a:rPr lang="pt-BR" b="1" dirty="0" smtClean="0">
                <a:solidFill>
                  <a:schemeClr val="tx1"/>
                </a:solidFill>
              </a:rPr>
              <a:t> de Artéria Coronária</a:t>
            </a:r>
          </a:p>
          <a:p>
            <a:pPr algn="just">
              <a:buFont typeface="Wingdings" pitchFamily="2" charset="2"/>
              <a:buNone/>
            </a:pPr>
            <a:r>
              <a:rPr lang="pt-BR" sz="2000" dirty="0" smtClean="0">
                <a:solidFill>
                  <a:schemeClr val="tx1"/>
                </a:solidFill>
                <a:latin typeface="Arial" charset="0"/>
                <a:cs typeface="Arial" charset="0"/>
              </a:rPr>
              <a:t>É uma rede de aço inoxidável trançada que proporciona suporte estrutural para um vaso em risco de fechamento agudo. O </a:t>
            </a:r>
            <a:r>
              <a:rPr lang="pt-BR" sz="2000" dirty="0" err="1" smtClean="0">
                <a:solidFill>
                  <a:schemeClr val="tx1"/>
                </a:solidFill>
                <a:latin typeface="Arial" charset="0"/>
                <a:cs typeface="Arial" charset="0"/>
              </a:rPr>
              <a:t>stent</a:t>
            </a:r>
            <a:r>
              <a:rPr lang="pt-BR" sz="2000" dirty="0" smtClean="0">
                <a:solidFill>
                  <a:schemeClr val="tx1"/>
                </a:solidFill>
                <a:latin typeface="Arial" charset="0"/>
                <a:cs typeface="Arial" charset="0"/>
              </a:rPr>
              <a:t> é colocado sobre o balão de angioplastia. Quando o balão é inflado, a rede se expande e pressiona a parede vascular, mantendo a artéria aberta. O balão é retirado e o </a:t>
            </a:r>
            <a:r>
              <a:rPr lang="pt-BR" sz="2000" dirty="0" err="1" smtClean="0">
                <a:solidFill>
                  <a:schemeClr val="tx1"/>
                </a:solidFill>
                <a:latin typeface="Arial" charset="0"/>
                <a:cs typeface="Arial" charset="0"/>
              </a:rPr>
              <a:t>stent</a:t>
            </a:r>
            <a:r>
              <a:rPr lang="pt-BR" sz="2000" dirty="0" smtClean="0">
                <a:solidFill>
                  <a:schemeClr val="tx1"/>
                </a:solidFill>
                <a:latin typeface="Arial" charset="0"/>
                <a:cs typeface="Arial" charset="0"/>
              </a:rPr>
              <a:t> permanece na artéria.</a:t>
            </a:r>
          </a:p>
          <a:p>
            <a:pPr algn="just">
              <a:buFont typeface="Wingdings" pitchFamily="2" charset="2"/>
              <a:buNone/>
            </a:pPr>
            <a:endParaRPr lang="pt-BR" sz="2000" dirty="0" smtClean="0">
              <a:solidFill>
                <a:schemeClr val="tx1"/>
              </a:solidFill>
              <a:latin typeface="Arial" charset="0"/>
              <a:cs typeface="Arial" charset="0"/>
            </a:endParaRPr>
          </a:p>
          <a:p>
            <a:pPr algn="just">
              <a:buFont typeface="Wingdings" pitchFamily="2" charset="2"/>
              <a:buNone/>
            </a:pPr>
            <a:r>
              <a:rPr lang="pt-BR" sz="2000" b="1" dirty="0" smtClean="0">
                <a:solidFill>
                  <a:schemeClr val="tx1"/>
                </a:solidFill>
                <a:latin typeface="Arial" charset="0"/>
                <a:cs typeface="Arial" charset="0"/>
              </a:rPr>
              <a:t>Cirurgia de Revascularização do Miocárdio</a:t>
            </a:r>
          </a:p>
          <a:p>
            <a:pPr algn="just">
              <a:buFont typeface="Wingdings" pitchFamily="2" charset="2"/>
              <a:buNone/>
            </a:pPr>
            <a:r>
              <a:rPr lang="pt-BR" sz="2000" dirty="0" smtClean="0">
                <a:solidFill>
                  <a:schemeClr val="tx1"/>
                </a:solidFill>
                <a:latin typeface="Arial" charset="0"/>
                <a:cs typeface="Arial" charset="0"/>
              </a:rPr>
              <a:t>Uma veia(safena) é retirada da perna e colocada sobre a artéria do coração que está entupida, como se fosse uma ponte. Esse procedimento é realizado quando o paciente possui uma área de mais de 70% das coronárias obstruídas, ou 50% se for a coronária esquerda.</a:t>
            </a:r>
          </a:p>
        </p:txBody>
      </p:sp>
      <p:sp>
        <p:nvSpPr>
          <p:cNvPr id="50180" name="Espaço Reservado para Data 3"/>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7E20E263-8B86-4CA7-9ACA-4A24E1F6CC60}" type="datetime1">
              <a:rPr lang="pt-BR" smtClean="0"/>
              <a:t>14/10/2022</a:t>
            </a:fld>
            <a:endParaRPr lang="pt-BR" smtClean="0"/>
          </a:p>
        </p:txBody>
      </p:sp>
      <p:sp>
        <p:nvSpPr>
          <p:cNvPr id="50182" name="Espaço Reservado para Rodapé 5"/>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50183"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Data 1"/>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512CF4E0-517A-48CD-9A9B-F3D61046C18C}" type="datetime1">
              <a:rPr lang="pt-BR" smtClean="0"/>
              <a:t>14/10/2022</a:t>
            </a:fld>
            <a:endParaRPr lang="pt-BR" smtClean="0"/>
          </a:p>
        </p:txBody>
      </p:sp>
      <p:sp>
        <p:nvSpPr>
          <p:cNvPr id="51203" name="Espaço Reservado para Rodapé 2"/>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sp>
        <p:nvSpPr>
          <p:cNvPr id="51205" name="AutoShape 2" descr="Resultado de imagem para stent coronaria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51206" name="AutoShape 4" descr="Resultado de imagem para stent coronariano"/>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pic>
        <p:nvPicPr>
          <p:cNvPr id="51207" name="Picture 6" descr="Resultado de imagem para stent coronariano"/>
          <p:cNvPicPr>
            <a:picLocks noChangeAspect="1" noChangeArrowheads="1"/>
          </p:cNvPicPr>
          <p:nvPr/>
        </p:nvPicPr>
        <p:blipFill>
          <a:blip r:embed="rId2"/>
          <a:srcRect/>
          <a:stretch>
            <a:fillRect/>
          </a:stretch>
        </p:blipFill>
        <p:spPr bwMode="auto">
          <a:xfrm>
            <a:off x="292076" y="2558531"/>
            <a:ext cx="4214813" cy="3810000"/>
          </a:xfrm>
          <a:prstGeom prst="rect">
            <a:avLst/>
          </a:prstGeom>
          <a:noFill/>
          <a:ln w="9525">
            <a:noFill/>
            <a:miter lim="800000"/>
            <a:headEnd/>
            <a:tailEnd/>
          </a:ln>
        </p:spPr>
      </p:pic>
      <p:pic>
        <p:nvPicPr>
          <p:cNvPr id="51208" name="Picture 8" descr="Imagem relacionada"/>
          <p:cNvPicPr>
            <a:picLocks noChangeAspect="1" noChangeArrowheads="1"/>
          </p:cNvPicPr>
          <p:nvPr/>
        </p:nvPicPr>
        <p:blipFill>
          <a:blip r:embed="rId3"/>
          <a:srcRect/>
          <a:stretch>
            <a:fillRect/>
          </a:stretch>
        </p:blipFill>
        <p:spPr bwMode="auto">
          <a:xfrm>
            <a:off x="5000625" y="2570437"/>
            <a:ext cx="3714750" cy="3786188"/>
          </a:xfrm>
          <a:prstGeom prst="rect">
            <a:avLst/>
          </a:prstGeom>
          <a:noFill/>
          <a:ln w="9525">
            <a:noFill/>
            <a:miter lim="800000"/>
            <a:headEnd/>
            <a:tailEnd/>
          </a:ln>
        </p:spPr>
      </p:pic>
      <p:pic>
        <p:nvPicPr>
          <p:cNvPr id="51209" name="Imagem 7"/>
          <p:cNvPicPr>
            <a:picLocks noChangeAspect="1" noChangeArrowheads="1"/>
          </p:cNvPicPr>
          <p:nvPr/>
        </p:nvPicPr>
        <p:blipFill>
          <a:blip r:embed="rId4"/>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Espaço Reservado para Conteúdo 5"/>
          <p:cNvSpPr>
            <a:spLocks noGrp="1"/>
          </p:cNvSpPr>
          <p:nvPr>
            <p:ph idx="1"/>
          </p:nvPr>
        </p:nvSpPr>
        <p:spPr>
          <a:xfrm>
            <a:off x="457200" y="1651719"/>
            <a:ext cx="7859713" cy="4873625"/>
          </a:xfrm>
        </p:spPr>
        <p:txBody>
          <a:bodyPr/>
          <a:lstStyle/>
          <a:p>
            <a:pPr algn="just" eaLnBrk="1" hangingPunct="1">
              <a:buFont typeface="Wingdings" pitchFamily="2" charset="2"/>
              <a:buNone/>
            </a:pPr>
            <a:r>
              <a:rPr lang="pt-BR" sz="2000" b="1" dirty="0">
                <a:solidFill>
                  <a:schemeClr val="tx1"/>
                </a:solidFill>
                <a:latin typeface="Arial" charset="0"/>
                <a:cs typeface="Arial" charset="0"/>
              </a:rPr>
              <a:t>M</a:t>
            </a:r>
            <a:r>
              <a:rPr lang="pt-BR" sz="2000" b="1" dirty="0" smtClean="0">
                <a:solidFill>
                  <a:schemeClr val="tx1"/>
                </a:solidFill>
                <a:latin typeface="Arial" charset="0"/>
                <a:cs typeface="Arial" charset="0"/>
              </a:rPr>
              <a:t>ARCADORES CARDÍACOS</a:t>
            </a:r>
            <a:r>
              <a:rPr lang="pt-BR" sz="2000" dirty="0" smtClean="0">
                <a:solidFill>
                  <a:schemeClr val="tx1"/>
                </a:solidFill>
                <a:latin typeface="Arial" charset="0"/>
                <a:cs typeface="Arial" charset="0"/>
              </a:rPr>
              <a:t>: também chamadas de marcadores de necrose miocárdica, são elementos indispensável para o diagnóstico definitivo do infarto do miocárdio.</a:t>
            </a:r>
          </a:p>
          <a:p>
            <a:pPr algn="just" eaLnBrk="1" hangingPunct="1">
              <a:buFont typeface="Wingdings" pitchFamily="2" charset="2"/>
              <a:buNone/>
            </a:pPr>
            <a:endParaRPr lang="pt-BR" dirty="0" smtClean="0">
              <a:solidFill>
                <a:schemeClr val="tx1"/>
              </a:solidFill>
            </a:endParaRPr>
          </a:p>
        </p:txBody>
      </p:sp>
      <p:sp>
        <p:nvSpPr>
          <p:cNvPr id="52228"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F7B5534B-F0FD-4613-B117-1587871D8652}" type="datetime1">
              <a:rPr lang="pt-BR" altLang="pt-BR" smtClean="0"/>
              <a:t>14/10/2022</a:t>
            </a:fld>
            <a:endParaRPr lang="pt-BR" altLang="pt-BR" smtClean="0"/>
          </a:p>
        </p:txBody>
      </p:sp>
      <p:sp>
        <p:nvSpPr>
          <p:cNvPr id="52230" name="Espaço Reservado para Rodapé 3"/>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52231" name="Imagem 8"/>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
        <p:nvSpPr>
          <p:cNvPr id="52232" name="Retângulo 9"/>
          <p:cNvSpPr>
            <a:spLocks noChangeArrowheads="1"/>
          </p:cNvSpPr>
          <p:nvPr/>
        </p:nvSpPr>
        <p:spPr bwMode="auto">
          <a:xfrm>
            <a:off x="500063" y="2928938"/>
            <a:ext cx="7786687" cy="2862262"/>
          </a:xfrm>
          <a:prstGeom prst="rect">
            <a:avLst/>
          </a:prstGeom>
          <a:noFill/>
          <a:ln w="9525">
            <a:noFill/>
            <a:miter lim="800000"/>
            <a:headEnd/>
            <a:tailEnd/>
          </a:ln>
        </p:spPr>
        <p:txBody>
          <a:bodyPr>
            <a:spAutoFit/>
          </a:bodyPr>
          <a:lstStyle/>
          <a:p>
            <a:pPr algn="just">
              <a:buFont typeface="Wingdings" pitchFamily="2" charset="2"/>
              <a:buNone/>
            </a:pPr>
            <a:r>
              <a:rPr lang="pt-BR" altLang="pt-BR" sz="2000" dirty="0"/>
              <a:t>A </a:t>
            </a:r>
            <a:r>
              <a:rPr lang="pt-BR" altLang="pt-BR" sz="2000" b="1" dirty="0" err="1"/>
              <a:t>creatinofosfoquinase</a:t>
            </a:r>
            <a:r>
              <a:rPr lang="pt-BR" altLang="pt-BR" sz="2000" b="1" dirty="0"/>
              <a:t> </a:t>
            </a:r>
            <a:r>
              <a:rPr lang="pt-BR" altLang="pt-BR" sz="2000" dirty="0"/>
              <a:t>(CPK) é uma enzima que desempenha importante papel regulador no metabolismo dos tecidos contráteis. </a:t>
            </a:r>
          </a:p>
          <a:p>
            <a:pPr algn="just">
              <a:buFont typeface="Wingdings" pitchFamily="2" charset="2"/>
              <a:buNone/>
            </a:pPr>
            <a:r>
              <a:rPr lang="pt-BR" altLang="pt-BR" sz="2000" dirty="0"/>
              <a:t>Está presente principalmente nos </a:t>
            </a:r>
            <a:r>
              <a:rPr lang="pt-BR" altLang="pt-BR" sz="2000" b="1" dirty="0"/>
              <a:t>músculos, tecido cardíaco e no cérebro</a:t>
            </a:r>
            <a:r>
              <a:rPr lang="pt-BR" altLang="pt-BR" sz="2000" dirty="0"/>
              <a:t>.</a:t>
            </a:r>
          </a:p>
          <a:p>
            <a:pPr algn="just">
              <a:buFont typeface="Wingdings" pitchFamily="2" charset="2"/>
              <a:buNone/>
            </a:pPr>
            <a:r>
              <a:rPr lang="pt-BR" altLang="pt-BR" sz="2000" dirty="0"/>
              <a:t>Na eletroforese (exame) podem ser identificadas três </a:t>
            </a:r>
            <a:r>
              <a:rPr lang="pt-BR" altLang="pt-BR" sz="2000" dirty="0" err="1"/>
              <a:t>isoenzimas</a:t>
            </a:r>
            <a:r>
              <a:rPr lang="pt-BR" altLang="pt-BR" sz="2000" dirty="0"/>
              <a:t>:</a:t>
            </a:r>
          </a:p>
          <a:p>
            <a:pPr algn="just">
              <a:buFont typeface="Wingdings" pitchFamily="2" charset="2"/>
              <a:buNone/>
            </a:pPr>
            <a:endParaRPr lang="pt-BR" altLang="pt-BR" sz="2000" dirty="0"/>
          </a:p>
          <a:p>
            <a:pPr algn="just">
              <a:buFont typeface="Wingdings" pitchFamily="2" charset="2"/>
              <a:buNone/>
            </a:pPr>
            <a:r>
              <a:rPr lang="pt-BR" altLang="pt-BR" sz="2000" b="1" dirty="0"/>
              <a:t>CPK-BB</a:t>
            </a:r>
            <a:r>
              <a:rPr lang="pt-BR" altLang="pt-BR" sz="2000" dirty="0"/>
              <a:t> é a forma encontrada no </a:t>
            </a:r>
            <a:r>
              <a:rPr lang="pt-BR" altLang="pt-BR" sz="2000" dirty="0" smtClean="0"/>
              <a:t>cérebro;</a:t>
            </a:r>
          </a:p>
          <a:p>
            <a:pPr algn="just">
              <a:buFont typeface="Wingdings" pitchFamily="2" charset="2"/>
              <a:buNone/>
            </a:pPr>
            <a:r>
              <a:rPr lang="pt-BR" altLang="pt-BR" sz="2000" b="1" dirty="0" smtClean="0"/>
              <a:t>CPK-MB</a:t>
            </a:r>
            <a:r>
              <a:rPr lang="pt-BR" altLang="pt-BR" sz="2000" b="1" dirty="0"/>
              <a:t> </a:t>
            </a:r>
            <a:r>
              <a:rPr lang="pt-BR" altLang="pt-BR" sz="2000" dirty="0"/>
              <a:t> é encontrada no miocárdio (músculo cardíaco) </a:t>
            </a:r>
            <a:endParaRPr lang="pt-BR" altLang="pt-BR" sz="2000" dirty="0" smtClean="0"/>
          </a:p>
          <a:p>
            <a:pPr algn="just">
              <a:buFont typeface="Wingdings" pitchFamily="2" charset="2"/>
              <a:buNone/>
            </a:pPr>
            <a:r>
              <a:rPr lang="pt-BR" altLang="pt-BR" sz="2000" b="1" dirty="0" smtClean="0"/>
              <a:t>CPK-MM</a:t>
            </a:r>
            <a:r>
              <a:rPr lang="pt-BR" altLang="pt-BR" sz="2000" dirty="0" smtClean="0"/>
              <a:t> </a:t>
            </a:r>
            <a:r>
              <a:rPr lang="pt-BR" altLang="pt-BR" sz="2000" dirty="0"/>
              <a:t>é encontrada no músculo estriado.</a:t>
            </a:r>
            <a:endParaRPr lang="pt-BR"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Espaço Reservado para Conteúdo 2"/>
          <p:cNvSpPr>
            <a:spLocks noGrp="1"/>
          </p:cNvSpPr>
          <p:nvPr>
            <p:ph idx="1"/>
          </p:nvPr>
        </p:nvSpPr>
        <p:spPr>
          <a:xfrm>
            <a:off x="539750" y="1700213"/>
            <a:ext cx="7704138" cy="4873625"/>
          </a:xfrm>
        </p:spPr>
        <p:txBody>
          <a:bodyPr>
            <a:normAutofit/>
          </a:bodyPr>
          <a:lstStyle/>
          <a:p>
            <a:pPr eaLnBrk="1" hangingPunct="1">
              <a:buFont typeface="Wingdings" pitchFamily="2" charset="2"/>
              <a:buNone/>
            </a:pPr>
            <a:endParaRPr lang="pt-BR" altLang="pt-BR" sz="2400" dirty="0" smtClean="0">
              <a:solidFill>
                <a:schemeClr val="tx1"/>
              </a:solidFill>
            </a:endParaRPr>
          </a:p>
          <a:p>
            <a:pPr eaLnBrk="1" hangingPunct="1">
              <a:buFont typeface="Wingdings" pitchFamily="2" charset="2"/>
              <a:buNone/>
            </a:pPr>
            <a:r>
              <a:rPr lang="pt-BR" altLang="pt-BR" sz="2400" dirty="0" smtClean="0">
                <a:solidFill>
                  <a:schemeClr val="tx1"/>
                </a:solidFill>
              </a:rPr>
              <a:t>O</a:t>
            </a:r>
            <a:r>
              <a:rPr lang="pt-BR" altLang="pt-BR" sz="2400" b="1" dirty="0" smtClean="0">
                <a:solidFill>
                  <a:schemeClr val="tx1"/>
                </a:solidFill>
              </a:rPr>
              <a:t> CPK-MB se </a:t>
            </a:r>
            <a:r>
              <a:rPr lang="pt-BR" altLang="pt-BR" sz="2400" dirty="0" smtClean="0">
                <a:solidFill>
                  <a:schemeClr val="tx1"/>
                </a:solidFill>
              </a:rPr>
              <a:t>eleva-se no sangue, entre </a:t>
            </a:r>
            <a:r>
              <a:rPr lang="pt-BR" altLang="pt-BR" sz="2400" b="1" dirty="0" smtClean="0">
                <a:solidFill>
                  <a:schemeClr val="tx1"/>
                </a:solidFill>
              </a:rPr>
              <a:t>3 e 6 horas após</a:t>
            </a:r>
            <a:r>
              <a:rPr lang="pt-BR" altLang="pt-BR" sz="2400" dirty="0" smtClean="0">
                <a:solidFill>
                  <a:schemeClr val="tx1"/>
                </a:solidFill>
              </a:rPr>
              <a:t> o início dos sintomas de infarto do miocárdio, com um </a:t>
            </a:r>
            <a:r>
              <a:rPr lang="pt-BR" altLang="pt-BR" sz="2400" b="1" dirty="0" smtClean="0">
                <a:solidFill>
                  <a:schemeClr val="tx1"/>
                </a:solidFill>
              </a:rPr>
              <a:t>pico de elevação </a:t>
            </a:r>
            <a:r>
              <a:rPr lang="pt-BR" altLang="pt-BR" sz="2400" dirty="0" smtClean="0">
                <a:solidFill>
                  <a:schemeClr val="tx1"/>
                </a:solidFill>
              </a:rPr>
              <a:t>entre </a:t>
            </a:r>
            <a:r>
              <a:rPr lang="pt-BR" altLang="pt-BR" sz="2400" b="1" dirty="0" smtClean="0">
                <a:solidFill>
                  <a:schemeClr val="tx1"/>
                </a:solidFill>
              </a:rPr>
              <a:t>12 e 24 horas</a:t>
            </a:r>
            <a:r>
              <a:rPr lang="pt-BR" altLang="pt-BR" sz="2400" dirty="0" smtClean="0">
                <a:solidFill>
                  <a:schemeClr val="tx1"/>
                </a:solidFill>
              </a:rPr>
              <a:t>, </a:t>
            </a:r>
            <a:r>
              <a:rPr lang="pt-BR" altLang="pt-BR" sz="2400" b="1" dirty="0" smtClean="0">
                <a:solidFill>
                  <a:schemeClr val="tx1"/>
                </a:solidFill>
              </a:rPr>
              <a:t>normalizando-se</a:t>
            </a:r>
            <a:r>
              <a:rPr lang="pt-BR" altLang="pt-BR" sz="2400" dirty="0" smtClean="0">
                <a:solidFill>
                  <a:schemeClr val="tx1"/>
                </a:solidFill>
              </a:rPr>
              <a:t> entre </a:t>
            </a:r>
            <a:r>
              <a:rPr lang="pt-BR" altLang="pt-BR" sz="2400" b="1" dirty="0" smtClean="0">
                <a:solidFill>
                  <a:schemeClr val="tx1"/>
                </a:solidFill>
              </a:rPr>
              <a:t>48 e 72 horas</a:t>
            </a:r>
            <a:r>
              <a:rPr lang="pt-BR" altLang="pt-BR" sz="2400" dirty="0" smtClean="0">
                <a:solidFill>
                  <a:schemeClr val="tx1"/>
                </a:solidFill>
              </a:rPr>
              <a:t>.</a:t>
            </a:r>
          </a:p>
          <a:p>
            <a:pPr eaLnBrk="1" hangingPunct="1">
              <a:buFont typeface="Wingdings" pitchFamily="2" charset="2"/>
              <a:buNone/>
            </a:pPr>
            <a:r>
              <a:rPr lang="pt-BR" altLang="pt-BR" sz="2400" dirty="0" smtClean="0">
                <a:solidFill>
                  <a:schemeClr val="tx1"/>
                </a:solidFill>
              </a:rPr>
              <a:t> Apresenta sensibilidade diagnóstica  de 50% em três horas após o início dos sintomas  e de 80% cerca de 6 horas após. </a:t>
            </a:r>
          </a:p>
          <a:p>
            <a:pPr algn="ctr" eaLnBrk="1" hangingPunct="1">
              <a:buFont typeface="Wingdings" pitchFamily="2" charset="2"/>
              <a:buNone/>
            </a:pPr>
            <a:r>
              <a:rPr lang="pt-BR" altLang="pt-BR" sz="2400" b="1" dirty="0" smtClean="0">
                <a:solidFill>
                  <a:schemeClr val="tx1"/>
                </a:solidFill>
              </a:rPr>
              <a:t>Masculino:</a:t>
            </a:r>
            <a:r>
              <a:rPr lang="pt-BR" altLang="pt-BR" sz="2400" dirty="0" smtClean="0">
                <a:solidFill>
                  <a:schemeClr val="tx1"/>
                </a:solidFill>
              </a:rPr>
              <a:t>  50 – 325 </a:t>
            </a:r>
            <a:r>
              <a:rPr lang="pt-BR" altLang="pt-BR" sz="2400" dirty="0" err="1" smtClean="0">
                <a:solidFill>
                  <a:schemeClr val="tx1"/>
                </a:solidFill>
              </a:rPr>
              <a:t>mU</a:t>
            </a:r>
            <a:r>
              <a:rPr lang="pt-BR" altLang="pt-BR" sz="2400" dirty="0" smtClean="0">
                <a:solidFill>
                  <a:schemeClr val="tx1"/>
                </a:solidFill>
              </a:rPr>
              <a:t>/ml</a:t>
            </a:r>
          </a:p>
          <a:p>
            <a:pPr algn="ctr" eaLnBrk="1" hangingPunct="1">
              <a:buFont typeface="Wingdings" pitchFamily="2" charset="2"/>
              <a:buNone/>
            </a:pPr>
            <a:r>
              <a:rPr lang="pt-BR" altLang="pt-BR" sz="2400" b="1" dirty="0" smtClean="0">
                <a:solidFill>
                  <a:schemeClr val="tx1"/>
                </a:solidFill>
              </a:rPr>
              <a:t>Feminino:  </a:t>
            </a:r>
            <a:r>
              <a:rPr lang="pt-BR" altLang="pt-BR" sz="2400" dirty="0" smtClean="0">
                <a:solidFill>
                  <a:schemeClr val="tx1"/>
                </a:solidFill>
              </a:rPr>
              <a:t>50 – 250 </a:t>
            </a:r>
            <a:r>
              <a:rPr lang="pt-BR" altLang="pt-BR" sz="2400" dirty="0" err="1" smtClean="0">
                <a:solidFill>
                  <a:schemeClr val="tx1"/>
                </a:solidFill>
              </a:rPr>
              <a:t>mU</a:t>
            </a:r>
            <a:r>
              <a:rPr lang="pt-BR" altLang="pt-BR" sz="2400" dirty="0" smtClean="0">
                <a:solidFill>
                  <a:schemeClr val="tx1"/>
                </a:solidFill>
              </a:rPr>
              <a:t>/ml (</a:t>
            </a:r>
            <a:r>
              <a:rPr lang="pt-BR" altLang="pt-BR" sz="2400" dirty="0" err="1" smtClean="0">
                <a:solidFill>
                  <a:schemeClr val="tx1"/>
                </a:solidFill>
              </a:rPr>
              <a:t>Brunner</a:t>
            </a:r>
            <a:r>
              <a:rPr lang="pt-BR" altLang="pt-BR" sz="2400" dirty="0" smtClean="0">
                <a:solidFill>
                  <a:schemeClr val="tx1"/>
                </a:solidFill>
              </a:rPr>
              <a:t>)</a:t>
            </a:r>
          </a:p>
          <a:p>
            <a:pPr eaLnBrk="1" hangingPunct="1"/>
            <a:endParaRPr lang="pt-BR" altLang="pt-BR" sz="2400" dirty="0" smtClean="0">
              <a:solidFill>
                <a:schemeClr val="tx1"/>
              </a:solidFill>
            </a:endParaRPr>
          </a:p>
        </p:txBody>
      </p:sp>
      <p:sp>
        <p:nvSpPr>
          <p:cNvPr id="53252" name="Espaço Reservado para Data 3"/>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CEECB56A-C48A-4BD3-A2FB-2FECBB38C7F3}" type="datetime1">
              <a:rPr lang="pt-BR" altLang="pt-BR" smtClean="0"/>
              <a:t>14/10/2022</a:t>
            </a:fld>
            <a:endParaRPr lang="pt-BR" altLang="pt-BR" smtClean="0"/>
          </a:p>
        </p:txBody>
      </p:sp>
      <p:sp>
        <p:nvSpPr>
          <p:cNvPr id="53254" name="Espaço Reservado para Rodapé 4"/>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sp>
        <p:nvSpPr>
          <p:cNvPr id="53255" name="CaixaDeTexto 6"/>
          <p:cNvSpPr txBox="1">
            <a:spLocks noChangeArrowheads="1"/>
          </p:cNvSpPr>
          <p:nvPr/>
        </p:nvSpPr>
        <p:spPr bwMode="auto">
          <a:xfrm>
            <a:off x="468313" y="6237288"/>
            <a:ext cx="1871662" cy="369887"/>
          </a:xfrm>
          <a:prstGeom prst="rect">
            <a:avLst/>
          </a:prstGeom>
          <a:noFill/>
          <a:ln w="9525">
            <a:noFill/>
            <a:miter lim="800000"/>
            <a:headEnd/>
            <a:tailEnd/>
          </a:ln>
        </p:spPr>
        <p:txBody>
          <a:bodyPr>
            <a:spAutoFit/>
          </a:bodyPr>
          <a:lstStyle/>
          <a:p>
            <a:r>
              <a:rPr lang="pt-BR" altLang="pt-BR"/>
              <a:t>mU: miliunidade </a:t>
            </a:r>
          </a:p>
        </p:txBody>
      </p:sp>
      <p:pic>
        <p:nvPicPr>
          <p:cNvPr id="53256" name="Imagem 8"/>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ço Reservado para Conteúdo 2"/>
          <p:cNvSpPr>
            <a:spLocks noGrp="1"/>
          </p:cNvSpPr>
          <p:nvPr>
            <p:ph idx="1"/>
          </p:nvPr>
        </p:nvSpPr>
        <p:spPr>
          <a:xfrm>
            <a:off x="502276" y="2086377"/>
            <a:ext cx="8032125" cy="4654991"/>
          </a:xfrm>
        </p:spPr>
        <p:txBody>
          <a:bodyPr>
            <a:noAutofit/>
          </a:bodyPr>
          <a:lstStyle/>
          <a:p>
            <a:pPr algn="just" eaLnBrk="1" hangingPunct="1">
              <a:buFont typeface="Wingdings" pitchFamily="2" charset="2"/>
              <a:buNone/>
            </a:pPr>
            <a:r>
              <a:rPr lang="pt-BR" sz="2000" dirty="0" err="1" smtClean="0">
                <a:solidFill>
                  <a:schemeClr val="tx1"/>
                </a:solidFill>
                <a:latin typeface="Arial" panose="020B0604020202020204" pitchFamily="34" charset="0"/>
                <a:cs typeface="Arial" panose="020B0604020202020204" pitchFamily="34" charset="0"/>
              </a:rPr>
              <a:t>Creatinoquinase</a:t>
            </a:r>
            <a:r>
              <a:rPr lang="pt-BR" sz="2000" dirty="0" smtClean="0">
                <a:solidFill>
                  <a:schemeClr val="tx1"/>
                </a:solidFill>
                <a:latin typeface="Arial" panose="020B0604020202020204" pitchFamily="34" charset="0"/>
                <a:cs typeface="Arial" panose="020B0604020202020204" pitchFamily="34" charset="0"/>
              </a:rPr>
              <a:t> - CK (Valor de referência: feminino: 10 a 170 e masculino: 10 a 195) </a:t>
            </a:r>
          </a:p>
          <a:p>
            <a:pPr algn="just" eaLnBrk="1" hangingPunct="1">
              <a:buFont typeface="Wingdings" pitchFamily="2" charset="2"/>
              <a:buNone/>
            </a:pPr>
            <a:r>
              <a:rPr lang="pt-BR" sz="2000" dirty="0" smtClean="0">
                <a:solidFill>
                  <a:schemeClr val="tx1"/>
                </a:solidFill>
                <a:latin typeface="Arial" panose="020B0604020202020204" pitchFamily="34" charset="0"/>
                <a:cs typeface="Arial" panose="020B0604020202020204" pitchFamily="34" charset="0"/>
              </a:rPr>
              <a:t>CKMB (Valor de referência até 24 </a:t>
            </a:r>
            <a:r>
              <a:rPr lang="pt-BR" sz="2000" dirty="0" err="1" smtClean="0">
                <a:solidFill>
                  <a:schemeClr val="tx1"/>
                </a:solidFill>
                <a:latin typeface="Arial" panose="020B0604020202020204" pitchFamily="34" charset="0"/>
                <a:cs typeface="Arial" panose="020B0604020202020204" pitchFamily="34" charset="0"/>
              </a:rPr>
              <a:t>mU</a:t>
            </a:r>
            <a:r>
              <a:rPr lang="pt-BR" sz="2000" dirty="0" smtClean="0">
                <a:solidFill>
                  <a:schemeClr val="tx1"/>
                </a:solidFill>
                <a:latin typeface="Arial" panose="020B0604020202020204" pitchFamily="34" charset="0"/>
                <a:cs typeface="Arial" panose="020B0604020202020204" pitchFamily="34" charset="0"/>
              </a:rPr>
              <a:t>/L) </a:t>
            </a:r>
          </a:p>
          <a:p>
            <a:pPr algn="just" eaLnBrk="1" hangingPunct="1">
              <a:buFont typeface="Wingdings" pitchFamily="2" charset="2"/>
              <a:buNone/>
            </a:pPr>
            <a:endParaRPr lang="pt-BR" sz="2000" dirty="0" smtClean="0">
              <a:solidFill>
                <a:schemeClr val="tx1"/>
              </a:solidFill>
              <a:latin typeface="Arial" panose="020B0604020202020204" pitchFamily="34" charset="0"/>
              <a:cs typeface="Arial" panose="020B0604020202020204" pitchFamily="34" charset="0"/>
            </a:endParaRPr>
          </a:p>
          <a:p>
            <a:pPr algn="just">
              <a:buFont typeface="Wingdings" pitchFamily="2" charset="2"/>
              <a:buNone/>
            </a:pPr>
            <a:r>
              <a:rPr lang="pt-BR" sz="2000" b="1" dirty="0" err="1" smtClean="0">
                <a:solidFill>
                  <a:schemeClr val="tx1"/>
                </a:solidFill>
                <a:latin typeface="Arial" panose="020B0604020202020204" pitchFamily="34" charset="0"/>
                <a:cs typeface="Arial" panose="020B0604020202020204" pitchFamily="34" charset="0"/>
              </a:rPr>
              <a:t>Troponina</a:t>
            </a:r>
            <a:r>
              <a:rPr lang="pt-BR" sz="2000" dirty="0" smtClean="0">
                <a:solidFill>
                  <a:schemeClr val="tx1"/>
                </a:solidFill>
                <a:latin typeface="Arial" panose="020B0604020202020204" pitchFamily="34" charset="0"/>
                <a:cs typeface="Arial" panose="020B0604020202020204" pitchFamily="34" charset="0"/>
              </a:rPr>
              <a:t> é uma enzima encontrada no sangue, cuja medição dos seus níveis serve para diagnosticar um IAM, sendo considerada o mais sensível marcador de lesão do músculo cardíaco disponível. </a:t>
            </a:r>
          </a:p>
          <a:p>
            <a:pPr algn="ctr">
              <a:buFont typeface="Wingdings" pitchFamily="2" charset="2"/>
              <a:buNone/>
            </a:pPr>
            <a:r>
              <a:rPr lang="pt-BR" sz="2000" dirty="0" err="1" smtClean="0">
                <a:solidFill>
                  <a:schemeClr val="tx1"/>
                </a:solidFill>
                <a:latin typeface="Arial" panose="020B0604020202020204" pitchFamily="34" charset="0"/>
                <a:cs typeface="Arial" panose="020B0604020202020204" pitchFamily="34" charset="0"/>
              </a:rPr>
              <a:t>Troponina</a:t>
            </a:r>
            <a:r>
              <a:rPr lang="pt-BR" sz="2000" dirty="0" smtClean="0">
                <a:solidFill>
                  <a:schemeClr val="tx1"/>
                </a:solidFill>
                <a:latin typeface="Arial" panose="020B0604020202020204" pitchFamily="34" charset="0"/>
                <a:cs typeface="Arial" panose="020B0604020202020204" pitchFamily="34" charset="0"/>
              </a:rPr>
              <a:t> (Valor de referência 0,1 </a:t>
            </a:r>
            <a:r>
              <a:rPr lang="pt-BR" sz="2000" dirty="0" err="1" smtClean="0">
                <a:solidFill>
                  <a:schemeClr val="tx1"/>
                </a:solidFill>
                <a:latin typeface="Arial" panose="020B0604020202020204" pitchFamily="34" charset="0"/>
                <a:cs typeface="Arial" panose="020B0604020202020204" pitchFamily="34" charset="0"/>
              </a:rPr>
              <a:t>ng</a:t>
            </a:r>
            <a:r>
              <a:rPr lang="pt-BR" sz="2000" dirty="0" smtClean="0">
                <a:solidFill>
                  <a:schemeClr val="tx1"/>
                </a:solidFill>
                <a:latin typeface="Arial" panose="020B0604020202020204" pitchFamily="34" charset="0"/>
                <a:cs typeface="Arial" panose="020B0604020202020204" pitchFamily="34" charset="0"/>
              </a:rPr>
              <a:t>/ml) </a:t>
            </a:r>
          </a:p>
          <a:p>
            <a:pPr algn="just">
              <a:buFont typeface="Wingdings" pitchFamily="2" charset="2"/>
              <a:buNone/>
            </a:pPr>
            <a:endParaRPr lang="pt-BR" sz="2000" dirty="0" smtClean="0">
              <a:solidFill>
                <a:schemeClr val="tx1"/>
              </a:solidFill>
              <a:latin typeface="Arial" panose="020B0604020202020204" pitchFamily="34" charset="0"/>
              <a:cs typeface="Arial" panose="020B0604020202020204" pitchFamily="34" charset="0"/>
            </a:endParaRPr>
          </a:p>
          <a:p>
            <a:pPr algn="just">
              <a:buFont typeface="Wingdings" pitchFamily="2" charset="2"/>
              <a:buNone/>
            </a:pPr>
            <a:endParaRPr lang="pt-BR" sz="2000" dirty="0" smtClean="0">
              <a:solidFill>
                <a:schemeClr val="tx1"/>
              </a:solidFill>
              <a:latin typeface="Arial" panose="020B0604020202020204" pitchFamily="34" charset="0"/>
              <a:cs typeface="Arial" panose="020B0604020202020204" pitchFamily="34" charset="0"/>
            </a:endParaRPr>
          </a:p>
          <a:p>
            <a:pPr algn="just">
              <a:buFont typeface="Wingdings" pitchFamily="2" charset="2"/>
              <a:buNone/>
            </a:pPr>
            <a:endParaRPr lang="pt-BR" sz="2000" dirty="0">
              <a:solidFill>
                <a:schemeClr val="tx1"/>
              </a:solidFill>
              <a:latin typeface="Arial" panose="020B0604020202020204" pitchFamily="34" charset="0"/>
              <a:cs typeface="Arial" panose="020B0604020202020204" pitchFamily="34" charset="0"/>
            </a:endParaRPr>
          </a:p>
          <a:p>
            <a:pPr algn="just">
              <a:buFont typeface="Wingdings" pitchFamily="2" charset="2"/>
              <a:buNone/>
            </a:pPr>
            <a:r>
              <a:rPr lang="pt-BR" sz="2000" b="1" dirty="0" err="1" smtClean="0">
                <a:solidFill>
                  <a:schemeClr val="tx1"/>
                </a:solidFill>
                <a:latin typeface="Arial" panose="020B0604020202020204" pitchFamily="34" charset="0"/>
                <a:cs typeface="Arial" panose="020B0604020202020204" pitchFamily="34" charset="0"/>
              </a:rPr>
              <a:t>ng</a:t>
            </a:r>
            <a:r>
              <a:rPr lang="pt-BR" sz="2000" b="1" dirty="0" smtClean="0">
                <a:solidFill>
                  <a:schemeClr val="tx1"/>
                </a:solidFill>
                <a:latin typeface="Arial" panose="020B0604020202020204" pitchFamily="34" charset="0"/>
                <a:cs typeface="Arial" panose="020B0604020202020204" pitchFamily="34" charset="0"/>
              </a:rPr>
              <a:t>/ml </a:t>
            </a:r>
            <a:r>
              <a:rPr lang="pt-BR" sz="2000" b="1" dirty="0" err="1" smtClean="0">
                <a:solidFill>
                  <a:schemeClr val="tx1"/>
                </a:solidFill>
                <a:latin typeface="Arial" panose="020B0604020202020204" pitchFamily="34" charset="0"/>
                <a:cs typeface="Arial" panose="020B0604020202020204" pitchFamily="34" charset="0"/>
              </a:rPr>
              <a:t>nanograma</a:t>
            </a:r>
            <a:r>
              <a:rPr lang="pt-BR" sz="2000" b="1" dirty="0" smtClean="0">
                <a:solidFill>
                  <a:schemeClr val="tx1"/>
                </a:solidFill>
                <a:latin typeface="Arial" panose="020B0604020202020204" pitchFamily="34" charset="0"/>
                <a:cs typeface="Arial" panose="020B0604020202020204" pitchFamily="34" charset="0"/>
              </a:rPr>
              <a:t>/ mililitro</a:t>
            </a:r>
          </a:p>
          <a:p>
            <a:pPr algn="just">
              <a:buFont typeface="Wingdings" pitchFamily="2" charset="2"/>
              <a:buNone/>
            </a:pPr>
            <a:r>
              <a:rPr lang="pt-BR" sz="2000" dirty="0" smtClean="0">
                <a:solidFill>
                  <a:schemeClr val="tx1"/>
                </a:solidFill>
                <a:latin typeface="Arial" panose="020B0604020202020204" pitchFamily="34" charset="0"/>
                <a:cs typeface="Arial" panose="020B0604020202020204" pitchFamily="34" charset="0"/>
              </a:rPr>
              <a:t> </a:t>
            </a:r>
          </a:p>
        </p:txBody>
      </p:sp>
      <p:sp>
        <p:nvSpPr>
          <p:cNvPr id="54276" name="Espaço Reservado para Data 3"/>
          <p:cNvSpPr>
            <a:spLocks noGrp="1"/>
          </p:cNvSpPr>
          <p:nvPr>
            <p:ph type="dt" sz="half" idx="10"/>
          </p:nvPr>
        </p:nvSpPr>
        <p:spPr bwMode="auto">
          <a:xfrm rot="5400000">
            <a:off x="7371557" y="1299369"/>
            <a:ext cx="2446337" cy="384175"/>
          </a:xfrm>
          <a:noFill/>
          <a:ln>
            <a:miter lim="800000"/>
            <a:headEnd/>
            <a:tailEnd/>
          </a:ln>
        </p:spPr>
        <p:txBody>
          <a:bodyPr wrap="square" lIns="91440" tIns="45720" rIns="91440" bIns="45720" numCol="1" compatLnSpc="1">
            <a:prstTxWarp prst="textNoShape">
              <a:avLst/>
            </a:prstTxWarp>
          </a:bodyPr>
          <a:lstStyle/>
          <a:p>
            <a:fld id="{C7E80AED-F2B6-4362-9F7A-EDA42C503E63}" type="datetime1">
              <a:rPr lang="pt-BR" smtClean="0"/>
              <a:t>14/10/2022</a:t>
            </a:fld>
            <a:endParaRPr lang="pt-BR" smtClean="0"/>
          </a:p>
        </p:txBody>
      </p:sp>
      <p:sp>
        <p:nvSpPr>
          <p:cNvPr id="54278" name="Espaço Reservado para Rodapé 5"/>
          <p:cNvSpPr>
            <a:spLocks noGrp="1"/>
          </p:cNvSpPr>
          <p:nvPr>
            <p:ph type="ftr" sz="quarter" idx="11"/>
          </p:nvPr>
        </p:nvSpPr>
        <p:spPr bwMode="auto">
          <a:xfrm rot="5400000">
            <a:off x="7330281" y="4077494"/>
            <a:ext cx="2519363"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endParaRPr lang="pt-BR" dirty="0" smtClean="0"/>
          </a:p>
        </p:txBody>
      </p:sp>
      <p:pic>
        <p:nvPicPr>
          <p:cNvPr id="54279" name="Imagem 8"/>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Espaço Reservado para Conteúdo 2"/>
          <p:cNvSpPr>
            <a:spLocks noGrp="1"/>
          </p:cNvSpPr>
          <p:nvPr>
            <p:ph idx="1"/>
          </p:nvPr>
        </p:nvSpPr>
        <p:spPr>
          <a:xfrm>
            <a:off x="511229" y="2133600"/>
            <a:ext cx="8023172" cy="3777622"/>
          </a:xfrm>
        </p:spPr>
        <p:txBody>
          <a:bodyPr>
            <a:normAutofit/>
          </a:bodyPr>
          <a:lstStyle/>
          <a:p>
            <a:pPr algn="just">
              <a:buFont typeface="Wingdings" pitchFamily="2" charset="2"/>
              <a:buNone/>
            </a:pPr>
            <a:endParaRPr lang="pt-BR" sz="2400" dirty="0" smtClean="0">
              <a:solidFill>
                <a:schemeClr val="tx1"/>
              </a:solidFill>
              <a:latin typeface="Arial" panose="020B0604020202020204" pitchFamily="34" charset="0"/>
              <a:cs typeface="Arial" panose="020B0604020202020204" pitchFamily="34" charset="0"/>
            </a:endParaRPr>
          </a:p>
          <a:p>
            <a:pPr algn="just">
              <a:buFont typeface="Wingdings" pitchFamily="2" charset="2"/>
              <a:buNone/>
            </a:pPr>
            <a:r>
              <a:rPr lang="pt-BR" sz="2400" dirty="0" smtClean="0">
                <a:solidFill>
                  <a:schemeClr val="tx1"/>
                </a:solidFill>
                <a:latin typeface="Arial" panose="020B0604020202020204" pitchFamily="34" charset="0"/>
                <a:cs typeface="Arial" panose="020B0604020202020204" pitchFamily="34" charset="0"/>
              </a:rPr>
              <a:t>As </a:t>
            </a:r>
            <a:r>
              <a:rPr lang="pt-BR" sz="2400" dirty="0" err="1" smtClean="0">
                <a:solidFill>
                  <a:schemeClr val="tx1"/>
                </a:solidFill>
                <a:latin typeface="Arial" panose="020B0604020202020204" pitchFamily="34" charset="0"/>
                <a:cs typeface="Arial" panose="020B0604020202020204" pitchFamily="34" charset="0"/>
              </a:rPr>
              <a:t>troponinas</a:t>
            </a:r>
            <a:r>
              <a:rPr lang="pt-BR" sz="2400" dirty="0" smtClean="0">
                <a:solidFill>
                  <a:schemeClr val="tx1"/>
                </a:solidFill>
                <a:latin typeface="Arial" panose="020B0604020202020204" pitchFamily="34" charset="0"/>
                <a:cs typeface="Arial" panose="020B0604020202020204" pitchFamily="34" charset="0"/>
              </a:rPr>
              <a:t> são liberadas a partir das células mortas ou danificadas do músculo cardíaco e ficam elevadas entre 4 e 8 horas após o início dos sintomas do infarto do miocárdio, com </a:t>
            </a:r>
            <a:r>
              <a:rPr lang="pt-BR" sz="2400" b="1" dirty="0" smtClean="0">
                <a:solidFill>
                  <a:schemeClr val="tx1"/>
                </a:solidFill>
                <a:latin typeface="Arial" panose="020B0604020202020204" pitchFamily="34" charset="0"/>
                <a:cs typeface="Arial" panose="020B0604020202020204" pitchFamily="34" charset="0"/>
              </a:rPr>
              <a:t>PICO DE ELEVAÇÃO </a:t>
            </a:r>
            <a:r>
              <a:rPr lang="pt-BR" sz="2400" dirty="0" smtClean="0">
                <a:solidFill>
                  <a:schemeClr val="tx1"/>
                </a:solidFill>
                <a:latin typeface="Arial" panose="020B0604020202020204" pitchFamily="34" charset="0"/>
                <a:cs typeface="Arial" panose="020B0604020202020204" pitchFamily="34" charset="0"/>
              </a:rPr>
              <a:t>após 36-72 horas, </a:t>
            </a:r>
            <a:r>
              <a:rPr lang="pt-BR" sz="2400" b="1" dirty="0" smtClean="0">
                <a:solidFill>
                  <a:srgbClr val="FF0000"/>
                </a:solidFill>
                <a:latin typeface="Arial" panose="020B0604020202020204" pitchFamily="34" charset="0"/>
                <a:cs typeface="Arial" panose="020B0604020202020204" pitchFamily="34" charset="0"/>
              </a:rPr>
              <a:t>NORMALIZANDO ENTRE 5 E 14 DIAS DEPOIS.</a:t>
            </a:r>
          </a:p>
        </p:txBody>
      </p:sp>
      <p:sp>
        <p:nvSpPr>
          <p:cNvPr id="55300"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C9AD5FF9-0E87-4E33-81D5-A1B984743A75}" type="datetime1">
              <a:rPr lang="pt-BR" smtClean="0"/>
              <a:t>14/10/2022</a:t>
            </a:fld>
            <a:endParaRPr lang="pt-BR" smtClean="0"/>
          </a:p>
        </p:txBody>
      </p:sp>
      <p:sp>
        <p:nvSpPr>
          <p:cNvPr id="55302" name="Espaço Reservado para Rodapé 5"/>
          <p:cNvSpPr>
            <a:spLocks noGrp="1"/>
          </p:cNvSpPr>
          <p:nvPr>
            <p:ph type="ftr" sz="quarter" idx="11"/>
          </p:nvPr>
        </p:nvSpPr>
        <p:spPr bwMode="auto">
          <a:xfrm rot="5400000">
            <a:off x="7080250" y="3827463"/>
            <a:ext cx="3019425"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55303" name="Imagem 8"/>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9" descr="Imagem relacionada"/>
          <p:cNvPicPr>
            <a:picLocks noChangeAspect="1" noChangeArrowheads="1"/>
          </p:cNvPicPr>
          <p:nvPr/>
        </p:nvPicPr>
        <p:blipFill>
          <a:blip r:embed="rId3">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359871" y="4111742"/>
            <a:ext cx="4762500" cy="3162300"/>
          </a:xfrm>
          <a:prstGeom prst="rect">
            <a:avLst/>
          </a:prstGeom>
          <a:noFill/>
          <a:ln w="9525">
            <a:noFill/>
            <a:miter lim="800000"/>
            <a:headEnd/>
            <a:tailEnd/>
          </a:ln>
        </p:spPr>
      </p:pic>
      <p:sp>
        <p:nvSpPr>
          <p:cNvPr id="56324" name="Espaço Reservado para Data 2"/>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63BB8766-B292-40C8-A4ED-F0CEC87F8B12}" type="datetime1">
              <a:rPr lang="pt-BR" altLang="pt-BR" smtClean="0"/>
              <a:t>14/10/2022</a:t>
            </a:fld>
            <a:endParaRPr lang="pt-BR" altLang="pt-BR" smtClean="0"/>
          </a:p>
        </p:txBody>
      </p:sp>
      <p:sp>
        <p:nvSpPr>
          <p:cNvPr id="56326" name="Espaço Reservado para Rodapé 3"/>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sp>
        <p:nvSpPr>
          <p:cNvPr id="7" name="Retângulo 6"/>
          <p:cNvSpPr/>
          <p:nvPr/>
        </p:nvSpPr>
        <p:spPr>
          <a:xfrm>
            <a:off x="2123728" y="1928802"/>
            <a:ext cx="5760640" cy="1754326"/>
          </a:xfrm>
          <a:prstGeom prst="rect">
            <a:avLst/>
          </a:prstGeom>
          <a:noFill/>
          <a:scene3d>
            <a:camera prst="perspectiveContrastingRightFacing"/>
            <a:lightRig rig="threePt" dir="t"/>
          </a:scene3d>
        </p:spPr>
        <p:txBody>
          <a:bodyPr wrap="square">
            <a:spAutoFit/>
            <a:scene3d>
              <a:camera prst="isometricOffAxis1Right"/>
              <a:lightRig rig="threePt" dir="t"/>
            </a:scene3d>
          </a:bodyPr>
          <a:lstStyle/>
          <a:p>
            <a:pPr algn="ctr" fontAlgn="auto">
              <a:spcBef>
                <a:spcPts val="0"/>
              </a:spcBef>
              <a:spcAft>
                <a:spcPts val="0"/>
              </a:spcAft>
              <a:defRPr/>
            </a:pPr>
            <a:r>
              <a:rPr lang="pt-BR" sz="5400" b="1" spc="100" dirty="0">
                <a:ln w="18000">
                  <a:solidFill>
                    <a:srgbClr val="C00000"/>
                  </a:solidFill>
                  <a:prstDash val="solid"/>
                </a:ln>
                <a:solidFill>
                  <a:schemeClr val="accent2">
                    <a:lumMod val="60000"/>
                    <a:lumOff val="40000"/>
                  </a:schemeClr>
                </a:solidFill>
                <a:effectLst>
                  <a:outerShdw blurRad="25000" dist="20000" dir="16020000" algn="tl">
                    <a:schemeClr val="accent1">
                      <a:satMod val="200000"/>
                      <a:shade val="1000"/>
                      <a:alpha val="60000"/>
                    </a:schemeClr>
                  </a:outerShdw>
                </a:effectLst>
                <a:latin typeface="+mn-lt"/>
              </a:rPr>
              <a:t>Distúrbios Circulatórios</a:t>
            </a:r>
          </a:p>
        </p:txBody>
      </p:sp>
      <p:pic>
        <p:nvPicPr>
          <p:cNvPr id="56328" name="Imagem 7"/>
          <p:cNvPicPr>
            <a:picLocks noChangeAspect="1" noChangeArrowheads="1"/>
          </p:cNvPicPr>
          <p:nvPr/>
        </p:nvPicPr>
        <p:blipFill>
          <a:blip r:embed="rId5"/>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Espaço Reservado para Conteúdo 2"/>
          <p:cNvSpPr>
            <a:spLocks noGrp="1"/>
          </p:cNvSpPr>
          <p:nvPr>
            <p:ph idx="1"/>
          </p:nvPr>
        </p:nvSpPr>
        <p:spPr>
          <a:xfrm>
            <a:off x="360673" y="1052736"/>
            <a:ext cx="8496943" cy="4138406"/>
          </a:xfrm>
        </p:spPr>
        <p:txBody>
          <a:bodyPr>
            <a:normAutofit/>
          </a:bodyPr>
          <a:lstStyle/>
          <a:p>
            <a:pPr algn="just">
              <a:buFont typeface="Wingdings" pitchFamily="2" charset="2"/>
              <a:buNone/>
            </a:pPr>
            <a:endParaRPr lang="pt-BR" sz="2800" dirty="0" smtClean="0">
              <a:solidFill>
                <a:schemeClr val="tx1"/>
              </a:solidFill>
            </a:endParaRPr>
          </a:p>
          <a:p>
            <a:pPr algn="just">
              <a:buFont typeface="Wingdings" pitchFamily="2" charset="2"/>
              <a:buNone/>
            </a:pPr>
            <a:r>
              <a:rPr lang="pt-BR" sz="2800" dirty="0" smtClean="0">
                <a:solidFill>
                  <a:schemeClr val="tx1"/>
                </a:solidFill>
              </a:rPr>
              <a:t>As doenças cardiovasculares (DCV) são as principais causas de morte em mulheres e homens no Brasil. </a:t>
            </a:r>
          </a:p>
          <a:p>
            <a:pPr algn="just">
              <a:buFont typeface="Wingdings" pitchFamily="2" charset="2"/>
              <a:buNone/>
            </a:pPr>
            <a:endParaRPr lang="pt-BR" sz="2800" dirty="0">
              <a:solidFill>
                <a:schemeClr val="tx1"/>
              </a:solidFill>
            </a:endParaRPr>
          </a:p>
          <a:p>
            <a:pPr algn="just">
              <a:buFont typeface="Wingdings" pitchFamily="2" charset="2"/>
              <a:buNone/>
            </a:pPr>
            <a:r>
              <a:rPr lang="pt-BR" sz="2800" dirty="0" smtClean="0">
                <a:solidFill>
                  <a:schemeClr val="tx1"/>
                </a:solidFill>
              </a:rPr>
              <a:t>São responsáveis por cerca de 20% de todas as mortes em indivíduos acima de 30 anos, segundo o Ministério da Saúde.</a:t>
            </a:r>
          </a:p>
          <a:p>
            <a:pPr algn="just">
              <a:buFont typeface="Wingdings" pitchFamily="2" charset="2"/>
              <a:buNone/>
            </a:pPr>
            <a:endParaRPr lang="pt-BR" sz="2800" dirty="0" smtClean="0">
              <a:solidFill>
                <a:schemeClr val="tx1"/>
              </a:solidFill>
            </a:endParaRPr>
          </a:p>
          <a:p>
            <a:pPr>
              <a:buFont typeface="Wingdings" pitchFamily="2" charset="2"/>
              <a:buNone/>
            </a:pPr>
            <a:endParaRPr lang="pt-BR" sz="2800" dirty="0" smtClean="0">
              <a:solidFill>
                <a:schemeClr val="tx1"/>
              </a:solidFill>
            </a:endParaRPr>
          </a:p>
          <a:p>
            <a:pPr>
              <a:buFont typeface="Wingdings" pitchFamily="2" charset="2"/>
              <a:buNone/>
            </a:pPr>
            <a:endParaRPr lang="pt-BR" sz="2800" dirty="0" smtClean="0">
              <a:solidFill>
                <a:schemeClr val="tx1"/>
              </a:solidFill>
            </a:endParaRPr>
          </a:p>
        </p:txBody>
      </p:sp>
      <p:sp>
        <p:nvSpPr>
          <p:cNvPr id="57348" name="Espaço Reservado para Data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97AEE2B6-A8FB-47F8-8B6B-E9E60DD121C8}" type="datetime1">
              <a:rPr lang="pt-BR" smtClean="0"/>
              <a:t>14/10/2022</a:t>
            </a:fld>
            <a:endParaRPr lang="pt-BR" smtClean="0"/>
          </a:p>
        </p:txBody>
      </p:sp>
      <p:sp>
        <p:nvSpPr>
          <p:cNvPr id="57350" name="Espaço Reservado para Rodapé 5"/>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57351"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pic>
        <p:nvPicPr>
          <p:cNvPr id="3" name="Imagem 2"/>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Lst>
          </a:blip>
          <a:stretch>
            <a:fillRect/>
          </a:stretch>
        </p:blipFill>
        <p:spPr>
          <a:xfrm>
            <a:off x="5148064" y="4869160"/>
            <a:ext cx="3859102" cy="19888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CDD09B8A-8757-4F92-AA29-F3F8EB0D6CB1}" type="datetime1">
              <a:rPr lang="pt-BR" altLang="pt-BR" smtClean="0"/>
              <a:t>14/10/2022</a:t>
            </a:fld>
            <a:endParaRPr lang="pt-BR" altLang="pt-BR" smtClean="0"/>
          </a:p>
        </p:txBody>
      </p:sp>
      <p:sp>
        <p:nvSpPr>
          <p:cNvPr id="113669" name="Espaço Reservado para Rodapé 3"/>
          <p:cNvSpPr>
            <a:spLocks noGrp="1"/>
          </p:cNvSpPr>
          <p:nvPr>
            <p:ph type="ftr" sz="quarter" idx="11"/>
          </p:nvPr>
        </p:nvSpPr>
        <p:spPr bwMode="auto">
          <a:xfrm rot="5400000">
            <a:off x="7115969" y="3863181"/>
            <a:ext cx="2947988"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13671"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pic>
        <p:nvPicPr>
          <p:cNvPr id="2050"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7" y="0"/>
            <a:ext cx="9130633" cy="7173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Espaço Reservado para Conteúdo 2"/>
          <p:cNvSpPr>
            <a:spLocks noGrp="1"/>
          </p:cNvSpPr>
          <p:nvPr>
            <p:ph idx="1"/>
          </p:nvPr>
        </p:nvSpPr>
        <p:spPr>
          <a:xfrm>
            <a:off x="180304" y="1751527"/>
            <a:ext cx="8352136" cy="4722298"/>
          </a:xfrm>
        </p:spPr>
        <p:txBody>
          <a:bodyPr>
            <a:normAutofit/>
          </a:bodyPr>
          <a:lstStyle/>
          <a:p>
            <a:pPr algn="ctr" eaLnBrk="1" hangingPunct="1">
              <a:buFont typeface="Wingdings" pitchFamily="2" charset="2"/>
              <a:buNone/>
            </a:pPr>
            <a:endParaRPr lang="pt-BR" sz="2400" dirty="0" smtClean="0">
              <a:latin typeface="Arial" panose="020B0604020202020204" pitchFamily="34" charset="0"/>
              <a:cs typeface="Arial" panose="020B0604020202020204" pitchFamily="34" charset="0"/>
            </a:endParaRPr>
          </a:p>
          <a:p>
            <a:pPr algn="ctr" eaLnBrk="1" hangingPunct="1">
              <a:buFont typeface="Wingdings" pitchFamily="2" charset="2"/>
              <a:buNone/>
            </a:pPr>
            <a:r>
              <a:rPr lang="pt-BR" sz="2400" b="1" dirty="0" smtClean="0">
                <a:latin typeface="Arial" panose="020B0604020202020204" pitchFamily="34" charset="0"/>
                <a:cs typeface="Arial" panose="020B0604020202020204" pitchFamily="34" charset="0"/>
              </a:rPr>
              <a:t>Hipertensão Arterial </a:t>
            </a:r>
            <a:r>
              <a:rPr lang="pt-BR" sz="2400" dirty="0" smtClean="0">
                <a:latin typeface="Arial" panose="020B0604020202020204" pitchFamily="34" charset="0"/>
                <a:cs typeface="Arial" panose="020B0604020202020204" pitchFamily="34" charset="0"/>
              </a:rPr>
              <a:t>sistêmica (HAS) </a:t>
            </a:r>
          </a:p>
          <a:p>
            <a:pPr algn="ctr" eaLnBrk="1" hangingPunct="1">
              <a:buFont typeface="Wingdings" pitchFamily="2" charset="2"/>
              <a:buNone/>
            </a:pPr>
            <a:endParaRPr lang="pt-BR" sz="2400" dirty="0" smtClean="0">
              <a:latin typeface="Arial" panose="020B0604020202020204" pitchFamily="34" charset="0"/>
              <a:cs typeface="Arial" panose="020B0604020202020204" pitchFamily="34" charset="0"/>
            </a:endParaRPr>
          </a:p>
          <a:p>
            <a:pPr algn="ctr">
              <a:buNone/>
            </a:pPr>
            <a:r>
              <a:rPr lang="pt-BR" sz="2400" b="1" dirty="0" smtClean="0">
                <a:latin typeface="Arial" panose="020B0604020202020204" pitchFamily="34" charset="0"/>
                <a:cs typeface="Arial" panose="020B0604020202020204" pitchFamily="34" charset="0"/>
              </a:rPr>
              <a:t>Definição</a:t>
            </a:r>
            <a:r>
              <a:rPr lang="pt-BR" sz="2400" dirty="0" smtClean="0">
                <a:latin typeface="Arial" panose="020B0604020202020204" pitchFamily="34" charset="0"/>
                <a:cs typeface="Arial" panose="020B0604020202020204" pitchFamily="34" charset="0"/>
              </a:rPr>
              <a:t>: </a:t>
            </a:r>
            <a:r>
              <a:rPr lang="pt-BR" sz="2400" dirty="0">
                <a:solidFill>
                  <a:srgbClr val="000000"/>
                </a:solidFill>
                <a:latin typeface="Arial" panose="020B0604020202020204" pitchFamily="34" charset="0"/>
                <a:cs typeface="Arial" panose="020B0604020202020204" pitchFamily="34" charset="0"/>
              </a:rPr>
              <a:t>A hipertensão arterial ou pressão alta é uma doença crônica caracterizada pelos níveis elevados da pressão sanguínea nas artérias. Ela acontece quando os valores das pressões máxima e mínima são iguais ou ultrapassam os 140/90 mmHg </a:t>
            </a:r>
            <a:endParaRPr lang="pt-BR" sz="2400" dirty="0" smtClean="0">
              <a:latin typeface="Arial" panose="020B0604020202020204" pitchFamily="34" charset="0"/>
              <a:cs typeface="Arial" panose="020B0604020202020204" pitchFamily="34" charset="0"/>
            </a:endParaRPr>
          </a:p>
        </p:txBody>
      </p:sp>
      <p:sp>
        <p:nvSpPr>
          <p:cNvPr id="114692"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1C547670-F6CC-4375-808C-D8CFF4E2F947}" type="datetime1">
              <a:rPr lang="pt-BR" smtClean="0"/>
              <a:t>14/10/2022</a:t>
            </a:fld>
            <a:endParaRPr lang="pt-BR" dirty="0" smtClean="0"/>
          </a:p>
        </p:txBody>
      </p:sp>
      <p:sp>
        <p:nvSpPr>
          <p:cNvPr id="114694" name="Espaço Reservado para Rodapé 5"/>
          <p:cNvSpPr>
            <a:spLocks noGrp="1"/>
          </p:cNvSpPr>
          <p:nvPr>
            <p:ph type="ftr" sz="quarter" idx="11"/>
          </p:nvPr>
        </p:nvSpPr>
        <p:spPr bwMode="auto">
          <a:xfrm rot="5400000">
            <a:off x="7115969" y="3932683"/>
            <a:ext cx="2947988"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14695"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ço Reservado para Conteúdo 5"/>
          <p:cNvSpPr>
            <a:spLocks noGrp="1"/>
          </p:cNvSpPr>
          <p:nvPr>
            <p:ph idx="1"/>
          </p:nvPr>
        </p:nvSpPr>
        <p:spPr>
          <a:xfrm>
            <a:off x="511229" y="2133600"/>
            <a:ext cx="8023172" cy="4535760"/>
          </a:xfrm>
        </p:spPr>
        <p:txBody>
          <a:bodyPr>
            <a:normAutofit/>
          </a:bodyPr>
          <a:lstStyle/>
          <a:p>
            <a:pPr marL="319088" indent="-319088" algn="just" eaLnBrk="1" hangingPunct="1">
              <a:buFont typeface="Wingdings" pitchFamily="2" charset="2"/>
              <a:buNone/>
            </a:pPr>
            <a:r>
              <a:rPr lang="pt-BR" altLang="pt-BR" dirty="0" smtClean="0"/>
              <a:t>Do </a:t>
            </a:r>
            <a:r>
              <a:rPr lang="pt-BR" altLang="pt-BR" b="1" dirty="0" smtClean="0">
                <a:solidFill>
                  <a:srgbClr val="FF0000"/>
                </a:solidFill>
              </a:rPr>
              <a:t>ventrículo esquerdo sai a AORTA</a:t>
            </a:r>
            <a:r>
              <a:rPr lang="pt-BR" altLang="pt-BR" dirty="0" smtClean="0"/>
              <a:t>, cujas ramificações originarão direta ou indiretamente todas as artérias da circulação sistêmica.</a:t>
            </a:r>
          </a:p>
          <a:p>
            <a:pPr marL="319088" indent="-319088" algn="just" eaLnBrk="1" hangingPunct="1">
              <a:buFont typeface="Wingdings" pitchFamily="2" charset="2"/>
              <a:buNone/>
            </a:pPr>
            <a:endParaRPr lang="pt-BR" altLang="pt-BR" dirty="0" smtClean="0"/>
          </a:p>
          <a:p>
            <a:pPr marL="319088" indent="-319088" eaLnBrk="1" hangingPunct="1">
              <a:buFont typeface="Wingdings" pitchFamily="2" charset="2"/>
              <a:buNone/>
            </a:pPr>
            <a:r>
              <a:rPr lang="pt-BR" altLang="pt-BR" dirty="0" smtClean="0"/>
              <a:t> As </a:t>
            </a:r>
            <a:r>
              <a:rPr lang="pt-BR" altLang="pt-BR" b="1" dirty="0" smtClean="0">
                <a:solidFill>
                  <a:srgbClr val="FF0000"/>
                </a:solidFill>
              </a:rPr>
              <a:t>principais artérias</a:t>
            </a:r>
            <a:r>
              <a:rPr lang="pt-BR" altLang="pt-BR" dirty="0" smtClean="0">
                <a:solidFill>
                  <a:srgbClr val="FF0000"/>
                </a:solidFill>
              </a:rPr>
              <a:t> </a:t>
            </a:r>
            <a:r>
              <a:rPr lang="pt-BR" altLang="pt-BR" dirty="0" smtClean="0"/>
              <a:t>do corpo humano:</a:t>
            </a:r>
          </a:p>
          <a:p>
            <a:pPr marL="319088" indent="-319088" eaLnBrk="1" hangingPunct="1">
              <a:buFont typeface="Wingdings" pitchFamily="2" charset="2"/>
              <a:buNone/>
            </a:pPr>
            <a:endParaRPr lang="pt-BR" altLang="pt-BR" dirty="0" smtClean="0"/>
          </a:p>
          <a:p>
            <a:pPr marL="319088" indent="-319088" eaLnBrk="1" hangingPunct="1">
              <a:buFont typeface="Wingdings" pitchFamily="2" charset="2"/>
              <a:buNone/>
            </a:pPr>
            <a:r>
              <a:rPr lang="pt-BR" altLang="pt-BR" b="1" dirty="0" smtClean="0">
                <a:solidFill>
                  <a:srgbClr val="FF0000"/>
                </a:solidFill>
              </a:rPr>
              <a:t>Coronárias</a:t>
            </a:r>
            <a:r>
              <a:rPr lang="pt-BR" altLang="pt-BR" dirty="0" smtClean="0"/>
              <a:t>: irrigam o músculo cardíaco;</a:t>
            </a:r>
          </a:p>
          <a:p>
            <a:pPr marL="319088" indent="-319088" eaLnBrk="1" hangingPunct="1">
              <a:buFont typeface="Wingdings" pitchFamily="2" charset="2"/>
              <a:buNone/>
            </a:pPr>
            <a:endParaRPr lang="pt-BR" altLang="pt-BR" dirty="0" smtClean="0"/>
          </a:p>
          <a:p>
            <a:pPr marL="319088" indent="-319088" eaLnBrk="1" hangingPunct="1">
              <a:buFont typeface="Wingdings" pitchFamily="2" charset="2"/>
              <a:buNone/>
            </a:pPr>
            <a:r>
              <a:rPr lang="pt-BR" altLang="pt-BR" b="1" dirty="0" smtClean="0">
                <a:solidFill>
                  <a:srgbClr val="FF0000"/>
                </a:solidFill>
              </a:rPr>
              <a:t>Carótida</a:t>
            </a:r>
            <a:r>
              <a:rPr lang="pt-BR" altLang="pt-BR" dirty="0" smtClean="0"/>
              <a:t>: irrigam o pescoço e a cabeça;</a:t>
            </a:r>
          </a:p>
          <a:p>
            <a:pPr marL="319088" indent="-319088" eaLnBrk="1" hangingPunct="1">
              <a:buFont typeface="Wingdings" pitchFamily="2" charset="2"/>
              <a:buNone/>
            </a:pPr>
            <a:endParaRPr lang="pt-BR" altLang="pt-BR" dirty="0" smtClean="0"/>
          </a:p>
          <a:p>
            <a:pPr marL="319088" indent="-319088" eaLnBrk="1" hangingPunct="1">
              <a:buFont typeface="Wingdings" pitchFamily="2" charset="2"/>
              <a:buNone/>
            </a:pPr>
            <a:r>
              <a:rPr lang="pt-BR" altLang="pt-BR" b="1" dirty="0" smtClean="0">
                <a:solidFill>
                  <a:srgbClr val="FF0000"/>
                </a:solidFill>
              </a:rPr>
              <a:t>Subclávia</a:t>
            </a:r>
            <a:r>
              <a:rPr lang="pt-BR" altLang="pt-BR" dirty="0" smtClean="0"/>
              <a:t>: irrigam os membros superiores;</a:t>
            </a:r>
          </a:p>
          <a:p>
            <a:pPr marL="319088" indent="-319088" eaLnBrk="1" hangingPunct="1">
              <a:buFont typeface="Wingdings" pitchFamily="2" charset="2"/>
              <a:buNone/>
            </a:pPr>
            <a:r>
              <a:rPr lang="pt-BR" altLang="pt-BR" dirty="0" smtClean="0"/>
              <a:t> </a:t>
            </a:r>
          </a:p>
        </p:txBody>
      </p:sp>
      <p:sp>
        <p:nvSpPr>
          <p:cNvPr id="28676" name="Espaço Reservado para Data 2"/>
          <p:cNvSpPr>
            <a:spLocks noGrp="1"/>
          </p:cNvSpPr>
          <p:nvPr>
            <p:ph type="dt" sz="half" idx="10"/>
          </p:nvPr>
        </p:nvSpPr>
        <p:spPr bwMode="auto">
          <a:xfrm rot="5400000">
            <a:off x="7737476" y="1593850"/>
            <a:ext cx="1714500" cy="384175"/>
          </a:xfrm>
          <a:noFill/>
          <a:ln>
            <a:miter lim="800000"/>
            <a:headEnd/>
            <a:tailEnd/>
          </a:ln>
        </p:spPr>
        <p:txBody>
          <a:bodyPr wrap="square" lIns="91440" tIns="45720" rIns="91440" bIns="45720" numCol="1" compatLnSpc="1">
            <a:prstTxWarp prst="textNoShape">
              <a:avLst/>
            </a:prstTxWarp>
          </a:bodyPr>
          <a:lstStyle/>
          <a:p>
            <a:fld id="{E393D6DC-B1BA-4AF7-90FD-6803A59D212F}" type="datetime1">
              <a:rPr lang="pt-BR" altLang="pt-BR" smtClean="0">
                <a:solidFill>
                  <a:prstClr val="black">
                    <a:tint val="75000"/>
                  </a:prstClr>
                </a:solidFill>
              </a:rPr>
              <a:t>14/10/2022</a:t>
            </a:fld>
            <a:endParaRPr lang="pt-BR" altLang="pt-BR" smtClean="0">
              <a:solidFill>
                <a:prstClr val="black">
                  <a:tint val="75000"/>
                </a:prstClr>
              </a:solidFill>
            </a:endParaRPr>
          </a:p>
        </p:txBody>
      </p:sp>
      <p:sp>
        <p:nvSpPr>
          <p:cNvPr id="28678" name="Espaço Reservado para Rodapé 3"/>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altLang="pt-BR" smtClean="0">
                <a:solidFill>
                  <a:prstClr val="black">
                    <a:tint val="75000"/>
                  </a:prstClr>
                </a:solidFill>
              </a:rPr>
              <a:t>Enfª Andréia Silva</a:t>
            </a:r>
          </a:p>
        </p:txBody>
      </p:sp>
      <p:pic>
        <p:nvPicPr>
          <p:cNvPr id="28679"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extLst>
      <p:ext uri="{BB962C8B-B14F-4D97-AF65-F5344CB8AC3E}">
        <p14:creationId xmlns:p14="http://schemas.microsoft.com/office/powerpoint/2010/main" val="3190314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solidFill>
                  <a:prstClr val="black">
                    <a:tint val="75000"/>
                  </a:prstClr>
                </a:solidFill>
              </a:rPr>
              <a:pPr>
                <a:defRPr/>
              </a:pPr>
              <a:t>14/10/2022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pPr>
              <a:defRPr/>
            </a:pPr>
            <a:r>
              <a:rPr lang="pt-BR" smtClean="0">
                <a:solidFill>
                  <a:prstClr val="black">
                    <a:tint val="75000"/>
                  </a:prstClr>
                </a:solidFill>
              </a:rPr>
              <a:t>Enfª Andréia Silva</a:t>
            </a:r>
            <a:endParaRPr lang="pt-BR">
              <a:solidFill>
                <a:prstClr val="black">
                  <a:tint val="75000"/>
                </a:prstClr>
              </a:solidFill>
            </a:endParaRPr>
          </a:p>
        </p:txBody>
      </p:sp>
      <p:pic>
        <p:nvPicPr>
          <p:cNvPr id="3074" name="Picture 2" descr="Resultado de imagem para hipertensÃ£o ar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7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46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Espaço Reservado para Conteúdo 5"/>
          <p:cNvSpPr>
            <a:spLocks noGrp="1"/>
          </p:cNvSpPr>
          <p:nvPr>
            <p:ph idx="1"/>
          </p:nvPr>
        </p:nvSpPr>
        <p:spPr>
          <a:xfrm>
            <a:off x="218941" y="1622738"/>
            <a:ext cx="4638809" cy="4851087"/>
          </a:xfrm>
        </p:spPr>
        <p:txBody>
          <a:bodyPr/>
          <a:lstStyle/>
          <a:p>
            <a:pPr algn="just" eaLnBrk="1" hangingPunct="1">
              <a:buFont typeface="Wingdings" pitchFamily="2" charset="2"/>
              <a:buNone/>
            </a:pPr>
            <a:r>
              <a:rPr lang="pt-BR" altLang="pt-BR" sz="2000" b="1" smtClean="0">
                <a:solidFill>
                  <a:schemeClr val="tx1"/>
                </a:solidFill>
                <a:latin typeface="Arial" charset="0"/>
                <a:cs typeface="Arial" charset="0"/>
              </a:rPr>
              <a:t>Tratamento</a:t>
            </a:r>
            <a:r>
              <a:rPr lang="pt-BR" altLang="pt-BR" sz="2000" smtClean="0">
                <a:solidFill>
                  <a:schemeClr val="tx1"/>
                </a:solidFill>
                <a:latin typeface="Arial" charset="0"/>
                <a:cs typeface="Arial" charset="0"/>
              </a:rPr>
              <a:t>: para alguns a dieta com pouco sal e sem gordura, além da mudança de 3 hábitos como: deixar de fumar, ingerir menos álcool, fazer exercícios e emagrecer;  são suficientes par manter a pressão controlada. </a:t>
            </a:r>
          </a:p>
          <a:p>
            <a:pPr algn="just" eaLnBrk="1" hangingPunct="1">
              <a:buFont typeface="Wingdings" pitchFamily="2" charset="2"/>
              <a:buNone/>
            </a:pPr>
            <a:r>
              <a:rPr lang="pt-BR" altLang="pt-BR" sz="2000" smtClean="0">
                <a:solidFill>
                  <a:schemeClr val="tx1"/>
                </a:solidFill>
                <a:latin typeface="Arial" charset="0"/>
                <a:cs typeface="Arial" charset="0"/>
              </a:rPr>
              <a:t>Outros necessitam de medicamentos. </a:t>
            </a:r>
          </a:p>
          <a:p>
            <a:pPr algn="just" eaLnBrk="1" hangingPunct="1">
              <a:buFont typeface="Wingdings" pitchFamily="2" charset="2"/>
              <a:buNone/>
            </a:pPr>
            <a:endParaRPr lang="pt-BR" altLang="pt-BR" sz="2000" smtClean="0">
              <a:solidFill>
                <a:schemeClr val="tx1"/>
              </a:solidFill>
              <a:latin typeface="Arial" charset="0"/>
              <a:cs typeface="Arial" charset="0"/>
            </a:endParaRPr>
          </a:p>
          <a:p>
            <a:pPr algn="just" eaLnBrk="1" hangingPunct="1">
              <a:buFont typeface="Wingdings" pitchFamily="2" charset="2"/>
              <a:buNone/>
            </a:pPr>
            <a:r>
              <a:rPr lang="pt-BR" altLang="pt-BR" sz="2000" smtClean="0">
                <a:solidFill>
                  <a:schemeClr val="tx1"/>
                </a:solidFill>
                <a:latin typeface="Arial" charset="0"/>
                <a:cs typeface="Arial" charset="0"/>
              </a:rPr>
              <a:t>Mas</a:t>
            </a:r>
            <a:r>
              <a:rPr lang="pt-BR" altLang="pt-BR" sz="2000" b="1" smtClean="0">
                <a:solidFill>
                  <a:schemeClr val="tx1"/>
                </a:solidFill>
                <a:latin typeface="Arial" charset="0"/>
                <a:cs typeface="Arial" charset="0"/>
              </a:rPr>
              <a:t> </a:t>
            </a:r>
            <a:r>
              <a:rPr lang="pt-BR" altLang="pt-BR" sz="2000" smtClean="0">
                <a:solidFill>
                  <a:schemeClr val="tx1"/>
                </a:solidFill>
                <a:latin typeface="Arial" charset="0"/>
                <a:cs typeface="Arial" charset="0"/>
              </a:rPr>
              <a:t>só o médico pode estabelecer o tipo de hipertensão, avaliar o estado dos órgãos alvo da doença e prescrever o tratamento indicado. </a:t>
            </a:r>
          </a:p>
          <a:p>
            <a:pPr algn="just" eaLnBrk="1" hangingPunct="1">
              <a:buFont typeface="Wingdings" pitchFamily="2" charset="2"/>
              <a:buNone/>
            </a:pPr>
            <a:endParaRPr lang="pt-BR" altLang="pt-BR" sz="2000" smtClean="0">
              <a:solidFill>
                <a:schemeClr val="tx1"/>
              </a:solidFill>
              <a:latin typeface="Arial" charset="0"/>
              <a:cs typeface="Arial" charset="0"/>
            </a:endParaRPr>
          </a:p>
        </p:txBody>
      </p:sp>
      <p:sp>
        <p:nvSpPr>
          <p:cNvPr id="118788" name="Espaço Reservado para Data 2"/>
          <p:cNvSpPr>
            <a:spLocks noGrp="1"/>
          </p:cNvSpPr>
          <p:nvPr>
            <p:ph type="dt" sz="half" idx="10"/>
          </p:nvPr>
        </p:nvSpPr>
        <p:spPr bwMode="auto">
          <a:xfrm rot="5400000">
            <a:off x="7514432" y="1156494"/>
            <a:ext cx="2160587" cy="384175"/>
          </a:xfrm>
          <a:noFill/>
          <a:ln>
            <a:miter lim="800000"/>
            <a:headEnd/>
            <a:tailEnd/>
          </a:ln>
        </p:spPr>
        <p:txBody>
          <a:bodyPr wrap="square" lIns="91440" tIns="45720" rIns="91440" bIns="45720" numCol="1" compatLnSpc="1">
            <a:prstTxWarp prst="textNoShape">
              <a:avLst/>
            </a:prstTxWarp>
          </a:bodyPr>
          <a:lstStyle/>
          <a:p>
            <a:fld id="{D67C5360-DA0E-4805-8D8D-4B35355DDBA4}" type="datetime1">
              <a:rPr lang="pt-BR" altLang="pt-BR" smtClean="0">
                <a:solidFill>
                  <a:prstClr val="black">
                    <a:tint val="75000"/>
                  </a:prstClr>
                </a:solidFill>
              </a:rPr>
              <a:pPr/>
              <a:t>14/10/2022</a:t>
            </a:fld>
            <a:endParaRPr lang="pt-BR" altLang="pt-BR" smtClean="0">
              <a:solidFill>
                <a:prstClr val="black">
                  <a:tint val="75000"/>
                </a:prstClr>
              </a:solidFill>
            </a:endParaRPr>
          </a:p>
        </p:txBody>
      </p:sp>
      <p:sp>
        <p:nvSpPr>
          <p:cNvPr id="118790" name="Espaço Reservado para Rodapé 3"/>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altLang="pt-BR" smtClean="0">
                <a:solidFill>
                  <a:prstClr val="black">
                    <a:tint val="75000"/>
                  </a:prstClr>
                </a:solidFill>
              </a:rPr>
              <a:t>Enfª Andréia Silva</a:t>
            </a:r>
          </a:p>
        </p:txBody>
      </p:sp>
      <p:pic>
        <p:nvPicPr>
          <p:cNvPr id="118791"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pic>
        <p:nvPicPr>
          <p:cNvPr id="118792" name="Picture 3"/>
          <p:cNvPicPr>
            <a:picLocks noChangeAspect="1" noChangeArrowheads="1"/>
          </p:cNvPicPr>
          <p:nvPr/>
        </p:nvPicPr>
        <p:blipFill>
          <a:blip r:embed="rId3"/>
          <a:srcRect/>
          <a:stretch>
            <a:fillRect/>
          </a:stretch>
        </p:blipFill>
        <p:spPr bwMode="auto">
          <a:xfrm>
            <a:off x="5143500" y="1714500"/>
            <a:ext cx="3000375" cy="4214813"/>
          </a:xfrm>
          <a:prstGeom prst="rect">
            <a:avLst/>
          </a:prstGeom>
          <a:noFill/>
          <a:ln w="9525">
            <a:noFill/>
            <a:miter lim="800000"/>
            <a:headEnd/>
            <a:tailEnd/>
          </a:ln>
        </p:spPr>
      </p:pic>
    </p:spTree>
    <p:extLst>
      <p:ext uri="{BB962C8B-B14F-4D97-AF65-F5344CB8AC3E}">
        <p14:creationId xmlns:p14="http://schemas.microsoft.com/office/powerpoint/2010/main" val="1587386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Espaço Reservado para Conteúdo 2"/>
          <p:cNvSpPr>
            <a:spLocks noGrp="1"/>
          </p:cNvSpPr>
          <p:nvPr>
            <p:ph idx="1"/>
          </p:nvPr>
        </p:nvSpPr>
        <p:spPr>
          <a:xfrm>
            <a:off x="611561" y="1700808"/>
            <a:ext cx="7922840" cy="4968552"/>
          </a:xfrm>
        </p:spPr>
        <p:txBody>
          <a:bodyPr/>
          <a:lstStyle/>
          <a:p>
            <a:pPr eaLnBrk="1" hangingPunct="1">
              <a:buFont typeface="Wingdings" pitchFamily="2" charset="2"/>
              <a:buNone/>
            </a:pPr>
            <a:r>
              <a:rPr lang="pt-BR" b="1" dirty="0" smtClean="0">
                <a:solidFill>
                  <a:schemeClr val="tx1"/>
                </a:solidFill>
              </a:rPr>
              <a:t>Hipertensão arterial sistêmica (HAS) </a:t>
            </a:r>
          </a:p>
          <a:p>
            <a:pPr eaLnBrk="1" hangingPunct="1">
              <a:buFont typeface="Wingdings" pitchFamily="2" charset="2"/>
              <a:buNone/>
            </a:pPr>
            <a:endParaRPr lang="pt-BR" dirty="0" smtClean="0">
              <a:solidFill>
                <a:schemeClr val="tx1"/>
              </a:solidFill>
            </a:endParaRPr>
          </a:p>
          <a:p>
            <a:pPr eaLnBrk="1" hangingPunct="1">
              <a:buFont typeface="Wingdings" pitchFamily="2" charset="2"/>
              <a:buNone/>
            </a:pPr>
            <a:r>
              <a:rPr lang="pt-BR" b="1" dirty="0" smtClean="0">
                <a:solidFill>
                  <a:schemeClr val="tx1"/>
                </a:solidFill>
              </a:rPr>
              <a:t>Tratamento: </a:t>
            </a:r>
            <a:r>
              <a:rPr lang="pt-BR" dirty="0" smtClean="0">
                <a:solidFill>
                  <a:schemeClr val="tx1"/>
                </a:solidFill>
              </a:rPr>
              <a:t>terapia farmacológica (inicialmente diuréticos e/ou betabloqueadores) </a:t>
            </a:r>
          </a:p>
          <a:p>
            <a:pPr eaLnBrk="1" hangingPunct="1">
              <a:buFont typeface="Wingdings" pitchFamily="2" charset="2"/>
              <a:buNone/>
            </a:pPr>
            <a:r>
              <a:rPr lang="pt-BR" dirty="0" smtClean="0">
                <a:solidFill>
                  <a:schemeClr val="tx1"/>
                </a:solidFill>
              </a:rPr>
              <a:t>Atenção para fatores de risco! </a:t>
            </a:r>
          </a:p>
          <a:p>
            <a:pPr eaLnBrk="1" hangingPunct="1">
              <a:buFont typeface="Wingdings" pitchFamily="2" charset="2"/>
              <a:buNone/>
            </a:pPr>
            <a:endParaRPr lang="pt-BR" dirty="0" smtClean="0">
              <a:solidFill>
                <a:schemeClr val="tx1"/>
              </a:solidFill>
            </a:endParaRPr>
          </a:p>
          <a:p>
            <a:pPr eaLnBrk="1" hangingPunct="1">
              <a:buFont typeface="Wingdings" pitchFamily="2" charset="2"/>
              <a:buNone/>
            </a:pPr>
            <a:r>
              <a:rPr lang="pt-BR" b="1" dirty="0" smtClean="0">
                <a:solidFill>
                  <a:schemeClr val="tx1"/>
                </a:solidFill>
              </a:rPr>
              <a:t>Complicações da HAS: </a:t>
            </a:r>
            <a:r>
              <a:rPr lang="pt-BR" dirty="0" smtClean="0">
                <a:solidFill>
                  <a:schemeClr val="tx1"/>
                </a:solidFill>
              </a:rPr>
              <a:t>doença cerebrovascular, doença arterial coronária, insuficiência cardíaca, insuficiência renal crônica, doença vascular de extremidades </a:t>
            </a:r>
          </a:p>
          <a:p>
            <a:pPr eaLnBrk="1" hangingPunct="1"/>
            <a:endParaRPr lang="pt-BR" dirty="0" smtClean="0">
              <a:solidFill>
                <a:schemeClr val="tx1"/>
              </a:solidFill>
            </a:endParaRPr>
          </a:p>
        </p:txBody>
      </p:sp>
      <p:sp>
        <p:nvSpPr>
          <p:cNvPr id="115716"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53E9362C-35D3-4C93-AF4A-643922C65692}" type="datetime1">
              <a:rPr lang="pt-BR" smtClean="0"/>
              <a:t>14/10/2022</a:t>
            </a:fld>
            <a:endParaRPr lang="pt-BR" smtClean="0"/>
          </a:p>
        </p:txBody>
      </p:sp>
      <p:sp>
        <p:nvSpPr>
          <p:cNvPr id="115718" name="Espaço Reservado para Rodapé 5"/>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15719"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Espaço Reservado para Conteúdo 5"/>
          <p:cNvSpPr>
            <a:spLocks noGrp="1"/>
          </p:cNvSpPr>
          <p:nvPr>
            <p:ph idx="1"/>
          </p:nvPr>
        </p:nvSpPr>
        <p:spPr>
          <a:xfrm>
            <a:off x="334852" y="1712890"/>
            <a:ext cx="8199550" cy="4198332"/>
          </a:xfrm>
        </p:spPr>
        <p:txBody>
          <a:bodyPr>
            <a:noAutofit/>
          </a:bodyPr>
          <a:lstStyle/>
          <a:p>
            <a:pPr marL="319088" indent="-319088" algn="just" eaLnBrk="1" hangingPunct="1">
              <a:buFont typeface="Wingdings" pitchFamily="2" charset="2"/>
              <a:buNone/>
            </a:pPr>
            <a:r>
              <a:rPr lang="pt-BR" sz="2000" dirty="0" smtClean="0">
                <a:solidFill>
                  <a:schemeClr val="tx1"/>
                </a:solidFill>
                <a:latin typeface="Arial" charset="0"/>
                <a:cs typeface="Arial" charset="0"/>
              </a:rPr>
              <a:t>No organismo de um hipertenso as artérias ficam apertadas e dificultam a passagem do sangue, razão pela qual o coração precisa exercer uma pressão maior para bombeá-lo.</a:t>
            </a:r>
          </a:p>
          <a:p>
            <a:pPr marL="319088" indent="-319088" algn="just" eaLnBrk="1" hangingPunct="1">
              <a:buFont typeface="Wingdings" pitchFamily="2" charset="2"/>
              <a:buNone/>
            </a:pPr>
            <a:r>
              <a:rPr lang="pt-BR" sz="2000" dirty="0" smtClean="0">
                <a:solidFill>
                  <a:schemeClr val="tx1"/>
                </a:solidFill>
                <a:latin typeface="Arial" charset="0"/>
                <a:cs typeface="Arial" charset="0"/>
              </a:rPr>
              <a:t> </a:t>
            </a:r>
          </a:p>
          <a:p>
            <a:pPr marL="319088" indent="-319088" algn="just" eaLnBrk="1" hangingPunct="1">
              <a:buFont typeface="Wingdings" pitchFamily="2" charset="2"/>
              <a:buNone/>
            </a:pPr>
            <a:r>
              <a:rPr lang="pt-BR" sz="2000" dirty="0" smtClean="0">
                <a:solidFill>
                  <a:schemeClr val="tx1"/>
                </a:solidFill>
                <a:latin typeface="Arial" charset="0"/>
                <a:cs typeface="Arial" charset="0"/>
              </a:rPr>
              <a:t>Algumas pessoas podem não apresentar sintomas. Porém quando presente podem manifestar-se com:</a:t>
            </a:r>
          </a:p>
          <a:p>
            <a:pPr marL="319088" indent="-319088" algn="just" eaLnBrk="1" hangingPunct="1">
              <a:buFont typeface="Wingdings" pitchFamily="2" charset="2"/>
              <a:buNone/>
            </a:pPr>
            <a:r>
              <a:rPr lang="pt-BR" sz="2000" b="1" dirty="0" smtClean="0">
                <a:solidFill>
                  <a:schemeClr val="tx1"/>
                </a:solidFill>
                <a:latin typeface="Arial" charset="0"/>
                <a:cs typeface="Arial" charset="0"/>
              </a:rPr>
              <a:t>Cefaleia; sangramento nasal, tonturas e zumbidos no ouvido.</a:t>
            </a:r>
          </a:p>
          <a:p>
            <a:pPr marL="319088" indent="-319088" algn="just" eaLnBrk="1" hangingPunct="1">
              <a:buFont typeface="Wingdings" pitchFamily="2" charset="2"/>
              <a:buNone/>
            </a:pPr>
            <a:r>
              <a:rPr lang="pt-BR" sz="2000" dirty="0" smtClean="0">
                <a:solidFill>
                  <a:schemeClr val="tx1"/>
                </a:solidFill>
                <a:latin typeface="Arial" charset="0"/>
                <a:cs typeface="Arial" charset="0"/>
              </a:rPr>
              <a:t>Outros como palpitação, dor no peito, falta de ar, edemas, alterações visuais, perda de memória e de equilíbrio, palidez, problemas urinários e dores nas pernas demonstram que os órgãos alvo da doença podem estar comprometidos. </a:t>
            </a:r>
          </a:p>
          <a:p>
            <a:pPr marL="319088" indent="-319088" algn="just" eaLnBrk="1" hangingPunct="1">
              <a:buFont typeface="Wingdings" pitchFamily="2" charset="2"/>
              <a:buNone/>
            </a:pPr>
            <a:endParaRPr lang="pt-BR" sz="2000" dirty="0" smtClean="0">
              <a:solidFill>
                <a:schemeClr val="tx1"/>
              </a:solidFill>
              <a:latin typeface="Arial" charset="0"/>
              <a:cs typeface="Arial" charset="0"/>
            </a:endParaRPr>
          </a:p>
          <a:p>
            <a:pPr marL="319088" indent="-319088" algn="just" eaLnBrk="1" hangingPunct="1">
              <a:buFont typeface="Wingdings" pitchFamily="2" charset="2"/>
              <a:buNone/>
            </a:pPr>
            <a:r>
              <a:rPr lang="pt-BR" sz="2000" dirty="0" smtClean="0">
                <a:solidFill>
                  <a:schemeClr val="tx1"/>
                </a:solidFill>
                <a:latin typeface="Arial" charset="0"/>
                <a:cs typeface="Arial" charset="0"/>
              </a:rPr>
              <a:t>Nestes casos, convém procurar um médico imediatamente</a:t>
            </a:r>
          </a:p>
          <a:p>
            <a:pPr marL="319088" indent="-319088" algn="just" eaLnBrk="1" hangingPunct="1">
              <a:buFont typeface="Wingdings" pitchFamily="2" charset="2"/>
              <a:buNone/>
            </a:pPr>
            <a:endParaRPr lang="pt-BR" sz="2000" dirty="0" smtClean="0">
              <a:solidFill>
                <a:schemeClr val="tx1"/>
              </a:solidFill>
              <a:latin typeface="Arial" charset="0"/>
              <a:cs typeface="Arial" charset="0"/>
            </a:endParaRPr>
          </a:p>
        </p:txBody>
      </p:sp>
      <p:sp>
        <p:nvSpPr>
          <p:cNvPr id="116740" name="Espaço Reservado para Data 2"/>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1EEE574B-8545-4CAA-8539-D884F578CDCC}" type="datetime1">
              <a:rPr lang="pt-BR" altLang="pt-BR" smtClean="0"/>
              <a:t>14/10/2022</a:t>
            </a:fld>
            <a:endParaRPr lang="pt-BR" altLang="pt-BR" smtClean="0"/>
          </a:p>
        </p:txBody>
      </p:sp>
      <p:sp>
        <p:nvSpPr>
          <p:cNvPr id="116742" name="Espaço Reservado para Rodapé 3"/>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16743"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Espaço Reservado para Conteúdo 5"/>
          <p:cNvSpPr>
            <a:spLocks noGrp="1"/>
          </p:cNvSpPr>
          <p:nvPr>
            <p:ph idx="1"/>
          </p:nvPr>
        </p:nvSpPr>
        <p:spPr>
          <a:xfrm>
            <a:off x="251520" y="1628800"/>
            <a:ext cx="8784975" cy="5112568"/>
          </a:xfrm>
        </p:spPr>
        <p:txBody>
          <a:bodyPr>
            <a:normAutofit/>
          </a:bodyPr>
          <a:lstStyle/>
          <a:p>
            <a:pPr marL="319088" indent="-319088" algn="just" eaLnBrk="1" hangingPunct="1">
              <a:buFont typeface="Wingdings" pitchFamily="2" charset="2"/>
              <a:buNone/>
            </a:pPr>
            <a:r>
              <a:rPr lang="pt-BR" sz="2000" dirty="0" smtClean="0">
                <a:solidFill>
                  <a:schemeClr val="tx1"/>
                </a:solidFill>
                <a:latin typeface="Arial" charset="0"/>
                <a:cs typeface="Arial" charset="0"/>
              </a:rPr>
              <a:t>O </a:t>
            </a:r>
            <a:r>
              <a:rPr lang="pt-BR" sz="2000" b="1" dirty="0" smtClean="0">
                <a:solidFill>
                  <a:schemeClr val="tx1"/>
                </a:solidFill>
                <a:latin typeface="Arial" charset="0"/>
                <a:cs typeface="Arial" charset="0"/>
              </a:rPr>
              <a:t>diagnóstico </a:t>
            </a:r>
            <a:r>
              <a:rPr lang="pt-BR" sz="2000" dirty="0" smtClean="0">
                <a:solidFill>
                  <a:schemeClr val="tx1"/>
                </a:solidFill>
                <a:latin typeface="Arial" charset="0"/>
                <a:cs typeface="Arial" charset="0"/>
              </a:rPr>
              <a:t>é baseado na medida da pressão arterial.  Embora simples, a medida isolada da pressão sofre influência de vários fatores. Por conta disso, hoje a medicina utiliza outros recursos adicionais para diagnosticar a hipertensão:</a:t>
            </a:r>
          </a:p>
          <a:p>
            <a:pPr marL="319088" indent="-319088" algn="just" eaLnBrk="1" hangingPunct="1">
              <a:buFont typeface="Wingdings" pitchFamily="2" charset="2"/>
              <a:buNone/>
            </a:pPr>
            <a:r>
              <a:rPr lang="pt-BR" sz="2000" b="1" dirty="0" smtClean="0">
                <a:solidFill>
                  <a:schemeClr val="tx1"/>
                </a:solidFill>
                <a:latin typeface="Arial" charset="0"/>
                <a:cs typeface="Arial" charset="0"/>
              </a:rPr>
              <a:t>Teste ergométrico:</a:t>
            </a:r>
            <a:r>
              <a:rPr lang="pt-BR" sz="2000" dirty="0" smtClean="0">
                <a:solidFill>
                  <a:schemeClr val="tx1"/>
                </a:solidFill>
                <a:latin typeface="Arial" charset="0"/>
                <a:cs typeface="Arial" charset="0"/>
              </a:rPr>
              <a:t> mede a pressão do indivíduo durante o esforço físico e pode evidenciar se ele possui risco de desenvolver hipertensão. </a:t>
            </a:r>
          </a:p>
          <a:p>
            <a:pPr marL="319088" indent="-319088" algn="just" eaLnBrk="1" hangingPunct="1">
              <a:buFont typeface="Wingdings" pitchFamily="2" charset="2"/>
              <a:buNone/>
            </a:pPr>
            <a:endParaRPr lang="pt-BR" sz="2000" b="1" dirty="0" smtClean="0">
              <a:solidFill>
                <a:schemeClr val="tx1"/>
              </a:solidFill>
              <a:latin typeface="Arial" charset="0"/>
              <a:cs typeface="Arial" charset="0"/>
            </a:endParaRPr>
          </a:p>
          <a:p>
            <a:pPr marL="319088" indent="-319088" algn="just" eaLnBrk="1" hangingPunct="1">
              <a:buFont typeface="Wingdings" pitchFamily="2" charset="2"/>
              <a:buNone/>
            </a:pPr>
            <a:r>
              <a:rPr lang="pt-BR" sz="2000" b="1" dirty="0" smtClean="0">
                <a:solidFill>
                  <a:schemeClr val="tx1"/>
                </a:solidFill>
                <a:latin typeface="Arial" charset="0"/>
                <a:cs typeface="Arial" charset="0"/>
              </a:rPr>
              <a:t>Monitorização ambulatorial da pressão arterial</a:t>
            </a:r>
            <a:r>
              <a:rPr lang="pt-BR" sz="2000" dirty="0" smtClean="0">
                <a:solidFill>
                  <a:schemeClr val="tx1"/>
                </a:solidFill>
                <a:latin typeface="Arial" charset="0"/>
                <a:cs typeface="Arial" charset="0"/>
              </a:rPr>
              <a:t> (MAPA): que registra a pressão do paciente 24 horas, ao longo de suas atividades diárias e do sono, fornecendo dados relevantes para o médico. </a:t>
            </a:r>
          </a:p>
          <a:p>
            <a:pPr marL="319088" indent="-319088" algn="just" eaLnBrk="1" hangingPunct="1">
              <a:buFont typeface="Wingdings" pitchFamily="2" charset="2"/>
              <a:buNone/>
            </a:pPr>
            <a:r>
              <a:rPr lang="pt-BR" sz="2000" dirty="0" smtClean="0">
                <a:solidFill>
                  <a:schemeClr val="tx1"/>
                </a:solidFill>
                <a:latin typeface="Arial" charset="0"/>
                <a:cs typeface="Arial" charset="0"/>
              </a:rPr>
              <a:t>Mas nenhum desses recursos substitui a avaliação clínica do paciente e a medida da pressão arterial em consultório. </a:t>
            </a:r>
          </a:p>
          <a:p>
            <a:pPr marL="319088" indent="-319088" algn="just" eaLnBrk="1" hangingPunct="1">
              <a:buFont typeface="Wingdings" pitchFamily="2" charset="2"/>
              <a:buNone/>
            </a:pPr>
            <a:endParaRPr lang="pt-BR" sz="2000" dirty="0" smtClean="0">
              <a:solidFill>
                <a:schemeClr val="tx1"/>
              </a:solidFill>
              <a:latin typeface="Arial" charset="0"/>
              <a:cs typeface="Arial" charset="0"/>
            </a:endParaRPr>
          </a:p>
          <a:p>
            <a:pPr marL="319088" indent="-319088" algn="just" eaLnBrk="1" hangingPunct="1">
              <a:buFont typeface="Wingdings" pitchFamily="2" charset="2"/>
              <a:buChar char=""/>
            </a:pPr>
            <a:endParaRPr lang="pt-BR" sz="2000" dirty="0" smtClean="0">
              <a:solidFill>
                <a:schemeClr val="tx1"/>
              </a:solidFill>
              <a:latin typeface="Arial" charset="0"/>
              <a:cs typeface="Arial" charset="0"/>
            </a:endParaRPr>
          </a:p>
          <a:p>
            <a:pPr marL="319088" indent="-319088" algn="just" eaLnBrk="1" hangingPunct="1">
              <a:buFont typeface="Wingdings" pitchFamily="2" charset="2"/>
              <a:buNone/>
            </a:pPr>
            <a:endParaRPr lang="pt-BR" sz="2000" dirty="0" smtClean="0">
              <a:solidFill>
                <a:schemeClr val="tx1"/>
              </a:solidFill>
              <a:latin typeface="Arial" charset="0"/>
              <a:cs typeface="Arial" charset="0"/>
            </a:endParaRPr>
          </a:p>
        </p:txBody>
      </p:sp>
      <p:sp>
        <p:nvSpPr>
          <p:cNvPr id="117764" name="Espaço Reservado para Data 2"/>
          <p:cNvSpPr>
            <a:spLocks noGrp="1"/>
          </p:cNvSpPr>
          <p:nvPr>
            <p:ph type="dt" sz="half" idx="10"/>
          </p:nvPr>
        </p:nvSpPr>
        <p:spPr bwMode="auto">
          <a:xfrm rot="5400000">
            <a:off x="7514432" y="1156494"/>
            <a:ext cx="2160587" cy="384175"/>
          </a:xfrm>
          <a:noFill/>
          <a:ln>
            <a:miter lim="800000"/>
            <a:headEnd/>
            <a:tailEnd/>
          </a:ln>
        </p:spPr>
        <p:txBody>
          <a:bodyPr wrap="square" lIns="91440" tIns="45720" rIns="91440" bIns="45720" numCol="1" compatLnSpc="1">
            <a:prstTxWarp prst="textNoShape">
              <a:avLst/>
            </a:prstTxWarp>
          </a:bodyPr>
          <a:lstStyle/>
          <a:p>
            <a:fld id="{A3F7600F-63AC-46C7-BA61-0ACBBF9A1EFB}" type="datetime1">
              <a:rPr lang="pt-BR" altLang="pt-BR" smtClean="0"/>
              <a:t>14/10/2022</a:t>
            </a:fld>
            <a:endParaRPr lang="pt-BR" altLang="pt-BR" smtClean="0"/>
          </a:p>
        </p:txBody>
      </p:sp>
      <p:sp>
        <p:nvSpPr>
          <p:cNvPr id="117766" name="Espaço Reservado para Rodapé 3"/>
          <p:cNvSpPr>
            <a:spLocks noGrp="1"/>
          </p:cNvSpPr>
          <p:nvPr>
            <p:ph type="ftr" sz="quarter" idx="11"/>
          </p:nvPr>
        </p:nvSpPr>
        <p:spPr bwMode="auto">
          <a:xfrm rot="5400000">
            <a:off x="7115969" y="3863181"/>
            <a:ext cx="2947988"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17767"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9" y="1196752"/>
            <a:ext cx="8210872" cy="4714470"/>
          </a:xfrm>
        </p:spPr>
        <p:txBody>
          <a:bodyPr>
            <a:normAutofit/>
          </a:bodyPr>
          <a:lstStyle/>
          <a:p>
            <a:pPr marL="0" indent="0">
              <a:buNone/>
            </a:pPr>
            <a:r>
              <a:rPr lang="pt-BR" sz="2400" b="1" dirty="0" smtClean="0">
                <a:solidFill>
                  <a:schemeClr val="tx1"/>
                </a:solidFill>
                <a:latin typeface="Arial" panose="020B0604020202020204" pitchFamily="34" charset="0"/>
                <a:cs typeface="Arial" panose="020B0604020202020204" pitchFamily="34" charset="0"/>
              </a:rPr>
              <a:t>MRPA</a:t>
            </a:r>
            <a:r>
              <a:rPr lang="pt-BR" sz="2400" dirty="0" smtClean="0">
                <a:solidFill>
                  <a:schemeClr val="tx1"/>
                </a:solidFill>
                <a:latin typeface="Arial" panose="020B0604020202020204" pitchFamily="34" charset="0"/>
                <a:cs typeface="Arial" panose="020B0604020202020204" pitchFamily="34" charset="0"/>
              </a:rPr>
              <a:t>- </a:t>
            </a:r>
            <a:r>
              <a:rPr lang="pt-BR" sz="2400" b="1" dirty="0" smtClean="0">
                <a:solidFill>
                  <a:schemeClr val="tx1"/>
                </a:solidFill>
                <a:latin typeface="Arial" panose="020B0604020202020204" pitchFamily="34" charset="0"/>
                <a:cs typeface="Arial" panose="020B0604020202020204" pitchFamily="34" charset="0"/>
              </a:rPr>
              <a:t>Monitorização Residencial da Pressão Arterial</a:t>
            </a:r>
          </a:p>
          <a:p>
            <a:pPr marL="0" indent="0">
              <a:buNone/>
            </a:pPr>
            <a:endParaRPr lang="pt-BR" sz="2400" dirty="0" smtClean="0">
              <a:solidFill>
                <a:schemeClr val="tx1"/>
              </a:solidFill>
              <a:latin typeface="Arial" panose="020B0604020202020204" pitchFamily="34" charset="0"/>
              <a:cs typeface="Arial" panose="020B0604020202020204" pitchFamily="34" charset="0"/>
            </a:endParaRPr>
          </a:p>
          <a:p>
            <a:pPr marL="0" indent="0" algn="ctr">
              <a:buNone/>
            </a:pPr>
            <a:r>
              <a:rPr lang="pt-BR" sz="2400" dirty="0" smtClean="0">
                <a:solidFill>
                  <a:schemeClr val="tx1"/>
                </a:solidFill>
                <a:latin typeface="Arial" panose="020B0604020202020204" pitchFamily="34" charset="0"/>
                <a:cs typeface="Arial" panose="020B0604020202020204" pitchFamily="34" charset="0"/>
              </a:rPr>
              <a:t>É  </a:t>
            </a:r>
            <a:r>
              <a:rPr lang="pt-BR" sz="2400" dirty="0">
                <a:solidFill>
                  <a:schemeClr val="tx1"/>
                </a:solidFill>
                <a:latin typeface="Arial" panose="020B0604020202020204" pitchFamily="34" charset="0"/>
                <a:cs typeface="Arial" panose="020B0604020202020204" pitchFamily="34" charset="0"/>
              </a:rPr>
              <a:t>uma modalidade de medição realizada com protocolo específico, consistindo na obtenção de três medições pela manhã, antes do desjejum e da tomada da medicação, e três à noite, antes do jantar, durante cinco dias. Outra opção é realizar duas medições em cada uma dessas duas sessões, durante sete dias</a:t>
            </a:r>
            <a:r>
              <a:rPr lang="pt-BR" sz="2400" dirty="0" smtClean="0">
                <a:solidFill>
                  <a:schemeClr val="tx1"/>
                </a:solidFill>
                <a:latin typeface="Arial" panose="020B0604020202020204" pitchFamily="34" charset="0"/>
                <a:cs typeface="Arial" panose="020B0604020202020204" pitchFamily="34" charset="0"/>
              </a:rPr>
              <a:t>.</a:t>
            </a:r>
            <a:endParaRPr lang="pt-BR" sz="2400" dirty="0">
              <a:solidFill>
                <a:schemeClr val="tx1"/>
              </a:solidFill>
              <a:latin typeface="Arial" panose="020B0604020202020204" pitchFamily="34" charset="0"/>
              <a:cs typeface="Arial" panose="020B0604020202020204" pitchFamily="34" charset="0"/>
            </a:endParaRPr>
          </a:p>
        </p:txBody>
      </p:sp>
      <p:sp>
        <p:nvSpPr>
          <p:cNvPr id="4" name="Espaço Reservado para Data 3"/>
          <p:cNvSpPr>
            <a:spLocks noGrp="1"/>
          </p:cNvSpPr>
          <p:nvPr>
            <p:ph type="dt" sz="half" idx="10"/>
          </p:nvPr>
        </p:nvSpPr>
        <p:spPr/>
        <p:txBody>
          <a:bodyPr/>
          <a:lstStyle/>
          <a:p>
            <a:pPr>
              <a:defRPr/>
            </a:pPr>
            <a:fld id="{D1BD48B0-E3DF-4527-93AA-7C3D9F7A9906}" type="datetime1">
              <a:rPr lang="pt-BR" smtClean="0"/>
              <a:t>14/10/2022</a:t>
            </a:fld>
            <a:endParaRPr lang="pt-BR"/>
          </a:p>
        </p:txBody>
      </p:sp>
      <p:sp>
        <p:nvSpPr>
          <p:cNvPr id="5" name="Espaço Reservado para Rodapé 4"/>
          <p:cNvSpPr>
            <a:spLocks noGrp="1"/>
          </p:cNvSpPr>
          <p:nvPr>
            <p:ph type="ftr" sz="quarter" idx="11"/>
          </p:nvPr>
        </p:nvSpPr>
        <p:spPr/>
        <p:txBody>
          <a:bodyPr/>
          <a:lstStyle/>
          <a:p>
            <a:pPr>
              <a:defRPr/>
            </a:pPr>
            <a:r>
              <a:rPr lang="pt-BR" smtClean="0"/>
              <a:t>Enfª Andréia Silva</a:t>
            </a:r>
            <a:endParaRPr lang="pt-BR"/>
          </a:p>
        </p:txBody>
      </p:sp>
    </p:spTree>
    <p:extLst>
      <p:ext uri="{BB962C8B-B14F-4D97-AF65-F5344CB8AC3E}">
        <p14:creationId xmlns:p14="http://schemas.microsoft.com/office/powerpoint/2010/main" val="143627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28688"/>
            <a:ext cx="7467600" cy="488950"/>
          </a:xfrm>
        </p:spPr>
        <p:txBody>
          <a:bodyPr>
            <a:normAutofit fontScale="90000"/>
          </a:bodyPr>
          <a:lstStyle/>
          <a:p>
            <a:pPr eaLnBrk="1" fontAlgn="auto" hangingPunct="1">
              <a:spcAft>
                <a:spcPts val="0"/>
              </a:spcAft>
              <a:defRPr/>
            </a:pPr>
            <a:r>
              <a:rPr lang="pt-BR" i="1" dirty="0" smtClean="0">
                <a:solidFill>
                  <a:srgbClr val="FF0000"/>
                </a:solidFill>
                <a:effectLst>
                  <a:outerShdw blurRad="38100" dist="38100" dir="2700000" algn="tl">
                    <a:srgbClr val="000000">
                      <a:alpha val="43137"/>
                    </a:srgbClr>
                  </a:outerShdw>
                </a:effectLst>
              </a:rPr>
              <a:t>Débito Cardíaco</a:t>
            </a:r>
            <a:endParaRPr lang="pt-BR" i="1" dirty="0">
              <a:solidFill>
                <a:srgbClr val="FF0000"/>
              </a:solidFill>
              <a:effectLst>
                <a:outerShdw blurRad="38100" dist="38100" dir="2700000" algn="tl">
                  <a:srgbClr val="000000">
                    <a:alpha val="43137"/>
                  </a:srgbClr>
                </a:outerShdw>
              </a:effectLst>
            </a:endParaRPr>
          </a:p>
        </p:txBody>
      </p:sp>
      <p:sp>
        <p:nvSpPr>
          <p:cNvPr id="59395" name="Espaço Reservado para Conteúdo 5"/>
          <p:cNvSpPr>
            <a:spLocks noGrp="1"/>
          </p:cNvSpPr>
          <p:nvPr>
            <p:ph idx="1"/>
          </p:nvPr>
        </p:nvSpPr>
        <p:spPr>
          <a:xfrm>
            <a:off x="437882" y="1622738"/>
            <a:ext cx="7920306" cy="4851087"/>
          </a:xfrm>
        </p:spPr>
        <p:txBody>
          <a:bodyPr/>
          <a:lstStyle/>
          <a:p>
            <a:pPr marL="319088" indent="-319088" algn="just" eaLnBrk="1" hangingPunct="1">
              <a:buFont typeface="Wingdings" pitchFamily="2" charset="2"/>
              <a:buNone/>
            </a:pPr>
            <a:r>
              <a:rPr lang="pt-BR" altLang="pt-BR" sz="2400" b="1" dirty="0" smtClean="0">
                <a:solidFill>
                  <a:schemeClr val="tx1"/>
                </a:solidFill>
                <a:latin typeface="Arial" panose="020B0604020202020204" pitchFamily="34" charset="0"/>
                <a:cs typeface="Arial" panose="020B0604020202020204" pitchFamily="34" charset="0"/>
              </a:rPr>
              <a:t>Débito cardíaco </a:t>
            </a:r>
          </a:p>
          <a:p>
            <a:pPr marL="319088" indent="-319088" algn="just" eaLnBrk="1" hangingPunct="1">
              <a:buFont typeface="Wingdings" pitchFamily="2" charset="2"/>
              <a:buNone/>
            </a:pPr>
            <a:endParaRPr lang="pt-BR" altLang="pt-BR" b="1" dirty="0">
              <a:solidFill>
                <a:schemeClr val="tx1"/>
              </a:solidFill>
              <a:latin typeface="Arial" panose="020B0604020202020204" pitchFamily="34" charset="0"/>
              <a:cs typeface="Arial" panose="020B0604020202020204" pitchFamily="34" charset="0"/>
            </a:endParaRPr>
          </a:p>
          <a:p>
            <a:pPr marL="319088" indent="-319088" algn="just" eaLnBrk="1" hangingPunct="1">
              <a:buFont typeface="Wingdings" pitchFamily="2" charset="2"/>
              <a:buNone/>
            </a:pPr>
            <a:r>
              <a:rPr lang="pt-BR" altLang="pt-BR" b="1" dirty="0" smtClean="0">
                <a:solidFill>
                  <a:schemeClr val="tx1"/>
                </a:solidFill>
                <a:latin typeface="Arial" panose="020B0604020202020204" pitchFamily="34" charset="0"/>
                <a:cs typeface="Arial" panose="020B0604020202020204" pitchFamily="34" charset="0"/>
              </a:rPr>
              <a:t>É a quantidade de sangue bombeado por um ventrículo durante determinado período. </a:t>
            </a:r>
          </a:p>
          <a:p>
            <a:pPr marL="319088" indent="-319088" algn="just" eaLnBrk="1" hangingPunct="1">
              <a:buFont typeface="Wingdings" pitchFamily="2" charset="2"/>
              <a:buNone/>
            </a:pPr>
            <a:endParaRPr lang="pt-BR" altLang="pt-BR" b="1" dirty="0">
              <a:solidFill>
                <a:schemeClr val="tx1"/>
              </a:solidFill>
              <a:latin typeface="Arial" panose="020B0604020202020204" pitchFamily="34" charset="0"/>
              <a:cs typeface="Arial" panose="020B0604020202020204" pitchFamily="34" charset="0"/>
            </a:endParaRPr>
          </a:p>
          <a:p>
            <a:pPr marL="319088" indent="-319088" algn="just" eaLnBrk="1" hangingPunct="1">
              <a:buFont typeface="Wingdings" pitchFamily="2" charset="2"/>
              <a:buNone/>
            </a:pPr>
            <a:r>
              <a:rPr lang="pt-BR" altLang="pt-BR" dirty="0" smtClean="0">
                <a:solidFill>
                  <a:schemeClr val="tx1"/>
                </a:solidFill>
              </a:rPr>
              <a:t>Em um adulto em repouso esse débito é de cerca de 5/6 litros por minuto, porém varia de acordo com as necessidades metabólicas. </a:t>
            </a:r>
          </a:p>
          <a:p>
            <a:pPr marL="319088" indent="-319088" algn="just" eaLnBrk="1" hangingPunct="1">
              <a:buFont typeface="Wingdings" pitchFamily="2" charset="2"/>
              <a:buNone/>
            </a:pPr>
            <a:endParaRPr lang="pt-BR" altLang="pt-BR" dirty="0" smtClean="0">
              <a:solidFill>
                <a:schemeClr val="tx1"/>
              </a:solidFill>
            </a:endParaRPr>
          </a:p>
          <a:p>
            <a:pPr marL="319088" indent="-319088" algn="just" eaLnBrk="1" hangingPunct="1">
              <a:buFont typeface="Wingdings" pitchFamily="2" charset="2"/>
              <a:buNone/>
            </a:pPr>
            <a:r>
              <a:rPr lang="pt-BR" altLang="pt-BR" dirty="0" smtClean="0">
                <a:solidFill>
                  <a:schemeClr val="tx1"/>
                </a:solidFill>
              </a:rPr>
              <a:t>Por exemplo: durante a realização de um exercício, o débito total pode aumentar em até 4 vezes, ou seja um aumento de 20 litros por minutos.</a:t>
            </a:r>
          </a:p>
        </p:txBody>
      </p:sp>
      <p:sp>
        <p:nvSpPr>
          <p:cNvPr id="59396" name="Espaço Reservado para Data 2"/>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2CAB4549-7131-4747-800F-31168099CAA8}" type="datetime1">
              <a:rPr lang="pt-BR" altLang="pt-BR" smtClean="0"/>
              <a:t>14/10/2022</a:t>
            </a:fld>
            <a:endParaRPr lang="pt-BR" altLang="pt-BR" smtClean="0"/>
          </a:p>
        </p:txBody>
      </p:sp>
      <p:sp>
        <p:nvSpPr>
          <p:cNvPr id="59398" name="Espaço Reservado para Rodapé 3"/>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59399"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Espaço Reservado para Conteúdo 5"/>
          <p:cNvSpPr>
            <a:spLocks noGrp="1"/>
          </p:cNvSpPr>
          <p:nvPr>
            <p:ph idx="1"/>
          </p:nvPr>
        </p:nvSpPr>
        <p:spPr>
          <a:xfrm>
            <a:off x="386365" y="1712890"/>
            <a:ext cx="8148035" cy="5028478"/>
          </a:xfrm>
        </p:spPr>
        <p:txBody>
          <a:bodyPr>
            <a:normAutofit/>
          </a:bodyPr>
          <a:lstStyle/>
          <a:p>
            <a:pPr marL="319088" indent="-319088" algn="just" eaLnBrk="1" fontAlgn="auto" hangingPunct="1">
              <a:spcAft>
                <a:spcPts val="0"/>
              </a:spcAft>
              <a:buFont typeface="Wingdings" pitchFamily="2" charset="2"/>
              <a:buNone/>
              <a:defRPr/>
            </a:pPr>
            <a:r>
              <a:rPr lang="pt-BR" altLang="pt-BR" b="1" dirty="0" err="1" smtClean="0">
                <a:solidFill>
                  <a:schemeClr val="tx1"/>
                </a:solidFill>
                <a:latin typeface="Arial" pitchFamily="34" charset="0"/>
                <a:cs typeface="Arial" pitchFamily="34" charset="0"/>
              </a:rPr>
              <a:t>Frequência</a:t>
            </a:r>
            <a:r>
              <a:rPr lang="pt-BR" altLang="pt-BR" b="1" dirty="0" smtClean="0">
                <a:solidFill>
                  <a:schemeClr val="tx1"/>
                </a:solidFill>
                <a:latin typeface="Arial" pitchFamily="34" charset="0"/>
                <a:cs typeface="Arial" pitchFamily="34" charset="0"/>
              </a:rPr>
              <a:t> Cardíaca</a:t>
            </a:r>
          </a:p>
          <a:p>
            <a:pPr marL="319088" indent="-319088" algn="just" eaLnBrk="1" fontAlgn="auto" hangingPunct="1">
              <a:spcAft>
                <a:spcPts val="0"/>
              </a:spcAft>
              <a:buFont typeface="Wingdings" pitchFamily="2" charset="2"/>
              <a:buNone/>
              <a:defRPr/>
            </a:pPr>
            <a:endParaRPr lang="pt-BR" altLang="pt-BR" dirty="0" smtClean="0">
              <a:solidFill>
                <a:schemeClr val="tx1"/>
              </a:solidFill>
            </a:endParaRPr>
          </a:p>
          <a:p>
            <a:pPr marL="319088" indent="-319088" algn="just" eaLnBrk="1" fontAlgn="auto" hangingPunct="1">
              <a:spcAft>
                <a:spcPts val="0"/>
              </a:spcAft>
              <a:buFont typeface="Wingdings" pitchFamily="2" charset="2"/>
              <a:buNone/>
              <a:defRPr/>
            </a:pPr>
            <a:r>
              <a:rPr lang="pt-BR" altLang="pt-BR" dirty="0" smtClean="0">
                <a:solidFill>
                  <a:schemeClr val="tx1"/>
                </a:solidFill>
              </a:rPr>
              <a:t>É a quantidade de vezes que o coração bate – sístole e diástole, este apresenta pulsações entre 60 a 100 batimentos por minutos, podendo em algumas situações haver variações;</a:t>
            </a:r>
          </a:p>
          <a:p>
            <a:pPr marL="319088" indent="-319088" algn="just" eaLnBrk="1" fontAlgn="auto" hangingPunct="1">
              <a:spcAft>
                <a:spcPts val="0"/>
              </a:spcAft>
              <a:buFont typeface="Wingdings" pitchFamily="2" charset="2"/>
              <a:buNone/>
              <a:defRPr/>
            </a:pPr>
            <a:endParaRPr lang="pt-BR" altLang="pt-BR" dirty="0">
              <a:solidFill>
                <a:schemeClr val="tx1"/>
              </a:solidFill>
            </a:endParaRPr>
          </a:p>
          <a:p>
            <a:pPr marL="319088" indent="-319088" algn="just" eaLnBrk="1" fontAlgn="auto" hangingPunct="1">
              <a:spcAft>
                <a:spcPts val="0"/>
              </a:spcAft>
              <a:buFont typeface="Wingdings" pitchFamily="2" charset="2"/>
              <a:buNone/>
              <a:defRPr/>
            </a:pPr>
            <a:r>
              <a:rPr lang="pt-BR" altLang="pt-BR" b="1" dirty="0" smtClean="0">
                <a:solidFill>
                  <a:schemeClr val="tx1"/>
                </a:solidFill>
              </a:rPr>
              <a:t>Taquicardia</a:t>
            </a:r>
            <a:r>
              <a:rPr lang="pt-BR" altLang="pt-BR" dirty="0" smtClean="0">
                <a:solidFill>
                  <a:schemeClr val="tx1"/>
                </a:solidFill>
              </a:rPr>
              <a:t> é um tipo de arritmia cardíaca definida como batimento </a:t>
            </a:r>
            <a:r>
              <a:rPr lang="pt-BR" altLang="pt-BR" b="1" dirty="0" smtClean="0">
                <a:solidFill>
                  <a:schemeClr val="tx1"/>
                </a:solidFill>
              </a:rPr>
              <a:t>acelerado</a:t>
            </a:r>
            <a:r>
              <a:rPr lang="pt-BR" altLang="pt-BR" dirty="0" smtClean="0">
                <a:solidFill>
                  <a:schemeClr val="tx1"/>
                </a:solidFill>
              </a:rPr>
              <a:t> do coração, </a:t>
            </a:r>
            <a:r>
              <a:rPr lang="pt-BR" altLang="pt-BR" b="1" dirty="0" smtClean="0">
                <a:solidFill>
                  <a:schemeClr val="tx1"/>
                </a:solidFill>
              </a:rPr>
              <a:t>geralmente</a:t>
            </a:r>
            <a:r>
              <a:rPr lang="pt-BR" altLang="pt-BR" dirty="0" smtClean="0">
                <a:solidFill>
                  <a:schemeClr val="tx1"/>
                </a:solidFill>
              </a:rPr>
              <a:t> mais de 100 batimentos por minuto em adultos sem realização de atividade física;</a:t>
            </a:r>
          </a:p>
          <a:p>
            <a:pPr marL="319088" indent="-319088" algn="just" eaLnBrk="1" fontAlgn="auto" hangingPunct="1">
              <a:spcAft>
                <a:spcPts val="0"/>
              </a:spcAft>
              <a:buFont typeface="Wingdings" pitchFamily="2" charset="2"/>
              <a:buNone/>
              <a:defRPr/>
            </a:pPr>
            <a:endParaRPr lang="pt-BR" altLang="pt-BR" b="1" dirty="0" smtClean="0">
              <a:solidFill>
                <a:schemeClr val="tx1"/>
              </a:solidFill>
            </a:endParaRPr>
          </a:p>
          <a:p>
            <a:pPr marL="319088" indent="-319088" algn="just" eaLnBrk="1" fontAlgn="auto" hangingPunct="1">
              <a:spcAft>
                <a:spcPts val="0"/>
              </a:spcAft>
              <a:buFont typeface="Wingdings" pitchFamily="2" charset="2"/>
              <a:buNone/>
              <a:defRPr/>
            </a:pPr>
            <a:r>
              <a:rPr lang="pt-BR" altLang="pt-BR" b="1" dirty="0" smtClean="0">
                <a:solidFill>
                  <a:schemeClr val="tx1"/>
                </a:solidFill>
              </a:rPr>
              <a:t>Bradicardia</a:t>
            </a:r>
            <a:r>
              <a:rPr lang="pt-BR" altLang="pt-BR" dirty="0" smtClean="0">
                <a:solidFill>
                  <a:schemeClr val="tx1"/>
                </a:solidFill>
              </a:rPr>
              <a:t> é definida como uma freqüência de batimento cardíaco </a:t>
            </a:r>
            <a:r>
              <a:rPr lang="pt-BR" altLang="pt-BR" b="1" dirty="0" smtClean="0">
                <a:solidFill>
                  <a:schemeClr val="tx1"/>
                </a:solidFill>
              </a:rPr>
              <a:t>menor</a:t>
            </a:r>
            <a:r>
              <a:rPr lang="pt-BR" altLang="pt-BR" dirty="0" smtClean="0">
                <a:solidFill>
                  <a:schemeClr val="tx1"/>
                </a:solidFill>
              </a:rPr>
              <a:t> do que 60 por minuto. </a:t>
            </a:r>
            <a:r>
              <a:rPr lang="pt-BR" altLang="pt-BR" b="1" dirty="0" smtClean="0">
                <a:solidFill>
                  <a:schemeClr val="tx1"/>
                </a:solidFill>
              </a:rPr>
              <a:t>Embora raramente seja sintomática</a:t>
            </a:r>
            <a:r>
              <a:rPr lang="pt-BR" altLang="pt-BR" dirty="0" smtClean="0">
                <a:solidFill>
                  <a:schemeClr val="tx1"/>
                </a:solidFill>
              </a:rPr>
              <a:t> até cair para menos de 60 batimentos/minuto. </a:t>
            </a:r>
          </a:p>
        </p:txBody>
      </p:sp>
      <p:sp>
        <p:nvSpPr>
          <p:cNvPr id="60420" name="Espaço Reservado para Data 2"/>
          <p:cNvSpPr>
            <a:spLocks noGrp="1"/>
          </p:cNvSpPr>
          <p:nvPr>
            <p:ph type="dt" sz="half" idx="10"/>
          </p:nvPr>
        </p:nvSpPr>
        <p:spPr bwMode="auto">
          <a:xfrm rot="5400000">
            <a:off x="7514432" y="1156494"/>
            <a:ext cx="2160587" cy="384175"/>
          </a:xfrm>
          <a:noFill/>
          <a:ln>
            <a:miter lim="800000"/>
            <a:headEnd/>
            <a:tailEnd/>
          </a:ln>
        </p:spPr>
        <p:txBody>
          <a:bodyPr wrap="square" lIns="91440" tIns="45720" rIns="91440" bIns="45720" numCol="1" compatLnSpc="1">
            <a:prstTxWarp prst="textNoShape">
              <a:avLst/>
            </a:prstTxWarp>
          </a:bodyPr>
          <a:lstStyle/>
          <a:p>
            <a:fld id="{A2817B38-B97D-46B2-8689-56108D8B1B60}" type="datetime1">
              <a:rPr lang="pt-BR" altLang="pt-BR" smtClean="0"/>
              <a:t>14/10/2022</a:t>
            </a:fld>
            <a:endParaRPr lang="pt-BR" altLang="pt-BR" smtClean="0"/>
          </a:p>
        </p:txBody>
      </p:sp>
      <p:sp>
        <p:nvSpPr>
          <p:cNvPr id="60422" name="Espaço Reservado para Rodapé 3"/>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altLang="pt-BR" dirty="0" err="1" smtClean="0"/>
              <a:t>Enfª</a:t>
            </a:r>
            <a:r>
              <a:rPr lang="pt-BR" altLang="pt-BR" dirty="0" smtClean="0"/>
              <a:t> Andréia Silva</a:t>
            </a:r>
          </a:p>
        </p:txBody>
      </p:sp>
      <p:pic>
        <p:nvPicPr>
          <p:cNvPr id="60423"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Espaço Reservado para Conteúdo 2"/>
          <p:cNvSpPr>
            <a:spLocks noGrp="1"/>
          </p:cNvSpPr>
          <p:nvPr>
            <p:ph idx="1"/>
          </p:nvPr>
        </p:nvSpPr>
        <p:spPr>
          <a:xfrm>
            <a:off x="321972" y="2163650"/>
            <a:ext cx="8212429" cy="3747571"/>
          </a:xfrm>
        </p:spPr>
        <p:txBody>
          <a:bodyPr>
            <a:noAutofit/>
          </a:bodyPr>
          <a:lstStyle/>
          <a:p>
            <a:pPr algn="ctr"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Doenças infecciosas do coração </a:t>
            </a:r>
          </a:p>
          <a:p>
            <a:pPr eaLnBrk="1" hangingPunct="1">
              <a:buFont typeface="Wingdings" pitchFamily="2" charset="2"/>
              <a:buNone/>
            </a:pPr>
            <a:endParaRPr lang="pt-BR" sz="2400" b="1" dirty="0" smtClean="0">
              <a:solidFill>
                <a:schemeClr val="tx1"/>
              </a:solidFill>
              <a:latin typeface="Arial" panose="020B0604020202020204" pitchFamily="34" charset="0"/>
              <a:cs typeface="Arial" panose="020B0604020202020204" pitchFamily="34" charset="0"/>
            </a:endParaRPr>
          </a:p>
          <a:p>
            <a:pPr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Endocardite:</a:t>
            </a:r>
            <a:r>
              <a:rPr lang="pt-BR" sz="2400" dirty="0" smtClean="0">
                <a:solidFill>
                  <a:schemeClr val="tx1"/>
                </a:solidFill>
                <a:latin typeface="Arial" panose="020B0604020202020204" pitchFamily="34" charset="0"/>
                <a:cs typeface="Arial" panose="020B0604020202020204" pitchFamily="34" charset="0"/>
              </a:rPr>
              <a:t> infecção bacteriana das válvulas e superfície endocárdica </a:t>
            </a:r>
          </a:p>
          <a:p>
            <a:pPr eaLnBrk="1" hangingPunct="1">
              <a:buFont typeface="Wingdings" pitchFamily="2" charset="2"/>
              <a:buNone/>
            </a:pPr>
            <a:endParaRPr lang="pt-BR" sz="2400" dirty="0" smtClean="0">
              <a:solidFill>
                <a:schemeClr val="tx1"/>
              </a:solidFill>
              <a:latin typeface="Arial" panose="020B0604020202020204" pitchFamily="34" charset="0"/>
              <a:cs typeface="Arial" panose="020B0604020202020204" pitchFamily="34" charset="0"/>
            </a:endParaRPr>
          </a:p>
          <a:p>
            <a:pPr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Miocardite</a:t>
            </a:r>
            <a:r>
              <a:rPr lang="pt-BR" sz="2400" dirty="0" smtClean="0">
                <a:solidFill>
                  <a:schemeClr val="tx1"/>
                </a:solidFill>
                <a:latin typeface="Arial" panose="020B0604020202020204" pitchFamily="34" charset="0"/>
                <a:cs typeface="Arial" panose="020B0604020202020204" pitchFamily="34" charset="0"/>
              </a:rPr>
              <a:t>: processo inflamatório no miocárdio </a:t>
            </a:r>
          </a:p>
          <a:p>
            <a:pPr eaLnBrk="1" hangingPunct="1">
              <a:buFont typeface="Wingdings" pitchFamily="2" charset="2"/>
              <a:buNone/>
            </a:pPr>
            <a:endParaRPr lang="pt-BR" sz="2400" dirty="0" smtClean="0">
              <a:solidFill>
                <a:schemeClr val="tx1"/>
              </a:solidFill>
              <a:latin typeface="Arial" panose="020B0604020202020204" pitchFamily="34" charset="0"/>
              <a:cs typeface="Arial" panose="020B0604020202020204" pitchFamily="34" charset="0"/>
            </a:endParaRPr>
          </a:p>
          <a:p>
            <a:pPr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Pericardite:</a:t>
            </a:r>
            <a:r>
              <a:rPr lang="pt-BR" sz="2400" dirty="0" smtClean="0">
                <a:solidFill>
                  <a:schemeClr val="tx1"/>
                </a:solidFill>
                <a:latin typeface="Arial" panose="020B0604020202020204" pitchFamily="34" charset="0"/>
                <a:cs typeface="Arial" panose="020B0604020202020204" pitchFamily="34" charset="0"/>
              </a:rPr>
              <a:t> inflamação no pericárdio </a:t>
            </a:r>
          </a:p>
          <a:p>
            <a:pPr eaLnBrk="1" hangingPunct="1"/>
            <a:endParaRPr lang="pt-BR" sz="2400" dirty="0" smtClean="0">
              <a:solidFill>
                <a:schemeClr val="tx1"/>
              </a:solidFill>
              <a:latin typeface="Arial" panose="020B0604020202020204" pitchFamily="34" charset="0"/>
              <a:cs typeface="Arial" panose="020B0604020202020204" pitchFamily="34" charset="0"/>
            </a:endParaRPr>
          </a:p>
        </p:txBody>
      </p:sp>
      <p:sp>
        <p:nvSpPr>
          <p:cNvPr id="62468" name="Espaço Reservado para Data 3"/>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1B727F65-2A8E-4842-82D4-C719C92F3CB4}" type="datetime1">
              <a:rPr lang="pt-BR" smtClean="0"/>
              <a:t>14/10/2022</a:t>
            </a:fld>
            <a:endParaRPr lang="pt-BR" smtClean="0"/>
          </a:p>
        </p:txBody>
      </p:sp>
      <p:sp>
        <p:nvSpPr>
          <p:cNvPr id="62470" name="Espaço Reservado para Rodapé 5"/>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62471"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437882" y="1609859"/>
            <a:ext cx="7964756" cy="4863966"/>
          </a:xfrm>
        </p:spPr>
        <p:txBody>
          <a:bodyPr>
            <a:normAutofit/>
          </a:bodyPr>
          <a:lstStyle/>
          <a:p>
            <a:pPr marL="319088" indent="-319088" algn="just" eaLnBrk="1" hangingPunct="1">
              <a:buFont typeface="Wingdings" pitchFamily="2" charset="2"/>
              <a:buNone/>
            </a:pPr>
            <a:endParaRPr lang="pt-BR" altLang="pt-BR" sz="2000" dirty="0" smtClean="0">
              <a:solidFill>
                <a:schemeClr val="tx1"/>
              </a:solidFill>
              <a:latin typeface="Arial" panose="020B0604020202020204" pitchFamily="34" charset="0"/>
              <a:cs typeface="Arial" panose="020B0604020202020204" pitchFamily="34" charset="0"/>
            </a:endParaRPr>
          </a:p>
          <a:p>
            <a:pPr marL="319088" indent="-319088" algn="just" eaLnBrk="1" hangingPunct="1">
              <a:buFont typeface="Wingdings" pitchFamily="2" charset="2"/>
              <a:buNone/>
            </a:pPr>
            <a:endParaRPr lang="pt-BR" altLang="pt-BR" sz="2000" dirty="0">
              <a:solidFill>
                <a:schemeClr val="tx1"/>
              </a:solidFill>
              <a:latin typeface="Arial" panose="020B0604020202020204" pitchFamily="34" charset="0"/>
              <a:cs typeface="Arial" panose="020B0604020202020204" pitchFamily="34" charset="0"/>
            </a:endParaRPr>
          </a:p>
          <a:p>
            <a:pPr marL="319088" indent="-319088" algn="just" eaLnBrk="1" hangingPunct="1">
              <a:buFont typeface="Wingdings" pitchFamily="2" charset="2"/>
              <a:buNone/>
            </a:pPr>
            <a:r>
              <a:rPr lang="pt-BR" altLang="pt-BR" sz="2000" dirty="0" smtClean="0">
                <a:solidFill>
                  <a:schemeClr val="tx1"/>
                </a:solidFill>
                <a:latin typeface="Arial" panose="020B0604020202020204" pitchFamily="34" charset="0"/>
                <a:cs typeface="Arial" panose="020B0604020202020204" pitchFamily="34" charset="0"/>
              </a:rPr>
              <a:t>A </a:t>
            </a:r>
            <a:r>
              <a:rPr lang="pt-BR" altLang="pt-BR" sz="2000" b="1" dirty="0" smtClean="0">
                <a:solidFill>
                  <a:schemeClr val="tx1"/>
                </a:solidFill>
                <a:latin typeface="Arial" panose="020B0604020202020204" pitchFamily="34" charset="0"/>
                <a:cs typeface="Arial" panose="020B0604020202020204" pitchFamily="34" charset="0"/>
              </a:rPr>
              <a:t>miocardite</a:t>
            </a:r>
            <a:r>
              <a:rPr lang="pt-BR" altLang="pt-BR" sz="2000" dirty="0" smtClean="0">
                <a:solidFill>
                  <a:schemeClr val="tx1"/>
                </a:solidFill>
                <a:latin typeface="Arial" panose="020B0604020202020204" pitchFamily="34" charset="0"/>
                <a:cs typeface="Arial" panose="020B0604020202020204" pitchFamily="34" charset="0"/>
              </a:rPr>
              <a:t> é a inflamação da parede do  miocárdio e das câmaras inferiores e maiores do coração (ventrículos) . </a:t>
            </a:r>
          </a:p>
          <a:p>
            <a:pPr marL="319088" indent="-319088" algn="ctr" eaLnBrk="1" hangingPunct="1">
              <a:buFont typeface="Wingdings" pitchFamily="2" charset="2"/>
              <a:buNone/>
            </a:pPr>
            <a:r>
              <a:rPr lang="pt-BR" altLang="pt-BR" sz="2000" dirty="0" smtClean="0">
                <a:solidFill>
                  <a:srgbClr val="FF0000"/>
                </a:solidFill>
                <a:latin typeface="Arial" panose="020B0604020202020204" pitchFamily="34" charset="0"/>
                <a:cs typeface="Arial" panose="020B0604020202020204" pitchFamily="34" charset="0"/>
              </a:rPr>
              <a:t>É </a:t>
            </a:r>
            <a:r>
              <a:rPr lang="pt-BR" altLang="pt-BR" sz="2000" b="1" dirty="0" smtClean="0">
                <a:solidFill>
                  <a:srgbClr val="FF0000"/>
                </a:solidFill>
                <a:latin typeface="Arial" panose="020B0604020202020204" pitchFamily="34" charset="0"/>
                <a:cs typeface="Arial" panose="020B0604020202020204" pitchFamily="34" charset="0"/>
              </a:rPr>
              <a:t>potencialmente grave</a:t>
            </a:r>
            <a:r>
              <a:rPr lang="pt-BR" altLang="pt-BR" sz="2000" dirty="0" smtClean="0">
                <a:solidFill>
                  <a:srgbClr val="FF0000"/>
                </a:solidFill>
                <a:latin typeface="Arial" panose="020B0604020202020204" pitchFamily="34" charset="0"/>
                <a:cs typeface="Arial" panose="020B0604020202020204" pitchFamily="34" charset="0"/>
              </a:rPr>
              <a:t> e, muitas vezes, fatal. </a:t>
            </a:r>
          </a:p>
          <a:p>
            <a:pPr marL="319088" indent="-319088" algn="just" eaLnBrk="1" hangingPunct="1">
              <a:buFont typeface="Wingdings" pitchFamily="2" charset="2"/>
              <a:buNone/>
            </a:pPr>
            <a:r>
              <a:rPr lang="pt-BR" altLang="pt-BR" sz="2000" dirty="0" smtClean="0">
                <a:solidFill>
                  <a:schemeClr val="tx1"/>
                </a:solidFill>
                <a:latin typeface="Arial" panose="020B0604020202020204" pitchFamily="34" charset="0"/>
                <a:cs typeface="Arial" panose="020B0604020202020204" pitchFamily="34" charset="0"/>
              </a:rPr>
              <a:t>Podem ter inúmeras </a:t>
            </a:r>
            <a:r>
              <a:rPr lang="pt-BR" altLang="pt-BR" sz="2000" b="1" dirty="0" smtClean="0">
                <a:solidFill>
                  <a:schemeClr val="tx1"/>
                </a:solidFill>
                <a:latin typeface="Arial" panose="020B0604020202020204" pitchFamily="34" charset="0"/>
                <a:cs typeface="Arial" panose="020B0604020202020204" pitchFamily="34" charset="0"/>
              </a:rPr>
              <a:t>causas</a:t>
            </a:r>
            <a:r>
              <a:rPr lang="pt-BR" altLang="pt-BR" sz="2000" dirty="0" smtClean="0">
                <a:solidFill>
                  <a:schemeClr val="tx1"/>
                </a:solidFill>
                <a:latin typeface="Arial" panose="020B0604020202020204" pitchFamily="34" charset="0"/>
                <a:cs typeface="Arial" panose="020B0604020202020204" pitchFamily="34" charset="0"/>
              </a:rPr>
              <a:t>: vírus, bactérias, medicamentos, doenças autoimunes, idiopáticas, etc... </a:t>
            </a:r>
          </a:p>
          <a:p>
            <a:pPr marL="319088" indent="-319088" algn="just" eaLnBrk="1" hangingPunct="1">
              <a:buFont typeface="Wingdings" pitchFamily="2" charset="2"/>
              <a:buNone/>
            </a:pPr>
            <a:endParaRPr lang="pt-BR" altLang="pt-BR" sz="2000" dirty="0" smtClean="0">
              <a:solidFill>
                <a:schemeClr val="tx1"/>
              </a:solidFill>
              <a:latin typeface="Arial" panose="020B0604020202020204" pitchFamily="34" charset="0"/>
              <a:cs typeface="Arial" panose="020B0604020202020204" pitchFamily="34" charset="0"/>
            </a:endParaRPr>
          </a:p>
          <a:p>
            <a:pPr marL="319088" indent="-319088" algn="just" eaLnBrk="1" hangingPunct="1">
              <a:buFont typeface="Wingdings" pitchFamily="2" charset="2"/>
              <a:buNone/>
            </a:pPr>
            <a:r>
              <a:rPr lang="pt-BR" altLang="pt-BR" sz="2000" dirty="0" smtClean="0">
                <a:solidFill>
                  <a:schemeClr val="tx1"/>
                </a:solidFill>
                <a:latin typeface="Arial" panose="020B0604020202020204" pitchFamily="34" charset="0"/>
                <a:cs typeface="Arial" panose="020B0604020202020204" pitchFamily="34" charset="0"/>
              </a:rPr>
              <a:t>As miocardites </a:t>
            </a:r>
            <a:r>
              <a:rPr lang="pt-BR" altLang="pt-BR" sz="2000" b="1" dirty="0" smtClean="0">
                <a:solidFill>
                  <a:schemeClr val="tx1"/>
                </a:solidFill>
                <a:latin typeface="Arial" panose="020B0604020202020204" pitchFamily="34" charset="0"/>
                <a:cs typeface="Arial" panose="020B0604020202020204" pitchFamily="34" charset="0"/>
              </a:rPr>
              <a:t>podem ser </a:t>
            </a:r>
            <a:r>
              <a:rPr lang="pt-BR" altLang="pt-BR" sz="2000" dirty="0" smtClean="0">
                <a:solidFill>
                  <a:schemeClr val="tx1"/>
                </a:solidFill>
                <a:latin typeface="Arial" panose="020B0604020202020204" pitchFamily="34" charset="0"/>
                <a:cs typeface="Arial" panose="020B0604020202020204" pitchFamily="34" charset="0"/>
              </a:rPr>
              <a:t>reversíveis ou evoluírem para   um quadro de  </a:t>
            </a:r>
            <a:r>
              <a:rPr lang="pt-BR" altLang="pt-BR" sz="2000" b="1" dirty="0" err="1" smtClean="0">
                <a:solidFill>
                  <a:schemeClr val="tx1"/>
                </a:solidFill>
                <a:latin typeface="Arial" panose="020B0604020202020204" pitchFamily="34" charset="0"/>
                <a:cs typeface="Arial" panose="020B0604020202020204" pitchFamily="34" charset="0"/>
              </a:rPr>
              <a:t>miocardiopatia</a:t>
            </a:r>
            <a:r>
              <a:rPr lang="pt-BR" altLang="pt-BR" sz="2000" b="1" dirty="0" smtClean="0">
                <a:solidFill>
                  <a:schemeClr val="tx1"/>
                </a:solidFill>
                <a:latin typeface="Arial" panose="020B0604020202020204" pitchFamily="34" charset="0"/>
                <a:cs typeface="Arial" panose="020B0604020202020204" pitchFamily="34" charset="0"/>
              </a:rPr>
              <a:t> dilatada</a:t>
            </a:r>
            <a:r>
              <a:rPr lang="pt-BR" altLang="pt-BR" sz="2000" dirty="0" smtClean="0">
                <a:solidFill>
                  <a:schemeClr val="tx1"/>
                </a:solidFill>
                <a:latin typeface="Arial" panose="020B0604020202020204" pitchFamily="34" charset="0"/>
                <a:cs typeface="Arial" panose="020B0604020202020204" pitchFamily="34" charset="0"/>
              </a:rPr>
              <a:t>, onde geralmente, manifestam-se com sintomas de insuficiência cardíaca , com um início súbito.  </a:t>
            </a:r>
          </a:p>
          <a:p>
            <a:pPr marL="319088" indent="-319088" algn="just" eaLnBrk="1" hangingPunct="1">
              <a:buFont typeface="Wingdings" pitchFamily="2" charset="2"/>
              <a:buNone/>
            </a:pPr>
            <a:endParaRPr lang="pt-BR" altLang="pt-BR" sz="2000" dirty="0" smtClean="0">
              <a:solidFill>
                <a:schemeClr val="tx1"/>
              </a:solidFill>
              <a:latin typeface="Arial" panose="020B0604020202020204" pitchFamily="34" charset="0"/>
              <a:cs typeface="Arial" panose="020B0604020202020204" pitchFamily="34" charset="0"/>
            </a:endParaRPr>
          </a:p>
        </p:txBody>
      </p:sp>
      <p:sp>
        <p:nvSpPr>
          <p:cNvPr id="63492"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A849BEA9-3466-4439-B0D5-DE3D4C54764A}" type="datetime1">
              <a:rPr lang="pt-BR" altLang="pt-BR" smtClean="0"/>
              <a:t>14/10/2022</a:t>
            </a:fld>
            <a:endParaRPr lang="pt-BR" altLang="pt-BR" smtClean="0"/>
          </a:p>
        </p:txBody>
      </p:sp>
      <p:sp>
        <p:nvSpPr>
          <p:cNvPr id="63494" name="Espaço Reservado para Rodapé 3"/>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endParaRPr lang="pt-BR" altLang="pt-BR" dirty="0" smtClean="0"/>
          </a:p>
        </p:txBody>
      </p:sp>
      <p:pic>
        <p:nvPicPr>
          <p:cNvPr id="63495"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20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Espaço Reservado para Conteúdo 5"/>
          <p:cNvSpPr>
            <a:spLocks noGrp="1"/>
          </p:cNvSpPr>
          <p:nvPr>
            <p:ph idx="1"/>
          </p:nvPr>
        </p:nvSpPr>
        <p:spPr>
          <a:xfrm>
            <a:off x="511229" y="2133600"/>
            <a:ext cx="8023172" cy="3777622"/>
          </a:xfrm>
        </p:spPr>
        <p:txBody>
          <a:bodyPr/>
          <a:lstStyle/>
          <a:p>
            <a:pPr marL="0" indent="0" eaLnBrk="1" hangingPunct="1">
              <a:buNone/>
            </a:pPr>
            <a:r>
              <a:rPr lang="pt-BR" altLang="pt-BR" b="1" dirty="0" smtClean="0">
                <a:solidFill>
                  <a:srgbClr val="FF0000"/>
                </a:solidFill>
              </a:rPr>
              <a:t>Aorta torácica</a:t>
            </a:r>
            <a:r>
              <a:rPr lang="pt-BR" altLang="pt-BR" dirty="0" smtClean="0"/>
              <a:t>: irriga o conteúdo da cavidade torácica;</a:t>
            </a:r>
          </a:p>
          <a:p>
            <a:pPr eaLnBrk="1" hangingPunct="1">
              <a:buFontTx/>
              <a:buChar char="-"/>
            </a:pPr>
            <a:endParaRPr lang="pt-BR" altLang="pt-BR" dirty="0" smtClean="0"/>
          </a:p>
          <a:p>
            <a:pPr marL="0" indent="0" algn="just" eaLnBrk="1" hangingPunct="1">
              <a:buNone/>
            </a:pPr>
            <a:r>
              <a:rPr lang="pt-BR" altLang="pt-BR" b="1" dirty="0" smtClean="0">
                <a:solidFill>
                  <a:srgbClr val="FF0000"/>
                </a:solidFill>
              </a:rPr>
              <a:t>Aorta abdominal</a:t>
            </a:r>
            <a:r>
              <a:rPr lang="pt-BR" altLang="pt-BR" dirty="0" smtClean="0"/>
              <a:t>: ramifica-se em outras importantes artérias, irrigando todos os órgãos da cavidade abdominal;</a:t>
            </a:r>
          </a:p>
          <a:p>
            <a:pPr algn="just" eaLnBrk="1" hangingPunct="1">
              <a:buFontTx/>
              <a:buChar char="-"/>
            </a:pPr>
            <a:endParaRPr lang="pt-BR" altLang="pt-BR" dirty="0" smtClean="0"/>
          </a:p>
          <a:p>
            <a:pPr marL="0" indent="0" eaLnBrk="1" hangingPunct="1">
              <a:buNone/>
            </a:pPr>
            <a:r>
              <a:rPr lang="pt-BR" altLang="pt-BR" b="1" dirty="0" smtClean="0">
                <a:solidFill>
                  <a:srgbClr val="FF0000"/>
                </a:solidFill>
              </a:rPr>
              <a:t>Femoral</a:t>
            </a:r>
            <a:r>
              <a:rPr lang="pt-BR" altLang="pt-BR" dirty="0" smtClean="0">
                <a:solidFill>
                  <a:srgbClr val="FF0000"/>
                </a:solidFill>
              </a:rPr>
              <a:t>:</a:t>
            </a:r>
            <a:r>
              <a:rPr lang="pt-BR" altLang="pt-BR" dirty="0" smtClean="0"/>
              <a:t> originada da artéria ilíaca externa, irriga a região da genitália, inguinal e coxas.</a:t>
            </a:r>
          </a:p>
        </p:txBody>
      </p:sp>
      <p:sp>
        <p:nvSpPr>
          <p:cNvPr id="29700"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2E7BF0DC-5523-49C3-BB46-4C281DE37723}" type="datetime1">
              <a:rPr lang="pt-BR" altLang="pt-BR" smtClean="0">
                <a:solidFill>
                  <a:prstClr val="black">
                    <a:tint val="75000"/>
                  </a:prstClr>
                </a:solidFill>
              </a:rPr>
              <a:t>14/10/2022</a:t>
            </a:fld>
            <a:endParaRPr lang="pt-BR" altLang="pt-BR" smtClean="0">
              <a:solidFill>
                <a:prstClr val="black">
                  <a:tint val="75000"/>
                </a:prstClr>
              </a:solidFill>
            </a:endParaRPr>
          </a:p>
        </p:txBody>
      </p:sp>
      <p:sp>
        <p:nvSpPr>
          <p:cNvPr id="29702" name="Espaço Reservado para Rodapé 3"/>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altLang="pt-BR" smtClean="0">
                <a:solidFill>
                  <a:prstClr val="black">
                    <a:tint val="75000"/>
                  </a:prstClr>
                </a:solidFill>
              </a:rPr>
              <a:t>Enfª Andréia Silva</a:t>
            </a:r>
          </a:p>
        </p:txBody>
      </p:sp>
      <p:pic>
        <p:nvPicPr>
          <p:cNvPr id="29703"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extLst>
      <p:ext uri="{BB962C8B-B14F-4D97-AF65-F5344CB8AC3E}">
        <p14:creationId xmlns:p14="http://schemas.microsoft.com/office/powerpoint/2010/main" val="1815450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214313" y="1600200"/>
            <a:ext cx="8215312" cy="4873625"/>
          </a:xfrm>
        </p:spPr>
        <p:txBody>
          <a:bodyPr>
            <a:normAutofit/>
          </a:bodyPr>
          <a:lstStyle/>
          <a:p>
            <a:pPr marL="320040" indent="-320040" algn="just" eaLnBrk="1" fontAlgn="auto" hangingPunct="1">
              <a:spcAft>
                <a:spcPts val="0"/>
              </a:spcAft>
              <a:buFont typeface="Wingdings"/>
              <a:buNone/>
              <a:defRPr/>
            </a:pPr>
            <a:endParaRPr lang="pt-BR" sz="2000" b="1" dirty="0" smtClean="0">
              <a:solidFill>
                <a:schemeClr val="tx1"/>
              </a:solidFill>
              <a:latin typeface="Arial" panose="020B0604020202020204" pitchFamily="34" charset="0"/>
              <a:cs typeface="Arial" panose="020B0604020202020204" pitchFamily="34" charset="0"/>
            </a:endParaRPr>
          </a:p>
          <a:p>
            <a:pPr marL="320040" indent="-320040" algn="just" eaLnBrk="1" fontAlgn="auto" hangingPunct="1">
              <a:spcAft>
                <a:spcPts val="0"/>
              </a:spcAft>
              <a:buFont typeface="Wingdings"/>
              <a:buNone/>
              <a:defRPr/>
            </a:pPr>
            <a:r>
              <a:rPr lang="pt-BR" sz="2000" b="1" dirty="0" err="1" smtClean="0">
                <a:solidFill>
                  <a:schemeClr val="tx1"/>
                </a:solidFill>
                <a:latin typeface="Arial" panose="020B0604020202020204" pitchFamily="34" charset="0"/>
                <a:cs typeface="Arial" panose="020B0604020202020204" pitchFamily="34" charset="0"/>
              </a:rPr>
              <a:t>Miocardiopatia</a:t>
            </a:r>
            <a:r>
              <a:rPr lang="pt-BR" sz="2000" b="1" dirty="0" smtClean="0">
                <a:solidFill>
                  <a:schemeClr val="tx1"/>
                </a:solidFill>
                <a:latin typeface="Arial" panose="020B0604020202020204" pitchFamily="34" charset="0"/>
                <a:cs typeface="Arial" panose="020B0604020202020204" pitchFamily="34" charset="0"/>
              </a:rPr>
              <a:t> dilatada</a:t>
            </a:r>
            <a:r>
              <a:rPr lang="pt-BR" sz="2000" dirty="0" smtClean="0">
                <a:solidFill>
                  <a:schemeClr val="tx1"/>
                </a:solidFill>
                <a:latin typeface="Arial" panose="020B0604020202020204" pitchFamily="34" charset="0"/>
                <a:cs typeface="Arial" panose="020B0604020202020204" pitchFamily="34" charset="0"/>
              </a:rPr>
              <a:t> – MCD - indica um grupo de doenças cardíacas nas quais os ventrículos dilatam , sendo incapazes de bombear um volume de sangue suficiente para suprir as necessidades metabólicas do organismo , acarretando o quadro de  insuficiência cardíaca. </a:t>
            </a:r>
          </a:p>
          <a:p>
            <a:pPr marL="320040" indent="-320040" algn="just" eaLnBrk="1" fontAlgn="auto" hangingPunct="1">
              <a:spcAft>
                <a:spcPts val="0"/>
              </a:spcAft>
              <a:buFont typeface="Wingdings"/>
              <a:buNone/>
              <a:defRPr/>
            </a:pPr>
            <a:r>
              <a:rPr lang="pt-BR" sz="2000" dirty="0" smtClean="0">
                <a:solidFill>
                  <a:schemeClr val="tx1"/>
                </a:solidFill>
                <a:latin typeface="Arial" panose="020B0604020202020204" pitchFamily="34" charset="0"/>
                <a:cs typeface="Arial" panose="020B0604020202020204" pitchFamily="34" charset="0"/>
              </a:rPr>
              <a:t>A </a:t>
            </a:r>
            <a:r>
              <a:rPr lang="pt-BR" sz="2000" b="1" dirty="0" smtClean="0">
                <a:solidFill>
                  <a:schemeClr val="tx1"/>
                </a:solidFill>
                <a:latin typeface="Arial" panose="020B0604020202020204" pitchFamily="34" charset="0"/>
                <a:cs typeface="Arial" panose="020B0604020202020204" pitchFamily="34" charset="0"/>
              </a:rPr>
              <a:t>causa identificável mais comum</a:t>
            </a:r>
            <a:r>
              <a:rPr lang="pt-BR" sz="2000" dirty="0" smtClean="0">
                <a:solidFill>
                  <a:schemeClr val="tx1"/>
                </a:solidFill>
                <a:latin typeface="Arial" panose="020B0604020202020204" pitchFamily="34" charset="0"/>
                <a:cs typeface="Arial" panose="020B0604020202020204" pitchFamily="34" charset="0"/>
              </a:rPr>
              <a:t> da  MCD é a doença arterial coronariana, </a:t>
            </a:r>
            <a:r>
              <a:rPr lang="pt-BR" sz="2000" b="1" dirty="0" smtClean="0">
                <a:solidFill>
                  <a:schemeClr val="tx1"/>
                </a:solidFill>
                <a:latin typeface="Arial" panose="020B0604020202020204" pitchFamily="34" charset="0"/>
                <a:cs typeface="Arial" panose="020B0604020202020204" pitchFamily="34" charset="0"/>
              </a:rPr>
              <a:t>caracterizada</a:t>
            </a:r>
            <a:r>
              <a:rPr lang="pt-BR" sz="2000" dirty="0" smtClean="0">
                <a:solidFill>
                  <a:schemeClr val="tx1"/>
                </a:solidFill>
                <a:latin typeface="Arial" panose="020B0604020202020204" pitchFamily="34" charset="0"/>
                <a:cs typeface="Arial" panose="020B0604020202020204" pitchFamily="34" charset="0"/>
              </a:rPr>
              <a:t> por depósitos de gordura na parede das artérias do coração. </a:t>
            </a:r>
          </a:p>
          <a:p>
            <a:pPr marL="320040" indent="-320040" algn="just" eaLnBrk="1" fontAlgn="auto" hangingPunct="1">
              <a:spcAft>
                <a:spcPts val="0"/>
              </a:spcAft>
              <a:buFont typeface="Wingdings"/>
              <a:buNone/>
              <a:defRPr/>
            </a:pPr>
            <a:endParaRPr lang="pt-BR" sz="2000" dirty="0">
              <a:solidFill>
                <a:schemeClr val="tx1"/>
              </a:solidFill>
              <a:latin typeface="Arial" panose="020B0604020202020204" pitchFamily="34" charset="0"/>
              <a:cs typeface="Arial" panose="020B0604020202020204" pitchFamily="34" charset="0"/>
            </a:endParaRPr>
          </a:p>
          <a:p>
            <a:pPr marL="320040" indent="-320040" algn="just" eaLnBrk="1" fontAlgn="auto" hangingPunct="1">
              <a:spcAft>
                <a:spcPts val="0"/>
              </a:spcAft>
              <a:buFont typeface="Wingdings"/>
              <a:buNone/>
              <a:defRPr/>
            </a:pPr>
            <a:r>
              <a:rPr lang="pt-BR" sz="2000" dirty="0" smtClean="0">
                <a:solidFill>
                  <a:schemeClr val="tx1"/>
                </a:solidFill>
                <a:latin typeface="Arial" panose="020B0604020202020204" pitchFamily="34" charset="0"/>
                <a:cs typeface="Arial" panose="020B0604020202020204" pitchFamily="34" charset="0"/>
              </a:rPr>
              <a:t>A  </a:t>
            </a:r>
            <a:r>
              <a:rPr lang="pt-BR" sz="2000" b="1" dirty="0" smtClean="0">
                <a:solidFill>
                  <a:schemeClr val="tx1"/>
                </a:solidFill>
                <a:latin typeface="Arial" panose="020B0604020202020204" pitchFamily="34" charset="0"/>
                <a:cs typeface="Arial" panose="020B0604020202020204" pitchFamily="34" charset="0"/>
              </a:rPr>
              <a:t>doença arterial coronariana</a:t>
            </a:r>
            <a:r>
              <a:rPr lang="pt-BR" sz="2000" dirty="0" smtClean="0">
                <a:solidFill>
                  <a:schemeClr val="tx1"/>
                </a:solidFill>
                <a:latin typeface="Arial" panose="020B0604020202020204" pitchFamily="34" charset="0"/>
                <a:cs typeface="Arial" panose="020B0604020202020204" pitchFamily="34" charset="0"/>
              </a:rPr>
              <a:t>  leva a uma </a:t>
            </a:r>
            <a:r>
              <a:rPr lang="pt-BR" sz="2000" b="1" dirty="0" smtClean="0">
                <a:solidFill>
                  <a:schemeClr val="tx1"/>
                </a:solidFill>
                <a:latin typeface="Arial" panose="020B0604020202020204" pitchFamily="34" charset="0"/>
                <a:cs typeface="Arial" panose="020B0604020202020204" pitchFamily="34" charset="0"/>
              </a:rPr>
              <a:t>irrigação</a:t>
            </a:r>
            <a:r>
              <a:rPr lang="pt-BR" sz="2000" dirty="0" smtClean="0">
                <a:solidFill>
                  <a:schemeClr val="tx1"/>
                </a:solidFill>
                <a:latin typeface="Arial" panose="020B0604020202020204" pitchFamily="34" charset="0"/>
                <a:cs typeface="Arial" panose="020B0604020202020204" pitchFamily="34" charset="0"/>
              </a:rPr>
              <a:t> sangüínea inadequada ao miocárdio , podendo causar-lhe uma lesão permanente. </a:t>
            </a:r>
          </a:p>
          <a:p>
            <a:pPr marL="320040" indent="-320040" algn="just" eaLnBrk="1" fontAlgn="auto" hangingPunct="1">
              <a:spcAft>
                <a:spcPts val="0"/>
              </a:spcAft>
              <a:buFont typeface="Wingdings"/>
              <a:buNone/>
              <a:defRPr/>
            </a:pPr>
            <a:endParaRPr lang="pt-BR" sz="2000" dirty="0" smtClean="0">
              <a:solidFill>
                <a:schemeClr val="tx1"/>
              </a:solidFill>
              <a:latin typeface="Arial" panose="020B0604020202020204" pitchFamily="34" charset="0"/>
              <a:cs typeface="Arial" panose="020B0604020202020204" pitchFamily="34" charset="0"/>
            </a:endParaRPr>
          </a:p>
          <a:p>
            <a:pPr marL="320040" indent="-320040" algn="just" eaLnBrk="1" fontAlgn="auto" hangingPunct="1">
              <a:spcAft>
                <a:spcPts val="0"/>
              </a:spcAft>
              <a:buFont typeface="Wingdings"/>
              <a:buNone/>
              <a:defRPr/>
            </a:pPr>
            <a:endParaRPr lang="pt-BR" sz="2000" dirty="0">
              <a:solidFill>
                <a:schemeClr val="tx1"/>
              </a:solidFill>
              <a:latin typeface="Arial" panose="020B0604020202020204" pitchFamily="34" charset="0"/>
              <a:cs typeface="Arial" panose="020B0604020202020204" pitchFamily="34" charset="0"/>
            </a:endParaRPr>
          </a:p>
        </p:txBody>
      </p:sp>
      <p:sp>
        <p:nvSpPr>
          <p:cNvPr id="64516" name="Espaço Reservado para Data 2"/>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5182668A-CF38-489A-8A87-3F66F529696A}" type="datetime1">
              <a:rPr lang="pt-BR" altLang="pt-BR" smtClean="0"/>
              <a:t>14/10/2022</a:t>
            </a:fld>
            <a:endParaRPr lang="pt-BR" altLang="pt-BR" smtClean="0"/>
          </a:p>
        </p:txBody>
      </p:sp>
      <p:sp>
        <p:nvSpPr>
          <p:cNvPr id="64518" name="Espaço Reservado para Rodapé 3"/>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64519"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Espaço Reservado para Conteúdo 5"/>
          <p:cNvSpPr>
            <a:spLocks noGrp="1"/>
          </p:cNvSpPr>
          <p:nvPr>
            <p:ph idx="1"/>
          </p:nvPr>
        </p:nvSpPr>
        <p:spPr>
          <a:xfrm>
            <a:off x="334851" y="2112135"/>
            <a:ext cx="8199550" cy="3799087"/>
          </a:xfrm>
        </p:spPr>
        <p:txBody>
          <a:bodyPr>
            <a:normAutofit/>
          </a:bodyPr>
          <a:lstStyle/>
          <a:p>
            <a:pPr algn="just" eaLnBrk="1" hangingPunct="1">
              <a:buFont typeface="Wingdings" pitchFamily="2" charset="2"/>
              <a:buNone/>
            </a:pPr>
            <a:r>
              <a:rPr lang="pt-BR" altLang="pt-BR" sz="2400" b="1" dirty="0" smtClean="0">
                <a:solidFill>
                  <a:schemeClr val="tx1"/>
                </a:solidFill>
                <a:latin typeface="Arial" panose="020B0604020202020204" pitchFamily="34" charset="0"/>
                <a:cs typeface="Arial" panose="020B0604020202020204" pitchFamily="34" charset="0"/>
              </a:rPr>
              <a:t>Consequência</a:t>
            </a:r>
            <a:r>
              <a:rPr lang="pt-BR" altLang="pt-BR" sz="2400" dirty="0">
                <a:solidFill>
                  <a:schemeClr val="tx1"/>
                </a:solidFill>
                <a:latin typeface="Arial" panose="020B0604020202020204" pitchFamily="34" charset="0"/>
                <a:cs typeface="Arial" panose="020B0604020202020204" pitchFamily="34" charset="0"/>
              </a:rPr>
              <a:t>:</a:t>
            </a:r>
            <a:r>
              <a:rPr lang="pt-BR" altLang="pt-BR" sz="2400" dirty="0" smtClean="0">
                <a:solidFill>
                  <a:schemeClr val="tx1"/>
                </a:solidFill>
                <a:latin typeface="Arial" panose="020B0604020202020204" pitchFamily="34" charset="0"/>
                <a:cs typeface="Arial" panose="020B0604020202020204" pitchFamily="34" charset="0"/>
              </a:rPr>
              <a:t> a parte do miocárdio não-lesada , sofre um espessamento para compensar a perda da função de bombeamento do coração. </a:t>
            </a:r>
          </a:p>
          <a:p>
            <a:pPr algn="just" eaLnBrk="1" hangingPunct="1">
              <a:buFont typeface="Wingdings" pitchFamily="2" charset="2"/>
              <a:buNone/>
            </a:pPr>
            <a:endParaRPr lang="pt-BR" altLang="pt-BR" sz="2400" dirty="0">
              <a:solidFill>
                <a:schemeClr val="tx1"/>
              </a:solidFill>
              <a:latin typeface="Arial" panose="020B0604020202020204" pitchFamily="34" charset="0"/>
              <a:cs typeface="Arial" panose="020B0604020202020204" pitchFamily="34" charset="0"/>
            </a:endParaRPr>
          </a:p>
          <a:p>
            <a:pPr algn="just" eaLnBrk="1" hangingPunct="1">
              <a:buFont typeface="Wingdings" pitchFamily="2" charset="2"/>
              <a:buNone/>
            </a:pPr>
            <a:r>
              <a:rPr lang="pt-BR" altLang="pt-BR" sz="2400" dirty="0" smtClean="0">
                <a:solidFill>
                  <a:schemeClr val="tx1"/>
                </a:solidFill>
                <a:latin typeface="Arial" panose="020B0604020202020204" pitchFamily="34" charset="0"/>
                <a:cs typeface="Arial" panose="020B0604020202020204" pitchFamily="34" charset="0"/>
              </a:rPr>
              <a:t>Quando esse espessamento não compensa adequadamente surge uma dilatação cardíaca. </a:t>
            </a:r>
          </a:p>
          <a:p>
            <a:pPr algn="just" eaLnBrk="1" hangingPunct="1">
              <a:buFont typeface="Wingdings" pitchFamily="2" charset="2"/>
              <a:buNone/>
            </a:pPr>
            <a:endParaRPr lang="pt-BR" altLang="pt-BR" sz="2400" dirty="0" smtClean="0">
              <a:solidFill>
                <a:schemeClr val="tx1"/>
              </a:solidFill>
              <a:latin typeface="Arial" panose="020B0604020202020204" pitchFamily="34" charset="0"/>
              <a:cs typeface="Arial" panose="020B0604020202020204" pitchFamily="34" charset="0"/>
            </a:endParaRPr>
          </a:p>
        </p:txBody>
      </p:sp>
      <p:sp>
        <p:nvSpPr>
          <p:cNvPr id="65540"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37194367-EF00-408A-9F29-298F90AC302B}" type="datetime1">
              <a:rPr lang="pt-BR" altLang="pt-BR" smtClean="0"/>
              <a:t>14/10/2022</a:t>
            </a:fld>
            <a:endParaRPr lang="pt-BR" altLang="pt-BR" smtClean="0"/>
          </a:p>
        </p:txBody>
      </p:sp>
      <p:sp>
        <p:nvSpPr>
          <p:cNvPr id="65542" name="Espaço Reservado para Rodapé 3"/>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65543"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2050" name="Picture 2" descr="Resultado de imagem para miocardiopatia dilat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07605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fac.org.ar/scvc/llave/exercise/serrato1/serraf3.jpg"/>
          <p:cNvPicPr>
            <a:picLocks noChangeAspect="1" noChangeArrowheads="1"/>
          </p:cNvPicPr>
          <p:nvPr/>
        </p:nvPicPr>
        <p:blipFill>
          <a:blip r:embed="rId3"/>
          <a:srcRect/>
          <a:stretch>
            <a:fillRect/>
          </a:stretch>
        </p:blipFill>
        <p:spPr bwMode="auto">
          <a:xfrm>
            <a:off x="5508104" y="0"/>
            <a:ext cx="3635896" cy="6857999"/>
          </a:xfrm>
          <a:prstGeom prst="rect">
            <a:avLst/>
          </a:prstGeom>
          <a:noFill/>
          <a:ln w="9525">
            <a:noFill/>
            <a:miter lim="800000"/>
            <a:headEnd/>
            <a:tailEnd/>
          </a:ln>
        </p:spPr>
      </p:pic>
    </p:spTree>
    <p:extLst>
      <p:ext uri="{BB962C8B-B14F-4D97-AF65-F5344CB8AC3E}">
        <p14:creationId xmlns:p14="http://schemas.microsoft.com/office/powerpoint/2010/main" val="830689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Espaço Reservado para Data 2"/>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18E8E5CA-02D5-418E-8767-4EBDC9549EF2}" type="datetime1">
              <a:rPr lang="pt-BR" altLang="pt-BR" smtClean="0"/>
              <a:t>14/10/2022</a:t>
            </a:fld>
            <a:endParaRPr lang="pt-BR" altLang="pt-BR" smtClean="0"/>
          </a:p>
        </p:txBody>
      </p:sp>
      <p:sp>
        <p:nvSpPr>
          <p:cNvPr id="67589" name="Espaço Reservado para Rodapé 3"/>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sp>
        <p:nvSpPr>
          <p:cNvPr id="7" name="Retângulo 6"/>
          <p:cNvSpPr/>
          <p:nvPr/>
        </p:nvSpPr>
        <p:spPr>
          <a:xfrm>
            <a:off x="395536" y="2420888"/>
            <a:ext cx="7858180" cy="1423396"/>
          </a:xfrm>
          <a:prstGeom prst="rect">
            <a:avLst/>
          </a:prstGeom>
          <a:noFill/>
        </p:spPr>
        <p:txBody>
          <a:bodyPr wrap="none">
            <a:prstTxWarp prst="textCurveUp">
              <a:avLst/>
            </a:prstTxWarp>
            <a:spAutoFit/>
          </a:bodyPr>
          <a:lstStyle/>
          <a:p>
            <a:pPr algn="ctr" fontAlgn="auto">
              <a:spcBef>
                <a:spcPts val="0"/>
              </a:spcBef>
              <a:spcAft>
                <a:spcPts val="0"/>
              </a:spcAft>
              <a:defRPr/>
            </a:pPr>
            <a:r>
              <a:rPr lang="pt-B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Arritmias Cardíacas</a:t>
            </a:r>
          </a:p>
        </p:txBody>
      </p:sp>
      <p:pic>
        <p:nvPicPr>
          <p:cNvPr id="67591"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Espaço Reservado para Conteúdo 2"/>
          <p:cNvSpPr>
            <a:spLocks noGrp="1"/>
          </p:cNvSpPr>
          <p:nvPr>
            <p:ph idx="1"/>
          </p:nvPr>
        </p:nvSpPr>
        <p:spPr>
          <a:xfrm>
            <a:off x="457200" y="1600200"/>
            <a:ext cx="8043863" cy="4873625"/>
          </a:xfrm>
        </p:spPr>
        <p:txBody>
          <a:bodyPr>
            <a:normAutofit/>
          </a:bodyPr>
          <a:lstStyle/>
          <a:p>
            <a:pPr algn="just" eaLnBrk="1" hangingPunct="1">
              <a:buFont typeface="Wingdings" pitchFamily="2" charset="2"/>
              <a:buNone/>
            </a:pPr>
            <a:endParaRPr lang="pt-BR" sz="2400" b="1" dirty="0" smtClean="0">
              <a:solidFill>
                <a:schemeClr val="tx1"/>
              </a:solidFill>
              <a:latin typeface="Arial" panose="020B0604020202020204" pitchFamily="34" charset="0"/>
              <a:cs typeface="Arial" panose="020B0604020202020204" pitchFamily="34" charset="0"/>
            </a:endParaRPr>
          </a:p>
          <a:p>
            <a:pPr algn="just" eaLnBrk="1" hangingPunct="1">
              <a:buFont typeface="Wingdings" pitchFamily="2" charset="2"/>
              <a:buNone/>
            </a:pPr>
            <a:endParaRPr lang="pt-BR" sz="2400" b="1" dirty="0">
              <a:solidFill>
                <a:schemeClr val="tx1"/>
              </a:solidFill>
              <a:latin typeface="Arial" panose="020B0604020202020204" pitchFamily="34" charset="0"/>
              <a:cs typeface="Arial" panose="020B0604020202020204" pitchFamily="34" charset="0"/>
            </a:endParaRPr>
          </a:p>
          <a:p>
            <a:pPr algn="just"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Arritmias</a:t>
            </a:r>
            <a:r>
              <a:rPr lang="pt-BR" sz="2400" dirty="0" smtClean="0">
                <a:solidFill>
                  <a:schemeClr val="tx1"/>
                </a:solidFill>
                <a:latin typeface="Arial" panose="020B0604020202020204" pitchFamily="34" charset="0"/>
                <a:cs typeface="Arial" panose="020B0604020202020204" pitchFamily="34" charset="0"/>
              </a:rPr>
              <a:t> </a:t>
            </a:r>
          </a:p>
          <a:p>
            <a:pPr algn="just" eaLnBrk="1" hangingPunct="1">
              <a:buFont typeface="Wingdings" pitchFamily="2" charset="2"/>
              <a:buNone/>
            </a:pPr>
            <a:r>
              <a:rPr lang="pt-BR" sz="2400" dirty="0" smtClean="0">
                <a:solidFill>
                  <a:schemeClr val="tx1"/>
                </a:solidFill>
                <a:latin typeface="Arial" panose="020B0604020202020204" pitchFamily="34" charset="0"/>
                <a:cs typeface="Arial" panose="020B0604020202020204" pitchFamily="34" charset="0"/>
              </a:rPr>
              <a:t>Constituem distúrbios de formação e/ou condução do impulso elétrico no coração, podendo ser da frequência, ritmo ou ambos </a:t>
            </a:r>
          </a:p>
          <a:p>
            <a:pPr algn="just" eaLnBrk="1" hangingPunct="1">
              <a:buFont typeface="Wingdings" pitchFamily="2" charset="2"/>
              <a:buNone/>
            </a:pPr>
            <a:r>
              <a:rPr lang="pt-BR" sz="2400" dirty="0" smtClean="0">
                <a:solidFill>
                  <a:schemeClr val="tx1"/>
                </a:solidFill>
                <a:latin typeface="Arial" panose="020B0604020202020204" pitchFamily="34" charset="0"/>
                <a:cs typeface="Arial" panose="020B0604020202020204" pitchFamily="34" charset="0"/>
              </a:rPr>
              <a:t>Suas manifestações clínicas bem como tratamento variam de acordo com a causa e área afetada </a:t>
            </a:r>
          </a:p>
          <a:p>
            <a:pPr algn="just" eaLnBrk="1" hangingPunct="1">
              <a:buFont typeface="Wingdings" pitchFamily="2" charset="2"/>
              <a:buNone/>
            </a:pPr>
            <a:endParaRPr lang="pt-BR" sz="2400" b="1" dirty="0" smtClean="0">
              <a:solidFill>
                <a:schemeClr val="tx1"/>
              </a:solidFill>
              <a:latin typeface="Arial" panose="020B0604020202020204" pitchFamily="34" charset="0"/>
              <a:cs typeface="Arial" panose="020B0604020202020204" pitchFamily="34" charset="0"/>
            </a:endParaRPr>
          </a:p>
        </p:txBody>
      </p:sp>
      <p:sp>
        <p:nvSpPr>
          <p:cNvPr id="68612" name="Espaço Reservado para Data 3"/>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8FC0A5FC-01AC-4E25-956B-9ED784202DFD}" type="datetime1">
              <a:rPr lang="pt-BR" smtClean="0"/>
              <a:t>14/10/2022</a:t>
            </a:fld>
            <a:endParaRPr lang="pt-BR" smtClean="0"/>
          </a:p>
        </p:txBody>
      </p:sp>
      <p:sp>
        <p:nvSpPr>
          <p:cNvPr id="68614" name="Espaço Reservado para Rodapé 5"/>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68615"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4" name="Espaço Reservado para Conteúdo 5"/>
          <p:cNvSpPr>
            <a:spLocks noGrp="1"/>
          </p:cNvSpPr>
          <p:nvPr>
            <p:ph idx="1"/>
          </p:nvPr>
        </p:nvSpPr>
        <p:spPr>
          <a:xfrm>
            <a:off x="214313" y="1988840"/>
            <a:ext cx="8245475" cy="4869160"/>
          </a:xfrm>
        </p:spPr>
        <p:txBody>
          <a:bodyPr>
            <a:normAutofit fontScale="92500" lnSpcReduction="10000"/>
          </a:bodyPr>
          <a:lstStyle/>
          <a:p>
            <a:pPr marL="274320" indent="-274320" algn="just" eaLnBrk="1" fontAlgn="auto" hangingPunct="1">
              <a:spcAft>
                <a:spcPts val="0"/>
              </a:spcAft>
              <a:buFont typeface="Wingdings" pitchFamily="2" charset="2"/>
              <a:buNone/>
              <a:defRPr/>
            </a:pPr>
            <a:r>
              <a:rPr lang="pt-BR" sz="2000" b="1" dirty="0" smtClean="0">
                <a:solidFill>
                  <a:schemeClr val="tx1"/>
                </a:solidFill>
                <a:latin typeface="Arial" pitchFamily="34" charset="0"/>
                <a:cs typeface="Arial" pitchFamily="34" charset="0"/>
              </a:rPr>
              <a:t>Não cardíacas:</a:t>
            </a:r>
            <a:r>
              <a:rPr lang="pt-BR" sz="2000" dirty="0" smtClean="0">
                <a:solidFill>
                  <a:schemeClr val="tx1"/>
                </a:solidFill>
                <a:latin typeface="Arial" pitchFamily="34" charset="0"/>
                <a:cs typeface="Arial" pitchFamily="34" charset="0"/>
              </a:rPr>
              <a:t> </a:t>
            </a:r>
          </a:p>
          <a:p>
            <a:pPr marL="274320" indent="-274320" algn="just" eaLnBrk="1" fontAlgn="auto" hangingPunct="1">
              <a:spcAft>
                <a:spcPts val="0"/>
              </a:spcAft>
              <a:buFont typeface="Wingdings" pitchFamily="2" charset="2"/>
              <a:buNone/>
              <a:defRPr/>
            </a:pPr>
            <a:r>
              <a:rPr lang="pt-BR" sz="2000" dirty="0" smtClean="0">
                <a:solidFill>
                  <a:schemeClr val="tx1"/>
                </a:solidFill>
                <a:latin typeface="Arial" pitchFamily="34" charset="0"/>
                <a:cs typeface="Arial" pitchFamily="34" charset="0"/>
              </a:rPr>
              <a:t>Desequilíbrio hidroeletrolítico e ácido base; </a:t>
            </a:r>
          </a:p>
          <a:p>
            <a:pPr marL="274320" indent="-274320" algn="just" eaLnBrk="1" fontAlgn="auto" hangingPunct="1">
              <a:spcAft>
                <a:spcPts val="0"/>
              </a:spcAft>
              <a:buFont typeface="Wingdings" pitchFamily="2" charset="2"/>
              <a:buNone/>
              <a:defRPr/>
            </a:pPr>
            <a:r>
              <a:rPr lang="pt-BR" sz="2000" dirty="0" smtClean="0">
                <a:solidFill>
                  <a:schemeClr val="tx1"/>
                </a:solidFill>
                <a:latin typeface="Arial" pitchFamily="34" charset="0"/>
                <a:cs typeface="Arial" pitchFamily="34" charset="0"/>
              </a:rPr>
              <a:t>Intoxicação digitálica e outras drogas; </a:t>
            </a:r>
          </a:p>
          <a:p>
            <a:pPr marL="274320" indent="-274320" algn="just" eaLnBrk="1" fontAlgn="auto" hangingPunct="1">
              <a:spcAft>
                <a:spcPts val="0"/>
              </a:spcAft>
              <a:buFont typeface="Wingdings" pitchFamily="2" charset="2"/>
              <a:buNone/>
              <a:defRPr/>
            </a:pPr>
            <a:r>
              <a:rPr lang="pt-BR" sz="2000" dirty="0" err="1" smtClean="0">
                <a:solidFill>
                  <a:schemeClr val="tx1"/>
                </a:solidFill>
                <a:latin typeface="Arial" pitchFamily="34" charset="0"/>
                <a:cs typeface="Arial" pitchFamily="34" charset="0"/>
              </a:rPr>
              <a:t>Hipóxia</a:t>
            </a:r>
            <a:r>
              <a:rPr lang="pt-BR" sz="2000" dirty="0" smtClean="0">
                <a:solidFill>
                  <a:schemeClr val="tx1"/>
                </a:solidFill>
                <a:latin typeface="Arial" pitchFamily="34" charset="0"/>
                <a:cs typeface="Arial" pitchFamily="34" charset="0"/>
              </a:rPr>
              <a:t>; </a:t>
            </a:r>
          </a:p>
          <a:p>
            <a:pPr marL="274320" indent="-274320" algn="just" eaLnBrk="1" fontAlgn="auto" hangingPunct="1">
              <a:spcAft>
                <a:spcPts val="0"/>
              </a:spcAft>
              <a:buFont typeface="Wingdings" pitchFamily="2" charset="2"/>
              <a:buNone/>
              <a:defRPr/>
            </a:pPr>
            <a:r>
              <a:rPr lang="pt-BR" sz="2000" dirty="0" smtClean="0">
                <a:solidFill>
                  <a:schemeClr val="tx1"/>
                </a:solidFill>
                <a:latin typeface="Arial" pitchFamily="34" charset="0"/>
                <a:cs typeface="Arial" pitchFamily="34" charset="0"/>
              </a:rPr>
              <a:t>Stress; estimulantes  - café, fumo, chá, álcool; </a:t>
            </a:r>
          </a:p>
          <a:p>
            <a:pPr marL="274320" indent="-274320" algn="just" eaLnBrk="1" fontAlgn="auto" hangingPunct="1">
              <a:spcAft>
                <a:spcPts val="0"/>
              </a:spcAft>
              <a:buFont typeface="Wingdings" pitchFamily="2" charset="2"/>
              <a:buNone/>
              <a:defRPr/>
            </a:pPr>
            <a:r>
              <a:rPr lang="pt-BR" sz="2000" dirty="0" smtClean="0">
                <a:solidFill>
                  <a:schemeClr val="tx1"/>
                </a:solidFill>
                <a:latin typeface="Arial" pitchFamily="34" charset="0"/>
                <a:cs typeface="Arial" pitchFamily="34" charset="0"/>
              </a:rPr>
              <a:t>Atividades físicas.</a:t>
            </a:r>
          </a:p>
          <a:p>
            <a:pPr marL="274320" indent="-274320" algn="just" eaLnBrk="1" fontAlgn="auto" hangingPunct="1">
              <a:spcAft>
                <a:spcPts val="0"/>
              </a:spcAft>
              <a:buFont typeface="Wingdings" pitchFamily="2" charset="2"/>
              <a:buNone/>
              <a:defRPr/>
            </a:pPr>
            <a:r>
              <a:rPr lang="pt-BR" sz="2000" b="1" dirty="0" smtClean="0">
                <a:solidFill>
                  <a:schemeClr val="tx1"/>
                </a:solidFill>
                <a:latin typeface="Arial" pitchFamily="34" charset="0"/>
                <a:cs typeface="Arial" pitchFamily="34" charset="0"/>
              </a:rPr>
              <a:t>Cardíacas:</a:t>
            </a:r>
            <a:r>
              <a:rPr lang="pt-BR" sz="2000" dirty="0" smtClean="0">
                <a:solidFill>
                  <a:schemeClr val="tx1"/>
                </a:solidFill>
                <a:latin typeface="Arial" pitchFamily="34" charset="0"/>
                <a:cs typeface="Arial" pitchFamily="34" charset="0"/>
              </a:rPr>
              <a:t> </a:t>
            </a:r>
          </a:p>
          <a:p>
            <a:pPr marL="274320" indent="-274320" algn="just" eaLnBrk="1" fontAlgn="auto" hangingPunct="1">
              <a:spcAft>
                <a:spcPts val="0"/>
              </a:spcAft>
              <a:buFont typeface="Wingdings" pitchFamily="2" charset="2"/>
              <a:buNone/>
              <a:defRPr/>
            </a:pPr>
            <a:r>
              <a:rPr lang="pt-BR" sz="2000" dirty="0" smtClean="0">
                <a:solidFill>
                  <a:schemeClr val="tx1"/>
                </a:solidFill>
                <a:latin typeface="Arial" pitchFamily="34" charset="0"/>
                <a:cs typeface="Arial" pitchFamily="34" charset="0"/>
              </a:rPr>
              <a:t>IAM; </a:t>
            </a:r>
          </a:p>
          <a:p>
            <a:pPr marL="274320" indent="-274320" algn="just" eaLnBrk="1" fontAlgn="auto" hangingPunct="1">
              <a:spcAft>
                <a:spcPts val="0"/>
              </a:spcAft>
              <a:buFont typeface="Wingdings" pitchFamily="2" charset="2"/>
              <a:buNone/>
              <a:defRPr/>
            </a:pPr>
            <a:r>
              <a:rPr lang="pt-BR" sz="2000" dirty="0" smtClean="0">
                <a:solidFill>
                  <a:schemeClr val="tx1"/>
                </a:solidFill>
                <a:latin typeface="Arial" pitchFamily="34" charset="0"/>
                <a:cs typeface="Arial" pitchFamily="34" charset="0"/>
              </a:rPr>
              <a:t>Embolia pulmonar; </a:t>
            </a:r>
          </a:p>
          <a:p>
            <a:pPr marL="274320" indent="-274320" algn="just" eaLnBrk="1" fontAlgn="auto" hangingPunct="1">
              <a:spcAft>
                <a:spcPts val="0"/>
              </a:spcAft>
              <a:buFont typeface="Wingdings" pitchFamily="2" charset="2"/>
              <a:buNone/>
              <a:defRPr/>
            </a:pPr>
            <a:r>
              <a:rPr lang="pt-BR" sz="2000" dirty="0" smtClean="0">
                <a:solidFill>
                  <a:schemeClr val="tx1"/>
                </a:solidFill>
                <a:latin typeface="Arial" pitchFamily="34" charset="0"/>
                <a:cs typeface="Arial" pitchFamily="34" charset="0"/>
              </a:rPr>
              <a:t>Pericardite; </a:t>
            </a:r>
          </a:p>
          <a:p>
            <a:pPr marL="274320" indent="-274320" algn="just" eaLnBrk="1" fontAlgn="auto" hangingPunct="1">
              <a:spcAft>
                <a:spcPts val="0"/>
              </a:spcAft>
              <a:buFont typeface="Wingdings" pitchFamily="2" charset="2"/>
              <a:buNone/>
              <a:defRPr/>
            </a:pPr>
            <a:r>
              <a:rPr lang="pt-BR" sz="2000" dirty="0" smtClean="0">
                <a:solidFill>
                  <a:schemeClr val="tx1"/>
                </a:solidFill>
                <a:latin typeface="Arial" pitchFamily="34" charset="0"/>
                <a:cs typeface="Arial" pitchFamily="34" charset="0"/>
              </a:rPr>
              <a:t>Estenose mitral;</a:t>
            </a:r>
          </a:p>
          <a:p>
            <a:pPr marL="274320" indent="-274320" algn="just" eaLnBrk="1" fontAlgn="auto" hangingPunct="1">
              <a:spcAft>
                <a:spcPts val="0"/>
              </a:spcAft>
              <a:buFont typeface="Wingdings" pitchFamily="2" charset="2"/>
              <a:buNone/>
              <a:defRPr/>
            </a:pPr>
            <a:r>
              <a:rPr lang="pt-BR" sz="2000" dirty="0" smtClean="0">
                <a:solidFill>
                  <a:schemeClr val="tx1"/>
                </a:solidFill>
                <a:latin typeface="Arial" pitchFamily="34" charset="0"/>
                <a:cs typeface="Arial" pitchFamily="34" charset="0"/>
              </a:rPr>
              <a:t>Insuficiência cardíaca....</a:t>
            </a:r>
          </a:p>
        </p:txBody>
      </p:sp>
      <p:sp>
        <p:nvSpPr>
          <p:cNvPr id="69636" name="Espaço Reservado para Data 2"/>
          <p:cNvSpPr>
            <a:spLocks noGrp="1"/>
          </p:cNvSpPr>
          <p:nvPr>
            <p:ph type="dt" sz="half" idx="10"/>
          </p:nvPr>
        </p:nvSpPr>
        <p:spPr bwMode="auto">
          <a:xfrm rot="5400000">
            <a:off x="7514432" y="1156494"/>
            <a:ext cx="2160587" cy="384175"/>
          </a:xfrm>
          <a:noFill/>
          <a:ln>
            <a:miter lim="800000"/>
            <a:headEnd/>
            <a:tailEnd/>
          </a:ln>
        </p:spPr>
        <p:txBody>
          <a:bodyPr wrap="square" lIns="91440" tIns="45720" rIns="91440" bIns="45720" numCol="1" compatLnSpc="1">
            <a:prstTxWarp prst="textNoShape">
              <a:avLst/>
            </a:prstTxWarp>
          </a:bodyPr>
          <a:lstStyle/>
          <a:p>
            <a:fld id="{2F243BD1-02B7-4D17-9A43-960E6A47D7B6}" type="datetime1">
              <a:rPr lang="pt-BR" altLang="pt-BR" smtClean="0"/>
              <a:t>14/10/2022</a:t>
            </a:fld>
            <a:endParaRPr lang="pt-BR" altLang="pt-BR" smtClean="0"/>
          </a:p>
        </p:txBody>
      </p:sp>
      <p:sp>
        <p:nvSpPr>
          <p:cNvPr id="69638" name="Espaço Reservado para Rodapé 3"/>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69639"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Espaço Reservado para Conteúdo 5"/>
          <p:cNvSpPr>
            <a:spLocks noGrp="1"/>
          </p:cNvSpPr>
          <p:nvPr>
            <p:ph idx="1"/>
          </p:nvPr>
        </p:nvSpPr>
        <p:spPr>
          <a:xfrm>
            <a:off x="283335" y="1584102"/>
            <a:ext cx="7641465" cy="4889724"/>
          </a:xfrm>
        </p:spPr>
        <p:txBody>
          <a:bodyPr>
            <a:noAutofit/>
          </a:bodyPr>
          <a:lstStyle/>
          <a:p>
            <a:pPr algn="just" eaLnBrk="1" hangingPunct="1">
              <a:buFont typeface="Wingdings" pitchFamily="2" charset="2"/>
              <a:buNone/>
            </a:pPr>
            <a:endParaRPr lang="pt-BR" altLang="pt-BR" sz="2400" b="1" dirty="0" smtClean="0">
              <a:solidFill>
                <a:schemeClr val="tx1"/>
              </a:solidFill>
            </a:endParaRPr>
          </a:p>
          <a:p>
            <a:pPr algn="just" eaLnBrk="1" hangingPunct="1">
              <a:buFont typeface="Wingdings" pitchFamily="2" charset="2"/>
              <a:buNone/>
            </a:pPr>
            <a:r>
              <a:rPr lang="pt-BR" altLang="pt-BR" sz="2400" b="1" dirty="0" smtClean="0">
                <a:solidFill>
                  <a:schemeClr val="tx1"/>
                </a:solidFill>
              </a:rPr>
              <a:t>Arritmias Sinusais</a:t>
            </a:r>
            <a:r>
              <a:rPr lang="pt-BR" altLang="pt-BR" sz="2400" dirty="0" smtClean="0">
                <a:solidFill>
                  <a:schemeClr val="tx1"/>
                </a:solidFill>
              </a:rPr>
              <a:t>: neste tipo de arritmia, os impulsos se originam no nódulo  sinusal mais com ritmo irregular.</a:t>
            </a:r>
          </a:p>
          <a:p>
            <a:pPr algn="just" eaLnBrk="1" hangingPunct="1">
              <a:buFont typeface="Wingdings" pitchFamily="2" charset="2"/>
              <a:buNone/>
            </a:pPr>
            <a:endParaRPr lang="pt-BR" altLang="pt-BR" sz="2400" dirty="0" smtClean="0">
              <a:solidFill>
                <a:schemeClr val="tx1"/>
              </a:solidFill>
            </a:endParaRPr>
          </a:p>
          <a:p>
            <a:pPr algn="just" eaLnBrk="1" hangingPunct="1">
              <a:buFont typeface="Wingdings" pitchFamily="2" charset="2"/>
              <a:buNone/>
            </a:pPr>
            <a:r>
              <a:rPr lang="pt-BR" altLang="pt-BR" sz="2400" b="1" dirty="0" smtClean="0">
                <a:solidFill>
                  <a:schemeClr val="tx1"/>
                </a:solidFill>
              </a:rPr>
              <a:t>Causas</a:t>
            </a:r>
            <a:r>
              <a:rPr lang="pt-BR" altLang="pt-BR" sz="2400" dirty="0" smtClean="0">
                <a:solidFill>
                  <a:schemeClr val="tx1"/>
                </a:solidFill>
              </a:rPr>
              <a:t>: a irregularidade de descarga é devida à variação da influência vagal sobre o nódulo SA, produzindo períodos alternantes da FC baixa e alta.</a:t>
            </a:r>
          </a:p>
          <a:p>
            <a:pPr algn="just" eaLnBrk="1" hangingPunct="1">
              <a:buFont typeface="Wingdings" pitchFamily="2" charset="2"/>
              <a:buNone/>
            </a:pPr>
            <a:r>
              <a:rPr lang="pt-BR" altLang="pt-BR" sz="2400" b="1" dirty="0" smtClean="0">
                <a:solidFill>
                  <a:schemeClr val="tx1"/>
                </a:solidFill>
              </a:rPr>
              <a:t>Manifestações:</a:t>
            </a:r>
            <a:r>
              <a:rPr lang="pt-BR" altLang="pt-BR" sz="2400" dirty="0" smtClean="0">
                <a:solidFill>
                  <a:schemeClr val="tx1"/>
                </a:solidFill>
              </a:rPr>
              <a:t> o pulso é irregular, porém o paciente não percebe este distúrbio rítmico. O diagnóstico é somente feito pelo ECG.</a:t>
            </a:r>
          </a:p>
          <a:p>
            <a:pPr eaLnBrk="1" hangingPunct="1">
              <a:buFont typeface="Wingdings" pitchFamily="2" charset="2"/>
              <a:buNone/>
            </a:pPr>
            <a:endParaRPr lang="pt-BR" altLang="pt-BR" sz="2400" dirty="0" smtClean="0">
              <a:solidFill>
                <a:schemeClr val="tx1"/>
              </a:solidFill>
            </a:endParaRPr>
          </a:p>
        </p:txBody>
      </p:sp>
      <p:sp>
        <p:nvSpPr>
          <p:cNvPr id="72708" name="Espaço Reservado para Data 2"/>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7393CD16-96E2-48A8-87F0-4DC57AE2328A}" type="datetime1">
              <a:rPr lang="pt-BR" altLang="pt-BR" smtClean="0"/>
              <a:t>14/10/2022</a:t>
            </a:fld>
            <a:endParaRPr lang="pt-BR" altLang="pt-BR" smtClean="0"/>
          </a:p>
        </p:txBody>
      </p:sp>
      <p:sp>
        <p:nvSpPr>
          <p:cNvPr id="72710" name="Espaço Reservado para Rodapé 3"/>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72711"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extLst>
      <p:ext uri="{BB962C8B-B14F-4D97-AF65-F5344CB8AC3E}">
        <p14:creationId xmlns:p14="http://schemas.microsoft.com/office/powerpoint/2010/main" val="300713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Espaço Reservado para Conteúdo 2"/>
          <p:cNvSpPr>
            <a:spLocks noGrp="1"/>
          </p:cNvSpPr>
          <p:nvPr>
            <p:ph idx="1"/>
          </p:nvPr>
        </p:nvSpPr>
        <p:spPr>
          <a:xfrm>
            <a:off x="285750" y="1600200"/>
            <a:ext cx="8143875" cy="4873625"/>
          </a:xfrm>
        </p:spPr>
        <p:txBody>
          <a:bodyPr/>
          <a:lstStyle/>
          <a:p>
            <a:pPr algn="just" eaLnBrk="1" hangingPunct="1">
              <a:buFont typeface="Wingdings" pitchFamily="2" charset="2"/>
              <a:buNone/>
            </a:pPr>
            <a:endParaRPr lang="pt-BR" b="1" dirty="0" smtClean="0">
              <a:solidFill>
                <a:schemeClr val="tx1"/>
              </a:solidFill>
            </a:endParaRPr>
          </a:p>
          <a:p>
            <a:pPr algn="ctr" eaLnBrk="1" hangingPunct="1">
              <a:buFont typeface="Wingdings" pitchFamily="2" charset="2"/>
              <a:buNone/>
            </a:pPr>
            <a:r>
              <a:rPr lang="pt-BR" sz="2400" b="1" dirty="0" smtClean="0">
                <a:solidFill>
                  <a:schemeClr val="tx1"/>
                </a:solidFill>
              </a:rPr>
              <a:t>Tipos de arritmias </a:t>
            </a:r>
          </a:p>
          <a:p>
            <a:pPr algn="just" eaLnBrk="1" hangingPunct="1">
              <a:buFont typeface="Wingdings" pitchFamily="2" charset="2"/>
              <a:buNone/>
            </a:pPr>
            <a:r>
              <a:rPr lang="pt-BR" b="1" dirty="0" err="1" smtClean="0">
                <a:solidFill>
                  <a:schemeClr val="tx1"/>
                </a:solidFill>
              </a:rPr>
              <a:t>Flutter</a:t>
            </a:r>
            <a:r>
              <a:rPr lang="pt-BR" b="1" dirty="0" smtClean="0">
                <a:solidFill>
                  <a:schemeClr val="tx1"/>
                </a:solidFill>
              </a:rPr>
              <a:t> atrial: </a:t>
            </a:r>
            <a:r>
              <a:rPr lang="pt-BR" dirty="0" smtClean="0">
                <a:solidFill>
                  <a:schemeClr val="tx1"/>
                </a:solidFill>
              </a:rPr>
              <a:t>ocorre no átrio e cria impulsos em uma frequência atrial entre 250 e 400 vezes por minuto, sendo que como nem todos os impulsos atriais são conduzidos dentro do ventrículo, causam bloqueio no nódulo atrioventricular (tratamento medicamentoso mas pode necessitar </a:t>
            </a:r>
            <a:r>
              <a:rPr lang="pt-BR" dirty="0" err="1" smtClean="0">
                <a:solidFill>
                  <a:schemeClr val="tx1"/>
                </a:solidFill>
              </a:rPr>
              <a:t>cardioversão</a:t>
            </a:r>
            <a:r>
              <a:rPr lang="pt-BR" dirty="0" smtClean="0">
                <a:solidFill>
                  <a:schemeClr val="tx1"/>
                </a:solidFill>
              </a:rPr>
              <a:t>) </a:t>
            </a:r>
          </a:p>
          <a:p>
            <a:pPr algn="just" eaLnBrk="1" hangingPunct="1">
              <a:buFont typeface="Wingdings" pitchFamily="2" charset="2"/>
              <a:buNone/>
            </a:pPr>
            <a:endParaRPr lang="pt-BR" dirty="0" smtClean="0">
              <a:solidFill>
                <a:schemeClr val="tx1"/>
              </a:solidFill>
            </a:endParaRPr>
          </a:p>
          <a:p>
            <a:pPr algn="just" eaLnBrk="1" hangingPunct="1">
              <a:buFont typeface="Wingdings" pitchFamily="2" charset="2"/>
              <a:buNone/>
            </a:pPr>
            <a:r>
              <a:rPr lang="pt-BR" b="1" dirty="0" smtClean="0">
                <a:solidFill>
                  <a:schemeClr val="tx1"/>
                </a:solidFill>
              </a:rPr>
              <a:t>Fibrilação atrial</a:t>
            </a:r>
            <a:r>
              <a:rPr lang="pt-BR" dirty="0" smtClean="0">
                <a:solidFill>
                  <a:schemeClr val="tx1"/>
                </a:solidFill>
              </a:rPr>
              <a:t>: provoca uma contratura rápida, desorganizada e descoordenada da musculatura atrial (tratamento medicamentoso e pode necessitar de desfibrilador) </a:t>
            </a:r>
          </a:p>
          <a:p>
            <a:pPr algn="just" eaLnBrk="1" hangingPunct="1"/>
            <a:endParaRPr lang="pt-BR" dirty="0" smtClean="0">
              <a:solidFill>
                <a:schemeClr val="tx1"/>
              </a:solidFill>
            </a:endParaRPr>
          </a:p>
        </p:txBody>
      </p:sp>
      <p:sp>
        <p:nvSpPr>
          <p:cNvPr id="70660" name="Espaço Reservado para Data 3"/>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8A301AF3-5632-49BF-9062-E707F4457E96}" type="datetime1">
              <a:rPr lang="pt-BR" smtClean="0"/>
              <a:t>14/10/2022</a:t>
            </a:fld>
            <a:endParaRPr lang="pt-BR" smtClean="0"/>
          </a:p>
        </p:txBody>
      </p:sp>
      <p:sp>
        <p:nvSpPr>
          <p:cNvPr id="70662" name="Espaço Reservado para Rodapé 5"/>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70663"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Espaço Reservado para Conteúdo 2"/>
          <p:cNvSpPr>
            <a:spLocks noGrp="1"/>
          </p:cNvSpPr>
          <p:nvPr>
            <p:ph idx="1"/>
          </p:nvPr>
        </p:nvSpPr>
        <p:spPr>
          <a:xfrm>
            <a:off x="467545" y="2133600"/>
            <a:ext cx="8066856" cy="3777622"/>
          </a:xfrm>
        </p:spPr>
        <p:txBody>
          <a:bodyPr>
            <a:normAutofit/>
          </a:bodyPr>
          <a:lstStyle/>
          <a:p>
            <a:pPr eaLnBrk="1" hangingPunct="1">
              <a:buFont typeface="Wingdings" pitchFamily="2" charset="2"/>
              <a:buNone/>
            </a:pPr>
            <a:r>
              <a:rPr lang="pt-BR" sz="2000" b="1" dirty="0" smtClean="0">
                <a:solidFill>
                  <a:schemeClr val="tx1"/>
                </a:solidFill>
              </a:rPr>
              <a:t>Fibrilação ventricular</a:t>
            </a:r>
            <a:r>
              <a:rPr lang="pt-BR" sz="2000" dirty="0" smtClean="0">
                <a:solidFill>
                  <a:schemeClr val="tx1"/>
                </a:solidFill>
              </a:rPr>
              <a:t>: ritmo ventricular muito rápido e desorganizado, onde não há atividade atrial (necessita desfibrilação) </a:t>
            </a:r>
          </a:p>
          <a:p>
            <a:pPr eaLnBrk="1" hangingPunct="1">
              <a:buFont typeface="Wingdings" pitchFamily="2" charset="2"/>
              <a:buNone/>
            </a:pPr>
            <a:endParaRPr lang="pt-BR" sz="2000" b="1" dirty="0" smtClean="0">
              <a:solidFill>
                <a:schemeClr val="tx1"/>
              </a:solidFill>
            </a:endParaRPr>
          </a:p>
          <a:p>
            <a:pPr eaLnBrk="1" hangingPunct="1">
              <a:buFont typeface="Wingdings" pitchFamily="2" charset="2"/>
              <a:buNone/>
            </a:pPr>
            <a:r>
              <a:rPr lang="pt-BR" sz="2000" b="1" dirty="0" err="1" smtClean="0">
                <a:solidFill>
                  <a:schemeClr val="tx1"/>
                </a:solidFill>
              </a:rPr>
              <a:t>Assistolia</a:t>
            </a:r>
            <a:r>
              <a:rPr lang="pt-BR" sz="2000" b="1" dirty="0" smtClean="0">
                <a:solidFill>
                  <a:schemeClr val="tx1"/>
                </a:solidFill>
              </a:rPr>
              <a:t> ventricular</a:t>
            </a:r>
            <a:r>
              <a:rPr lang="pt-BR" sz="2000" dirty="0" smtClean="0">
                <a:solidFill>
                  <a:schemeClr val="tx1"/>
                </a:solidFill>
              </a:rPr>
              <a:t>: não há batimento cardíaco (necessita RCP) </a:t>
            </a:r>
          </a:p>
          <a:p>
            <a:pPr eaLnBrk="1" hangingPunct="1">
              <a:buFont typeface="Wingdings" pitchFamily="2" charset="2"/>
              <a:buNone/>
            </a:pPr>
            <a:endParaRPr lang="pt-BR" sz="2000" dirty="0" smtClean="0">
              <a:solidFill>
                <a:schemeClr val="tx1"/>
              </a:solidFill>
            </a:endParaRPr>
          </a:p>
          <a:p>
            <a:pPr eaLnBrk="1" hangingPunct="1">
              <a:buFont typeface="Wingdings" pitchFamily="2" charset="2"/>
              <a:buNone/>
            </a:pPr>
            <a:r>
              <a:rPr lang="pt-BR" sz="2000" b="1" dirty="0" smtClean="0">
                <a:solidFill>
                  <a:schemeClr val="tx1"/>
                </a:solidFill>
              </a:rPr>
              <a:t>Bloqueio atrioventricular: </a:t>
            </a:r>
            <a:r>
              <a:rPr lang="pt-BR" sz="2000" dirty="0" smtClean="0">
                <a:solidFill>
                  <a:schemeClr val="tx1"/>
                </a:solidFill>
              </a:rPr>
              <a:t>é uma anormalidade na condução do impulso elétrico, podendo ser classificado como de 1º, 2º e 3º grau </a:t>
            </a:r>
          </a:p>
          <a:p>
            <a:pPr eaLnBrk="1" hangingPunct="1"/>
            <a:endParaRPr lang="pt-BR" sz="2000" dirty="0" smtClean="0">
              <a:solidFill>
                <a:schemeClr val="tx1"/>
              </a:solidFill>
            </a:endParaRPr>
          </a:p>
        </p:txBody>
      </p:sp>
      <p:sp>
        <p:nvSpPr>
          <p:cNvPr id="71684" name="Espaço Reservado para Data 3"/>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E556946F-A3E0-42C4-8931-0AC367C8CD7D}" type="datetime1">
              <a:rPr lang="pt-BR" smtClean="0"/>
              <a:t>14/10/2022</a:t>
            </a:fld>
            <a:endParaRPr lang="pt-BR" smtClean="0"/>
          </a:p>
        </p:txBody>
      </p:sp>
      <p:sp>
        <p:nvSpPr>
          <p:cNvPr id="71686" name="Espaço Reservado para Rodapé 5"/>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71687"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Espaço Reservado para Conteúdo 2"/>
          <p:cNvSpPr>
            <a:spLocks noGrp="1"/>
          </p:cNvSpPr>
          <p:nvPr>
            <p:ph idx="1"/>
          </p:nvPr>
        </p:nvSpPr>
        <p:spPr>
          <a:xfrm>
            <a:off x="214313" y="1600200"/>
            <a:ext cx="8215312" cy="4873625"/>
          </a:xfrm>
        </p:spPr>
        <p:txBody>
          <a:bodyPr>
            <a:normAutofit fontScale="92500" lnSpcReduction="10000"/>
          </a:bodyPr>
          <a:lstStyle/>
          <a:p>
            <a:pPr>
              <a:buFont typeface="Wingdings" pitchFamily="2" charset="2"/>
              <a:buNone/>
            </a:pPr>
            <a:r>
              <a:rPr lang="pt-BR" sz="2000" b="1" dirty="0" err="1" smtClean="0">
                <a:solidFill>
                  <a:schemeClr val="tx1"/>
                </a:solidFill>
              </a:rPr>
              <a:t>Cardioversão</a:t>
            </a:r>
            <a:r>
              <a:rPr lang="pt-BR" sz="2000" b="1" dirty="0" smtClean="0">
                <a:solidFill>
                  <a:schemeClr val="tx1"/>
                </a:solidFill>
              </a:rPr>
              <a:t> e </a:t>
            </a:r>
            <a:r>
              <a:rPr lang="pt-BR" sz="2000" b="1" dirty="0" err="1" smtClean="0">
                <a:solidFill>
                  <a:schemeClr val="tx1"/>
                </a:solidFill>
              </a:rPr>
              <a:t>Desfibrilação</a:t>
            </a:r>
            <a:endParaRPr lang="pt-BR" sz="2000" b="1" dirty="0" smtClean="0">
              <a:solidFill>
                <a:schemeClr val="tx1"/>
              </a:solidFill>
            </a:endParaRPr>
          </a:p>
          <a:p>
            <a:pPr algn="just">
              <a:buFont typeface="Wingdings" pitchFamily="2" charset="2"/>
              <a:buNone/>
            </a:pPr>
            <a:r>
              <a:rPr lang="pt-BR" sz="2000" dirty="0" smtClean="0">
                <a:solidFill>
                  <a:schemeClr val="tx1"/>
                </a:solidFill>
              </a:rPr>
              <a:t>A </a:t>
            </a:r>
            <a:r>
              <a:rPr lang="pt-BR" sz="2000" i="1" dirty="0" smtClean="0">
                <a:solidFill>
                  <a:schemeClr val="tx1"/>
                </a:solidFill>
              </a:rPr>
              <a:t>desfibrilação</a:t>
            </a:r>
            <a:r>
              <a:rPr lang="pt-BR" sz="2000" dirty="0" smtClean="0">
                <a:solidFill>
                  <a:schemeClr val="tx1"/>
                </a:solidFill>
              </a:rPr>
              <a:t> elétrica é um procedimento terapêutico que consiste na aplicação de uma corrente elétrica contínua </a:t>
            </a:r>
            <a:r>
              <a:rPr lang="pt-BR" sz="2000" b="1" dirty="0" smtClean="0">
                <a:solidFill>
                  <a:schemeClr val="tx1"/>
                </a:solidFill>
              </a:rPr>
              <a:t>NÃO SINCRONIZADA</a:t>
            </a:r>
            <a:r>
              <a:rPr lang="pt-BR" sz="2000" dirty="0" smtClean="0">
                <a:solidFill>
                  <a:schemeClr val="tx1"/>
                </a:solidFill>
              </a:rPr>
              <a:t>, no músculo cardíaco. </a:t>
            </a:r>
          </a:p>
          <a:p>
            <a:pPr algn="just">
              <a:buFont typeface="Wingdings" pitchFamily="2" charset="2"/>
              <a:buNone/>
            </a:pPr>
            <a:endParaRPr lang="pt-BR" sz="2000" dirty="0">
              <a:solidFill>
                <a:schemeClr val="tx1"/>
              </a:solidFill>
            </a:endParaRPr>
          </a:p>
          <a:p>
            <a:pPr algn="just">
              <a:buFont typeface="Wingdings" pitchFamily="2" charset="2"/>
              <a:buNone/>
            </a:pPr>
            <a:r>
              <a:rPr lang="pt-BR" sz="2000" dirty="0" smtClean="0">
                <a:solidFill>
                  <a:schemeClr val="tx1"/>
                </a:solidFill>
              </a:rPr>
              <a:t>Esse choque despolariza em conjunto todas as fibras musculares do miocárdio, tornando possível a reversão de arritmias graves como a TV e FV, permitindo ao nó sinusal retomar a geração e o controle do ritmo cardíaco.</a:t>
            </a:r>
          </a:p>
          <a:p>
            <a:pPr algn="just">
              <a:buFont typeface="Wingdings" pitchFamily="2" charset="2"/>
              <a:buNone/>
            </a:pPr>
            <a:endParaRPr lang="pt-BR" sz="2000" dirty="0" smtClean="0">
              <a:solidFill>
                <a:schemeClr val="tx1"/>
              </a:solidFill>
            </a:endParaRPr>
          </a:p>
          <a:p>
            <a:pPr algn="just">
              <a:buFont typeface="Wingdings" pitchFamily="2" charset="2"/>
              <a:buNone/>
            </a:pPr>
            <a:r>
              <a:rPr lang="pt-BR" sz="2000" dirty="0" smtClean="0">
                <a:solidFill>
                  <a:schemeClr val="tx1"/>
                </a:solidFill>
              </a:rPr>
              <a:t>A </a:t>
            </a:r>
            <a:r>
              <a:rPr lang="pt-BR" sz="2000" i="1" dirty="0" err="1" smtClean="0">
                <a:solidFill>
                  <a:schemeClr val="tx1"/>
                </a:solidFill>
              </a:rPr>
              <a:t>cardioversão</a:t>
            </a:r>
            <a:r>
              <a:rPr lang="pt-BR" sz="2000" dirty="0" smtClean="0">
                <a:solidFill>
                  <a:schemeClr val="tx1"/>
                </a:solidFill>
              </a:rPr>
              <a:t> elétrica é um procedimento na maioria das vezes eletivo, em que se aplica o choque elétrico de maneira </a:t>
            </a:r>
            <a:r>
              <a:rPr lang="pt-BR" sz="2000" b="1" dirty="0" smtClean="0">
                <a:solidFill>
                  <a:schemeClr val="tx1"/>
                </a:solidFill>
              </a:rPr>
              <a:t>SINCRONIZADA,</a:t>
            </a:r>
            <a:r>
              <a:rPr lang="pt-BR" sz="2000" dirty="0" smtClean="0">
                <a:solidFill>
                  <a:schemeClr val="tx1"/>
                </a:solidFill>
              </a:rPr>
              <a:t> ou seja, o paciente deve estar monitorado no </a:t>
            </a:r>
            <a:r>
              <a:rPr lang="pt-BR" sz="2000" dirty="0" err="1" smtClean="0">
                <a:solidFill>
                  <a:schemeClr val="tx1"/>
                </a:solidFill>
              </a:rPr>
              <a:t>cardioversor</a:t>
            </a:r>
            <a:r>
              <a:rPr lang="pt-BR" sz="2000" dirty="0" smtClean="0">
                <a:solidFill>
                  <a:schemeClr val="tx1"/>
                </a:solidFill>
              </a:rPr>
              <a:t> e este deve estar com o botão de sincronismo ativado, pois a descarga elétrica é liberada na onda</a:t>
            </a:r>
            <a:r>
              <a:rPr lang="pt-BR" sz="3000" dirty="0" smtClean="0">
                <a:solidFill>
                  <a:srgbClr val="FF0000"/>
                </a:solidFill>
              </a:rPr>
              <a:t>?</a:t>
            </a:r>
            <a:r>
              <a:rPr lang="pt-BR" sz="2000" dirty="0" smtClean="0">
                <a:solidFill>
                  <a:srgbClr val="FF0000"/>
                </a:solidFill>
              </a:rPr>
              <a:t> </a:t>
            </a:r>
            <a:endParaRPr lang="pt-BR" dirty="0" smtClean="0">
              <a:solidFill>
                <a:schemeClr val="tx1"/>
              </a:solidFill>
            </a:endParaRPr>
          </a:p>
        </p:txBody>
      </p:sp>
      <p:sp>
        <p:nvSpPr>
          <p:cNvPr id="73732" name="Espaço Reservado para Data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F6B9345C-C4FD-49D3-AE93-A994E28C20DF}" type="datetime1">
              <a:rPr lang="pt-BR" smtClean="0"/>
              <a:t>14/10/2022</a:t>
            </a:fld>
            <a:endParaRPr lang="pt-BR" smtClean="0"/>
          </a:p>
        </p:txBody>
      </p:sp>
      <p:sp>
        <p:nvSpPr>
          <p:cNvPr id="73734" name="Espaço Reservado para Rodapé 5"/>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73735" name="Imagem 7"/>
          <p:cNvPicPr>
            <a:picLocks noChangeAspect="1" noChangeArrowheads="1"/>
          </p:cNvPicPr>
          <p:nvPr/>
        </p:nvPicPr>
        <p:blipFill>
          <a:blip r:embed="rId2"/>
          <a:srcRect/>
          <a:stretch>
            <a:fillRect/>
          </a:stretch>
        </p:blipFill>
        <p:spPr bwMode="auto">
          <a:xfrm>
            <a:off x="357188" y="175677"/>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Data 1"/>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40E3A2BD-1A3F-400B-9C97-4BFF4E60292B}" type="datetime1">
              <a:rPr lang="pt-BR" smtClean="0">
                <a:solidFill>
                  <a:prstClr val="black">
                    <a:tint val="75000"/>
                  </a:prstClr>
                </a:solidFill>
              </a:rPr>
              <a:t>14/10/2022</a:t>
            </a:fld>
            <a:endParaRPr lang="pt-BR" smtClean="0">
              <a:solidFill>
                <a:prstClr val="black">
                  <a:tint val="75000"/>
                </a:prstClr>
              </a:solidFill>
            </a:endParaRPr>
          </a:p>
        </p:txBody>
      </p:sp>
      <p:sp>
        <p:nvSpPr>
          <p:cNvPr id="30723" name="Espaço Reservado para Rodapé 2"/>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smtClean="0">
                <a:solidFill>
                  <a:prstClr val="black">
                    <a:tint val="75000"/>
                  </a:prstClr>
                </a:solidFill>
              </a:rPr>
              <a:t>Enfª Andréia Silva</a:t>
            </a:r>
          </a:p>
        </p:txBody>
      </p:sp>
      <p:pic>
        <p:nvPicPr>
          <p:cNvPr id="30725" name="Picture 2" descr="Ficheiro:Gray506 pt.svg"/>
          <p:cNvPicPr>
            <a:picLocks noChangeAspect="1" noChangeArrowheads="1"/>
          </p:cNvPicPr>
          <p:nvPr/>
        </p:nvPicPr>
        <p:blipFill>
          <a:blip r:embed="rId2"/>
          <a:srcRect/>
          <a:stretch>
            <a:fillRect/>
          </a:stretch>
        </p:blipFill>
        <p:spPr bwMode="auto">
          <a:xfrm>
            <a:off x="467544" y="1759743"/>
            <a:ext cx="3648447" cy="4857750"/>
          </a:xfrm>
          <a:prstGeom prst="rect">
            <a:avLst/>
          </a:prstGeom>
          <a:noFill/>
          <a:ln w="9525">
            <a:noFill/>
            <a:miter lim="800000"/>
            <a:headEnd/>
            <a:tailEnd/>
          </a:ln>
        </p:spPr>
      </p:pic>
      <p:pic>
        <p:nvPicPr>
          <p:cNvPr id="30726" name="Imagem 5"/>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pic>
        <p:nvPicPr>
          <p:cNvPr id="2050"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176" y="1759743"/>
            <a:ext cx="3960440" cy="49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85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Espaço Reservado para Conteúdo 5"/>
          <p:cNvSpPr>
            <a:spLocks noGrp="1"/>
          </p:cNvSpPr>
          <p:nvPr>
            <p:ph idx="1"/>
          </p:nvPr>
        </p:nvSpPr>
        <p:spPr>
          <a:xfrm>
            <a:off x="463638" y="1596980"/>
            <a:ext cx="7996149" cy="4876845"/>
          </a:xfrm>
        </p:spPr>
        <p:txBody>
          <a:bodyPr>
            <a:noAutofit/>
          </a:bodyPr>
          <a:lstStyle/>
          <a:p>
            <a:pPr marL="319088" indent="-319088" algn="just" eaLnBrk="1" hangingPunct="1">
              <a:buFont typeface="Wingdings" pitchFamily="2" charset="2"/>
              <a:buNone/>
            </a:pPr>
            <a:r>
              <a:rPr lang="pt-BR" altLang="pt-BR" sz="2000" b="1" dirty="0" smtClean="0">
                <a:solidFill>
                  <a:schemeClr val="tx1"/>
                </a:solidFill>
                <a:latin typeface="Arial" charset="0"/>
                <a:cs typeface="Arial" charset="0"/>
              </a:rPr>
              <a:t>Tratamento:</a:t>
            </a:r>
            <a:r>
              <a:rPr lang="pt-BR" altLang="pt-BR" sz="2000" dirty="0" smtClean="0">
                <a:solidFill>
                  <a:schemeClr val="tx1"/>
                </a:solidFill>
                <a:latin typeface="Arial" charset="0"/>
                <a:cs typeface="Arial" charset="0"/>
              </a:rPr>
              <a:t> identificar as causas ( febre, ansiedade, angina, medicamentos – digitálicos);</a:t>
            </a:r>
          </a:p>
          <a:p>
            <a:pPr marL="319088" indent="-319088" algn="just" eaLnBrk="1" hangingPunct="1">
              <a:buFont typeface="Wingdings" pitchFamily="2" charset="2"/>
              <a:buNone/>
            </a:pPr>
            <a:endParaRPr lang="pt-BR" altLang="pt-BR" sz="2000" b="1" dirty="0" smtClean="0">
              <a:solidFill>
                <a:schemeClr val="tx1"/>
              </a:solidFill>
              <a:latin typeface="Arial" charset="0"/>
              <a:cs typeface="Arial" charset="0"/>
            </a:endParaRPr>
          </a:p>
          <a:p>
            <a:pPr marL="319088" indent="-319088" algn="just" eaLnBrk="1" hangingPunct="1">
              <a:buFont typeface="Wingdings" pitchFamily="2" charset="2"/>
              <a:buNone/>
            </a:pPr>
            <a:r>
              <a:rPr lang="pt-BR" altLang="pt-BR" sz="2000" b="1" dirty="0" smtClean="0">
                <a:solidFill>
                  <a:schemeClr val="tx1"/>
                </a:solidFill>
                <a:latin typeface="Arial" charset="0"/>
                <a:cs typeface="Arial" charset="0"/>
              </a:rPr>
              <a:t>Cuidados de Enfermagem: </a:t>
            </a:r>
          </a:p>
          <a:p>
            <a:pPr marL="319088" indent="-319088" algn="just" eaLnBrk="1" hangingPunct="1">
              <a:buFont typeface="Wingdings" pitchFamily="2" charset="2"/>
              <a:buNone/>
            </a:pPr>
            <a:endParaRPr lang="pt-BR" altLang="pt-BR" sz="2000" b="1" dirty="0" smtClean="0">
              <a:solidFill>
                <a:schemeClr val="tx1"/>
              </a:solidFill>
              <a:latin typeface="Arial" charset="0"/>
              <a:cs typeface="Arial" charset="0"/>
            </a:endParaRPr>
          </a:p>
          <a:p>
            <a:pPr marL="319088" indent="-319088" algn="just" eaLnBrk="1" hangingPunct="1">
              <a:buFont typeface="Wingdings" pitchFamily="2" charset="2"/>
              <a:buNone/>
            </a:pPr>
            <a:r>
              <a:rPr lang="pt-BR" altLang="pt-BR" sz="2000" i="1" dirty="0" smtClean="0">
                <a:solidFill>
                  <a:schemeClr val="tx1"/>
                </a:solidFill>
                <a:latin typeface="Arial" charset="0"/>
                <a:cs typeface="Arial" charset="0"/>
              </a:rPr>
              <a:t>Identificar a arritmia e registrá-la; </a:t>
            </a:r>
          </a:p>
          <a:p>
            <a:pPr marL="319088" indent="-319088" algn="just" eaLnBrk="1" hangingPunct="1">
              <a:buFont typeface="Wingdings" pitchFamily="2" charset="2"/>
              <a:buNone/>
            </a:pPr>
            <a:r>
              <a:rPr lang="pt-BR" altLang="pt-BR" sz="2000" i="1" dirty="0" smtClean="0">
                <a:solidFill>
                  <a:schemeClr val="tx1"/>
                </a:solidFill>
                <a:latin typeface="Arial" charset="0"/>
                <a:cs typeface="Arial" charset="0"/>
              </a:rPr>
              <a:t>Observar o paciente em intervalos frequentes sempre buscando a causa base da taquicardia; </a:t>
            </a:r>
          </a:p>
          <a:p>
            <a:pPr marL="319088" indent="-319088" algn="just" eaLnBrk="1" hangingPunct="1">
              <a:buFont typeface="Wingdings" pitchFamily="2" charset="2"/>
              <a:buNone/>
            </a:pPr>
            <a:r>
              <a:rPr lang="pt-BR" altLang="pt-BR" sz="2000" i="1" dirty="0" smtClean="0">
                <a:solidFill>
                  <a:schemeClr val="tx1"/>
                </a:solidFill>
                <a:latin typeface="Arial" charset="0"/>
                <a:cs typeface="Arial" charset="0"/>
              </a:rPr>
              <a:t>Avisar ao médico, pois a mesma pode ser sintoma secundário de uma IC; </a:t>
            </a:r>
          </a:p>
          <a:p>
            <a:pPr marL="319088" indent="-319088" algn="just" eaLnBrk="1" hangingPunct="1">
              <a:buFont typeface="Wingdings" pitchFamily="2" charset="2"/>
              <a:buNone/>
            </a:pPr>
            <a:r>
              <a:rPr lang="pt-BR" altLang="pt-BR" sz="2000" i="1" dirty="0" smtClean="0">
                <a:solidFill>
                  <a:schemeClr val="tx1"/>
                </a:solidFill>
                <a:latin typeface="Arial" charset="0"/>
                <a:cs typeface="Arial" charset="0"/>
              </a:rPr>
              <a:t>Tentar diminuir a ansiedade.</a:t>
            </a:r>
          </a:p>
          <a:p>
            <a:pPr lvl="0" algn="just">
              <a:buClr>
                <a:srgbClr val="A53010"/>
              </a:buClr>
              <a:buNone/>
            </a:pPr>
            <a:r>
              <a:rPr lang="pt-BR" altLang="pt-BR" sz="2000" dirty="0">
                <a:solidFill>
                  <a:srgbClr val="FF0000"/>
                </a:solidFill>
                <a:latin typeface="Arial" panose="020B0604020202020204" pitchFamily="34" charset="0"/>
                <a:cs typeface="Arial" panose="020B0604020202020204" pitchFamily="34" charset="0"/>
              </a:rPr>
              <a:t>Deixar sempre as drogas que poderão ser utilizadas o mais próximo possível (atropina, adrenalina, dopamina). </a:t>
            </a:r>
          </a:p>
          <a:p>
            <a:pPr marL="319088" indent="-319088" algn="just" eaLnBrk="1" hangingPunct="1">
              <a:buFont typeface="Wingdings" pitchFamily="2" charset="2"/>
              <a:buNone/>
            </a:pPr>
            <a:endParaRPr lang="pt-BR" altLang="pt-BR" sz="2000" i="1" dirty="0" smtClean="0">
              <a:solidFill>
                <a:srgbClr val="FF0000"/>
              </a:solidFill>
              <a:latin typeface="Arial" charset="0"/>
              <a:cs typeface="Arial" charset="0"/>
            </a:endParaRPr>
          </a:p>
        </p:txBody>
      </p:sp>
      <p:sp>
        <p:nvSpPr>
          <p:cNvPr id="74756" name="Espaço Reservado para Data 2"/>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347B28D7-D1A7-44BB-B9A8-DC6780A31294}" type="datetime1">
              <a:rPr lang="pt-BR" altLang="pt-BR" smtClean="0"/>
              <a:t>14/10/2022</a:t>
            </a:fld>
            <a:endParaRPr lang="pt-BR" altLang="pt-BR" smtClean="0"/>
          </a:p>
        </p:txBody>
      </p:sp>
      <p:sp>
        <p:nvSpPr>
          <p:cNvPr id="74758" name="Espaço Reservado para Rodapé 3"/>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74759"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Data 1"/>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CDFC5A08-31BC-4B72-9C58-248CABA78C6C}" type="datetime1">
              <a:rPr lang="pt-BR" smtClean="0"/>
              <a:t>14/10/2022</a:t>
            </a:fld>
            <a:endParaRPr lang="pt-BR" smtClean="0"/>
          </a:p>
        </p:txBody>
      </p:sp>
      <p:sp>
        <p:nvSpPr>
          <p:cNvPr id="76803" name="Espaço Reservado para Rodapé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76805" name="Picture 2" descr="img-marcapasso2"/>
          <p:cNvPicPr>
            <a:picLocks noChangeAspect="1" noChangeArrowheads="1"/>
          </p:cNvPicPr>
          <p:nvPr/>
        </p:nvPicPr>
        <p:blipFill>
          <a:blip r:embed="rId2"/>
          <a:srcRect/>
          <a:stretch>
            <a:fillRect/>
          </a:stretch>
        </p:blipFill>
        <p:spPr bwMode="auto">
          <a:xfrm>
            <a:off x="1643063" y="3214688"/>
            <a:ext cx="5715000" cy="3357562"/>
          </a:xfrm>
          <a:prstGeom prst="rect">
            <a:avLst/>
          </a:prstGeom>
          <a:noFill/>
          <a:ln w="9525">
            <a:noFill/>
            <a:miter lim="800000"/>
            <a:headEnd/>
            <a:tailEnd/>
          </a:ln>
        </p:spPr>
      </p:pic>
      <p:pic>
        <p:nvPicPr>
          <p:cNvPr id="76806" name="Imagem 7"/>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
        <p:nvSpPr>
          <p:cNvPr id="76807" name="Retângulo 6"/>
          <p:cNvSpPr>
            <a:spLocks noChangeArrowheads="1"/>
          </p:cNvSpPr>
          <p:nvPr/>
        </p:nvSpPr>
        <p:spPr bwMode="auto">
          <a:xfrm>
            <a:off x="285750" y="1785938"/>
            <a:ext cx="8143875" cy="1200150"/>
          </a:xfrm>
          <a:prstGeom prst="rect">
            <a:avLst/>
          </a:prstGeom>
          <a:noFill/>
          <a:ln w="9525">
            <a:noFill/>
            <a:miter lim="800000"/>
            <a:headEnd/>
            <a:tailEnd/>
          </a:ln>
        </p:spPr>
        <p:txBody>
          <a:bodyPr>
            <a:spAutoFit/>
          </a:bodyPr>
          <a:lstStyle/>
          <a:p>
            <a:pPr algn="just"/>
            <a:r>
              <a:rPr lang="pt-BR" sz="2400" dirty="0"/>
              <a:t>O marcapasso é um pequeno aparelho implantável que envia pulsos elétricos ao coração sempre que sente que o batimento cardíaco está muito lento.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ítulo 1"/>
          <p:cNvSpPr>
            <a:spLocks noGrp="1"/>
          </p:cNvSpPr>
          <p:nvPr>
            <p:ph type="title"/>
          </p:nvPr>
        </p:nvSpPr>
        <p:spPr>
          <a:xfrm>
            <a:off x="457200" y="1714500"/>
            <a:ext cx="7467600" cy="500063"/>
          </a:xfrm>
        </p:spPr>
        <p:txBody>
          <a:bodyPr>
            <a:normAutofit fontScale="90000"/>
          </a:bodyPr>
          <a:lstStyle/>
          <a:p>
            <a:pPr algn="ctr" eaLnBrk="1" fontAlgn="auto" hangingPunct="1">
              <a:spcAft>
                <a:spcPts val="0"/>
              </a:spcAft>
              <a:defRPr/>
            </a:pPr>
            <a:r>
              <a:rPr lang="pt-BR" dirty="0" smtClean="0">
                <a:solidFill>
                  <a:srgbClr val="FF0000"/>
                </a:solidFill>
              </a:rPr>
              <a:t>Tipos de marcapasso</a:t>
            </a:r>
          </a:p>
        </p:txBody>
      </p:sp>
      <p:sp>
        <p:nvSpPr>
          <p:cNvPr id="76803" name="Espaço Reservado para Conteúdo 2"/>
          <p:cNvSpPr>
            <a:spLocks noGrp="1"/>
          </p:cNvSpPr>
          <p:nvPr>
            <p:ph idx="1"/>
          </p:nvPr>
        </p:nvSpPr>
        <p:spPr>
          <a:xfrm>
            <a:off x="214313" y="2357438"/>
            <a:ext cx="8143875" cy="4116387"/>
          </a:xfrm>
        </p:spPr>
        <p:txBody>
          <a:bodyPr>
            <a:normAutofit/>
          </a:bodyPr>
          <a:lstStyle/>
          <a:p>
            <a:pPr algn="just">
              <a:buFont typeface="Wingdings" pitchFamily="2" charset="2"/>
              <a:buNone/>
              <a:defRPr/>
            </a:pPr>
            <a:r>
              <a:rPr lang="pt-BR" sz="2400" dirty="0" smtClean="0">
                <a:solidFill>
                  <a:schemeClr val="tx1"/>
                </a:solidFill>
                <a:latin typeface="Arial" pitchFamily="34" charset="0"/>
                <a:cs typeface="Arial" pitchFamily="34" charset="0"/>
              </a:rPr>
              <a:t>Temporários utilizados no tratamento de </a:t>
            </a:r>
            <a:r>
              <a:rPr lang="pt-BR" sz="2400" dirty="0" err="1" smtClean="0">
                <a:solidFill>
                  <a:schemeClr val="tx1"/>
                </a:solidFill>
                <a:latin typeface="Arial" pitchFamily="34" charset="0"/>
                <a:cs typeface="Arial" pitchFamily="34" charset="0"/>
              </a:rPr>
              <a:t>bradicardias</a:t>
            </a:r>
            <a:r>
              <a:rPr lang="pt-BR" sz="2400" dirty="0" smtClean="0">
                <a:solidFill>
                  <a:schemeClr val="tx1"/>
                </a:solidFill>
                <a:latin typeface="Arial" pitchFamily="34" charset="0"/>
                <a:cs typeface="Arial" pitchFamily="34" charset="0"/>
              </a:rPr>
              <a:t> reversíveis;</a:t>
            </a:r>
          </a:p>
          <a:p>
            <a:pPr algn="just">
              <a:buFont typeface="Wingdings" pitchFamily="2" charset="2"/>
              <a:buNone/>
              <a:defRPr/>
            </a:pPr>
            <a:endParaRPr lang="pt-BR" sz="2400" dirty="0" smtClean="0">
              <a:solidFill>
                <a:schemeClr val="tx1"/>
              </a:solidFill>
              <a:latin typeface="Arial" pitchFamily="34" charset="0"/>
              <a:cs typeface="Arial" pitchFamily="34" charset="0"/>
            </a:endParaRPr>
          </a:p>
          <a:p>
            <a:pPr algn="just">
              <a:buFont typeface="Wingdings" pitchFamily="2" charset="2"/>
              <a:buNone/>
              <a:defRPr/>
            </a:pPr>
            <a:r>
              <a:rPr lang="pt-BR" sz="2400" dirty="0" smtClean="0">
                <a:solidFill>
                  <a:schemeClr val="tx1"/>
                </a:solidFill>
                <a:latin typeface="Arial" pitchFamily="34" charset="0"/>
                <a:cs typeface="Arial" pitchFamily="34" charset="0"/>
              </a:rPr>
              <a:t>Definitivos quando a </a:t>
            </a:r>
            <a:r>
              <a:rPr lang="pt-BR" sz="2400" dirty="0" err="1" smtClean="0">
                <a:solidFill>
                  <a:schemeClr val="tx1"/>
                </a:solidFill>
                <a:latin typeface="Arial" pitchFamily="34" charset="0"/>
                <a:cs typeface="Arial" pitchFamily="34" charset="0"/>
              </a:rPr>
              <a:t>bradicardia</a:t>
            </a:r>
            <a:r>
              <a:rPr lang="pt-BR" sz="2400" dirty="0" smtClean="0">
                <a:solidFill>
                  <a:schemeClr val="tx1"/>
                </a:solidFill>
                <a:latin typeface="Arial" pitchFamily="34" charset="0"/>
                <a:cs typeface="Arial" pitchFamily="34" charset="0"/>
              </a:rPr>
              <a:t> é irreversível;</a:t>
            </a:r>
          </a:p>
          <a:p>
            <a:pPr marL="514350" indent="-514350" algn="just" eaLnBrk="1" hangingPunct="1">
              <a:buFont typeface="Wingdings" pitchFamily="2" charset="2"/>
              <a:buNone/>
              <a:defRPr/>
            </a:pPr>
            <a:endParaRPr lang="pt-BR" altLang="pt-BR" sz="2400" dirty="0" smtClean="0">
              <a:solidFill>
                <a:schemeClr val="tx1"/>
              </a:solidFill>
              <a:latin typeface="Arial" charset="0"/>
              <a:cs typeface="Arial" charset="0"/>
            </a:endParaRPr>
          </a:p>
        </p:txBody>
      </p:sp>
      <p:sp>
        <p:nvSpPr>
          <p:cNvPr id="77828"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E7C9E243-EA9C-4EDC-B39F-E09EF7A7B266}" type="datetime1">
              <a:rPr lang="pt-BR" altLang="pt-BR" smtClean="0"/>
              <a:t>14/10/2022</a:t>
            </a:fld>
            <a:endParaRPr lang="pt-BR" altLang="pt-BR" smtClean="0"/>
          </a:p>
        </p:txBody>
      </p:sp>
      <p:sp>
        <p:nvSpPr>
          <p:cNvPr id="77830" name="Espaço Reservado para Rodapé 4"/>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77831"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Espaço Reservado para Conteúdo 2"/>
          <p:cNvSpPr>
            <a:spLocks noGrp="1"/>
          </p:cNvSpPr>
          <p:nvPr>
            <p:ph idx="1"/>
          </p:nvPr>
        </p:nvSpPr>
        <p:spPr>
          <a:xfrm>
            <a:off x="214313" y="1600201"/>
            <a:ext cx="8822183" cy="2745580"/>
          </a:xfrm>
        </p:spPr>
        <p:txBody>
          <a:bodyPr>
            <a:normAutofit fontScale="85000" lnSpcReduction="20000"/>
          </a:bodyPr>
          <a:lstStyle/>
          <a:p>
            <a:pPr eaLnBrk="1" hangingPunct="1">
              <a:buFont typeface="Wingdings" pitchFamily="2" charset="2"/>
              <a:buNone/>
            </a:pPr>
            <a:r>
              <a:rPr lang="pt-BR" sz="2000" b="1" dirty="0" smtClean="0">
                <a:solidFill>
                  <a:schemeClr val="tx1"/>
                </a:solidFill>
              </a:rPr>
              <a:t>Doença da artéria coronariana</a:t>
            </a:r>
          </a:p>
          <a:p>
            <a:pPr algn="ctr" eaLnBrk="1" hangingPunct="1">
              <a:buFont typeface="Wingdings" pitchFamily="2" charset="2"/>
              <a:buNone/>
            </a:pPr>
            <a:r>
              <a:rPr lang="pt-BR" b="1" dirty="0" smtClean="0"/>
              <a:t> </a:t>
            </a:r>
          </a:p>
          <a:p>
            <a:pPr algn="just" eaLnBrk="1" hangingPunct="1">
              <a:buFont typeface="Wingdings" pitchFamily="2" charset="2"/>
              <a:buNone/>
            </a:pPr>
            <a:r>
              <a:rPr lang="pt-BR" sz="2000" b="1" dirty="0" smtClean="0">
                <a:solidFill>
                  <a:schemeClr val="tx1"/>
                </a:solidFill>
              </a:rPr>
              <a:t>Aterosclerose coronariana </a:t>
            </a:r>
          </a:p>
          <a:p>
            <a:pPr algn="just" eaLnBrk="1" hangingPunct="1">
              <a:buFont typeface="Wingdings" pitchFamily="2" charset="2"/>
              <a:buNone/>
            </a:pPr>
            <a:r>
              <a:rPr lang="pt-BR" sz="2000" b="1" dirty="0" smtClean="0">
                <a:solidFill>
                  <a:schemeClr val="tx1"/>
                </a:solidFill>
              </a:rPr>
              <a:t>Definição:</a:t>
            </a:r>
            <a:r>
              <a:rPr lang="pt-BR" sz="2000" dirty="0" smtClean="0">
                <a:solidFill>
                  <a:schemeClr val="tx1"/>
                </a:solidFill>
              </a:rPr>
              <a:t> Consiste no acúmulo de placas de gordura (ateromas) na parede vascular, podendo estreitar ou bloquear o vaso reduzindo o fluxo sanguíneo.</a:t>
            </a:r>
          </a:p>
          <a:p>
            <a:pPr algn="just" eaLnBrk="1" hangingPunct="1">
              <a:buFont typeface="Wingdings" pitchFamily="2" charset="2"/>
              <a:buNone/>
            </a:pPr>
            <a:r>
              <a:rPr lang="pt-BR" sz="2000" b="1" dirty="0" smtClean="0">
                <a:solidFill>
                  <a:schemeClr val="tx1"/>
                </a:solidFill>
              </a:rPr>
              <a:t>Manifestações clínicas: </a:t>
            </a:r>
            <a:r>
              <a:rPr lang="pt-BR" sz="2000" dirty="0" smtClean="0">
                <a:solidFill>
                  <a:schemeClr val="tx1"/>
                </a:solidFill>
              </a:rPr>
              <a:t>Variam de acordo com o estreitamento da luz arterial, causa dor torácica aguda.</a:t>
            </a:r>
          </a:p>
          <a:p>
            <a:pPr algn="just" eaLnBrk="1" hangingPunct="1">
              <a:buFont typeface="Wingdings" pitchFamily="2" charset="2"/>
              <a:buNone/>
            </a:pPr>
            <a:r>
              <a:rPr lang="pt-BR" sz="2000" b="1" dirty="0" smtClean="0">
                <a:solidFill>
                  <a:schemeClr val="tx1"/>
                </a:solidFill>
              </a:rPr>
              <a:t>Prevenção: </a:t>
            </a:r>
            <a:r>
              <a:rPr lang="pt-BR" sz="2000" dirty="0" smtClean="0">
                <a:solidFill>
                  <a:schemeClr val="tx1"/>
                </a:solidFill>
              </a:rPr>
              <a:t>diminuição dos níveis de colesterol, parar de fumar, controle da hipertensão e prevenção do diabetes.</a:t>
            </a:r>
          </a:p>
          <a:p>
            <a:pPr eaLnBrk="1" hangingPunct="1"/>
            <a:endParaRPr lang="pt-BR" sz="2000" dirty="0" smtClean="0">
              <a:solidFill>
                <a:schemeClr val="tx1"/>
              </a:solidFill>
            </a:endParaRPr>
          </a:p>
        </p:txBody>
      </p:sp>
      <p:sp>
        <p:nvSpPr>
          <p:cNvPr id="78852"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FF21C7D1-29DD-4985-8CDD-720B5B50E6F7}" type="datetime1">
              <a:rPr lang="pt-BR" smtClean="0"/>
              <a:t>14/10/2022</a:t>
            </a:fld>
            <a:endParaRPr lang="pt-BR" smtClean="0"/>
          </a:p>
        </p:txBody>
      </p:sp>
      <p:sp>
        <p:nvSpPr>
          <p:cNvPr id="78854" name="Espaço Reservado para Rodapé 5"/>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78855"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pic>
        <p:nvPicPr>
          <p:cNvPr id="1026"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345781"/>
            <a:ext cx="7215014" cy="23235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4313" y="1600200"/>
            <a:ext cx="8143875" cy="4873625"/>
          </a:xfrm>
        </p:spPr>
        <p:txBody>
          <a:bodyPr>
            <a:normAutofit/>
          </a:bodyPr>
          <a:lstStyle/>
          <a:p>
            <a:pPr marL="274320" indent="-274320" algn="just" eaLnBrk="1" fontAlgn="auto" hangingPunct="1">
              <a:spcAft>
                <a:spcPts val="0"/>
              </a:spcAft>
              <a:buFont typeface="Wingdings" pitchFamily="2" charset="2"/>
              <a:buNone/>
              <a:defRPr/>
            </a:pPr>
            <a:r>
              <a:rPr lang="pt-BR" sz="2000" b="1" dirty="0" smtClean="0">
                <a:solidFill>
                  <a:schemeClr val="tx1"/>
                </a:solidFill>
                <a:latin typeface="Arial" panose="020B0604020202020204" pitchFamily="34" charset="0"/>
                <a:cs typeface="Arial" panose="020B0604020202020204" pitchFamily="34" charset="0"/>
              </a:rPr>
              <a:t>Angina</a:t>
            </a:r>
            <a:r>
              <a:rPr lang="pt-BR" sz="2000" dirty="0" smtClean="0">
                <a:solidFill>
                  <a:schemeClr val="tx1"/>
                </a:solidFill>
                <a:latin typeface="Arial" panose="020B0604020202020204" pitchFamily="34" charset="0"/>
                <a:cs typeface="Arial" panose="020B0604020202020204" pitchFamily="34" charset="0"/>
              </a:rPr>
              <a:t> </a:t>
            </a:r>
          </a:p>
          <a:p>
            <a:pPr marL="274320" indent="-274320" algn="just" eaLnBrk="1" fontAlgn="auto" hangingPunct="1">
              <a:spcAft>
                <a:spcPts val="0"/>
              </a:spcAft>
              <a:buFont typeface="Wingdings" pitchFamily="2" charset="2"/>
              <a:buNone/>
              <a:defRPr/>
            </a:pPr>
            <a:endParaRPr lang="pt-BR" sz="2000" dirty="0" smtClean="0">
              <a:solidFill>
                <a:schemeClr val="tx1"/>
              </a:solidFill>
              <a:latin typeface="Arial" panose="020B0604020202020204" pitchFamily="34" charset="0"/>
              <a:cs typeface="Arial" panose="020B0604020202020204" pitchFamily="34" charset="0"/>
            </a:endParaRPr>
          </a:p>
          <a:p>
            <a:pPr marL="274320" indent="-274320" algn="just" eaLnBrk="1" fontAlgn="auto" hangingPunct="1">
              <a:spcAft>
                <a:spcPts val="0"/>
              </a:spcAft>
              <a:buFont typeface="Wingdings" pitchFamily="2" charset="2"/>
              <a:buNone/>
              <a:defRPr/>
            </a:pPr>
            <a:r>
              <a:rPr lang="pt-BR" sz="2000" b="1" dirty="0" smtClean="0">
                <a:solidFill>
                  <a:schemeClr val="tx1"/>
                </a:solidFill>
                <a:latin typeface="Arial" panose="020B0604020202020204" pitchFamily="34" charset="0"/>
                <a:cs typeface="Arial" panose="020B0604020202020204" pitchFamily="34" charset="0"/>
              </a:rPr>
              <a:t>Definição:</a:t>
            </a:r>
            <a:r>
              <a:rPr lang="pt-BR" sz="2000" dirty="0" smtClean="0">
                <a:solidFill>
                  <a:schemeClr val="tx1"/>
                </a:solidFill>
                <a:latin typeface="Arial" panose="020B0604020202020204" pitchFamily="34" charset="0"/>
                <a:cs typeface="Arial" panose="020B0604020202020204" pitchFamily="34" charset="0"/>
              </a:rPr>
              <a:t> Dor ou pressão na parte anterior do tórax causada por fluxo sanguíneo coronariano insuficiente </a:t>
            </a:r>
          </a:p>
          <a:p>
            <a:pPr marL="274320" indent="-274320" algn="just" eaLnBrk="1" fontAlgn="auto" hangingPunct="1">
              <a:spcAft>
                <a:spcPts val="0"/>
              </a:spcAft>
              <a:buFont typeface="Wingdings" pitchFamily="2" charset="2"/>
              <a:buNone/>
              <a:defRPr/>
            </a:pPr>
            <a:endParaRPr lang="pt-BR" sz="2000" dirty="0" smtClean="0">
              <a:solidFill>
                <a:schemeClr val="tx1"/>
              </a:solidFill>
              <a:latin typeface="Arial" panose="020B0604020202020204" pitchFamily="34" charset="0"/>
              <a:cs typeface="Arial" panose="020B0604020202020204" pitchFamily="34" charset="0"/>
            </a:endParaRPr>
          </a:p>
          <a:p>
            <a:pPr marL="274320" indent="-274320" algn="just" eaLnBrk="1" fontAlgn="auto" hangingPunct="1">
              <a:spcAft>
                <a:spcPts val="0"/>
              </a:spcAft>
              <a:buFont typeface="Wingdings" pitchFamily="2" charset="2"/>
              <a:buNone/>
              <a:defRPr/>
            </a:pPr>
            <a:r>
              <a:rPr lang="pt-BR" sz="2000" b="1" dirty="0" smtClean="0">
                <a:solidFill>
                  <a:schemeClr val="tx1"/>
                </a:solidFill>
                <a:latin typeface="Arial" panose="020B0604020202020204" pitchFamily="34" charset="0"/>
                <a:cs typeface="Arial" panose="020B0604020202020204" pitchFamily="34" charset="0"/>
              </a:rPr>
              <a:t>Manifestações clínicas: </a:t>
            </a:r>
            <a:r>
              <a:rPr lang="pt-BR" sz="2000" dirty="0" smtClean="0">
                <a:solidFill>
                  <a:schemeClr val="tx1"/>
                </a:solidFill>
                <a:latin typeface="Arial" panose="020B0604020202020204" pitchFamily="34" charset="0"/>
                <a:cs typeface="Arial" panose="020B0604020202020204" pitchFamily="34" charset="0"/>
              </a:rPr>
              <a:t>dor, sintomas de indigestão ou sufocação, peso no tórax </a:t>
            </a:r>
          </a:p>
          <a:p>
            <a:pPr marL="274320" indent="-274320" algn="just" eaLnBrk="1" fontAlgn="auto" hangingPunct="1">
              <a:spcAft>
                <a:spcPts val="0"/>
              </a:spcAft>
              <a:buFont typeface="Wingdings" pitchFamily="2" charset="2"/>
              <a:buNone/>
              <a:defRPr/>
            </a:pPr>
            <a:endParaRPr lang="pt-BR" sz="2000" dirty="0" smtClean="0">
              <a:solidFill>
                <a:schemeClr val="tx1"/>
              </a:solidFill>
              <a:latin typeface="Arial" panose="020B0604020202020204" pitchFamily="34" charset="0"/>
              <a:cs typeface="Arial" panose="020B0604020202020204" pitchFamily="34" charset="0"/>
            </a:endParaRPr>
          </a:p>
          <a:p>
            <a:pPr marL="274320" indent="-274320" algn="just" eaLnBrk="1" fontAlgn="auto" hangingPunct="1">
              <a:spcAft>
                <a:spcPts val="0"/>
              </a:spcAft>
              <a:buFont typeface="Wingdings" pitchFamily="2" charset="2"/>
              <a:buNone/>
              <a:defRPr/>
            </a:pPr>
            <a:r>
              <a:rPr lang="pt-BR" sz="2000" b="1" dirty="0" smtClean="0">
                <a:solidFill>
                  <a:schemeClr val="tx1"/>
                </a:solidFill>
                <a:latin typeface="Arial" panose="020B0604020202020204" pitchFamily="34" charset="0"/>
                <a:cs typeface="Arial" panose="020B0604020202020204" pitchFamily="34" charset="0"/>
              </a:rPr>
              <a:t>Tratamento:</a:t>
            </a:r>
            <a:r>
              <a:rPr lang="pt-BR" sz="2000" dirty="0" smtClean="0">
                <a:solidFill>
                  <a:schemeClr val="tx1"/>
                </a:solidFill>
                <a:latin typeface="Arial" panose="020B0604020202020204" pitchFamily="34" charset="0"/>
                <a:cs typeface="Arial" panose="020B0604020202020204" pitchFamily="34" charset="0"/>
              </a:rPr>
              <a:t> </a:t>
            </a:r>
            <a:r>
              <a:rPr lang="pt-BR" sz="2000" dirty="0" err="1" smtClean="0">
                <a:solidFill>
                  <a:schemeClr val="tx1"/>
                </a:solidFill>
                <a:latin typeface="Arial" panose="020B0604020202020204" pitchFamily="34" charset="0"/>
                <a:cs typeface="Arial" panose="020B0604020202020204" pitchFamily="34" charset="0"/>
              </a:rPr>
              <a:t>oxigenoterapia</a:t>
            </a:r>
            <a:r>
              <a:rPr lang="pt-BR" sz="2000" dirty="0" smtClean="0">
                <a:solidFill>
                  <a:schemeClr val="tx1"/>
                </a:solidFill>
                <a:latin typeface="Arial" panose="020B0604020202020204" pitchFamily="34" charset="0"/>
                <a:cs typeface="Arial" panose="020B0604020202020204" pitchFamily="34" charset="0"/>
              </a:rPr>
              <a:t>, repouso, medicação: nitroglicerina, beta-adrenérgicos (propranolol), bloqueadores dos canais de cálcio (</a:t>
            </a:r>
            <a:r>
              <a:rPr lang="pt-BR" sz="2000" dirty="0" err="1" smtClean="0">
                <a:solidFill>
                  <a:schemeClr val="tx1"/>
                </a:solidFill>
                <a:latin typeface="Arial" panose="020B0604020202020204" pitchFamily="34" charset="0"/>
                <a:cs typeface="Arial" panose="020B0604020202020204" pitchFamily="34" charset="0"/>
              </a:rPr>
              <a:t>nifedipina</a:t>
            </a:r>
            <a:r>
              <a:rPr lang="pt-BR" sz="2000" dirty="0" smtClean="0">
                <a:solidFill>
                  <a:schemeClr val="tx1"/>
                </a:solidFill>
                <a:latin typeface="Arial" panose="020B0604020202020204" pitchFamily="34" charset="0"/>
                <a:cs typeface="Arial" panose="020B0604020202020204" pitchFamily="34" charset="0"/>
              </a:rPr>
              <a:t>, </a:t>
            </a:r>
            <a:r>
              <a:rPr lang="pt-BR" sz="2000" dirty="0" err="1" smtClean="0">
                <a:solidFill>
                  <a:schemeClr val="tx1"/>
                </a:solidFill>
                <a:latin typeface="Arial" panose="020B0604020202020204" pitchFamily="34" charset="0"/>
                <a:cs typeface="Arial" panose="020B0604020202020204" pitchFamily="34" charset="0"/>
              </a:rPr>
              <a:t>verapamil</a:t>
            </a:r>
            <a:r>
              <a:rPr lang="pt-BR" sz="2000" dirty="0" smtClean="0">
                <a:solidFill>
                  <a:schemeClr val="tx1"/>
                </a:solidFill>
                <a:latin typeface="Arial" panose="020B0604020202020204" pitchFamily="34" charset="0"/>
                <a:cs typeface="Arial" panose="020B0604020202020204" pitchFamily="34" charset="0"/>
              </a:rPr>
              <a:t> e </a:t>
            </a:r>
            <a:r>
              <a:rPr lang="pt-BR" sz="2000" dirty="0" err="1" smtClean="0">
                <a:solidFill>
                  <a:schemeClr val="tx1"/>
                </a:solidFill>
                <a:latin typeface="Arial" panose="020B0604020202020204" pitchFamily="34" charset="0"/>
                <a:cs typeface="Arial" panose="020B0604020202020204" pitchFamily="34" charset="0"/>
              </a:rPr>
              <a:t>diltiazem</a:t>
            </a:r>
            <a:r>
              <a:rPr lang="pt-BR" sz="2000" dirty="0" smtClean="0">
                <a:solidFill>
                  <a:schemeClr val="tx1"/>
                </a:solidFill>
                <a:latin typeface="Arial" panose="020B0604020202020204" pitchFamily="34" charset="0"/>
                <a:cs typeface="Arial" panose="020B0604020202020204" pitchFamily="34" charset="0"/>
              </a:rPr>
              <a:t>), anticoagulantes </a:t>
            </a:r>
          </a:p>
          <a:p>
            <a:pPr>
              <a:defRPr/>
            </a:pPr>
            <a:endParaRPr lang="pt-BR" sz="2000" dirty="0">
              <a:solidFill>
                <a:schemeClr val="tx1"/>
              </a:solidFill>
              <a:latin typeface="Arial" panose="020B0604020202020204" pitchFamily="34" charset="0"/>
              <a:cs typeface="Arial" panose="020B0604020202020204" pitchFamily="34" charset="0"/>
            </a:endParaRPr>
          </a:p>
        </p:txBody>
      </p:sp>
      <p:sp>
        <p:nvSpPr>
          <p:cNvPr id="79876" name="Espaço Reservado para Data 3"/>
          <p:cNvSpPr>
            <a:spLocks noGrp="1"/>
          </p:cNvSpPr>
          <p:nvPr>
            <p:ph type="dt" sz="half" idx="10"/>
          </p:nvPr>
        </p:nvSpPr>
        <p:spPr bwMode="auto">
          <a:xfrm rot="5400000">
            <a:off x="7514432" y="1156494"/>
            <a:ext cx="2160587" cy="384175"/>
          </a:xfrm>
          <a:noFill/>
          <a:ln>
            <a:miter lim="800000"/>
            <a:headEnd/>
            <a:tailEnd/>
          </a:ln>
        </p:spPr>
        <p:txBody>
          <a:bodyPr wrap="square" lIns="91440" tIns="45720" rIns="91440" bIns="45720" numCol="1" compatLnSpc="1">
            <a:prstTxWarp prst="textNoShape">
              <a:avLst/>
            </a:prstTxWarp>
          </a:bodyPr>
          <a:lstStyle/>
          <a:p>
            <a:fld id="{4036891F-C4BE-4E9E-8C13-3D85BF008B2C}" type="datetime1">
              <a:rPr lang="pt-BR" smtClean="0"/>
              <a:t>14/10/2022</a:t>
            </a:fld>
            <a:endParaRPr lang="pt-BR" smtClean="0"/>
          </a:p>
        </p:txBody>
      </p:sp>
      <p:sp>
        <p:nvSpPr>
          <p:cNvPr id="79878" name="Espaço Reservado para Rodapé 5"/>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79879" name="Imagem 6"/>
          <p:cNvPicPr>
            <a:picLocks noChangeAspect="1" noChangeArrowheads="1"/>
          </p:cNvPicPr>
          <p:nvPr/>
        </p:nvPicPr>
        <p:blipFill>
          <a:blip r:embed="rId2"/>
          <a:srcRect/>
          <a:stretch>
            <a:fillRect/>
          </a:stretch>
        </p:blipFill>
        <p:spPr bwMode="auto">
          <a:xfrm>
            <a:off x="357188" y="175677"/>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ítulo 1"/>
          <p:cNvSpPr>
            <a:spLocks noGrp="1"/>
          </p:cNvSpPr>
          <p:nvPr>
            <p:ph type="title"/>
          </p:nvPr>
        </p:nvSpPr>
        <p:spPr/>
        <p:txBody>
          <a:bodyPr/>
          <a:lstStyle/>
          <a:p>
            <a:pPr eaLnBrk="1" fontAlgn="auto" hangingPunct="1">
              <a:spcAft>
                <a:spcPts val="0"/>
              </a:spcAft>
              <a:defRPr/>
            </a:pPr>
            <a:r>
              <a:rPr lang="pt-BR" smtClean="0">
                <a:solidFill>
                  <a:srgbClr val="FF0000"/>
                </a:solidFill>
              </a:rPr>
              <a:t>TRATAMENTO</a:t>
            </a:r>
          </a:p>
        </p:txBody>
      </p:sp>
      <p:sp>
        <p:nvSpPr>
          <p:cNvPr id="3" name="Espaço Reservado para Conteúdo 2"/>
          <p:cNvSpPr>
            <a:spLocks noGrp="1"/>
          </p:cNvSpPr>
          <p:nvPr>
            <p:ph idx="1"/>
          </p:nvPr>
        </p:nvSpPr>
        <p:spPr>
          <a:xfrm>
            <a:off x="463639" y="1609859"/>
            <a:ext cx="7853274" cy="4863966"/>
          </a:xfrm>
        </p:spPr>
        <p:txBody>
          <a:bodyPr>
            <a:normAutofit/>
          </a:bodyPr>
          <a:lstStyle/>
          <a:p>
            <a:pPr marL="320040" indent="-320040" algn="just" eaLnBrk="1" fontAlgn="auto" hangingPunct="1">
              <a:spcAft>
                <a:spcPts val="0"/>
              </a:spcAft>
              <a:buFont typeface="Wingdings 2" pitchFamily="18" charset="2"/>
              <a:buNone/>
              <a:defRPr/>
            </a:pPr>
            <a:r>
              <a:rPr lang="pt-BR" dirty="0" smtClean="0">
                <a:solidFill>
                  <a:schemeClr val="tx1"/>
                </a:solidFill>
              </a:rPr>
              <a:t>O tratamento clínico da angina tem por objetivo </a:t>
            </a:r>
            <a:r>
              <a:rPr lang="pt-BR" b="1" dirty="0" smtClean="0">
                <a:solidFill>
                  <a:srgbClr val="FF0000"/>
                </a:solidFill>
              </a:rPr>
              <a:t>REDUZIR O CONSUMO DE OXIGÊNIO PELO MIOCÁRDIO </a:t>
            </a:r>
            <a:r>
              <a:rPr lang="pt-BR" dirty="0" smtClean="0">
                <a:solidFill>
                  <a:schemeClr val="tx1"/>
                </a:solidFill>
              </a:rPr>
              <a:t>e aumentar a sua  oferta pelo caráter nasal de oxigênio. </a:t>
            </a:r>
          </a:p>
          <a:p>
            <a:pPr marL="320040" indent="-320040" algn="just" eaLnBrk="1" fontAlgn="auto" hangingPunct="1">
              <a:spcAft>
                <a:spcPts val="0"/>
              </a:spcAft>
              <a:buFont typeface="Wingdings 2" pitchFamily="18" charset="2"/>
              <a:buNone/>
              <a:defRPr/>
            </a:pPr>
            <a:r>
              <a:rPr lang="pt-BR" dirty="0" smtClean="0">
                <a:solidFill>
                  <a:schemeClr val="tx1"/>
                </a:solidFill>
              </a:rPr>
              <a:t>O tratamento cirúrgico pode ser alcançado pela </a:t>
            </a:r>
            <a:r>
              <a:rPr lang="pt-BR" dirty="0" err="1" smtClean="0">
                <a:solidFill>
                  <a:schemeClr val="tx1"/>
                </a:solidFill>
              </a:rPr>
              <a:t>revascularização</a:t>
            </a:r>
            <a:r>
              <a:rPr lang="pt-BR" dirty="0" smtClean="0">
                <a:solidFill>
                  <a:schemeClr val="tx1"/>
                </a:solidFill>
              </a:rPr>
              <a:t> do miocárdio, através de </a:t>
            </a:r>
            <a:r>
              <a:rPr lang="pt-BR" dirty="0" err="1" smtClean="0">
                <a:solidFill>
                  <a:schemeClr val="tx1"/>
                </a:solidFill>
              </a:rPr>
              <a:t>Bypass</a:t>
            </a:r>
            <a:r>
              <a:rPr lang="pt-BR" dirty="0" smtClean="0">
                <a:solidFill>
                  <a:schemeClr val="tx1"/>
                </a:solidFill>
              </a:rPr>
              <a:t> ou pela angioplastia. Atualmente, o tratamento tem sido a combinação clínica com a cirurgia. </a:t>
            </a:r>
          </a:p>
          <a:p>
            <a:pPr marL="320040" indent="-320040" algn="just" eaLnBrk="1" fontAlgn="auto" hangingPunct="1">
              <a:spcAft>
                <a:spcPts val="0"/>
              </a:spcAft>
              <a:buFont typeface="Wingdings 2" pitchFamily="18" charset="2"/>
              <a:buNone/>
              <a:defRPr/>
            </a:pPr>
            <a:r>
              <a:rPr lang="pt-BR" b="1" dirty="0" smtClean="0">
                <a:solidFill>
                  <a:schemeClr val="tx1"/>
                </a:solidFill>
              </a:rPr>
              <a:t>TRATAMENTO FARMACOLÓGICO</a:t>
            </a:r>
            <a:r>
              <a:rPr lang="pt-BR" dirty="0" smtClean="0">
                <a:solidFill>
                  <a:schemeClr val="tx1"/>
                </a:solidFill>
              </a:rPr>
              <a:t>, merece destaque a utilização da </a:t>
            </a:r>
            <a:r>
              <a:rPr lang="pt-BR" dirty="0" smtClean="0">
                <a:solidFill>
                  <a:srgbClr val="FF0000"/>
                </a:solidFill>
              </a:rPr>
              <a:t>NITROGLICERINA</a:t>
            </a:r>
            <a:r>
              <a:rPr lang="pt-BR" dirty="0" smtClean="0">
                <a:solidFill>
                  <a:schemeClr val="tx1"/>
                </a:solidFill>
              </a:rPr>
              <a:t> (nitratos), cuja administração pode reduzir o consumo de oxigênio pelo miocárdio , diminuindo a isquemia e aliviando a </a:t>
            </a:r>
            <a:r>
              <a:rPr lang="pt-BR" dirty="0" err="1" smtClean="0">
                <a:solidFill>
                  <a:schemeClr val="tx1"/>
                </a:solidFill>
              </a:rPr>
              <a:t>precordialgia</a:t>
            </a:r>
            <a:r>
              <a:rPr lang="pt-BR" dirty="0" smtClean="0">
                <a:solidFill>
                  <a:schemeClr val="tx1"/>
                </a:solidFill>
              </a:rPr>
              <a:t>. </a:t>
            </a:r>
          </a:p>
          <a:p>
            <a:pPr marL="320040" indent="-320040" algn="just" eaLnBrk="1" fontAlgn="auto" hangingPunct="1">
              <a:spcAft>
                <a:spcPts val="0"/>
              </a:spcAft>
              <a:buFont typeface="Wingdings 2" pitchFamily="18" charset="2"/>
              <a:buNone/>
              <a:defRPr/>
            </a:pPr>
            <a:r>
              <a:rPr lang="pt-BR" dirty="0" err="1" smtClean="0">
                <a:solidFill>
                  <a:schemeClr val="tx1"/>
                </a:solidFill>
              </a:rPr>
              <a:t>Beta-bloqueadores</a:t>
            </a:r>
            <a:r>
              <a:rPr lang="pt-BR" dirty="0" smtClean="0">
                <a:solidFill>
                  <a:schemeClr val="tx1"/>
                </a:solidFill>
              </a:rPr>
              <a:t> e anti-hipertensivos também fazem parte do tratamento farmacológico.</a:t>
            </a:r>
          </a:p>
        </p:txBody>
      </p:sp>
      <p:sp>
        <p:nvSpPr>
          <p:cNvPr id="80900" name="Espaço Reservado para Data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C4FAFD63-4D96-40BE-827E-71BEF9B2CDB0}" type="datetime1">
              <a:rPr lang="pt-BR" altLang="pt-BR" smtClean="0"/>
              <a:t>14/10/2022</a:t>
            </a:fld>
            <a:endParaRPr lang="pt-BR" altLang="pt-BR" smtClean="0"/>
          </a:p>
        </p:txBody>
      </p:sp>
      <p:sp>
        <p:nvSpPr>
          <p:cNvPr id="80902" name="Espaço Reservado para Rodapé 5"/>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Espaço Reservado para Conteúdo 2"/>
          <p:cNvSpPr>
            <a:spLocks noGrp="1"/>
          </p:cNvSpPr>
          <p:nvPr>
            <p:ph idx="1"/>
          </p:nvPr>
        </p:nvSpPr>
        <p:spPr>
          <a:xfrm>
            <a:off x="179513" y="1596980"/>
            <a:ext cx="8964488" cy="4876845"/>
          </a:xfrm>
        </p:spPr>
        <p:txBody>
          <a:bodyPr>
            <a:normAutofit fontScale="92500" lnSpcReduction="10000"/>
          </a:bodyPr>
          <a:lstStyle/>
          <a:p>
            <a:pPr marL="319088" indent="-319088" algn="just" eaLnBrk="1" hangingPunct="1">
              <a:buFont typeface="Wingdings 2" pitchFamily="18" charset="2"/>
              <a:buNone/>
            </a:pPr>
            <a:r>
              <a:rPr lang="pt-BR" altLang="pt-BR" sz="2000" dirty="0" smtClean="0">
                <a:solidFill>
                  <a:schemeClr val="tx1"/>
                </a:solidFill>
                <a:latin typeface="Arial" charset="0"/>
                <a:cs typeface="Arial" charset="0"/>
              </a:rPr>
              <a:t>A </a:t>
            </a:r>
            <a:r>
              <a:rPr lang="pt-BR" altLang="pt-BR" sz="2000" b="1" dirty="0" smtClean="0">
                <a:solidFill>
                  <a:schemeClr val="tx1"/>
                </a:solidFill>
                <a:latin typeface="Arial" charset="0"/>
                <a:cs typeface="Arial" charset="0"/>
              </a:rPr>
              <a:t>angina apresenta-se</a:t>
            </a:r>
            <a:r>
              <a:rPr lang="pt-BR" altLang="pt-BR" sz="2000" dirty="0" smtClean="0">
                <a:solidFill>
                  <a:schemeClr val="tx1"/>
                </a:solidFill>
                <a:latin typeface="Arial" charset="0"/>
                <a:cs typeface="Arial" charset="0"/>
              </a:rPr>
              <a:t> sob as formas: </a:t>
            </a:r>
          </a:p>
          <a:p>
            <a:pPr marL="319088" indent="-319088" algn="just" eaLnBrk="1" hangingPunct="1">
              <a:buFont typeface="Wingdings 2" pitchFamily="18" charset="2"/>
              <a:buNone/>
            </a:pPr>
            <a:endParaRPr lang="pt-BR" altLang="pt-BR" sz="2000" dirty="0" smtClean="0">
              <a:solidFill>
                <a:schemeClr val="tx1"/>
              </a:solidFill>
              <a:latin typeface="Arial" charset="0"/>
              <a:cs typeface="Arial" charset="0"/>
            </a:endParaRPr>
          </a:p>
          <a:p>
            <a:pPr marL="319088" indent="-319088" algn="just" eaLnBrk="1" hangingPunct="1">
              <a:buFont typeface="Wingdings" pitchFamily="2" charset="2"/>
              <a:buNone/>
            </a:pPr>
            <a:r>
              <a:rPr lang="pt-BR" altLang="pt-BR" sz="2000" b="1" dirty="0" smtClean="0">
                <a:solidFill>
                  <a:schemeClr val="tx1"/>
                </a:solidFill>
                <a:latin typeface="Arial" charset="0"/>
                <a:cs typeface="Arial" charset="0"/>
              </a:rPr>
              <a:t>Estável</a:t>
            </a:r>
            <a:r>
              <a:rPr lang="pt-BR" altLang="pt-BR" sz="2000" dirty="0" smtClean="0">
                <a:solidFill>
                  <a:schemeClr val="tx1"/>
                </a:solidFill>
                <a:latin typeface="Arial" charset="0"/>
                <a:cs typeface="Arial" charset="0"/>
              </a:rPr>
              <a:t>: Dor previsível e consistente que acontece aos esforços e é aliviada pelo repouso;</a:t>
            </a:r>
          </a:p>
          <a:p>
            <a:pPr marL="319088" indent="-319088" algn="just" eaLnBrk="1" hangingPunct="1">
              <a:buFont typeface="Wingdings" pitchFamily="2" charset="2"/>
              <a:buNone/>
            </a:pPr>
            <a:endParaRPr lang="pt-BR" altLang="pt-BR" sz="2000" dirty="0" smtClean="0">
              <a:solidFill>
                <a:schemeClr val="tx1"/>
              </a:solidFill>
              <a:latin typeface="Arial" charset="0"/>
              <a:cs typeface="Arial" charset="0"/>
            </a:endParaRPr>
          </a:p>
          <a:p>
            <a:pPr marL="319088" indent="-319088" algn="just" eaLnBrk="1" hangingPunct="1">
              <a:buFont typeface="Wingdings" pitchFamily="2" charset="2"/>
              <a:buNone/>
            </a:pPr>
            <a:r>
              <a:rPr lang="pt-BR" altLang="pt-BR" sz="2000" b="1" dirty="0" smtClean="0">
                <a:solidFill>
                  <a:schemeClr val="tx1"/>
                </a:solidFill>
                <a:latin typeface="Arial" charset="0"/>
                <a:cs typeface="Arial" charset="0"/>
              </a:rPr>
              <a:t>Instável</a:t>
            </a:r>
            <a:r>
              <a:rPr lang="pt-BR" altLang="pt-BR" sz="2000" dirty="0" smtClean="0">
                <a:solidFill>
                  <a:schemeClr val="tx1"/>
                </a:solidFill>
                <a:latin typeface="Arial" charset="0"/>
                <a:cs typeface="Arial" charset="0"/>
              </a:rPr>
              <a:t>: Também chamada de angina </a:t>
            </a:r>
            <a:r>
              <a:rPr lang="pt-BR" altLang="pt-BR" sz="2000" dirty="0" err="1" smtClean="0">
                <a:solidFill>
                  <a:schemeClr val="tx1"/>
                </a:solidFill>
                <a:latin typeface="Arial" charset="0"/>
                <a:cs typeface="Arial" charset="0"/>
              </a:rPr>
              <a:t>pré</a:t>
            </a:r>
            <a:r>
              <a:rPr lang="pt-BR" altLang="pt-BR" sz="2000" dirty="0" smtClean="0">
                <a:solidFill>
                  <a:schemeClr val="tx1"/>
                </a:solidFill>
                <a:latin typeface="Arial" charset="0"/>
                <a:cs typeface="Arial" charset="0"/>
              </a:rPr>
              <a:t>-infarto ou angina crescente; os sintomas acontecem quando o paciente está em repouso, ocorrem com maior frequência e duram mais. O limiar para a dor </a:t>
            </a:r>
            <a:r>
              <a:rPr lang="pt-BR" altLang="pt-BR" sz="2000" dirty="0" err="1" smtClean="0">
                <a:solidFill>
                  <a:schemeClr val="tx1"/>
                </a:solidFill>
                <a:latin typeface="Arial" charset="0"/>
                <a:cs typeface="Arial" charset="0"/>
              </a:rPr>
              <a:t>tbem</a:t>
            </a:r>
            <a:r>
              <a:rPr lang="pt-BR" altLang="pt-BR" sz="2000" dirty="0" smtClean="0">
                <a:solidFill>
                  <a:schemeClr val="tx1"/>
                </a:solidFill>
                <a:latin typeface="Arial" charset="0"/>
                <a:cs typeface="Arial" charset="0"/>
              </a:rPr>
              <a:t> é menor;</a:t>
            </a:r>
          </a:p>
          <a:p>
            <a:pPr marL="319088" indent="-319088" algn="just" eaLnBrk="1" hangingPunct="1">
              <a:buFont typeface="Wingdings" pitchFamily="2" charset="2"/>
              <a:buNone/>
            </a:pPr>
            <a:endParaRPr lang="pt-BR" altLang="pt-BR" sz="2000" dirty="0" smtClean="0">
              <a:solidFill>
                <a:schemeClr val="tx1"/>
              </a:solidFill>
              <a:latin typeface="Arial" charset="0"/>
              <a:cs typeface="Arial" charset="0"/>
            </a:endParaRPr>
          </a:p>
          <a:p>
            <a:pPr marL="319088" indent="-319088" algn="just" eaLnBrk="1" hangingPunct="1">
              <a:buFont typeface="Wingdings" pitchFamily="2" charset="2"/>
              <a:buNone/>
            </a:pPr>
            <a:r>
              <a:rPr lang="pt-BR" altLang="pt-BR" sz="2000" b="1" dirty="0" smtClean="0">
                <a:solidFill>
                  <a:schemeClr val="tx1"/>
                </a:solidFill>
                <a:latin typeface="Arial" charset="0"/>
                <a:cs typeface="Arial" charset="0"/>
              </a:rPr>
              <a:t>Intratável ou refratária</a:t>
            </a:r>
            <a:r>
              <a:rPr lang="pt-BR" altLang="pt-BR" sz="2000" dirty="0" smtClean="0">
                <a:solidFill>
                  <a:schemeClr val="tx1"/>
                </a:solidFill>
                <a:latin typeface="Arial" charset="0"/>
                <a:cs typeface="Arial" charset="0"/>
              </a:rPr>
              <a:t>: dor torácica grave e intratável;</a:t>
            </a:r>
          </a:p>
          <a:p>
            <a:pPr marL="319088" indent="-319088" algn="just" eaLnBrk="1" hangingPunct="1">
              <a:buFont typeface="Wingdings" pitchFamily="2" charset="2"/>
              <a:buNone/>
            </a:pPr>
            <a:endParaRPr lang="pt-BR" altLang="pt-BR" sz="2000" dirty="0" smtClean="0">
              <a:solidFill>
                <a:schemeClr val="tx1"/>
              </a:solidFill>
              <a:latin typeface="Arial" charset="0"/>
              <a:cs typeface="Arial" charset="0"/>
            </a:endParaRPr>
          </a:p>
          <a:p>
            <a:pPr marL="319088" indent="-319088" algn="just" eaLnBrk="1" hangingPunct="1">
              <a:buFont typeface="Wingdings" pitchFamily="2" charset="2"/>
              <a:buNone/>
            </a:pPr>
            <a:r>
              <a:rPr lang="pt-BR" altLang="pt-BR" sz="2000" b="1" dirty="0" smtClean="0">
                <a:solidFill>
                  <a:schemeClr val="tx1"/>
                </a:solidFill>
                <a:latin typeface="Arial" charset="0"/>
                <a:cs typeface="Arial" charset="0"/>
              </a:rPr>
              <a:t>Variante</a:t>
            </a:r>
            <a:r>
              <a:rPr lang="pt-BR" altLang="pt-BR" sz="2000" dirty="0" smtClean="0">
                <a:solidFill>
                  <a:schemeClr val="tx1"/>
                </a:solidFill>
                <a:latin typeface="Arial" charset="0"/>
                <a:cs typeface="Arial" charset="0"/>
              </a:rPr>
              <a:t>: </a:t>
            </a:r>
            <a:r>
              <a:rPr lang="pt-BR" altLang="pt-BR" sz="2000" dirty="0" err="1" smtClean="0">
                <a:solidFill>
                  <a:schemeClr val="tx1"/>
                </a:solidFill>
                <a:latin typeface="Arial" charset="0"/>
                <a:cs typeface="Arial" charset="0"/>
              </a:rPr>
              <a:t>tbém</a:t>
            </a:r>
            <a:r>
              <a:rPr lang="pt-BR" altLang="pt-BR" sz="2000" dirty="0" smtClean="0">
                <a:solidFill>
                  <a:schemeClr val="tx1"/>
                </a:solidFill>
                <a:latin typeface="Arial" charset="0"/>
                <a:cs typeface="Arial" charset="0"/>
              </a:rPr>
              <a:t> chamada de </a:t>
            </a:r>
            <a:r>
              <a:rPr lang="pt-BR" altLang="pt-BR" sz="2000" dirty="0" err="1" smtClean="0">
                <a:solidFill>
                  <a:schemeClr val="tx1"/>
                </a:solidFill>
                <a:latin typeface="Arial" charset="0"/>
                <a:cs typeface="Arial" charset="0"/>
              </a:rPr>
              <a:t>Prinzmetal</a:t>
            </a:r>
            <a:r>
              <a:rPr lang="pt-BR" altLang="pt-BR" sz="2000" dirty="0">
                <a:solidFill>
                  <a:schemeClr val="tx1"/>
                </a:solidFill>
                <a:latin typeface="Arial" charset="0"/>
                <a:cs typeface="Arial" charset="0"/>
              </a:rPr>
              <a:t>:</a:t>
            </a:r>
            <a:r>
              <a:rPr lang="pt-BR" altLang="pt-BR" sz="2000" dirty="0" smtClean="0">
                <a:solidFill>
                  <a:schemeClr val="tx1"/>
                </a:solidFill>
                <a:latin typeface="Arial" charset="0"/>
                <a:cs typeface="Arial" charset="0"/>
              </a:rPr>
              <a:t> dor em repouso com elevação reversível do segmento ST; acredita-se que seja causada por </a:t>
            </a:r>
            <a:r>
              <a:rPr lang="pt-BR" altLang="pt-BR" sz="2000" dirty="0" err="1" smtClean="0">
                <a:solidFill>
                  <a:schemeClr val="tx1"/>
                </a:solidFill>
                <a:latin typeface="Arial" charset="0"/>
                <a:cs typeface="Arial" charset="0"/>
              </a:rPr>
              <a:t>vasoespasmo</a:t>
            </a:r>
            <a:r>
              <a:rPr lang="pt-BR" altLang="pt-BR" sz="2000" dirty="0" smtClean="0">
                <a:solidFill>
                  <a:schemeClr val="tx1"/>
                </a:solidFill>
                <a:latin typeface="Arial" charset="0"/>
                <a:cs typeface="Arial" charset="0"/>
              </a:rPr>
              <a:t> da artéria coronariana; </a:t>
            </a:r>
          </a:p>
        </p:txBody>
      </p:sp>
      <p:sp>
        <p:nvSpPr>
          <p:cNvPr id="81924" name="Espaço Reservado para Data 3"/>
          <p:cNvSpPr>
            <a:spLocks noGrp="1"/>
          </p:cNvSpPr>
          <p:nvPr>
            <p:ph type="dt" sz="half" idx="10"/>
          </p:nvPr>
        </p:nvSpPr>
        <p:spPr bwMode="auto">
          <a:xfrm rot="5400000">
            <a:off x="7514432" y="1156494"/>
            <a:ext cx="2160587" cy="384175"/>
          </a:xfrm>
          <a:noFill/>
          <a:ln>
            <a:miter lim="800000"/>
            <a:headEnd/>
            <a:tailEnd/>
          </a:ln>
        </p:spPr>
        <p:txBody>
          <a:bodyPr wrap="square" lIns="91440" tIns="45720" rIns="91440" bIns="45720" numCol="1" compatLnSpc="1">
            <a:prstTxWarp prst="textNoShape">
              <a:avLst/>
            </a:prstTxWarp>
          </a:bodyPr>
          <a:lstStyle/>
          <a:p>
            <a:fld id="{33F29F33-33A2-4003-9BDD-9CFA8619163C}" type="datetime1">
              <a:rPr lang="pt-BR" altLang="pt-BR" smtClean="0"/>
              <a:t>14/10/2022</a:t>
            </a:fld>
            <a:endParaRPr lang="pt-BR" altLang="pt-BR" smtClean="0"/>
          </a:p>
        </p:txBody>
      </p:sp>
      <p:sp>
        <p:nvSpPr>
          <p:cNvPr id="81926" name="Espaço Reservado para Rodapé 5"/>
          <p:cNvSpPr>
            <a:spLocks noGrp="1"/>
          </p:cNvSpPr>
          <p:nvPr>
            <p:ph type="ftr" sz="quarter" idx="11"/>
          </p:nvPr>
        </p:nvSpPr>
        <p:spPr bwMode="auto">
          <a:xfrm rot="5400000">
            <a:off x="7115969" y="3863181"/>
            <a:ext cx="2947988" cy="365125"/>
          </a:xfrm>
          <a:noFill/>
          <a:ln>
            <a:miter lim="800000"/>
            <a:headEnd/>
            <a:tailEnd/>
          </a:ln>
        </p:spPr>
        <p:txBody>
          <a:bodyPr wrap="square" lIns="91440" tIns="45720" rIns="91440" bIns="45720" numCol="1" compatLnSpc="1">
            <a:prstTxWarp prst="textNoShape">
              <a:avLst/>
            </a:prstTxWarp>
          </a:bodyPr>
          <a:lstStyle/>
          <a:p>
            <a:r>
              <a:rPr lang="pt-BR" altLang="pt-BR" dirty="0" err="1" smtClean="0"/>
              <a:t>Enfª</a:t>
            </a:r>
            <a:r>
              <a:rPr lang="pt-BR" altLang="pt-BR" dirty="0" smtClean="0"/>
              <a:t> Andréia Silva</a:t>
            </a:r>
          </a:p>
        </p:txBody>
      </p:sp>
      <p:pic>
        <p:nvPicPr>
          <p:cNvPr id="81927"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fade">
                                      <p:cBhvr>
                                        <p:cTn id="12" dur="2000"/>
                                        <p:tgtEl>
                                          <p:spTgt spid="686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fade">
                                      <p:cBhvr>
                                        <p:cTn id="17" dur="2000"/>
                                        <p:tgtEl>
                                          <p:spTgt spid="686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611">
                                            <p:txEl>
                                              <p:pRg st="6" end="6"/>
                                            </p:txEl>
                                          </p:spTgt>
                                        </p:tgtEl>
                                        <p:attrNameLst>
                                          <p:attrName>style.visibility</p:attrName>
                                        </p:attrNameLst>
                                      </p:cBhvr>
                                      <p:to>
                                        <p:strVal val="visible"/>
                                      </p:to>
                                    </p:set>
                                    <p:animEffect transition="in" filter="fade">
                                      <p:cBhvr>
                                        <p:cTn id="22" dur="2000"/>
                                        <p:tgtEl>
                                          <p:spTgt spid="6861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611">
                                            <p:txEl>
                                              <p:pRg st="8" end="8"/>
                                            </p:txEl>
                                          </p:spTgt>
                                        </p:tgtEl>
                                        <p:attrNameLst>
                                          <p:attrName>style.visibility</p:attrName>
                                        </p:attrNameLst>
                                      </p:cBhvr>
                                      <p:to>
                                        <p:strVal val="visible"/>
                                      </p:to>
                                    </p:set>
                                    <p:animEffect transition="in" filter="fade">
                                      <p:cBhvr>
                                        <p:cTn id="27" dur="2000"/>
                                        <p:tgtEl>
                                          <p:spTgt spid="686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ítulo 1"/>
          <p:cNvSpPr>
            <a:spLocks noGrp="1"/>
          </p:cNvSpPr>
          <p:nvPr>
            <p:ph type="title"/>
          </p:nvPr>
        </p:nvSpPr>
        <p:spPr/>
        <p:txBody>
          <a:bodyPr/>
          <a:lstStyle/>
          <a:p>
            <a:pPr eaLnBrk="1" fontAlgn="auto" hangingPunct="1">
              <a:spcAft>
                <a:spcPts val="0"/>
              </a:spcAft>
              <a:defRPr/>
            </a:pPr>
            <a:endParaRPr lang="pt-BR" dirty="0" smtClean="0"/>
          </a:p>
        </p:txBody>
      </p:sp>
      <p:sp>
        <p:nvSpPr>
          <p:cNvPr id="82947" name="Espaço Reservado para Conteúdo 2"/>
          <p:cNvSpPr>
            <a:spLocks noGrp="1"/>
          </p:cNvSpPr>
          <p:nvPr>
            <p:ph idx="1"/>
          </p:nvPr>
        </p:nvSpPr>
        <p:spPr/>
        <p:txBody>
          <a:bodyPr/>
          <a:lstStyle/>
          <a:p>
            <a:pPr eaLnBrk="1" hangingPunct="1"/>
            <a:endParaRPr lang="pt-BR" altLang="pt-BR" smtClean="0"/>
          </a:p>
        </p:txBody>
      </p:sp>
      <p:sp>
        <p:nvSpPr>
          <p:cNvPr id="82948" name="Espaço Reservado para Data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70C7FC8A-DDFE-4193-99EB-ED6908EF75B2}" type="datetime1">
              <a:rPr lang="pt-BR" altLang="pt-BR" smtClean="0"/>
              <a:t>14/10/2022</a:t>
            </a:fld>
            <a:endParaRPr lang="pt-BR" altLang="pt-BR" smtClean="0"/>
          </a:p>
        </p:txBody>
      </p:sp>
      <p:sp>
        <p:nvSpPr>
          <p:cNvPr id="82950" name="Espaço Reservado para Rodapé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82951" name="Picture 2" descr="https://encrypted-tbn3.gstatic.com/images?q=tbn:ANd9GcRnZyyGz2_MCRakZ2wT9UGVQrbNcR3r3pwYipJdZG5ALGE-ZXK6"/>
          <p:cNvPicPr>
            <a:picLocks noChangeAspect="1" noChangeArrowheads="1"/>
          </p:cNvPicPr>
          <p:nvPr/>
        </p:nvPicPr>
        <p:blipFill>
          <a:blip r:embed="rId2"/>
          <a:srcRect/>
          <a:stretch>
            <a:fillRect/>
          </a:stretch>
        </p:blipFill>
        <p:spPr bwMode="auto">
          <a:xfrm>
            <a:off x="142874" y="1571625"/>
            <a:ext cx="9001125" cy="5529783"/>
          </a:xfrm>
          <a:prstGeom prst="rect">
            <a:avLst/>
          </a:prstGeom>
          <a:noFill/>
          <a:ln w="9525">
            <a:noFill/>
            <a:miter lim="800000"/>
            <a:headEnd/>
            <a:tailEnd/>
          </a:ln>
        </p:spPr>
      </p:pic>
      <p:pic>
        <p:nvPicPr>
          <p:cNvPr id="82952" name="Imagem 7"/>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1026" name="Picture 2" descr="Imagem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54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2050" name="Picture 2" descr="Resultado de imagem para porque o nome de coronÃ¡rias 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 y="-38637"/>
            <a:ext cx="5067231" cy="40809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3307640"/>
            <a:ext cx="46196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29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Data 1"/>
          <p:cNvSpPr>
            <a:spLocks noGrp="1"/>
          </p:cNvSpPr>
          <p:nvPr>
            <p:ph type="dt" sz="half" idx="10"/>
          </p:nvPr>
        </p:nvSpPr>
        <p:spPr bwMode="auto">
          <a:xfrm rot="5400000">
            <a:off x="7335838" y="1335088"/>
            <a:ext cx="2517775" cy="384175"/>
          </a:xfrm>
          <a:noFill/>
          <a:ln>
            <a:miter lim="800000"/>
            <a:headEnd/>
            <a:tailEnd/>
          </a:ln>
        </p:spPr>
        <p:txBody>
          <a:bodyPr wrap="square" lIns="91440" tIns="45720" rIns="91440" bIns="45720" numCol="1" compatLnSpc="1">
            <a:prstTxWarp prst="textNoShape">
              <a:avLst/>
            </a:prstTxWarp>
          </a:bodyPr>
          <a:lstStyle/>
          <a:p>
            <a:fld id="{7B3C5F19-E9A8-4F58-A78E-DA92AE5FFDCB}" type="datetime1">
              <a:rPr lang="pt-BR" smtClean="0">
                <a:solidFill>
                  <a:prstClr val="black">
                    <a:tint val="75000"/>
                  </a:prstClr>
                </a:solidFill>
              </a:rPr>
              <a:t>14/10/2022</a:t>
            </a:fld>
            <a:endParaRPr lang="pt-BR" smtClean="0">
              <a:solidFill>
                <a:prstClr val="black">
                  <a:tint val="75000"/>
                </a:prstClr>
              </a:solidFill>
            </a:endParaRPr>
          </a:p>
        </p:txBody>
      </p:sp>
      <p:sp>
        <p:nvSpPr>
          <p:cNvPr id="31747" name="Espaço Reservado para Rodapé 2"/>
          <p:cNvSpPr>
            <a:spLocks noGrp="1"/>
          </p:cNvSpPr>
          <p:nvPr>
            <p:ph type="ftr" sz="quarter" idx="11"/>
          </p:nvPr>
        </p:nvSpPr>
        <p:spPr bwMode="auto">
          <a:xfrm rot="5400000">
            <a:off x="7366000" y="4113213"/>
            <a:ext cx="2447925" cy="365125"/>
          </a:xfrm>
          <a:noFill/>
          <a:ln>
            <a:miter lim="800000"/>
            <a:headEnd/>
            <a:tailEnd/>
          </a:ln>
        </p:spPr>
        <p:txBody>
          <a:bodyPr wrap="square" lIns="91440" tIns="45720" rIns="91440" bIns="45720" numCol="1" compatLnSpc="1">
            <a:prstTxWarp prst="textNoShape">
              <a:avLst/>
            </a:prstTxWarp>
          </a:bodyPr>
          <a:lstStyle/>
          <a:p>
            <a:r>
              <a:rPr lang="pt-BR" smtClean="0">
                <a:solidFill>
                  <a:prstClr val="black">
                    <a:tint val="75000"/>
                  </a:prstClr>
                </a:solidFill>
              </a:rPr>
              <a:t>Enfª Andréia Silva</a:t>
            </a:r>
          </a:p>
        </p:txBody>
      </p:sp>
      <p:pic>
        <p:nvPicPr>
          <p:cNvPr id="31749" name="Picture 2"/>
          <p:cNvPicPr>
            <a:picLocks noChangeAspect="1" noChangeArrowheads="1"/>
          </p:cNvPicPr>
          <p:nvPr/>
        </p:nvPicPr>
        <p:blipFill>
          <a:blip r:embed="rId2"/>
          <a:srcRect/>
          <a:stretch>
            <a:fillRect/>
          </a:stretch>
        </p:blipFill>
        <p:spPr bwMode="auto">
          <a:xfrm>
            <a:off x="1285875" y="1920081"/>
            <a:ext cx="6572250" cy="4429125"/>
          </a:xfrm>
          <a:prstGeom prst="rect">
            <a:avLst/>
          </a:prstGeom>
          <a:noFill/>
          <a:ln w="9525">
            <a:noFill/>
            <a:miter lim="800000"/>
            <a:headEnd/>
            <a:tailEnd/>
          </a:ln>
        </p:spPr>
      </p:pic>
      <p:pic>
        <p:nvPicPr>
          <p:cNvPr id="31750" name="Imagem 7"/>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
        <p:nvSpPr>
          <p:cNvPr id="31751" name="Retângulo 6"/>
          <p:cNvSpPr>
            <a:spLocks noChangeArrowheads="1"/>
          </p:cNvSpPr>
          <p:nvPr/>
        </p:nvSpPr>
        <p:spPr bwMode="auto">
          <a:xfrm>
            <a:off x="1285875" y="6072188"/>
            <a:ext cx="7072313" cy="554037"/>
          </a:xfrm>
          <a:prstGeom prst="rect">
            <a:avLst/>
          </a:prstGeom>
          <a:noFill/>
          <a:ln w="9525">
            <a:noFill/>
            <a:miter lim="800000"/>
            <a:headEnd/>
            <a:tailEnd/>
          </a:ln>
        </p:spPr>
        <p:txBody>
          <a:bodyPr>
            <a:spAutoFit/>
          </a:bodyPr>
          <a:lstStyle/>
          <a:p>
            <a:pPr algn="just"/>
            <a:endParaRPr lang="pt-BR">
              <a:solidFill>
                <a:prstClr val="black"/>
              </a:solidFill>
            </a:endParaRPr>
          </a:p>
          <a:p>
            <a:pPr algn="r"/>
            <a:r>
              <a:rPr lang="pt-BR" sz="1200">
                <a:solidFill>
                  <a:prstClr val="black"/>
                </a:solidFill>
              </a:rPr>
              <a:t>http://se3.adam.com/graphics/images/pt/8747.jpg </a:t>
            </a:r>
          </a:p>
        </p:txBody>
      </p:sp>
    </p:spTree>
    <p:extLst>
      <p:ext uri="{BB962C8B-B14F-4D97-AF65-F5344CB8AC3E}">
        <p14:creationId xmlns:p14="http://schemas.microsoft.com/office/powerpoint/2010/main" val="1795353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ítulo 1"/>
          <p:cNvSpPr>
            <a:spLocks noGrp="1"/>
          </p:cNvSpPr>
          <p:nvPr>
            <p:ph type="title"/>
          </p:nvPr>
        </p:nvSpPr>
        <p:spPr/>
        <p:txBody>
          <a:bodyPr/>
          <a:lstStyle/>
          <a:p>
            <a:pPr eaLnBrk="1" fontAlgn="auto" hangingPunct="1">
              <a:spcAft>
                <a:spcPts val="0"/>
              </a:spcAft>
              <a:defRPr/>
            </a:pPr>
            <a:r>
              <a:rPr lang="pt-BR" dirty="0" smtClean="0">
                <a:solidFill>
                  <a:srgbClr val="FF0000"/>
                </a:solidFill>
              </a:rPr>
              <a:t>SINTOMATOLOGIA</a:t>
            </a:r>
            <a:endParaRPr lang="pt-BR" dirty="0" smtClean="0"/>
          </a:p>
        </p:txBody>
      </p:sp>
      <p:sp>
        <p:nvSpPr>
          <p:cNvPr id="75779" name="Espaço Reservado para Conteúdo 2"/>
          <p:cNvSpPr>
            <a:spLocks noGrp="1"/>
          </p:cNvSpPr>
          <p:nvPr>
            <p:ph idx="1"/>
          </p:nvPr>
        </p:nvSpPr>
        <p:spPr>
          <a:xfrm>
            <a:off x="251520" y="1571224"/>
            <a:ext cx="8784976" cy="4902602"/>
          </a:xfrm>
        </p:spPr>
        <p:txBody>
          <a:bodyPr>
            <a:normAutofit/>
          </a:bodyPr>
          <a:lstStyle/>
          <a:p>
            <a:pPr marL="320040" indent="-320040" algn="just" eaLnBrk="1" fontAlgn="auto" hangingPunct="1">
              <a:spcAft>
                <a:spcPts val="0"/>
              </a:spcAft>
              <a:buFont typeface="Wingdings 2" pitchFamily="18" charset="2"/>
              <a:buNone/>
              <a:defRPr/>
            </a:pPr>
            <a:r>
              <a:rPr lang="pt-BR" sz="2000" dirty="0" smtClean="0">
                <a:solidFill>
                  <a:schemeClr val="tx1"/>
                </a:solidFill>
              </a:rPr>
              <a:t>A maioria dos indivíduos que apresentam angina de peito crônica sente dor ao praticar exercícios físicos e quando sente emoções que aumentam o metabolismo do coração. </a:t>
            </a:r>
          </a:p>
          <a:p>
            <a:pPr marL="320040" indent="-320040" algn="just" eaLnBrk="1" fontAlgn="auto" hangingPunct="1">
              <a:spcAft>
                <a:spcPts val="0"/>
              </a:spcAft>
              <a:buFont typeface="Wingdings 2" pitchFamily="18" charset="2"/>
              <a:buNone/>
              <a:defRPr/>
            </a:pPr>
            <a:r>
              <a:rPr lang="pt-BR" sz="2000" b="1" dirty="0" smtClean="0">
                <a:solidFill>
                  <a:schemeClr val="tx1"/>
                </a:solidFill>
              </a:rPr>
              <a:t>A dor é quase sempre descrita como calor, pressão e sensação de aperto</a:t>
            </a:r>
            <a:endParaRPr lang="pt-BR" sz="2000" dirty="0" smtClean="0">
              <a:solidFill>
                <a:schemeClr val="tx1"/>
              </a:solidFill>
            </a:endParaRPr>
          </a:p>
          <a:p>
            <a:pPr marL="320040" indent="-320040" algn="just" eaLnBrk="1" fontAlgn="auto" hangingPunct="1">
              <a:spcAft>
                <a:spcPts val="0"/>
              </a:spcAft>
              <a:buFont typeface="Wingdings 2" pitchFamily="18" charset="2"/>
              <a:buNone/>
              <a:defRPr/>
            </a:pPr>
            <a:r>
              <a:rPr lang="pt-BR" sz="2000" dirty="0" smtClean="0">
                <a:solidFill>
                  <a:schemeClr val="tx1"/>
                </a:solidFill>
              </a:rPr>
              <a:t>Uma característica importante da angina é a regressão da dor quando o fator precipitante é afastado, ou seja , com o repouso e quando é administrada nitroglicerina.</a:t>
            </a:r>
          </a:p>
          <a:p>
            <a:pPr marL="320040" indent="-320040" algn="just" eaLnBrk="1" fontAlgn="auto" hangingPunct="1">
              <a:spcAft>
                <a:spcPts val="0"/>
              </a:spcAft>
              <a:buFont typeface="Wingdings 2" pitchFamily="18" charset="2"/>
              <a:buNone/>
              <a:defRPr/>
            </a:pPr>
            <a:r>
              <a:rPr lang="pt-BR" sz="2000" dirty="0" smtClean="0">
                <a:solidFill>
                  <a:schemeClr val="tx1"/>
                </a:solidFill>
              </a:rPr>
              <a:t>A dor é acompanhada de palidez e sudorese. </a:t>
            </a:r>
            <a:r>
              <a:rPr lang="pt-BR" sz="2000" b="1" dirty="0" smtClean="0">
                <a:solidFill>
                  <a:schemeClr val="tx1"/>
                </a:solidFill>
              </a:rPr>
              <a:t>É mais comum após os 45 anos</a:t>
            </a:r>
            <a:r>
              <a:rPr lang="pt-BR" sz="2000" dirty="0" smtClean="0">
                <a:solidFill>
                  <a:schemeClr val="tx1"/>
                </a:solidFill>
              </a:rPr>
              <a:t>, atingido preferencialmente os indivíduos que levam vida </a:t>
            </a:r>
            <a:r>
              <a:rPr lang="pt-BR" sz="2000" b="1" dirty="0" smtClean="0">
                <a:solidFill>
                  <a:schemeClr val="tx1"/>
                </a:solidFill>
              </a:rPr>
              <a:t>SEDENTÁRIA</a:t>
            </a:r>
            <a:r>
              <a:rPr lang="pt-BR" sz="2000" dirty="0" smtClean="0">
                <a:solidFill>
                  <a:schemeClr val="tx1"/>
                </a:solidFill>
              </a:rPr>
              <a:t>, aqueles que estão sujeitos a estresse, fumantes e etilistas..</a:t>
            </a:r>
          </a:p>
          <a:p>
            <a:pPr marL="320040" indent="-320040" algn="just" eaLnBrk="1" fontAlgn="auto" hangingPunct="1">
              <a:spcAft>
                <a:spcPts val="0"/>
              </a:spcAft>
              <a:buFont typeface="Wingdings 2" pitchFamily="18" charset="2"/>
              <a:buNone/>
              <a:defRPr/>
            </a:pPr>
            <a:endParaRPr lang="pt-BR" sz="2000" dirty="0" smtClean="0">
              <a:solidFill>
                <a:schemeClr val="tx1"/>
              </a:solidFill>
            </a:endParaRPr>
          </a:p>
        </p:txBody>
      </p:sp>
      <p:sp>
        <p:nvSpPr>
          <p:cNvPr id="83972" name="Espaço Reservado para Data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BB351B67-568C-4975-BBAC-54A3315B6A08}" type="datetime1">
              <a:rPr lang="pt-BR" altLang="pt-BR" smtClean="0"/>
              <a:t>14/10/2022</a:t>
            </a:fld>
            <a:endParaRPr lang="pt-BR" altLang="pt-BR" smtClean="0"/>
          </a:p>
        </p:txBody>
      </p:sp>
      <p:sp>
        <p:nvSpPr>
          <p:cNvPr id="83974" name="Espaço Reservado para Rodapé 5"/>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20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fade">
                                      <p:cBhvr>
                                        <p:cTn id="12" dur="2000"/>
                                        <p:tgtEl>
                                          <p:spTgt spid="75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fade">
                                      <p:cBhvr>
                                        <p:cTn id="17" dur="2000"/>
                                        <p:tgtEl>
                                          <p:spTgt spid="75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fade">
                                      <p:cBhvr>
                                        <p:cTn id="22" dur="2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ço Reservado para Conteúdo 6"/>
          <p:cNvGraphicFramePr>
            <a:graphicFrameLocks noGrp="1"/>
          </p:cNvGraphicFramePr>
          <p:nvPr>
            <p:ph idx="1"/>
            <p:extLst>
              <p:ext uri="{D42A27DB-BD31-4B8C-83A1-F6EECF244321}">
                <p14:modId xmlns:p14="http://schemas.microsoft.com/office/powerpoint/2010/main" val="262774069"/>
              </p:ext>
            </p:extLst>
          </p:nvPr>
        </p:nvGraphicFramePr>
        <p:xfrm>
          <a:off x="-1" y="1554164"/>
          <a:ext cx="9144000" cy="5403228"/>
        </p:xfrm>
        <a:graphic>
          <a:graphicData uri="http://schemas.openxmlformats.org/drawingml/2006/table">
            <a:tbl>
              <a:tblPr firstRow="1" bandRow="1">
                <a:tableStyleId>{5C22544A-7EE6-4342-B048-85BDC9FD1C3A}</a:tableStyleId>
              </a:tblPr>
              <a:tblGrid>
                <a:gridCol w="3048000"/>
                <a:gridCol w="3048000"/>
                <a:gridCol w="3048000"/>
              </a:tblGrid>
              <a:tr h="499437">
                <a:tc>
                  <a:txBody>
                    <a:bodyPr/>
                    <a:lstStyle/>
                    <a:p>
                      <a:endParaRPr lang="pt-BR" sz="1800" dirty="0"/>
                    </a:p>
                  </a:txBody>
                  <a:tcPr marT="45716" marB="45716"/>
                </a:tc>
                <a:tc>
                  <a:txBody>
                    <a:bodyPr/>
                    <a:lstStyle/>
                    <a:p>
                      <a:r>
                        <a:rPr lang="pt-BR" sz="1800" dirty="0" smtClean="0"/>
                        <a:t>Angina estável</a:t>
                      </a:r>
                      <a:endParaRPr lang="pt-BR" sz="1800" dirty="0"/>
                    </a:p>
                  </a:txBody>
                  <a:tcPr marT="45716" marB="45716"/>
                </a:tc>
                <a:tc>
                  <a:txBody>
                    <a:bodyPr/>
                    <a:lstStyle/>
                    <a:p>
                      <a:r>
                        <a:rPr lang="pt-BR" sz="1800" dirty="0" smtClean="0"/>
                        <a:t>Infarto</a:t>
                      </a:r>
                      <a:endParaRPr lang="pt-BR" sz="1800" dirty="0"/>
                    </a:p>
                  </a:txBody>
                  <a:tcPr marT="45716" marB="45716"/>
                </a:tc>
              </a:tr>
              <a:tr h="1694873">
                <a:tc>
                  <a:txBody>
                    <a:bodyPr/>
                    <a:lstStyle/>
                    <a:p>
                      <a:r>
                        <a:rPr lang="pt-BR" sz="1800" dirty="0" smtClean="0"/>
                        <a:t>Característica da dor</a:t>
                      </a:r>
                      <a:endParaRPr lang="pt-BR" sz="1800" dirty="0"/>
                    </a:p>
                  </a:txBody>
                  <a:tcPr marT="45716" marB="45716"/>
                </a:tc>
                <a:tc>
                  <a:txBody>
                    <a:bodyPr/>
                    <a:lstStyle/>
                    <a:p>
                      <a:r>
                        <a:rPr lang="pt-BR" sz="1800" dirty="0" smtClean="0"/>
                        <a:t>Intensa de curta duração</a:t>
                      </a:r>
                      <a:r>
                        <a:rPr lang="pt-BR" sz="1800" baseline="0" dirty="0" smtClean="0"/>
                        <a:t>     ( &lt; 15 minutos). Aumenta nos esforços, cessa no repouso</a:t>
                      </a:r>
                      <a:endParaRPr lang="pt-BR" sz="1800" dirty="0"/>
                    </a:p>
                  </a:txBody>
                  <a:tcPr marT="45716" marB="45716"/>
                </a:tc>
                <a:tc>
                  <a:txBody>
                    <a:bodyPr/>
                    <a:lstStyle/>
                    <a:p>
                      <a:r>
                        <a:rPr lang="pt-BR" sz="1800" dirty="0" smtClean="0"/>
                        <a:t>Intensa de longa duração (&gt; de 15 minutos).</a:t>
                      </a:r>
                      <a:r>
                        <a:rPr lang="pt-BR" sz="1800" baseline="0" dirty="0" smtClean="0"/>
                        <a:t> Estável e persistente</a:t>
                      </a:r>
                      <a:endParaRPr lang="pt-BR" sz="1800" dirty="0"/>
                    </a:p>
                  </a:txBody>
                  <a:tcPr marT="45716" marB="45716"/>
                </a:tc>
              </a:tr>
              <a:tr h="2709481">
                <a:tc>
                  <a:txBody>
                    <a:bodyPr/>
                    <a:lstStyle/>
                    <a:p>
                      <a:r>
                        <a:rPr lang="pt-BR" sz="1800" dirty="0" smtClean="0"/>
                        <a:t>Manifestações paralelas</a:t>
                      </a:r>
                      <a:endParaRPr lang="pt-BR" sz="1800" dirty="0"/>
                    </a:p>
                  </a:txBody>
                  <a:tcPr marT="45716" marB="45716"/>
                </a:tc>
                <a:tc>
                  <a:txBody>
                    <a:bodyPr/>
                    <a:lstStyle/>
                    <a:p>
                      <a:r>
                        <a:rPr lang="pt-BR" sz="1800" dirty="0" smtClean="0"/>
                        <a:t>Discreta dor irradiada ou ausência</a:t>
                      </a:r>
                      <a:endParaRPr lang="pt-BR" sz="1800" dirty="0"/>
                    </a:p>
                  </a:txBody>
                  <a:tcPr marT="45716" marB="45716"/>
                </a:tc>
                <a:tc>
                  <a:txBody>
                    <a:bodyPr/>
                    <a:lstStyle/>
                    <a:p>
                      <a:r>
                        <a:rPr lang="pt-BR" sz="1800" dirty="0" smtClean="0"/>
                        <a:t>Dor irradiada</a:t>
                      </a:r>
                      <a:r>
                        <a:rPr lang="pt-BR" sz="1800" baseline="0" dirty="0" smtClean="0"/>
                        <a:t> para ombros, pescoço ou braços, tonturas, suor, náuseas, respiração curta, falta de ar e sensação de plenitude gástrica</a:t>
                      </a:r>
                      <a:endParaRPr lang="pt-BR" sz="1800" dirty="0"/>
                    </a:p>
                  </a:txBody>
                  <a:tcPr marT="45716" marB="45716"/>
                </a:tc>
              </a:tr>
              <a:tr h="499437">
                <a:tc>
                  <a:txBody>
                    <a:bodyPr/>
                    <a:lstStyle/>
                    <a:p>
                      <a:r>
                        <a:rPr lang="pt-BR" sz="1800" dirty="0" smtClean="0"/>
                        <a:t>Uso de medicamentos</a:t>
                      </a:r>
                      <a:endParaRPr lang="pt-BR" sz="1800" dirty="0"/>
                    </a:p>
                  </a:txBody>
                  <a:tcPr marT="45716" marB="45716"/>
                </a:tc>
                <a:tc>
                  <a:txBody>
                    <a:bodyPr/>
                    <a:lstStyle/>
                    <a:p>
                      <a:r>
                        <a:rPr lang="pt-BR" sz="1800" dirty="0" smtClean="0"/>
                        <a:t>Eficaz</a:t>
                      </a:r>
                      <a:endParaRPr lang="pt-BR" sz="1800" dirty="0"/>
                    </a:p>
                  </a:txBody>
                  <a:tcPr marT="45716" marB="45716"/>
                </a:tc>
                <a:tc>
                  <a:txBody>
                    <a:bodyPr/>
                    <a:lstStyle/>
                    <a:p>
                      <a:r>
                        <a:rPr lang="pt-BR" sz="1800" dirty="0" smtClean="0"/>
                        <a:t>Ineficaz</a:t>
                      </a:r>
                      <a:endParaRPr lang="pt-BR" sz="1800" dirty="0"/>
                    </a:p>
                  </a:txBody>
                  <a:tcPr marT="45716" marB="45716"/>
                </a:tc>
              </a:tr>
            </a:tbl>
          </a:graphicData>
        </a:graphic>
      </p:graphicFrame>
      <p:sp>
        <p:nvSpPr>
          <p:cNvPr id="85017" name="Espaço Reservado para Data 3"/>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E9D65DE6-E5B0-490F-B83F-D4E22A205261}" type="datetime1">
              <a:rPr lang="pt-BR" altLang="pt-BR" smtClean="0"/>
              <a:t>14/10/2022</a:t>
            </a:fld>
            <a:endParaRPr lang="pt-BR" altLang="pt-BR" smtClean="0"/>
          </a:p>
        </p:txBody>
      </p:sp>
      <p:sp>
        <p:nvSpPr>
          <p:cNvPr id="85019" name="Espaço Reservado para Rodapé 5"/>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85020" name="Imagem 8"/>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Espaço Reservado para Conteúdo 2"/>
          <p:cNvSpPr>
            <a:spLocks noGrp="1"/>
          </p:cNvSpPr>
          <p:nvPr>
            <p:ph idx="1"/>
          </p:nvPr>
        </p:nvSpPr>
        <p:spPr>
          <a:xfrm>
            <a:off x="214313" y="1600200"/>
            <a:ext cx="8215312" cy="4873625"/>
          </a:xfrm>
        </p:spPr>
        <p:txBody>
          <a:bodyPr>
            <a:normAutofit fontScale="92500" lnSpcReduction="20000"/>
          </a:bodyPr>
          <a:lstStyle/>
          <a:p>
            <a:pPr>
              <a:buFont typeface="Wingdings" pitchFamily="2" charset="2"/>
              <a:buNone/>
            </a:pPr>
            <a:r>
              <a:rPr lang="pt-BR" sz="2200" b="1" dirty="0" smtClean="0">
                <a:solidFill>
                  <a:schemeClr val="tx1"/>
                </a:solidFill>
                <a:latin typeface="Arial" charset="0"/>
                <a:cs typeface="Arial" charset="0"/>
              </a:rPr>
              <a:t>Cuidados de Enfermagem</a:t>
            </a:r>
          </a:p>
          <a:p>
            <a:pPr>
              <a:buFont typeface="Wingdings" pitchFamily="2" charset="2"/>
              <a:buNone/>
            </a:pPr>
            <a:endParaRPr lang="pt-BR" sz="2200" b="1" dirty="0" smtClean="0">
              <a:solidFill>
                <a:schemeClr val="tx1"/>
              </a:solidFill>
              <a:latin typeface="Arial" charset="0"/>
              <a:cs typeface="Arial" charset="0"/>
            </a:endParaRPr>
          </a:p>
          <a:p>
            <a:pPr>
              <a:buFont typeface="Wingdings" pitchFamily="2" charset="2"/>
              <a:buNone/>
            </a:pPr>
            <a:r>
              <a:rPr lang="pt-BR" sz="2200" dirty="0" smtClean="0">
                <a:solidFill>
                  <a:schemeClr val="tx1"/>
                </a:solidFill>
                <a:latin typeface="Arial" charset="0"/>
                <a:cs typeface="Arial" charset="0"/>
              </a:rPr>
              <a:t>Manter repouso no leito;</a:t>
            </a:r>
          </a:p>
          <a:p>
            <a:pPr>
              <a:buFont typeface="Wingdings" pitchFamily="2" charset="2"/>
              <a:buNone/>
            </a:pPr>
            <a:r>
              <a:rPr lang="pt-BR" sz="2200" dirty="0" smtClean="0">
                <a:solidFill>
                  <a:schemeClr val="tx1"/>
                </a:solidFill>
                <a:latin typeface="Arial" charset="0"/>
                <a:cs typeface="Arial" charset="0"/>
              </a:rPr>
              <a:t>Avaliar a respiração, a pressão sanguínea e frequência cardíaca em cada episódio de dor torácica.</a:t>
            </a:r>
          </a:p>
          <a:p>
            <a:pPr>
              <a:buFont typeface="Wingdings" pitchFamily="2" charset="2"/>
              <a:buNone/>
            </a:pPr>
            <a:r>
              <a:rPr lang="pt-BR" sz="2200" dirty="0" smtClean="0">
                <a:solidFill>
                  <a:schemeClr val="tx1"/>
                </a:solidFill>
                <a:latin typeface="Arial" charset="0"/>
                <a:cs typeface="Arial" charset="0"/>
              </a:rPr>
              <a:t>Fazer um ECG, cada vez que a dor torácica surgir, para evidenciar infarto posterior.</a:t>
            </a:r>
          </a:p>
          <a:p>
            <a:pPr>
              <a:buFont typeface="Wingdings" pitchFamily="2" charset="2"/>
              <a:buNone/>
            </a:pPr>
            <a:r>
              <a:rPr lang="pt-BR" sz="2200" dirty="0" smtClean="0">
                <a:solidFill>
                  <a:schemeClr val="tx1"/>
                </a:solidFill>
                <a:latin typeface="Arial" charset="0"/>
                <a:cs typeface="Arial" charset="0"/>
              </a:rPr>
              <a:t>Ao usar nitroglicerina manter a língua imóvel e não deglutir a saliva;</a:t>
            </a:r>
          </a:p>
          <a:p>
            <a:pPr>
              <a:buFont typeface="Wingdings" pitchFamily="2" charset="2"/>
              <a:buNone/>
            </a:pPr>
            <a:r>
              <a:rPr lang="pt-BR" sz="2200" dirty="0" smtClean="0">
                <a:solidFill>
                  <a:schemeClr val="tx1"/>
                </a:solidFill>
                <a:latin typeface="Arial" charset="0"/>
                <a:cs typeface="Arial" charset="0"/>
              </a:rPr>
              <a:t>Esclarecer o cliente/família acerca dos medicamentos que deverão ser tomados após a alta hospitalar.</a:t>
            </a:r>
          </a:p>
          <a:p>
            <a:pPr>
              <a:buFont typeface="Wingdings" pitchFamily="2" charset="2"/>
              <a:buNone/>
            </a:pPr>
            <a:r>
              <a:rPr lang="pt-BR" sz="2200" dirty="0" smtClean="0">
                <a:solidFill>
                  <a:schemeClr val="tx1"/>
                </a:solidFill>
                <a:latin typeface="Arial" charset="0"/>
                <a:cs typeface="Arial" charset="0"/>
              </a:rPr>
              <a:t>Explicar a relação entre a dieta, atividades físicas e a doença.</a:t>
            </a:r>
          </a:p>
          <a:p>
            <a:pPr>
              <a:buFont typeface="Wingdings" pitchFamily="2" charset="2"/>
              <a:buNone/>
            </a:pPr>
            <a:r>
              <a:rPr lang="pt-BR" sz="2200" dirty="0" smtClean="0">
                <a:solidFill>
                  <a:schemeClr val="tx1"/>
                </a:solidFill>
                <a:latin typeface="Arial" charset="0"/>
                <a:cs typeface="Arial" charset="0"/>
              </a:rPr>
              <a:t>Orientar o paciente a evitar o fumo;</a:t>
            </a:r>
          </a:p>
          <a:p>
            <a:pPr>
              <a:buFont typeface="Wingdings" pitchFamily="2" charset="2"/>
              <a:buNone/>
            </a:pPr>
            <a:r>
              <a:rPr lang="pt-BR" dirty="0" smtClean="0">
                <a:solidFill>
                  <a:schemeClr val="tx1"/>
                </a:solidFill>
              </a:rPr>
              <a:t/>
            </a:r>
            <a:br>
              <a:rPr lang="pt-BR" dirty="0" smtClean="0">
                <a:solidFill>
                  <a:schemeClr val="tx1"/>
                </a:solidFill>
              </a:rPr>
            </a:br>
            <a:endParaRPr lang="pt-BR" dirty="0" smtClean="0">
              <a:solidFill>
                <a:schemeClr val="tx1"/>
              </a:solidFill>
            </a:endParaRPr>
          </a:p>
        </p:txBody>
      </p:sp>
      <p:sp>
        <p:nvSpPr>
          <p:cNvPr id="87044" name="Espaço Reservado para Data 3"/>
          <p:cNvSpPr>
            <a:spLocks noGrp="1"/>
          </p:cNvSpPr>
          <p:nvPr>
            <p:ph type="dt" sz="half" idx="10"/>
          </p:nvPr>
        </p:nvSpPr>
        <p:spPr bwMode="auto">
          <a:xfrm rot="5400000">
            <a:off x="7371557" y="1299369"/>
            <a:ext cx="2446337" cy="384175"/>
          </a:xfrm>
          <a:noFill/>
          <a:ln>
            <a:miter lim="800000"/>
            <a:headEnd/>
            <a:tailEnd/>
          </a:ln>
        </p:spPr>
        <p:txBody>
          <a:bodyPr wrap="square" lIns="91440" tIns="45720" rIns="91440" bIns="45720" numCol="1" compatLnSpc="1">
            <a:prstTxWarp prst="textNoShape">
              <a:avLst/>
            </a:prstTxWarp>
          </a:bodyPr>
          <a:lstStyle/>
          <a:p>
            <a:fld id="{C3B6947F-333A-46F8-8546-F3ABCAC9C4F3}" type="datetime1">
              <a:rPr lang="pt-BR" smtClean="0"/>
              <a:t>14/10/2022</a:t>
            </a:fld>
            <a:endParaRPr lang="pt-BR" smtClean="0"/>
          </a:p>
        </p:txBody>
      </p:sp>
      <p:sp>
        <p:nvSpPr>
          <p:cNvPr id="87046" name="Espaço Reservado para Rodapé 5"/>
          <p:cNvSpPr>
            <a:spLocks noGrp="1"/>
          </p:cNvSpPr>
          <p:nvPr>
            <p:ph type="ftr" sz="quarter" idx="11"/>
          </p:nvPr>
        </p:nvSpPr>
        <p:spPr bwMode="auto">
          <a:xfrm rot="5400000">
            <a:off x="7330281" y="4077494"/>
            <a:ext cx="2519363"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87047"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Espaço Reservado para Conteúdo 2"/>
          <p:cNvSpPr>
            <a:spLocks noGrp="1"/>
          </p:cNvSpPr>
          <p:nvPr>
            <p:ph idx="1"/>
          </p:nvPr>
        </p:nvSpPr>
        <p:spPr>
          <a:xfrm>
            <a:off x="214313" y="1600200"/>
            <a:ext cx="8001000" cy="4873625"/>
          </a:xfrm>
        </p:spPr>
        <p:txBody>
          <a:bodyPr>
            <a:normAutofit/>
          </a:bodyPr>
          <a:lstStyle/>
          <a:p>
            <a:pPr>
              <a:buFont typeface="Wingdings" pitchFamily="2" charset="2"/>
              <a:buNone/>
            </a:pPr>
            <a:r>
              <a:rPr lang="pt-BR" sz="2000" b="1" dirty="0" smtClean="0">
                <a:solidFill>
                  <a:schemeClr val="tx1"/>
                </a:solidFill>
                <a:latin typeface="Arial" charset="0"/>
                <a:cs typeface="Arial" charset="0"/>
              </a:rPr>
              <a:t>Cuidados de Enfermagem</a:t>
            </a:r>
          </a:p>
          <a:p>
            <a:pPr>
              <a:buFont typeface="Wingdings" pitchFamily="2" charset="2"/>
              <a:buNone/>
            </a:pPr>
            <a:endParaRPr lang="pt-BR" sz="2000" b="1" dirty="0" smtClean="0">
              <a:solidFill>
                <a:schemeClr val="tx1"/>
              </a:solidFill>
              <a:latin typeface="Arial" charset="0"/>
              <a:cs typeface="Arial" charset="0"/>
            </a:endParaRPr>
          </a:p>
          <a:p>
            <a:pPr>
              <a:buFont typeface="Wingdings" pitchFamily="2" charset="2"/>
              <a:buNone/>
            </a:pPr>
            <a:r>
              <a:rPr lang="pt-BR" sz="2000" dirty="0" smtClean="0">
                <a:solidFill>
                  <a:schemeClr val="tx1"/>
                </a:solidFill>
                <a:latin typeface="Arial" charset="0"/>
                <a:cs typeface="Arial" charset="0"/>
              </a:rPr>
              <a:t>Identificar junto ao cliente as atividades que provoquem dor.</a:t>
            </a:r>
          </a:p>
          <a:p>
            <a:pPr>
              <a:buFont typeface="Wingdings" pitchFamily="2" charset="2"/>
              <a:buNone/>
            </a:pPr>
            <a:r>
              <a:rPr lang="pt-BR" sz="2000" dirty="0" smtClean="0">
                <a:solidFill>
                  <a:schemeClr val="tx1"/>
                </a:solidFill>
                <a:latin typeface="Arial" charset="0"/>
                <a:cs typeface="Arial" charset="0"/>
              </a:rPr>
              <a:t>Oferecer assistência de maneira calma e eficiente de modo a reconfortar o cliente até que o desconforto desapareça.</a:t>
            </a:r>
          </a:p>
          <a:p>
            <a:pPr>
              <a:buFont typeface="Wingdings" pitchFamily="2" charset="2"/>
              <a:buNone/>
            </a:pPr>
            <a:r>
              <a:rPr lang="pt-BR" sz="2000" dirty="0" smtClean="0">
                <a:solidFill>
                  <a:schemeClr val="tx1"/>
                </a:solidFill>
                <a:latin typeface="Arial" charset="0"/>
                <a:cs typeface="Arial" charset="0"/>
              </a:rPr>
              <a:t>Prover um ambiente confortável e silencioso para o cliente/família.</a:t>
            </a:r>
          </a:p>
          <a:p>
            <a:pPr>
              <a:buFont typeface="Wingdings" pitchFamily="2" charset="2"/>
              <a:buNone/>
            </a:pPr>
            <a:r>
              <a:rPr lang="pt-BR" sz="2000" dirty="0" smtClean="0">
                <a:solidFill>
                  <a:schemeClr val="tx1"/>
                </a:solidFill>
                <a:latin typeface="Arial" charset="0"/>
                <a:cs typeface="Arial" charset="0"/>
              </a:rPr>
              <a:t>Ajudar o paciente a identificar seus próprios fatores de risco.</a:t>
            </a:r>
          </a:p>
          <a:p>
            <a:pPr>
              <a:buFont typeface="Wingdings" pitchFamily="2" charset="2"/>
              <a:buNone/>
            </a:pPr>
            <a:r>
              <a:rPr lang="pt-BR" sz="2000" dirty="0" smtClean="0">
                <a:solidFill>
                  <a:schemeClr val="tx1"/>
                </a:solidFill>
                <a:latin typeface="Arial" charset="0"/>
                <a:cs typeface="Arial" charset="0"/>
              </a:rPr>
              <a:t>Ajudar o paciente a estabelecer um plano para modificações dos fatores de risco.</a:t>
            </a:r>
            <a:endParaRPr lang="pt-BR" sz="2000" dirty="0" smtClean="0">
              <a:solidFill>
                <a:schemeClr val="tx1"/>
              </a:solidFill>
            </a:endParaRPr>
          </a:p>
        </p:txBody>
      </p:sp>
      <p:sp>
        <p:nvSpPr>
          <p:cNvPr id="88068" name="Espaço Reservado para Data 3"/>
          <p:cNvSpPr>
            <a:spLocks noGrp="1"/>
          </p:cNvSpPr>
          <p:nvPr>
            <p:ph type="dt" sz="half" idx="10"/>
          </p:nvPr>
        </p:nvSpPr>
        <p:spPr bwMode="auto">
          <a:xfrm rot="5400000">
            <a:off x="7407276" y="1263650"/>
            <a:ext cx="2374900" cy="384175"/>
          </a:xfrm>
          <a:noFill/>
          <a:ln>
            <a:miter lim="800000"/>
            <a:headEnd/>
            <a:tailEnd/>
          </a:ln>
        </p:spPr>
        <p:txBody>
          <a:bodyPr wrap="square" lIns="91440" tIns="45720" rIns="91440" bIns="45720" numCol="1" compatLnSpc="1">
            <a:prstTxWarp prst="textNoShape">
              <a:avLst/>
            </a:prstTxWarp>
          </a:bodyPr>
          <a:lstStyle/>
          <a:p>
            <a:fld id="{022AF0E9-6CC6-4432-A861-D49D67DE4F93}" type="datetime1">
              <a:rPr lang="pt-BR" smtClean="0"/>
              <a:t>14/10/2022</a:t>
            </a:fld>
            <a:endParaRPr lang="pt-BR" smtClean="0"/>
          </a:p>
        </p:txBody>
      </p:sp>
      <p:sp>
        <p:nvSpPr>
          <p:cNvPr id="88070" name="Espaço Reservado para Rodapé 5"/>
          <p:cNvSpPr>
            <a:spLocks noGrp="1"/>
          </p:cNvSpPr>
          <p:nvPr>
            <p:ph type="ftr" sz="quarter" idx="11"/>
          </p:nvPr>
        </p:nvSpPr>
        <p:spPr bwMode="auto">
          <a:xfrm rot="5400000">
            <a:off x="7401719" y="4148931"/>
            <a:ext cx="2376488"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88071"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Espaço Reservado para Conteúdo 2"/>
          <p:cNvSpPr>
            <a:spLocks noGrp="1"/>
          </p:cNvSpPr>
          <p:nvPr>
            <p:ph idx="1"/>
          </p:nvPr>
        </p:nvSpPr>
        <p:spPr>
          <a:xfrm>
            <a:off x="489397" y="1584102"/>
            <a:ext cx="7940228" cy="4889724"/>
          </a:xfrm>
        </p:spPr>
        <p:txBody>
          <a:bodyPr>
            <a:noAutofit/>
          </a:bodyPr>
          <a:lstStyle/>
          <a:p>
            <a:pPr algn="just" eaLnBrk="1" hangingPunct="1">
              <a:buFont typeface="Wingdings" pitchFamily="2" charset="2"/>
              <a:buNone/>
            </a:pPr>
            <a:r>
              <a:rPr lang="pt-BR" sz="2400" b="1" dirty="0" smtClean="0">
                <a:solidFill>
                  <a:schemeClr val="tx1"/>
                </a:solidFill>
              </a:rPr>
              <a:t>Infarto agudo do miocárdio (IAM)</a:t>
            </a:r>
          </a:p>
          <a:p>
            <a:pPr algn="just" eaLnBrk="1" hangingPunct="1">
              <a:buFont typeface="Wingdings" pitchFamily="2" charset="2"/>
              <a:buNone/>
            </a:pPr>
            <a:r>
              <a:rPr lang="pt-BR" sz="2400" b="1" dirty="0" smtClean="0">
                <a:solidFill>
                  <a:schemeClr val="tx1"/>
                </a:solidFill>
              </a:rPr>
              <a:t> </a:t>
            </a:r>
            <a:r>
              <a:rPr lang="pt-BR" sz="2400" dirty="0" smtClean="0">
                <a:solidFill>
                  <a:schemeClr val="tx1"/>
                </a:solidFill>
              </a:rPr>
              <a:t>Definição: células miocárdicas são destruídas de maneira permanente por </a:t>
            </a:r>
            <a:r>
              <a:rPr lang="pt-BR" sz="2400" b="1" dirty="0" smtClean="0">
                <a:solidFill>
                  <a:schemeClr val="tx1"/>
                </a:solidFill>
              </a:rPr>
              <a:t>oclusão</a:t>
            </a:r>
            <a:r>
              <a:rPr lang="pt-BR" sz="2400" dirty="0" smtClean="0">
                <a:solidFill>
                  <a:schemeClr val="tx1"/>
                </a:solidFill>
              </a:rPr>
              <a:t> coronariana </a:t>
            </a:r>
          </a:p>
          <a:p>
            <a:pPr algn="just" eaLnBrk="1" hangingPunct="1">
              <a:buFont typeface="Wingdings" pitchFamily="2" charset="2"/>
              <a:buNone/>
            </a:pPr>
            <a:r>
              <a:rPr lang="pt-BR" sz="2400" dirty="0" smtClean="0">
                <a:solidFill>
                  <a:schemeClr val="tx1"/>
                </a:solidFill>
              </a:rPr>
              <a:t>Manifestações clínicas: dor torácica intensa; Ansiedade, agitação, desorientação, tontura, sudorese, palidez, náusea, vômito, dispnéia, </a:t>
            </a:r>
            <a:r>
              <a:rPr lang="pt-BR" sz="2400" dirty="0" err="1" smtClean="0">
                <a:solidFill>
                  <a:schemeClr val="tx1"/>
                </a:solidFill>
              </a:rPr>
              <a:t>taquipnéia</a:t>
            </a:r>
            <a:r>
              <a:rPr lang="pt-BR" sz="2400" dirty="0" smtClean="0">
                <a:solidFill>
                  <a:schemeClr val="tx1"/>
                </a:solidFill>
              </a:rPr>
              <a:t>, taquicardia, sensação de morte iminente. </a:t>
            </a:r>
          </a:p>
          <a:p>
            <a:pPr algn="just" eaLnBrk="1" hangingPunct="1">
              <a:buFont typeface="Wingdings" pitchFamily="2" charset="2"/>
              <a:buNone/>
            </a:pPr>
            <a:r>
              <a:rPr lang="pt-BR" sz="2400" dirty="0" smtClean="0">
                <a:solidFill>
                  <a:schemeClr val="tx1"/>
                </a:solidFill>
              </a:rPr>
              <a:t>Tratamento: </a:t>
            </a:r>
            <a:r>
              <a:rPr lang="pt-BR" sz="2400" dirty="0" err="1" smtClean="0">
                <a:solidFill>
                  <a:schemeClr val="tx1"/>
                </a:solidFill>
              </a:rPr>
              <a:t>oxigenoterapia</a:t>
            </a:r>
            <a:r>
              <a:rPr lang="pt-BR" sz="2400" dirty="0" smtClean="0">
                <a:solidFill>
                  <a:schemeClr val="tx1"/>
                </a:solidFill>
              </a:rPr>
              <a:t>, medicação: trombolíticos (</a:t>
            </a:r>
            <a:r>
              <a:rPr lang="pt-BR" sz="2400" dirty="0" err="1" smtClean="0">
                <a:solidFill>
                  <a:schemeClr val="tx1"/>
                </a:solidFill>
              </a:rPr>
              <a:t>estreptoquinase</a:t>
            </a:r>
            <a:r>
              <a:rPr lang="pt-BR" sz="2400" dirty="0" smtClean="0">
                <a:solidFill>
                  <a:schemeClr val="tx1"/>
                </a:solidFill>
              </a:rPr>
              <a:t>, </a:t>
            </a:r>
            <a:r>
              <a:rPr lang="pt-BR" sz="2400" dirty="0" err="1" smtClean="0">
                <a:solidFill>
                  <a:schemeClr val="tx1"/>
                </a:solidFill>
              </a:rPr>
              <a:t>Actylise</a:t>
            </a:r>
            <a:r>
              <a:rPr lang="pt-BR" sz="2400" dirty="0" smtClean="0">
                <a:solidFill>
                  <a:schemeClr val="tx1"/>
                </a:solidFill>
              </a:rPr>
              <a:t>), analgésicos, inibidores da enzima conversora de </a:t>
            </a:r>
            <a:r>
              <a:rPr lang="pt-BR" sz="2400" dirty="0" err="1" smtClean="0">
                <a:solidFill>
                  <a:schemeClr val="tx1"/>
                </a:solidFill>
              </a:rPr>
              <a:t>angiotensina</a:t>
            </a:r>
            <a:r>
              <a:rPr lang="pt-BR" sz="2400" dirty="0" smtClean="0">
                <a:solidFill>
                  <a:schemeClr val="tx1"/>
                </a:solidFill>
              </a:rPr>
              <a:t> (ECA) </a:t>
            </a:r>
          </a:p>
        </p:txBody>
      </p:sp>
      <p:sp>
        <p:nvSpPr>
          <p:cNvPr id="92164" name="Espaço Reservado para Data 3"/>
          <p:cNvSpPr>
            <a:spLocks noGrp="1"/>
          </p:cNvSpPr>
          <p:nvPr>
            <p:ph type="dt" sz="half" idx="10"/>
          </p:nvPr>
        </p:nvSpPr>
        <p:spPr bwMode="auto">
          <a:xfrm rot="5400000">
            <a:off x="7514432" y="1156494"/>
            <a:ext cx="2160587" cy="384175"/>
          </a:xfrm>
          <a:noFill/>
          <a:ln>
            <a:miter lim="800000"/>
            <a:headEnd/>
            <a:tailEnd/>
          </a:ln>
        </p:spPr>
        <p:txBody>
          <a:bodyPr wrap="square" lIns="91440" tIns="45720" rIns="91440" bIns="45720" numCol="1" compatLnSpc="1">
            <a:prstTxWarp prst="textNoShape">
              <a:avLst/>
            </a:prstTxWarp>
          </a:bodyPr>
          <a:lstStyle/>
          <a:p>
            <a:fld id="{0ECAA188-B318-4531-9E0B-0BBF5FEB5DAE}" type="datetime1">
              <a:rPr lang="pt-BR" smtClean="0"/>
              <a:t>14/10/2022</a:t>
            </a:fld>
            <a:endParaRPr lang="pt-BR" smtClean="0"/>
          </a:p>
        </p:txBody>
      </p:sp>
      <p:sp>
        <p:nvSpPr>
          <p:cNvPr id="92166" name="Espaço Reservado para Rodapé 5"/>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92167"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ítulo 1"/>
          <p:cNvSpPr>
            <a:spLocks noGrp="1"/>
          </p:cNvSpPr>
          <p:nvPr>
            <p:ph type="title"/>
          </p:nvPr>
        </p:nvSpPr>
        <p:spPr>
          <a:xfrm>
            <a:off x="457200" y="1285875"/>
            <a:ext cx="7467600" cy="1000125"/>
          </a:xfrm>
        </p:spPr>
        <p:txBody>
          <a:bodyPr/>
          <a:lstStyle/>
          <a:p>
            <a:pPr eaLnBrk="1" fontAlgn="auto" hangingPunct="1">
              <a:spcAft>
                <a:spcPts val="0"/>
              </a:spcAft>
              <a:defRPr/>
            </a:pPr>
            <a:r>
              <a:rPr lang="pt-BR" i="1" dirty="0" smtClean="0">
                <a:solidFill>
                  <a:srgbClr val="FF0000"/>
                </a:solidFill>
              </a:rPr>
              <a:t>SINTOMATOLOGIA</a:t>
            </a:r>
          </a:p>
        </p:txBody>
      </p:sp>
      <p:sp>
        <p:nvSpPr>
          <p:cNvPr id="90115" name="Espaço Reservado para Conteúdo 2"/>
          <p:cNvSpPr>
            <a:spLocks noGrp="1"/>
          </p:cNvSpPr>
          <p:nvPr>
            <p:ph idx="1"/>
          </p:nvPr>
        </p:nvSpPr>
        <p:spPr>
          <a:xfrm>
            <a:off x="244699" y="2060620"/>
            <a:ext cx="8184926" cy="4413205"/>
          </a:xfrm>
        </p:spPr>
        <p:txBody>
          <a:bodyPr>
            <a:normAutofit/>
          </a:bodyPr>
          <a:lstStyle/>
          <a:p>
            <a:pPr algn="just" eaLnBrk="1" hangingPunct="1">
              <a:buFont typeface="Wingdings 2" pitchFamily="18" charset="2"/>
              <a:buNone/>
            </a:pPr>
            <a:r>
              <a:rPr lang="pt-BR" altLang="pt-BR" sz="2400" dirty="0" smtClean="0">
                <a:solidFill>
                  <a:schemeClr val="tx1"/>
                </a:solidFill>
                <a:latin typeface="Arial" charset="0"/>
                <a:cs typeface="Arial" charset="0"/>
              </a:rPr>
              <a:t>   </a:t>
            </a:r>
          </a:p>
          <a:p>
            <a:pPr algn="just" eaLnBrk="1" hangingPunct="1">
              <a:buFont typeface="Wingdings 2" pitchFamily="18" charset="2"/>
              <a:buNone/>
            </a:pPr>
            <a:r>
              <a:rPr lang="pt-BR" altLang="pt-BR" sz="2400" dirty="0" smtClean="0">
                <a:solidFill>
                  <a:schemeClr val="tx1"/>
                </a:solidFill>
                <a:latin typeface="Arial" charset="0"/>
                <a:cs typeface="Arial" charset="0"/>
              </a:rPr>
              <a:t>Consiste em uma pressão desconfortável no tórax ou nas costas, com duração de alguns minutos. Geralmente a dor se espalha para ombros, pescoço, mandíbula ou braços, sendo acompanhada de tonturas, suor, náuseas, palidez, respiração curta ou falta de ar e sensação se plenitude gástrica. </a:t>
            </a:r>
          </a:p>
          <a:p>
            <a:pPr algn="just" eaLnBrk="1" hangingPunct="1">
              <a:buFont typeface="Wingdings 2" pitchFamily="18" charset="2"/>
              <a:buNone/>
            </a:pPr>
            <a:r>
              <a:rPr lang="pt-BR" altLang="pt-BR" sz="2400" dirty="0" smtClean="0">
                <a:solidFill>
                  <a:srgbClr val="FF0000"/>
                </a:solidFill>
                <a:latin typeface="Arial" charset="0"/>
                <a:cs typeface="Arial" charset="0"/>
              </a:rPr>
              <a:t>Algumas pessoas, como diabéticos ou idosos, no entanto, podem não sentir essa dor.</a:t>
            </a:r>
          </a:p>
        </p:txBody>
      </p:sp>
      <p:sp>
        <p:nvSpPr>
          <p:cNvPr id="90116" name="Espaço Reservado para Data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3ACB358D-A715-40FE-A598-FED305A9EA7F}" type="datetime1">
              <a:rPr lang="pt-BR" altLang="pt-BR" smtClean="0">
                <a:solidFill>
                  <a:prstClr val="black">
                    <a:tint val="75000"/>
                  </a:prstClr>
                </a:solidFill>
              </a:rPr>
              <a:pPr/>
              <a:t>14/10/2022</a:t>
            </a:fld>
            <a:endParaRPr lang="pt-BR" altLang="pt-BR" smtClean="0">
              <a:solidFill>
                <a:prstClr val="black">
                  <a:tint val="75000"/>
                </a:prstClr>
              </a:solidFill>
            </a:endParaRPr>
          </a:p>
        </p:txBody>
      </p:sp>
      <p:sp>
        <p:nvSpPr>
          <p:cNvPr id="90118" name="Espaço Reservado para Rodapé 5"/>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altLang="pt-BR" smtClean="0">
                <a:solidFill>
                  <a:prstClr val="black">
                    <a:tint val="75000"/>
                  </a:prstClr>
                </a:solidFill>
              </a:rPr>
              <a:t>Enfª Andréia Silva</a:t>
            </a:r>
          </a:p>
        </p:txBody>
      </p:sp>
      <p:pic>
        <p:nvPicPr>
          <p:cNvPr id="90119" name="Imagem 6"/>
          <p:cNvPicPr>
            <a:picLocks noChangeAspect="1" noChangeArrowheads="1"/>
          </p:cNvPicPr>
          <p:nvPr/>
        </p:nvPicPr>
        <p:blipFill>
          <a:blip r:embed="rId2"/>
          <a:srcRect/>
          <a:stretch>
            <a:fillRect/>
          </a:stretch>
        </p:blipFill>
        <p:spPr bwMode="auto">
          <a:xfrm>
            <a:off x="357188" y="214313"/>
            <a:ext cx="8358187" cy="1214437"/>
          </a:xfrm>
          <a:prstGeom prst="rect">
            <a:avLst/>
          </a:prstGeom>
          <a:noFill/>
          <a:ln w="9525">
            <a:noFill/>
            <a:miter lim="800000"/>
            <a:headEnd/>
            <a:tailEnd/>
          </a:ln>
        </p:spPr>
      </p:pic>
    </p:spTree>
    <p:extLst>
      <p:ext uri="{BB962C8B-B14F-4D97-AF65-F5344CB8AC3E}">
        <p14:creationId xmlns:p14="http://schemas.microsoft.com/office/powerpoint/2010/main" val="33855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1.bp.blogspot.com/_Wq08fqBTpDA/SxT7BgfwK6I/AAAAAAAAADs/mS07flljTKo/s1600/heartattack6.gif"/>
          <p:cNvPicPr>
            <a:picLocks noGrp="1" noChangeAspect="1" noChangeArrowheads="1"/>
          </p:cNvPicPr>
          <p:nvPr>
            <p:ph idx="1"/>
          </p:nvPr>
        </p:nvPicPr>
        <p:blipFill>
          <a:blip r:embed="rId2"/>
          <a:stretch>
            <a:fillRect/>
          </a:stretch>
        </p:blipFill>
        <p:spPr>
          <a:xfrm>
            <a:off x="971600" y="1772816"/>
            <a:ext cx="7200800" cy="4752528"/>
          </a:xfrm>
          <a:noFill/>
        </p:spPr>
      </p:pic>
      <p:sp>
        <p:nvSpPr>
          <p:cNvPr id="86019"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55738521-4B9C-40F3-863D-2052D52289F8}" type="datetime1">
              <a:rPr lang="pt-BR" smtClean="0"/>
              <a:t>14/10/2022</a:t>
            </a:fld>
            <a:endParaRPr lang="pt-BR" smtClean="0"/>
          </a:p>
        </p:txBody>
      </p:sp>
      <p:sp>
        <p:nvSpPr>
          <p:cNvPr id="86021" name="Espaço Reservado para Rodapé 5"/>
          <p:cNvSpPr>
            <a:spLocks noGrp="1"/>
          </p:cNvSpPr>
          <p:nvPr>
            <p:ph type="ftr" sz="quarter" idx="11"/>
          </p:nvPr>
        </p:nvSpPr>
        <p:spPr bwMode="auto">
          <a:xfrm rot="5400000">
            <a:off x="7187406" y="3934619"/>
            <a:ext cx="2805113"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86023" name="Imagem 7"/>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extLst>
      <p:ext uri="{BB962C8B-B14F-4D97-AF65-F5344CB8AC3E}">
        <p14:creationId xmlns:p14="http://schemas.microsoft.com/office/powerpoint/2010/main" val="244326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ítulo 1"/>
          <p:cNvSpPr>
            <a:spLocks noGrp="1"/>
          </p:cNvSpPr>
          <p:nvPr>
            <p:ph type="title"/>
          </p:nvPr>
        </p:nvSpPr>
        <p:spPr>
          <a:xfrm>
            <a:off x="457200" y="1357313"/>
            <a:ext cx="7467600" cy="857250"/>
          </a:xfrm>
        </p:spPr>
        <p:txBody>
          <a:bodyPr/>
          <a:lstStyle/>
          <a:p>
            <a:pPr eaLnBrk="1" fontAlgn="auto" hangingPunct="1">
              <a:spcAft>
                <a:spcPts val="0"/>
              </a:spcAft>
              <a:defRPr/>
            </a:pPr>
            <a:r>
              <a:rPr lang="pt-BR" dirty="0" smtClean="0">
                <a:solidFill>
                  <a:srgbClr val="FF0000"/>
                </a:solidFill>
              </a:rPr>
              <a:t>Diagnóstico</a:t>
            </a:r>
            <a:endParaRPr lang="pt-BR" dirty="0" smtClean="0"/>
          </a:p>
        </p:txBody>
      </p:sp>
      <p:sp>
        <p:nvSpPr>
          <p:cNvPr id="93187" name="Espaço Reservado para Conteúdo 2"/>
          <p:cNvSpPr>
            <a:spLocks noGrp="1"/>
          </p:cNvSpPr>
          <p:nvPr>
            <p:ph idx="1"/>
          </p:nvPr>
        </p:nvSpPr>
        <p:spPr>
          <a:xfrm>
            <a:off x="304800" y="2237953"/>
            <a:ext cx="8124825" cy="4143375"/>
          </a:xfrm>
        </p:spPr>
        <p:txBody>
          <a:bodyPr/>
          <a:lstStyle/>
          <a:p>
            <a:pPr eaLnBrk="1" hangingPunct="1">
              <a:buFont typeface="Wingdings 2" pitchFamily="18" charset="2"/>
              <a:buNone/>
            </a:pPr>
            <a:endParaRPr lang="pt-BR" altLang="pt-BR" sz="2000" dirty="0" smtClean="0">
              <a:solidFill>
                <a:schemeClr val="tx1"/>
              </a:solidFill>
              <a:latin typeface="Arial" charset="0"/>
              <a:cs typeface="Arial" charset="0"/>
            </a:endParaRPr>
          </a:p>
          <a:p>
            <a:pPr algn="ctr" eaLnBrk="1" hangingPunct="1">
              <a:buFont typeface="Wingdings 2" pitchFamily="18" charset="2"/>
              <a:buNone/>
            </a:pPr>
            <a:r>
              <a:rPr lang="pt-BR" altLang="pt-BR" sz="2000" dirty="0" smtClean="0">
                <a:solidFill>
                  <a:schemeClr val="tx1"/>
                </a:solidFill>
                <a:latin typeface="Arial" charset="0"/>
                <a:cs typeface="Arial" charset="0"/>
              </a:rPr>
              <a:t>O CKMB começa a aumentar dentro de 1 a 3 horas e atinge seu pico máximo dentro de 6 horas após o início dos sintomas. Assim o exame deve ser repetido, dentro de 3 horas do primeiro.</a:t>
            </a:r>
          </a:p>
          <a:p>
            <a:pPr algn="ctr" eaLnBrk="1" hangingPunct="1">
              <a:buFont typeface="Wingdings 2" pitchFamily="18" charset="2"/>
              <a:buNone/>
            </a:pPr>
            <a:r>
              <a:rPr lang="pt-BR" altLang="pt-BR" sz="2000" dirty="0" smtClean="0">
                <a:solidFill>
                  <a:schemeClr val="tx1"/>
                </a:solidFill>
                <a:latin typeface="Arial" charset="0"/>
                <a:cs typeface="Arial" charset="0"/>
              </a:rPr>
              <a:t>          ( BRUNNER &amp; SUDDARTH, 2007).</a:t>
            </a:r>
          </a:p>
          <a:p>
            <a:pPr eaLnBrk="1" hangingPunct="1">
              <a:buFont typeface="Wingdings 2" pitchFamily="18" charset="2"/>
              <a:buNone/>
            </a:pPr>
            <a:endParaRPr lang="pt-BR" altLang="pt-BR" dirty="0" smtClean="0">
              <a:solidFill>
                <a:schemeClr val="tx1"/>
              </a:solidFill>
            </a:endParaRPr>
          </a:p>
          <a:p>
            <a:pPr algn="ctr" eaLnBrk="1" hangingPunct="1">
              <a:buFont typeface="Wingdings 2" pitchFamily="18" charset="2"/>
              <a:buNone/>
            </a:pPr>
            <a:endParaRPr lang="pt-BR" altLang="pt-BR" b="1" dirty="0" smtClean="0">
              <a:solidFill>
                <a:schemeClr val="tx1"/>
              </a:solidFill>
            </a:endParaRPr>
          </a:p>
          <a:p>
            <a:pPr algn="ctr" eaLnBrk="1" hangingPunct="1">
              <a:buFont typeface="Wingdings 2" pitchFamily="18" charset="2"/>
              <a:buNone/>
            </a:pPr>
            <a:r>
              <a:rPr lang="pt-BR" altLang="pt-BR" b="1" dirty="0" smtClean="0">
                <a:solidFill>
                  <a:schemeClr val="tx1"/>
                </a:solidFill>
              </a:rPr>
              <a:t>PERFUSÃO INSATISFATÓRIA DO MIOCÁRDIO POR MAIS DE 20 MINUTOS = NECROSE IRREVERSÍVEL</a:t>
            </a:r>
          </a:p>
        </p:txBody>
      </p:sp>
      <p:sp>
        <p:nvSpPr>
          <p:cNvPr id="93188" name="Espaço Reservado para Data 3"/>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6C3DB580-AABB-43FE-9F5D-C8B8683D1896}" type="datetime1">
              <a:rPr lang="pt-BR" altLang="pt-BR" smtClean="0"/>
              <a:t>14/10/2022</a:t>
            </a:fld>
            <a:endParaRPr lang="pt-BR" altLang="pt-BR" smtClean="0"/>
          </a:p>
        </p:txBody>
      </p:sp>
      <p:sp>
        <p:nvSpPr>
          <p:cNvPr id="93190" name="Espaço Reservado para Rodapé 5"/>
          <p:cNvSpPr>
            <a:spLocks noGrp="1"/>
          </p:cNvSpPr>
          <p:nvPr>
            <p:ph type="ftr" sz="quarter" idx="11"/>
          </p:nvPr>
        </p:nvSpPr>
        <p:spPr bwMode="auto">
          <a:xfrm rot="5400000">
            <a:off x="7258844" y="4006056"/>
            <a:ext cx="2662238"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93191"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ítulo 1"/>
          <p:cNvSpPr>
            <a:spLocks noGrp="1"/>
          </p:cNvSpPr>
          <p:nvPr>
            <p:ph type="title"/>
          </p:nvPr>
        </p:nvSpPr>
        <p:spPr>
          <a:xfrm>
            <a:off x="357188" y="1357313"/>
            <a:ext cx="6496050" cy="642937"/>
          </a:xfrm>
        </p:spPr>
        <p:txBody>
          <a:bodyPr>
            <a:noAutofit/>
          </a:bodyPr>
          <a:lstStyle/>
          <a:p>
            <a:pPr eaLnBrk="1" fontAlgn="auto" hangingPunct="1">
              <a:spcAft>
                <a:spcPts val="0"/>
              </a:spcAft>
              <a:defRPr/>
            </a:pPr>
            <a:r>
              <a:rPr lang="pt-BR" sz="2400" b="1" dirty="0" smtClean="0">
                <a:solidFill>
                  <a:srgbClr val="FF0000"/>
                </a:solidFill>
                <a:latin typeface="Arial" pitchFamily="34" charset="0"/>
                <a:cs typeface="Arial" pitchFamily="34" charset="0"/>
              </a:rPr>
              <a:t>Cuidados de enfermagem</a:t>
            </a:r>
          </a:p>
        </p:txBody>
      </p:sp>
      <p:sp>
        <p:nvSpPr>
          <p:cNvPr id="95235" name="Espaço Reservado para Conteúdo 2"/>
          <p:cNvSpPr>
            <a:spLocks noGrp="1"/>
          </p:cNvSpPr>
          <p:nvPr>
            <p:ph idx="1"/>
          </p:nvPr>
        </p:nvSpPr>
        <p:spPr>
          <a:xfrm>
            <a:off x="193183" y="2112135"/>
            <a:ext cx="8236442" cy="4460115"/>
          </a:xfrm>
        </p:spPr>
        <p:txBody>
          <a:bodyPr>
            <a:normAutofit lnSpcReduction="10000"/>
          </a:bodyPr>
          <a:lstStyle/>
          <a:p>
            <a:pPr marL="319088" indent="-319088" eaLnBrk="1" hangingPunct="1">
              <a:buFont typeface="Wingdings" pitchFamily="2" charset="2"/>
              <a:buNone/>
            </a:pPr>
            <a:r>
              <a:rPr lang="pt-BR" sz="2000" dirty="0" smtClean="0">
                <a:solidFill>
                  <a:schemeClr val="tx1"/>
                </a:solidFill>
                <a:latin typeface="Arial" charset="0"/>
                <a:cs typeface="Arial" charset="0"/>
              </a:rPr>
              <a:t>- Avaliar e registrar a evolução da dor;</a:t>
            </a:r>
          </a:p>
          <a:p>
            <a:pPr marL="319088" indent="-319088" eaLnBrk="1" hangingPunct="1">
              <a:buFont typeface="Wingdings" pitchFamily="2" charset="2"/>
              <a:buNone/>
            </a:pPr>
            <a:r>
              <a:rPr lang="pt-BR" sz="2000" dirty="0" smtClean="0">
                <a:solidFill>
                  <a:schemeClr val="tx1"/>
                </a:solidFill>
                <a:latin typeface="Arial" charset="0"/>
                <a:cs typeface="Arial" charset="0"/>
              </a:rPr>
              <a:t>-  Realizar ECG;</a:t>
            </a:r>
          </a:p>
          <a:p>
            <a:pPr marL="319088" indent="-319088" eaLnBrk="1" hangingPunct="1">
              <a:buFont typeface="Wingdings" pitchFamily="2" charset="2"/>
              <a:buNone/>
            </a:pPr>
            <a:r>
              <a:rPr lang="pt-BR" sz="2000" dirty="0" smtClean="0">
                <a:solidFill>
                  <a:schemeClr val="tx1"/>
                </a:solidFill>
                <a:latin typeface="Arial" charset="0"/>
                <a:cs typeface="Arial" charset="0"/>
              </a:rPr>
              <a:t>- Realizar a administração dos medicamentos prescritos;</a:t>
            </a:r>
          </a:p>
          <a:p>
            <a:pPr marL="319088" indent="-319088" eaLnBrk="1" hangingPunct="1">
              <a:buFont typeface="Wingdings" pitchFamily="2" charset="2"/>
              <a:buNone/>
            </a:pPr>
            <a:r>
              <a:rPr lang="pt-BR" sz="2000" dirty="0" smtClean="0">
                <a:solidFill>
                  <a:schemeClr val="tx1"/>
                </a:solidFill>
                <a:latin typeface="Arial" charset="0"/>
                <a:cs typeface="Arial" charset="0"/>
              </a:rPr>
              <a:t>- Instalar O²;</a:t>
            </a:r>
          </a:p>
          <a:p>
            <a:pPr marL="319088" indent="-319088" eaLnBrk="1" hangingPunct="1">
              <a:buFont typeface="Wingdings" pitchFamily="2" charset="2"/>
              <a:buNone/>
            </a:pPr>
            <a:r>
              <a:rPr lang="pt-BR" sz="2000" dirty="0" smtClean="0">
                <a:solidFill>
                  <a:schemeClr val="tx1"/>
                </a:solidFill>
                <a:latin typeface="Arial" charset="0"/>
                <a:cs typeface="Arial" charset="0"/>
              </a:rPr>
              <a:t>- Manter absoluto repouso no leito;</a:t>
            </a:r>
          </a:p>
          <a:p>
            <a:pPr marL="319088" indent="-319088" eaLnBrk="1" hangingPunct="1">
              <a:buFont typeface="Wingdings" pitchFamily="2" charset="2"/>
              <a:buNone/>
            </a:pPr>
            <a:r>
              <a:rPr lang="pt-BR" sz="2000" dirty="0" smtClean="0">
                <a:solidFill>
                  <a:schemeClr val="tx1"/>
                </a:solidFill>
                <a:latin typeface="Arial" charset="0"/>
                <a:cs typeface="Arial" charset="0"/>
              </a:rPr>
              <a:t>- Realizar auscultas; </a:t>
            </a:r>
          </a:p>
          <a:p>
            <a:pPr marL="319088" indent="-319088" eaLnBrk="1" hangingPunct="1">
              <a:buFont typeface="Wingdings" pitchFamily="2" charset="2"/>
              <a:buNone/>
            </a:pPr>
            <a:r>
              <a:rPr lang="pt-BR" sz="2000" dirty="0" smtClean="0">
                <a:solidFill>
                  <a:schemeClr val="tx1"/>
                </a:solidFill>
                <a:latin typeface="Arial" charset="0"/>
                <a:cs typeface="Arial" charset="0"/>
              </a:rPr>
              <a:t>- Controlar rigorosamente SSVV;</a:t>
            </a:r>
          </a:p>
          <a:p>
            <a:pPr marL="319088" indent="-319088" eaLnBrk="1" hangingPunct="1">
              <a:buFont typeface="Wingdings" pitchFamily="2" charset="2"/>
              <a:buNone/>
            </a:pPr>
            <a:r>
              <a:rPr lang="pt-BR" sz="2000" dirty="0" smtClean="0">
                <a:solidFill>
                  <a:schemeClr val="tx1"/>
                </a:solidFill>
                <a:latin typeface="Arial" charset="0"/>
                <a:cs typeface="Arial" charset="0"/>
              </a:rPr>
              <a:t>- Manter acesso venoso permeável;</a:t>
            </a:r>
          </a:p>
          <a:p>
            <a:pPr marL="319088" indent="-319088" eaLnBrk="1" hangingPunct="1">
              <a:buFont typeface="Wingdings" pitchFamily="2" charset="2"/>
              <a:buNone/>
            </a:pPr>
            <a:r>
              <a:rPr lang="pt-BR" sz="2000" dirty="0" smtClean="0">
                <a:solidFill>
                  <a:schemeClr val="tx1"/>
                </a:solidFill>
                <a:latin typeface="Arial" charset="0"/>
                <a:cs typeface="Arial" charset="0"/>
              </a:rPr>
              <a:t>- Detectar sinais de sangramentos devido uso de agentes trombolíticos;</a:t>
            </a:r>
          </a:p>
          <a:p>
            <a:pPr marL="319088" indent="-319088" eaLnBrk="1" hangingPunct="1">
              <a:buFont typeface="Wingdings" pitchFamily="2" charset="2"/>
              <a:buNone/>
            </a:pPr>
            <a:r>
              <a:rPr lang="pt-BR" sz="2000" dirty="0" smtClean="0">
                <a:solidFill>
                  <a:schemeClr val="tx1"/>
                </a:solidFill>
                <a:latin typeface="Arial" charset="0"/>
                <a:cs typeface="Arial" charset="0"/>
              </a:rPr>
              <a:t>- Manter tranquilidade ao paciente.</a:t>
            </a:r>
          </a:p>
          <a:p>
            <a:pPr marL="319088" indent="-319088" eaLnBrk="1" hangingPunct="1">
              <a:buFontTx/>
              <a:buChar char="-"/>
            </a:pPr>
            <a:endParaRPr lang="pt-BR" dirty="0" smtClean="0">
              <a:solidFill>
                <a:schemeClr val="tx1"/>
              </a:solidFill>
            </a:endParaRPr>
          </a:p>
        </p:txBody>
      </p:sp>
      <p:sp>
        <p:nvSpPr>
          <p:cNvPr id="95236" name="Espaço Reservado para Data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6D88E4BC-BC08-4691-9F41-FEE685BE2DA7}" type="datetime1">
              <a:rPr lang="pt-BR" altLang="pt-BR" smtClean="0"/>
              <a:t>14/10/2022</a:t>
            </a:fld>
            <a:endParaRPr lang="pt-BR" altLang="pt-BR" smtClean="0"/>
          </a:p>
        </p:txBody>
      </p:sp>
      <p:sp>
        <p:nvSpPr>
          <p:cNvPr id="95238" name="Espaço Reservado para Rodapé 5"/>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95239" name="Imagem 6"/>
          <p:cNvPicPr>
            <a:picLocks noChangeAspect="1" noChangeArrowheads="1"/>
          </p:cNvPicPr>
          <p:nvPr/>
        </p:nvPicPr>
        <p:blipFill>
          <a:blip r:embed="rId2"/>
          <a:srcRect/>
          <a:stretch>
            <a:fillRect/>
          </a:stretch>
        </p:blipFill>
        <p:spPr bwMode="auto">
          <a:xfrm>
            <a:off x="357188" y="214313"/>
            <a:ext cx="8358187" cy="1071562"/>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Espaço Reservado para Conteúdo 2"/>
          <p:cNvSpPr>
            <a:spLocks noGrp="1"/>
          </p:cNvSpPr>
          <p:nvPr>
            <p:ph idx="1"/>
          </p:nvPr>
        </p:nvSpPr>
        <p:spPr>
          <a:xfrm>
            <a:off x="179512" y="1700808"/>
            <a:ext cx="8354889" cy="4210414"/>
          </a:xfrm>
        </p:spPr>
        <p:txBody>
          <a:bodyPr/>
          <a:lstStyle/>
          <a:p>
            <a:pPr eaLnBrk="1" hangingPunct="1">
              <a:buFont typeface="Wingdings" pitchFamily="2" charset="2"/>
              <a:buNone/>
            </a:pPr>
            <a:r>
              <a:rPr lang="pt-BR" b="1" dirty="0" smtClean="0">
                <a:solidFill>
                  <a:schemeClr val="tx1"/>
                </a:solidFill>
              </a:rPr>
              <a:t>Trombose Venosa Profunda </a:t>
            </a:r>
          </a:p>
          <a:p>
            <a:pPr eaLnBrk="1" hangingPunct="1">
              <a:buFont typeface="Wingdings" pitchFamily="2" charset="2"/>
              <a:buNone/>
            </a:pPr>
            <a:r>
              <a:rPr lang="pt-BR" b="1" dirty="0" smtClean="0">
                <a:solidFill>
                  <a:schemeClr val="tx1"/>
                </a:solidFill>
              </a:rPr>
              <a:t>Definição: </a:t>
            </a:r>
            <a:r>
              <a:rPr lang="pt-BR" dirty="0" smtClean="0">
                <a:solidFill>
                  <a:schemeClr val="tx1"/>
                </a:solidFill>
              </a:rPr>
              <a:t>estase venosa, lesão da parede vascular e coagulação sanguínea alterada </a:t>
            </a:r>
          </a:p>
          <a:p>
            <a:pPr eaLnBrk="1" hangingPunct="1">
              <a:buFont typeface="Wingdings" pitchFamily="2" charset="2"/>
              <a:buNone/>
            </a:pPr>
            <a:r>
              <a:rPr lang="pt-BR" b="1" dirty="0" smtClean="0">
                <a:solidFill>
                  <a:schemeClr val="tx1"/>
                </a:solidFill>
              </a:rPr>
              <a:t>Manifestações clínicas: </a:t>
            </a:r>
            <a:r>
              <a:rPr lang="pt-BR" dirty="0" smtClean="0">
                <a:solidFill>
                  <a:schemeClr val="tx1"/>
                </a:solidFill>
              </a:rPr>
              <a:t>dependem da localização </a:t>
            </a:r>
          </a:p>
          <a:p>
            <a:pPr eaLnBrk="1" hangingPunct="1"/>
            <a:endParaRPr lang="pt-BR" dirty="0" smtClean="0">
              <a:solidFill>
                <a:schemeClr val="tx1"/>
              </a:solidFill>
            </a:endParaRPr>
          </a:p>
        </p:txBody>
      </p:sp>
      <p:sp>
        <p:nvSpPr>
          <p:cNvPr id="100356"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266E3DAA-4348-47B0-AD75-7EEDFF6C719D}" type="datetime1">
              <a:rPr lang="pt-BR" smtClean="0"/>
              <a:t>14/10/2022</a:t>
            </a:fld>
            <a:endParaRPr lang="pt-BR" smtClean="0"/>
          </a:p>
        </p:txBody>
      </p:sp>
      <p:sp>
        <p:nvSpPr>
          <p:cNvPr id="100358" name="Espaço Reservado para Rodapé 5"/>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00359" name="Picture 2"/>
          <p:cNvPicPr>
            <a:picLocks noChangeAspect="1" noChangeArrowheads="1"/>
          </p:cNvPicPr>
          <p:nvPr/>
        </p:nvPicPr>
        <p:blipFill>
          <a:blip r:embed="rId2"/>
          <a:srcRect/>
          <a:stretch>
            <a:fillRect/>
          </a:stretch>
        </p:blipFill>
        <p:spPr bwMode="auto">
          <a:xfrm>
            <a:off x="1428750" y="4000500"/>
            <a:ext cx="5572125" cy="2357438"/>
          </a:xfrm>
          <a:prstGeom prst="rect">
            <a:avLst/>
          </a:prstGeom>
          <a:noFill/>
          <a:ln w="9525">
            <a:noFill/>
            <a:miter lim="800000"/>
            <a:headEnd/>
            <a:tailEnd/>
          </a:ln>
        </p:spPr>
      </p:pic>
      <p:pic>
        <p:nvPicPr>
          <p:cNvPr id="100360" name="Imagem 7"/>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Espaço Reservado para Conteúdo 5"/>
          <p:cNvSpPr>
            <a:spLocks noGrp="1"/>
          </p:cNvSpPr>
          <p:nvPr>
            <p:ph idx="1"/>
          </p:nvPr>
        </p:nvSpPr>
        <p:spPr>
          <a:xfrm>
            <a:off x="457200" y="2314797"/>
            <a:ext cx="7829550" cy="4159028"/>
          </a:xfrm>
        </p:spPr>
        <p:txBody>
          <a:bodyPr/>
          <a:lstStyle/>
          <a:p>
            <a:pPr algn="just" eaLnBrk="1" hangingPunct="1">
              <a:buFont typeface="Wingdings" pitchFamily="2" charset="2"/>
              <a:buNone/>
            </a:pPr>
            <a:endParaRPr lang="pt-BR" altLang="pt-BR" dirty="0" smtClean="0"/>
          </a:p>
          <a:p>
            <a:pPr algn="just" eaLnBrk="1" hangingPunct="1">
              <a:buFont typeface="Wingdings" pitchFamily="2" charset="2"/>
              <a:buNone/>
            </a:pPr>
            <a:r>
              <a:rPr lang="pt-BR" altLang="pt-BR" dirty="0" smtClean="0"/>
              <a:t>As </a:t>
            </a:r>
            <a:r>
              <a:rPr lang="pt-BR" altLang="pt-BR" b="1" dirty="0" smtClean="0">
                <a:solidFill>
                  <a:srgbClr val="FF0000"/>
                </a:solidFill>
              </a:rPr>
              <a:t>VEIAS</a:t>
            </a:r>
            <a:r>
              <a:rPr lang="pt-BR" altLang="pt-BR" dirty="0" smtClean="0"/>
              <a:t> são vasos cujo calibre aumenta gradativamente em direção ao coração e, apresentam </a:t>
            </a:r>
            <a:r>
              <a:rPr lang="pt-BR" altLang="pt-BR" b="1" dirty="0" smtClean="0">
                <a:solidFill>
                  <a:srgbClr val="FF0000"/>
                </a:solidFill>
              </a:rPr>
              <a:t>válvulas</a:t>
            </a:r>
            <a:r>
              <a:rPr lang="pt-BR" altLang="pt-BR" dirty="0" smtClean="0"/>
              <a:t> em seu interior para evitar o refluxo de sangue.</a:t>
            </a:r>
          </a:p>
          <a:p>
            <a:pPr algn="just" eaLnBrk="1" hangingPunct="1">
              <a:buFont typeface="Wingdings" pitchFamily="2" charset="2"/>
              <a:buNone/>
            </a:pPr>
            <a:endParaRPr lang="pt-BR" altLang="pt-BR" dirty="0" smtClean="0"/>
          </a:p>
          <a:p>
            <a:pPr algn="just" eaLnBrk="1" hangingPunct="1">
              <a:buFont typeface="Wingdings" pitchFamily="2" charset="2"/>
              <a:buNone/>
            </a:pPr>
            <a:r>
              <a:rPr lang="pt-BR" altLang="pt-BR" b="1" dirty="0" smtClean="0">
                <a:solidFill>
                  <a:srgbClr val="FF0000"/>
                </a:solidFill>
              </a:rPr>
              <a:t>Agrupam-se</a:t>
            </a:r>
            <a:r>
              <a:rPr lang="pt-BR" altLang="pt-BR" dirty="0" smtClean="0"/>
              <a:t> em veias profundas e superficiais – dependendo de sua localização.</a:t>
            </a:r>
          </a:p>
        </p:txBody>
      </p:sp>
      <p:sp>
        <p:nvSpPr>
          <p:cNvPr id="33796" name="Espaço Reservado para Data 2"/>
          <p:cNvSpPr>
            <a:spLocks noGrp="1"/>
          </p:cNvSpPr>
          <p:nvPr>
            <p:ph type="dt" sz="half" idx="10"/>
          </p:nvPr>
        </p:nvSpPr>
        <p:spPr bwMode="auto">
          <a:xfrm rot="5400000">
            <a:off x="7335838" y="1335088"/>
            <a:ext cx="2517775" cy="384175"/>
          </a:xfrm>
          <a:noFill/>
          <a:ln>
            <a:miter lim="800000"/>
            <a:headEnd/>
            <a:tailEnd/>
          </a:ln>
        </p:spPr>
        <p:txBody>
          <a:bodyPr wrap="square" lIns="91440" tIns="45720" rIns="91440" bIns="45720" numCol="1" compatLnSpc="1">
            <a:prstTxWarp prst="textNoShape">
              <a:avLst/>
            </a:prstTxWarp>
          </a:bodyPr>
          <a:lstStyle/>
          <a:p>
            <a:fld id="{704A16DE-7574-4FF3-ACF4-BAAAE128DB28}" type="datetime1">
              <a:rPr lang="pt-BR" altLang="pt-BR" smtClean="0">
                <a:solidFill>
                  <a:prstClr val="black">
                    <a:tint val="75000"/>
                  </a:prstClr>
                </a:solidFill>
              </a:rPr>
              <a:t>14/10/2022</a:t>
            </a:fld>
            <a:endParaRPr lang="pt-BR" altLang="pt-BR" smtClean="0">
              <a:solidFill>
                <a:prstClr val="black">
                  <a:tint val="75000"/>
                </a:prstClr>
              </a:solidFill>
            </a:endParaRPr>
          </a:p>
        </p:txBody>
      </p:sp>
      <p:sp>
        <p:nvSpPr>
          <p:cNvPr id="33798" name="Espaço Reservado para Rodapé 3"/>
          <p:cNvSpPr>
            <a:spLocks noGrp="1"/>
          </p:cNvSpPr>
          <p:nvPr>
            <p:ph type="ftr" sz="quarter" idx="11"/>
          </p:nvPr>
        </p:nvSpPr>
        <p:spPr bwMode="auto">
          <a:xfrm rot="5400000">
            <a:off x="7294563" y="4041775"/>
            <a:ext cx="2590800" cy="365125"/>
          </a:xfrm>
          <a:noFill/>
          <a:ln>
            <a:miter lim="800000"/>
            <a:headEnd/>
            <a:tailEnd/>
          </a:ln>
        </p:spPr>
        <p:txBody>
          <a:bodyPr wrap="square" lIns="91440" tIns="45720" rIns="91440" bIns="45720" numCol="1" compatLnSpc="1">
            <a:prstTxWarp prst="textNoShape">
              <a:avLst/>
            </a:prstTxWarp>
          </a:bodyPr>
          <a:lstStyle/>
          <a:p>
            <a:r>
              <a:rPr lang="pt-BR" altLang="pt-BR" smtClean="0">
                <a:solidFill>
                  <a:prstClr val="black">
                    <a:tint val="75000"/>
                  </a:prstClr>
                </a:solidFill>
              </a:rPr>
              <a:t>Enfª Andréia Silva</a:t>
            </a:r>
          </a:p>
        </p:txBody>
      </p:sp>
      <p:pic>
        <p:nvPicPr>
          <p:cNvPr id="33799"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extLst>
      <p:ext uri="{BB962C8B-B14F-4D97-AF65-F5344CB8AC3E}">
        <p14:creationId xmlns:p14="http://schemas.microsoft.com/office/powerpoint/2010/main" val="1371615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3074" name="Picture 2" descr="Resultado de imagem para Trombose venosa profunda 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20688"/>
            <a:ext cx="7279148" cy="55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342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Espaço Reservado para Conteúdo 2"/>
          <p:cNvSpPr>
            <a:spLocks noGrp="1"/>
          </p:cNvSpPr>
          <p:nvPr>
            <p:ph idx="1"/>
          </p:nvPr>
        </p:nvSpPr>
        <p:spPr>
          <a:xfrm>
            <a:off x="244699" y="1584102"/>
            <a:ext cx="8184926" cy="4889724"/>
          </a:xfrm>
        </p:spPr>
        <p:txBody>
          <a:bodyPr>
            <a:normAutofit/>
          </a:bodyPr>
          <a:lstStyle/>
          <a:p>
            <a:pPr>
              <a:buFont typeface="Wingdings" pitchFamily="2" charset="2"/>
              <a:buNone/>
            </a:pPr>
            <a:endParaRPr lang="pt-BR" sz="2400" dirty="0" smtClean="0">
              <a:solidFill>
                <a:schemeClr val="tx1"/>
              </a:solidFill>
              <a:latin typeface="Arial" panose="020B0604020202020204" pitchFamily="34" charset="0"/>
              <a:cs typeface="Arial" panose="020B0604020202020204" pitchFamily="34" charset="0"/>
            </a:endParaRPr>
          </a:p>
          <a:p>
            <a:pPr>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hlinkClick r:id="rId2"/>
              </a:rPr>
              <a:t>Dor nas pernas</a:t>
            </a:r>
            <a:r>
              <a:rPr lang="pt-BR" sz="2400" dirty="0" smtClean="0">
                <a:solidFill>
                  <a:schemeClr val="tx1"/>
                </a:solidFill>
                <a:latin typeface="Arial" panose="020B0604020202020204" pitchFamily="34" charset="0"/>
                <a:cs typeface="Arial" panose="020B0604020202020204" pitchFamily="34" charset="0"/>
              </a:rPr>
              <a:t>, principalmente nas panturrilhas, podendo chegar até o pé e o tornozelo</a:t>
            </a:r>
          </a:p>
          <a:p>
            <a:pPr>
              <a:buFont typeface="Wingdings" pitchFamily="2" charset="2"/>
              <a:buNone/>
            </a:pPr>
            <a:endParaRPr lang="pt-BR" sz="2400" dirty="0" smtClean="0">
              <a:solidFill>
                <a:schemeClr val="tx1"/>
              </a:solidFill>
              <a:latin typeface="Arial" panose="020B0604020202020204" pitchFamily="34" charset="0"/>
              <a:cs typeface="Arial" panose="020B0604020202020204" pitchFamily="34" charset="0"/>
            </a:endParaRPr>
          </a:p>
          <a:p>
            <a:pPr>
              <a:buFont typeface="Wingdings" pitchFamily="2" charset="2"/>
              <a:buNone/>
            </a:pPr>
            <a:r>
              <a:rPr lang="pt-BR" sz="2400" dirty="0" smtClean="0">
                <a:solidFill>
                  <a:schemeClr val="tx1"/>
                </a:solidFill>
                <a:latin typeface="Arial" panose="020B0604020202020204" pitchFamily="34" charset="0"/>
                <a:cs typeface="Arial" panose="020B0604020202020204" pitchFamily="34" charset="0"/>
              </a:rPr>
              <a:t>Sensação de queimação na região afetada</a:t>
            </a:r>
          </a:p>
          <a:p>
            <a:pPr>
              <a:buFont typeface="Wingdings" pitchFamily="2" charset="2"/>
              <a:buNone/>
            </a:pPr>
            <a:endParaRPr lang="pt-BR" sz="2400" dirty="0" smtClean="0">
              <a:solidFill>
                <a:schemeClr val="tx1"/>
              </a:solidFill>
              <a:latin typeface="Arial" panose="020B0604020202020204" pitchFamily="34" charset="0"/>
              <a:cs typeface="Arial" panose="020B0604020202020204" pitchFamily="34" charset="0"/>
            </a:endParaRPr>
          </a:p>
          <a:p>
            <a:pPr>
              <a:buFont typeface="Wingdings" pitchFamily="2" charset="2"/>
              <a:buNone/>
            </a:pPr>
            <a:r>
              <a:rPr lang="pt-BR" sz="2400" dirty="0" smtClean="0">
                <a:solidFill>
                  <a:schemeClr val="tx1"/>
                </a:solidFill>
                <a:latin typeface="Arial" panose="020B0604020202020204" pitchFamily="34" charset="0"/>
                <a:cs typeface="Arial" panose="020B0604020202020204" pitchFamily="34" charset="0"/>
              </a:rPr>
              <a:t>Mudanças na cor da pele da região afetada pela doença, que começa a ficar vermelha ou azul</a:t>
            </a:r>
          </a:p>
          <a:p>
            <a:pPr>
              <a:buFont typeface="Wingdings" pitchFamily="2" charset="2"/>
              <a:buNone/>
            </a:pPr>
            <a:endParaRPr lang="pt-BR" sz="2400" dirty="0" smtClean="0">
              <a:solidFill>
                <a:schemeClr val="tx1"/>
              </a:solidFill>
              <a:latin typeface="Arial" panose="020B0604020202020204" pitchFamily="34" charset="0"/>
              <a:cs typeface="Arial" panose="020B0604020202020204" pitchFamily="34" charset="0"/>
            </a:endParaRPr>
          </a:p>
          <a:p>
            <a:pPr>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hlinkClick r:id="rId3"/>
              </a:rPr>
              <a:t>Edema </a:t>
            </a:r>
            <a:r>
              <a:rPr lang="pt-BR" sz="2400" dirty="0" smtClean="0">
                <a:solidFill>
                  <a:schemeClr val="tx1"/>
                </a:solidFill>
                <a:latin typeface="Arial" panose="020B0604020202020204" pitchFamily="34" charset="0"/>
                <a:cs typeface="Arial" panose="020B0604020202020204" pitchFamily="34" charset="0"/>
              </a:rPr>
              <a:t>na perna afetada.</a:t>
            </a:r>
          </a:p>
          <a:p>
            <a:pPr>
              <a:buFont typeface="Wingdings" pitchFamily="2" charset="2"/>
              <a:buNone/>
            </a:pPr>
            <a:endParaRPr lang="pt-BR" sz="2400" dirty="0" smtClean="0">
              <a:solidFill>
                <a:schemeClr val="tx1"/>
              </a:solidFill>
              <a:latin typeface="Arial" panose="020B0604020202020204" pitchFamily="34" charset="0"/>
              <a:cs typeface="Arial" panose="020B0604020202020204" pitchFamily="34" charset="0"/>
            </a:endParaRPr>
          </a:p>
        </p:txBody>
      </p:sp>
      <p:sp>
        <p:nvSpPr>
          <p:cNvPr id="101380" name="Espaço Reservado para Data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2576EE35-7A23-4F6D-B179-AD6B4F67E775}" type="datetime1">
              <a:rPr lang="pt-BR" smtClean="0"/>
              <a:t>14/10/2022</a:t>
            </a:fld>
            <a:endParaRPr lang="pt-BR" smtClean="0"/>
          </a:p>
        </p:txBody>
      </p:sp>
      <p:sp>
        <p:nvSpPr>
          <p:cNvPr id="101382" name="Espaço Reservado para Rodapé 5"/>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01383" name="Imagem 7"/>
          <p:cNvPicPr>
            <a:picLocks noChangeAspect="1" noChangeArrowheads="1"/>
          </p:cNvPicPr>
          <p:nvPr/>
        </p:nvPicPr>
        <p:blipFill>
          <a:blip r:embed="rId4"/>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Espaço Reservado para Conteúdo 2"/>
          <p:cNvSpPr>
            <a:spLocks noGrp="1"/>
          </p:cNvSpPr>
          <p:nvPr>
            <p:ph idx="1"/>
          </p:nvPr>
        </p:nvSpPr>
        <p:spPr>
          <a:xfrm>
            <a:off x="437882" y="1815921"/>
            <a:ext cx="8096519" cy="4095300"/>
          </a:xfrm>
        </p:spPr>
        <p:txBody>
          <a:bodyPr>
            <a:normAutofit/>
          </a:bodyPr>
          <a:lstStyle/>
          <a:p>
            <a:pPr algn="just" eaLnBrk="1" hangingPunct="1">
              <a:buFont typeface="Wingdings" pitchFamily="2" charset="2"/>
              <a:buNone/>
            </a:pPr>
            <a:r>
              <a:rPr lang="pt-BR" sz="2000" b="1" dirty="0" smtClean="0">
                <a:solidFill>
                  <a:schemeClr val="tx1"/>
                </a:solidFill>
              </a:rPr>
              <a:t>Insuficiência venosa crônica </a:t>
            </a:r>
          </a:p>
          <a:p>
            <a:pPr algn="just" eaLnBrk="1" hangingPunct="1">
              <a:buFont typeface="Wingdings" pitchFamily="2" charset="2"/>
              <a:buNone/>
            </a:pPr>
            <a:r>
              <a:rPr lang="pt-BR" sz="2000" b="1" dirty="0" smtClean="0">
                <a:solidFill>
                  <a:schemeClr val="tx1"/>
                </a:solidFill>
              </a:rPr>
              <a:t>Definição:</a:t>
            </a:r>
            <a:r>
              <a:rPr lang="pt-BR" sz="2000" dirty="0" smtClean="0">
                <a:solidFill>
                  <a:schemeClr val="tx1"/>
                </a:solidFill>
              </a:rPr>
              <a:t> resulta da obstrução das válvulas venosas nos MMII </a:t>
            </a:r>
          </a:p>
          <a:p>
            <a:pPr algn="just" eaLnBrk="1" hangingPunct="1">
              <a:buFont typeface="Wingdings" pitchFamily="2" charset="2"/>
              <a:buNone/>
            </a:pPr>
            <a:r>
              <a:rPr lang="pt-BR" sz="2000" b="1" dirty="0" smtClean="0">
                <a:solidFill>
                  <a:schemeClr val="tx1"/>
                </a:solidFill>
              </a:rPr>
              <a:t>Manifestações clínicas: </a:t>
            </a:r>
            <a:r>
              <a:rPr lang="pt-BR" sz="2000" dirty="0" smtClean="0">
                <a:solidFill>
                  <a:schemeClr val="tx1"/>
                </a:solidFill>
              </a:rPr>
              <a:t>veias superficiais dilatadas, dor, dermatite por estase </a:t>
            </a:r>
          </a:p>
          <a:p>
            <a:pPr algn="just" eaLnBrk="1" hangingPunct="1">
              <a:buFont typeface="Wingdings" pitchFamily="2" charset="2"/>
              <a:buNone/>
            </a:pPr>
            <a:endParaRPr lang="pt-BR" sz="2000" dirty="0" smtClean="0">
              <a:solidFill>
                <a:schemeClr val="tx1"/>
              </a:solidFill>
            </a:endParaRPr>
          </a:p>
        </p:txBody>
      </p:sp>
      <p:sp>
        <p:nvSpPr>
          <p:cNvPr id="102404" name="Espaço Reservado para Data 3"/>
          <p:cNvSpPr>
            <a:spLocks noGrp="1"/>
          </p:cNvSpPr>
          <p:nvPr>
            <p:ph type="dt" sz="half" idx="10"/>
          </p:nvPr>
        </p:nvSpPr>
        <p:spPr bwMode="auto">
          <a:xfrm rot="5400000">
            <a:off x="7442995" y="1227931"/>
            <a:ext cx="2303462" cy="384175"/>
          </a:xfrm>
          <a:noFill/>
          <a:ln>
            <a:miter lim="800000"/>
            <a:headEnd/>
            <a:tailEnd/>
          </a:ln>
        </p:spPr>
        <p:txBody>
          <a:bodyPr wrap="square" lIns="91440" tIns="45720" rIns="91440" bIns="45720" numCol="1" compatLnSpc="1">
            <a:prstTxWarp prst="textNoShape">
              <a:avLst/>
            </a:prstTxWarp>
          </a:bodyPr>
          <a:lstStyle/>
          <a:p>
            <a:fld id="{79AF5C78-0047-4732-9529-E379A2A44D90}" type="datetime1">
              <a:rPr lang="pt-BR" smtClean="0"/>
              <a:t>14/10/2022</a:t>
            </a:fld>
            <a:endParaRPr lang="pt-BR" smtClean="0"/>
          </a:p>
        </p:txBody>
      </p:sp>
      <p:sp>
        <p:nvSpPr>
          <p:cNvPr id="102406" name="Espaço Reservado para Rodapé 5"/>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02408"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pic>
        <p:nvPicPr>
          <p:cNvPr id="8" name="Picture 4" descr="Resultado de imagem para insuficiencia venosa cronica"/>
          <p:cNvPicPr>
            <a:picLocks noChangeAspect="1" noChangeArrowheads="1"/>
          </p:cNvPicPr>
          <p:nvPr/>
        </p:nvPicPr>
        <p:blipFill>
          <a:blip r:embed="rId3"/>
          <a:srcRect/>
          <a:stretch>
            <a:fillRect/>
          </a:stretch>
        </p:blipFill>
        <p:spPr bwMode="auto">
          <a:xfrm>
            <a:off x="4875376" y="3356992"/>
            <a:ext cx="3648075" cy="3790950"/>
          </a:xfrm>
          <a:prstGeom prst="rect">
            <a:avLst/>
          </a:prstGeom>
          <a:noFill/>
          <a:ln w="9525">
            <a:noFill/>
            <a:miter lim="800000"/>
            <a:headEnd/>
            <a:tailEnd/>
          </a:ln>
        </p:spPr>
      </p:pic>
      <p:pic>
        <p:nvPicPr>
          <p:cNvPr id="9" name="Picture 2" descr="Resultado de imagem para insuficiencia venosa cronica"/>
          <p:cNvPicPr>
            <a:picLocks noChangeAspect="1" noChangeArrowheads="1"/>
          </p:cNvPicPr>
          <p:nvPr/>
        </p:nvPicPr>
        <p:blipFill>
          <a:blip r:embed="rId4"/>
          <a:srcRect/>
          <a:stretch>
            <a:fillRect/>
          </a:stretch>
        </p:blipFill>
        <p:spPr bwMode="auto">
          <a:xfrm>
            <a:off x="195425" y="3692177"/>
            <a:ext cx="4427538" cy="3120579"/>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53F15EC0-A8B9-433E-BEEC-BBCBC2C53E80}" type="datetime1">
              <a:rPr lang="pt-BR" smtClean="0"/>
              <a:t>14/10/2022</a:t>
            </a:fld>
            <a:endParaRPr lang="pt-BR"/>
          </a:p>
        </p:txBody>
      </p:sp>
      <p:sp>
        <p:nvSpPr>
          <p:cNvPr id="3" name="Espaço Reservado para Rodapé 2"/>
          <p:cNvSpPr>
            <a:spLocks noGrp="1"/>
          </p:cNvSpPr>
          <p:nvPr>
            <p:ph type="ftr" sz="quarter" idx="11"/>
          </p:nvPr>
        </p:nvSpPr>
        <p:spPr/>
        <p:txBody>
          <a:bodyPr/>
          <a:lstStyle/>
          <a:p>
            <a:pPr>
              <a:defRPr/>
            </a:pPr>
            <a:r>
              <a:rPr lang="pt-BR" smtClean="0"/>
              <a:t>Enfª Andréia Silva</a:t>
            </a:r>
            <a:endParaRPr lang="pt-BR"/>
          </a:p>
        </p:txBody>
      </p:sp>
      <p:pic>
        <p:nvPicPr>
          <p:cNvPr id="4098" name="Picture 2" descr="Resultado de imagem para Trombose venosa profunda eleva MM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9" y="369618"/>
            <a:ext cx="9105841" cy="574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47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ço Reservado para Data 2"/>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E01BBFE4-38DB-424F-A34A-BAC67A1ED1FB}" type="datetime1">
              <a:rPr lang="pt-BR" altLang="pt-BR" smtClean="0"/>
              <a:t>14/10/2022</a:t>
            </a:fld>
            <a:endParaRPr lang="pt-BR" altLang="pt-BR" smtClean="0"/>
          </a:p>
        </p:txBody>
      </p:sp>
      <p:sp>
        <p:nvSpPr>
          <p:cNvPr id="104452" name="Espaço Reservado para Rodapé 3"/>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04453" name="Picture 2" descr="http://www.drpereira.com.br/fotos/embolia.jpg"/>
          <p:cNvPicPr>
            <a:picLocks noChangeAspect="1" noChangeArrowheads="1"/>
          </p:cNvPicPr>
          <p:nvPr/>
        </p:nvPicPr>
        <p:blipFill>
          <a:blip r:embed="rId2"/>
          <a:srcRect/>
          <a:stretch>
            <a:fillRect/>
          </a:stretch>
        </p:blipFill>
        <p:spPr bwMode="auto">
          <a:xfrm>
            <a:off x="642938" y="428625"/>
            <a:ext cx="7858125" cy="571500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Espaço Reservado para Conteúdo 2"/>
          <p:cNvSpPr>
            <a:spLocks noGrp="1"/>
          </p:cNvSpPr>
          <p:nvPr>
            <p:ph idx="1"/>
          </p:nvPr>
        </p:nvSpPr>
        <p:spPr>
          <a:xfrm>
            <a:off x="611560" y="1554163"/>
            <a:ext cx="7922841" cy="4357059"/>
          </a:xfrm>
        </p:spPr>
        <p:txBody>
          <a:bodyPr>
            <a:noAutofit/>
          </a:bodyPr>
          <a:lstStyle/>
          <a:p>
            <a:pPr eaLnBrk="1" hangingPunct="1">
              <a:buFont typeface="Wingdings" pitchFamily="2" charset="2"/>
              <a:buNone/>
            </a:pPr>
            <a:r>
              <a:rPr lang="pt-BR" sz="2000" b="1" dirty="0" smtClean="0">
                <a:solidFill>
                  <a:srgbClr val="FF0000"/>
                </a:solidFill>
              </a:rPr>
              <a:t>CUIDADOS DE ENFERMAGEM </a:t>
            </a:r>
          </a:p>
          <a:p>
            <a:pPr eaLnBrk="1" hangingPunct="1">
              <a:buFont typeface="Wingdings" pitchFamily="2" charset="2"/>
              <a:buNone/>
            </a:pPr>
            <a:endParaRPr lang="pt-BR" sz="2000" dirty="0" smtClean="0">
              <a:solidFill>
                <a:schemeClr val="tx1"/>
              </a:solidFill>
            </a:endParaRPr>
          </a:p>
          <a:p>
            <a:pPr eaLnBrk="1" hangingPunct="1">
              <a:buFont typeface="Wingdings" pitchFamily="2" charset="2"/>
              <a:buNone/>
            </a:pPr>
            <a:r>
              <a:rPr lang="pt-BR" sz="2000" dirty="0" smtClean="0">
                <a:solidFill>
                  <a:schemeClr val="tx1"/>
                </a:solidFill>
              </a:rPr>
              <a:t>Manter paciente/ambiente calmo, controlar ansiedade (medo de morte.....) </a:t>
            </a:r>
          </a:p>
          <a:p>
            <a:pPr eaLnBrk="1" hangingPunct="1">
              <a:buFont typeface="Wingdings" pitchFamily="2" charset="2"/>
              <a:buNone/>
            </a:pPr>
            <a:r>
              <a:rPr lang="pt-BR" sz="2000" dirty="0" smtClean="0">
                <a:solidFill>
                  <a:schemeClr val="tx1"/>
                </a:solidFill>
              </a:rPr>
              <a:t>Balanço hídrico </a:t>
            </a:r>
          </a:p>
          <a:p>
            <a:pPr eaLnBrk="1" hangingPunct="1">
              <a:buFont typeface="Wingdings" pitchFamily="2" charset="2"/>
              <a:buNone/>
            </a:pPr>
            <a:r>
              <a:rPr lang="pt-BR" sz="2000" dirty="0" smtClean="0">
                <a:solidFill>
                  <a:schemeClr val="tx1"/>
                </a:solidFill>
              </a:rPr>
              <a:t>Orientação sobre o tratamento </a:t>
            </a:r>
          </a:p>
          <a:p>
            <a:pPr eaLnBrk="1" hangingPunct="1">
              <a:buFont typeface="Wingdings" pitchFamily="2" charset="2"/>
              <a:buNone/>
            </a:pPr>
            <a:r>
              <a:rPr lang="pt-BR" sz="2000" dirty="0" smtClean="0">
                <a:solidFill>
                  <a:schemeClr val="tx1"/>
                </a:solidFill>
              </a:rPr>
              <a:t>Atenção para orientações: elevar ou não MMII </a:t>
            </a:r>
          </a:p>
          <a:p>
            <a:pPr eaLnBrk="1" hangingPunct="1">
              <a:buFont typeface="Wingdings" pitchFamily="2" charset="2"/>
              <a:buNone/>
            </a:pPr>
            <a:r>
              <a:rPr lang="pt-BR" sz="2000" dirty="0" smtClean="0">
                <a:solidFill>
                  <a:schemeClr val="tx1"/>
                </a:solidFill>
              </a:rPr>
              <a:t>Medicar CPM </a:t>
            </a:r>
          </a:p>
          <a:p>
            <a:pPr eaLnBrk="1" hangingPunct="1">
              <a:buFont typeface="Wingdings" pitchFamily="2" charset="2"/>
              <a:buNone/>
            </a:pPr>
            <a:r>
              <a:rPr lang="pt-BR" sz="2000" dirty="0" err="1" smtClean="0">
                <a:solidFill>
                  <a:schemeClr val="tx1"/>
                </a:solidFill>
              </a:rPr>
              <a:t>Oxigenoterapia</a:t>
            </a:r>
            <a:r>
              <a:rPr lang="pt-BR" sz="2000" dirty="0" smtClean="0">
                <a:solidFill>
                  <a:schemeClr val="tx1"/>
                </a:solidFill>
              </a:rPr>
              <a:t> SN </a:t>
            </a:r>
          </a:p>
          <a:p>
            <a:pPr eaLnBrk="1" hangingPunct="1">
              <a:buFont typeface="Wingdings" pitchFamily="2" charset="2"/>
              <a:buNone/>
            </a:pPr>
            <a:r>
              <a:rPr lang="pt-BR" sz="2000" dirty="0" smtClean="0">
                <a:solidFill>
                  <a:schemeClr val="tx1"/>
                </a:solidFill>
              </a:rPr>
              <a:t>Verificar e registrar sinais vitais </a:t>
            </a:r>
          </a:p>
          <a:p>
            <a:pPr eaLnBrk="1" hangingPunct="1">
              <a:buFont typeface="Wingdings" pitchFamily="2" charset="2"/>
              <a:buNone/>
            </a:pPr>
            <a:r>
              <a:rPr lang="pt-BR" sz="2000" dirty="0" smtClean="0">
                <a:solidFill>
                  <a:schemeClr val="tx1"/>
                </a:solidFill>
              </a:rPr>
              <a:t>Realizar anotações de enfermagem </a:t>
            </a:r>
          </a:p>
          <a:p>
            <a:pPr eaLnBrk="1" hangingPunct="1"/>
            <a:endParaRPr lang="pt-BR" sz="2000" dirty="0" smtClean="0">
              <a:solidFill>
                <a:schemeClr val="tx1"/>
              </a:solidFill>
            </a:endParaRPr>
          </a:p>
        </p:txBody>
      </p:sp>
      <p:sp>
        <p:nvSpPr>
          <p:cNvPr id="105476"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04242585-12AA-4873-A52C-DC1570B41263}" type="datetime1">
              <a:rPr lang="pt-BR" smtClean="0"/>
              <a:t>14/10/2022</a:t>
            </a:fld>
            <a:endParaRPr lang="pt-BR" smtClean="0"/>
          </a:p>
        </p:txBody>
      </p:sp>
      <p:sp>
        <p:nvSpPr>
          <p:cNvPr id="105478" name="Espaço Reservado para Rodapé 5"/>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05479" name="Imagem 7"/>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2"/>
          <p:cNvPicPr>
            <a:picLocks noGrp="1" noChangeAspect="1" noChangeArrowheads="1"/>
          </p:cNvPicPr>
          <p:nvPr>
            <p:ph idx="1"/>
          </p:nvPr>
        </p:nvPicPr>
        <p:blipFill>
          <a:blip r:embed="rId2"/>
          <a:stretch>
            <a:fillRect/>
          </a:stretch>
        </p:blipFill>
        <p:spPr>
          <a:xfrm>
            <a:off x="1763688" y="1772816"/>
            <a:ext cx="6408712" cy="4392487"/>
          </a:xfrm>
          <a:noFill/>
        </p:spPr>
      </p:pic>
      <p:sp>
        <p:nvSpPr>
          <p:cNvPr id="106499"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768C120D-8ED5-4F87-A1E1-7A0FC8F501C1}" type="datetime1">
              <a:rPr lang="pt-BR" smtClean="0"/>
              <a:t>14/10/2022</a:t>
            </a:fld>
            <a:endParaRPr lang="pt-BR" smtClean="0"/>
          </a:p>
        </p:txBody>
      </p:sp>
      <p:sp>
        <p:nvSpPr>
          <p:cNvPr id="106501" name="Espaço Reservado para Rodapé 5"/>
          <p:cNvSpPr>
            <a:spLocks noGrp="1"/>
          </p:cNvSpPr>
          <p:nvPr>
            <p:ph type="ftr" sz="quarter" idx="11"/>
          </p:nvPr>
        </p:nvSpPr>
        <p:spPr bwMode="auto">
          <a:xfrm rot="5400000">
            <a:off x="7223125" y="3970338"/>
            <a:ext cx="2733675"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sp>
        <p:nvSpPr>
          <p:cNvPr id="106503" name="Retângulo 7"/>
          <p:cNvSpPr>
            <a:spLocks noChangeArrowheads="1"/>
          </p:cNvSpPr>
          <p:nvPr/>
        </p:nvSpPr>
        <p:spPr bwMode="auto">
          <a:xfrm>
            <a:off x="214313" y="6072188"/>
            <a:ext cx="7786687" cy="554037"/>
          </a:xfrm>
          <a:prstGeom prst="rect">
            <a:avLst/>
          </a:prstGeom>
          <a:noFill/>
          <a:ln w="9525">
            <a:noFill/>
            <a:miter lim="800000"/>
            <a:headEnd/>
            <a:tailEnd/>
          </a:ln>
        </p:spPr>
        <p:txBody>
          <a:bodyPr>
            <a:spAutoFit/>
          </a:bodyPr>
          <a:lstStyle/>
          <a:p>
            <a:endParaRPr lang="pt-BR"/>
          </a:p>
          <a:p>
            <a:pPr algn="r"/>
            <a:r>
              <a:rPr lang="pt-BR" sz="1200"/>
              <a:t>http://www.mdsaude.com/wp-content/uploads/insuficiencia-cardiaca-1.jpg </a:t>
            </a:r>
          </a:p>
        </p:txBody>
      </p:sp>
      <p:pic>
        <p:nvPicPr>
          <p:cNvPr id="106504" name="Imagem 7"/>
          <p:cNvPicPr>
            <a:picLocks noChangeAspect="1" noChangeArrowheads="1"/>
          </p:cNvPicPr>
          <p:nvPr/>
        </p:nvPicPr>
        <p:blipFill>
          <a:blip r:embed="rId3"/>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Espaço Reservado para Conteúdo 2"/>
          <p:cNvSpPr>
            <a:spLocks noGrp="1"/>
          </p:cNvSpPr>
          <p:nvPr>
            <p:ph idx="1"/>
          </p:nvPr>
        </p:nvSpPr>
        <p:spPr>
          <a:xfrm>
            <a:off x="154546" y="1545466"/>
            <a:ext cx="8275079" cy="4928360"/>
          </a:xfrm>
        </p:spPr>
        <p:txBody>
          <a:bodyPr>
            <a:normAutofit/>
          </a:bodyPr>
          <a:lstStyle/>
          <a:p>
            <a:pPr algn="just" eaLnBrk="1" hangingPunct="1">
              <a:buFont typeface="Wingdings" pitchFamily="2" charset="2"/>
              <a:buNone/>
            </a:pPr>
            <a:endParaRPr lang="pt-BR" sz="2400" b="1" dirty="0" smtClean="0">
              <a:solidFill>
                <a:schemeClr val="tx1"/>
              </a:solidFill>
              <a:latin typeface="Arial" panose="020B0604020202020204" pitchFamily="34" charset="0"/>
              <a:cs typeface="Arial" panose="020B0604020202020204" pitchFamily="34" charset="0"/>
            </a:endParaRPr>
          </a:p>
          <a:p>
            <a:pPr algn="just"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Insuficiência cardíaca congestiva (ICC) </a:t>
            </a:r>
          </a:p>
          <a:p>
            <a:pPr algn="just" eaLnBrk="1" hangingPunct="1">
              <a:buFont typeface="Wingdings" pitchFamily="2" charset="2"/>
              <a:buNone/>
            </a:pPr>
            <a:endParaRPr lang="pt-BR" sz="2400" b="1" dirty="0" smtClean="0">
              <a:solidFill>
                <a:schemeClr val="tx1"/>
              </a:solidFill>
              <a:latin typeface="Arial" panose="020B0604020202020204" pitchFamily="34" charset="0"/>
              <a:cs typeface="Arial" panose="020B0604020202020204" pitchFamily="34" charset="0"/>
            </a:endParaRPr>
          </a:p>
          <a:p>
            <a:pPr algn="just"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Definição:</a:t>
            </a:r>
            <a:r>
              <a:rPr lang="pt-BR" sz="2400" dirty="0" smtClean="0">
                <a:solidFill>
                  <a:schemeClr val="tx1"/>
                </a:solidFill>
                <a:latin typeface="Arial" panose="020B0604020202020204" pitchFamily="34" charset="0"/>
                <a:cs typeface="Arial" panose="020B0604020202020204" pitchFamily="34" charset="0"/>
              </a:rPr>
              <a:t> Incapacidade do coração em bombear sangue para </a:t>
            </a:r>
            <a:r>
              <a:rPr lang="pt-BR" sz="2400" dirty="0" err="1" smtClean="0">
                <a:solidFill>
                  <a:schemeClr val="tx1"/>
                </a:solidFill>
                <a:latin typeface="Arial" panose="020B0604020202020204" pitchFamily="34" charset="0"/>
                <a:cs typeface="Arial" panose="020B0604020202020204" pitchFamily="34" charset="0"/>
              </a:rPr>
              <a:t>perfundir</a:t>
            </a:r>
            <a:r>
              <a:rPr lang="pt-BR" sz="2400" dirty="0" smtClean="0">
                <a:solidFill>
                  <a:schemeClr val="tx1"/>
                </a:solidFill>
                <a:latin typeface="Arial" panose="020B0604020202020204" pitchFamily="34" charset="0"/>
                <a:cs typeface="Arial" panose="020B0604020202020204" pitchFamily="34" charset="0"/>
              </a:rPr>
              <a:t> e nutrir os tecidos </a:t>
            </a:r>
          </a:p>
          <a:p>
            <a:pPr algn="just"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Manifestações clínicas: </a:t>
            </a:r>
            <a:r>
              <a:rPr lang="pt-BR" sz="2400" dirty="0" smtClean="0">
                <a:solidFill>
                  <a:schemeClr val="tx1"/>
                </a:solidFill>
                <a:latin typeface="Arial" panose="020B0604020202020204" pitchFamily="34" charset="0"/>
                <a:cs typeface="Arial" panose="020B0604020202020204" pitchFamily="34" charset="0"/>
              </a:rPr>
              <a:t>perfusão tecidual inadequada, fadiga, intolerância aos esforços, </a:t>
            </a:r>
            <a:r>
              <a:rPr lang="pt-BR" sz="2400" dirty="0" err="1" smtClean="0">
                <a:solidFill>
                  <a:schemeClr val="tx1"/>
                </a:solidFill>
                <a:latin typeface="Arial" panose="020B0604020202020204" pitchFamily="34" charset="0"/>
                <a:cs typeface="Arial" panose="020B0604020202020204" pitchFamily="34" charset="0"/>
              </a:rPr>
              <a:t>oligúria</a:t>
            </a:r>
            <a:r>
              <a:rPr lang="pt-BR" sz="2400" dirty="0" smtClean="0">
                <a:solidFill>
                  <a:schemeClr val="tx1"/>
                </a:solidFill>
                <a:latin typeface="Arial" panose="020B0604020202020204" pitchFamily="34" charset="0"/>
                <a:cs typeface="Arial" panose="020B0604020202020204" pitchFamily="34" charset="0"/>
              </a:rPr>
              <a:t>, edema </a:t>
            </a:r>
          </a:p>
          <a:p>
            <a:pPr algn="just" eaLnBrk="1" hangingPunct="1">
              <a:buFont typeface="Wingdings" pitchFamily="2" charset="2"/>
              <a:buNone/>
            </a:pPr>
            <a:r>
              <a:rPr lang="pt-BR" sz="2400" b="1" dirty="0" smtClean="0">
                <a:solidFill>
                  <a:schemeClr val="tx1"/>
                </a:solidFill>
                <a:latin typeface="Arial" panose="020B0604020202020204" pitchFamily="34" charset="0"/>
                <a:cs typeface="Arial" panose="020B0604020202020204" pitchFamily="34" charset="0"/>
              </a:rPr>
              <a:t>Tratamento:</a:t>
            </a:r>
            <a:r>
              <a:rPr lang="pt-BR" sz="2400" dirty="0" smtClean="0">
                <a:solidFill>
                  <a:schemeClr val="tx1"/>
                </a:solidFill>
                <a:latin typeface="Arial" panose="020B0604020202020204" pitchFamily="34" charset="0"/>
                <a:cs typeface="Arial" panose="020B0604020202020204" pitchFamily="34" charset="0"/>
              </a:rPr>
              <a:t> inclui reduzir o trabalho do coração, aumentar a força e eficiência de contração do miocárdio e eliminar o excesso de líquidos (utilizam-se digitálicos, inibidores ECA, diuréticos, entre outros e cuidados na alimentação) </a:t>
            </a:r>
          </a:p>
          <a:p>
            <a:pPr algn="just" eaLnBrk="1" hangingPunct="1"/>
            <a:endParaRPr lang="pt-BR" sz="2400" dirty="0" smtClean="0">
              <a:solidFill>
                <a:schemeClr val="tx1"/>
              </a:solidFill>
              <a:latin typeface="Arial" panose="020B0604020202020204" pitchFamily="34" charset="0"/>
              <a:cs typeface="Arial" panose="020B0604020202020204" pitchFamily="34" charset="0"/>
            </a:endParaRPr>
          </a:p>
        </p:txBody>
      </p:sp>
      <p:sp>
        <p:nvSpPr>
          <p:cNvPr id="107524" name="Espaço Reservado para Data 3"/>
          <p:cNvSpPr>
            <a:spLocks noGrp="1"/>
          </p:cNvSpPr>
          <p:nvPr>
            <p:ph type="dt" sz="half" idx="10"/>
          </p:nvPr>
        </p:nvSpPr>
        <p:spPr bwMode="auto">
          <a:xfrm rot="5400000">
            <a:off x="7478713" y="1192213"/>
            <a:ext cx="2232025" cy="384175"/>
          </a:xfrm>
          <a:noFill/>
          <a:ln>
            <a:miter lim="800000"/>
            <a:headEnd/>
            <a:tailEnd/>
          </a:ln>
        </p:spPr>
        <p:txBody>
          <a:bodyPr wrap="square" lIns="91440" tIns="45720" rIns="91440" bIns="45720" numCol="1" compatLnSpc="1">
            <a:prstTxWarp prst="textNoShape">
              <a:avLst/>
            </a:prstTxWarp>
          </a:bodyPr>
          <a:lstStyle/>
          <a:p>
            <a:fld id="{7E6F36B4-C19C-4D90-958C-E87E08E9F50B}" type="datetime1">
              <a:rPr lang="pt-BR" smtClean="0"/>
              <a:t>14/10/2022</a:t>
            </a:fld>
            <a:endParaRPr lang="pt-BR" smtClean="0"/>
          </a:p>
        </p:txBody>
      </p:sp>
      <p:sp>
        <p:nvSpPr>
          <p:cNvPr id="107526" name="Espaço Reservado para Rodapé 5"/>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07527"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ítulo 1"/>
          <p:cNvSpPr>
            <a:spLocks noGrp="1"/>
          </p:cNvSpPr>
          <p:nvPr>
            <p:ph type="title"/>
          </p:nvPr>
        </p:nvSpPr>
        <p:spPr>
          <a:xfrm>
            <a:off x="457200" y="1500188"/>
            <a:ext cx="7467600" cy="714375"/>
          </a:xfrm>
        </p:spPr>
        <p:txBody>
          <a:bodyPr/>
          <a:lstStyle/>
          <a:p>
            <a:pPr eaLnBrk="1" fontAlgn="auto" hangingPunct="1">
              <a:spcAft>
                <a:spcPts val="0"/>
              </a:spcAft>
              <a:defRPr/>
            </a:pPr>
            <a:r>
              <a:rPr lang="pt-BR" dirty="0" smtClean="0">
                <a:solidFill>
                  <a:srgbClr val="FF0000"/>
                </a:solidFill>
              </a:rPr>
              <a:t>INSUFICIÊNCIA CARDÍACA</a:t>
            </a:r>
          </a:p>
        </p:txBody>
      </p:sp>
      <p:sp>
        <p:nvSpPr>
          <p:cNvPr id="109571" name="Espaço Reservado para Conteúdo 2"/>
          <p:cNvSpPr>
            <a:spLocks noGrp="1"/>
          </p:cNvSpPr>
          <p:nvPr>
            <p:ph idx="1"/>
          </p:nvPr>
        </p:nvSpPr>
        <p:spPr>
          <a:xfrm>
            <a:off x="457200" y="2500313"/>
            <a:ext cx="7829550" cy="3973512"/>
          </a:xfrm>
        </p:spPr>
        <p:txBody>
          <a:bodyPr>
            <a:normAutofit/>
          </a:bodyPr>
          <a:lstStyle/>
          <a:p>
            <a:pPr algn="just" eaLnBrk="1" hangingPunct="1">
              <a:buFont typeface="Wingdings 2" pitchFamily="18" charset="2"/>
              <a:buNone/>
            </a:pPr>
            <a:r>
              <a:rPr lang="pt-BR" altLang="pt-BR" sz="2400" dirty="0" smtClean="0">
                <a:solidFill>
                  <a:schemeClr val="tx1"/>
                </a:solidFill>
                <a:latin typeface="Arial" panose="020B0604020202020204" pitchFamily="34" charset="0"/>
                <a:cs typeface="Arial" panose="020B0604020202020204" pitchFamily="34" charset="0"/>
              </a:rPr>
              <a:t>No </a:t>
            </a:r>
            <a:r>
              <a:rPr lang="pt-BR" altLang="pt-BR" sz="2400" b="1" dirty="0" smtClean="0">
                <a:solidFill>
                  <a:schemeClr val="tx1"/>
                </a:solidFill>
                <a:latin typeface="Arial" panose="020B0604020202020204" pitchFamily="34" charset="0"/>
                <a:cs typeface="Arial" panose="020B0604020202020204" pitchFamily="34" charset="0"/>
              </a:rPr>
              <a:t>ICC Esquerda</a:t>
            </a:r>
            <a:r>
              <a:rPr lang="pt-BR" altLang="pt-BR" sz="2400" dirty="0" smtClean="0">
                <a:solidFill>
                  <a:schemeClr val="tx1"/>
                </a:solidFill>
                <a:latin typeface="Arial" panose="020B0604020202020204" pitchFamily="34" charset="0"/>
                <a:cs typeface="Arial" panose="020B0604020202020204" pitchFamily="34" charset="0"/>
              </a:rPr>
              <a:t>: causa </a:t>
            </a:r>
            <a:r>
              <a:rPr lang="pt-BR" altLang="pt-BR" sz="2400" dirty="0" err="1" smtClean="0">
                <a:solidFill>
                  <a:schemeClr val="tx1"/>
                </a:solidFill>
                <a:latin typeface="Arial" panose="020B0604020202020204" pitchFamily="34" charset="0"/>
                <a:cs typeface="Arial" panose="020B0604020202020204" pitchFamily="34" charset="0"/>
              </a:rPr>
              <a:t>dispnéia</a:t>
            </a:r>
            <a:r>
              <a:rPr lang="pt-BR" altLang="pt-BR" sz="2400" dirty="0" smtClean="0">
                <a:solidFill>
                  <a:schemeClr val="tx1"/>
                </a:solidFill>
                <a:latin typeface="Arial" panose="020B0604020202020204" pitchFamily="34" charset="0"/>
                <a:cs typeface="Arial" panose="020B0604020202020204" pitchFamily="34" charset="0"/>
              </a:rPr>
              <a:t>, </a:t>
            </a:r>
            <a:r>
              <a:rPr lang="pt-BR" altLang="pt-BR" sz="2400" dirty="0" err="1" smtClean="0">
                <a:solidFill>
                  <a:schemeClr val="tx1"/>
                </a:solidFill>
                <a:latin typeface="Arial" panose="020B0604020202020204" pitchFamily="34" charset="0"/>
                <a:cs typeface="Arial" panose="020B0604020202020204" pitchFamily="34" charset="0"/>
              </a:rPr>
              <a:t>ortopnéia</a:t>
            </a:r>
            <a:r>
              <a:rPr lang="pt-BR" altLang="pt-BR" sz="2400" dirty="0" smtClean="0">
                <a:solidFill>
                  <a:schemeClr val="tx1"/>
                </a:solidFill>
                <a:latin typeface="Arial" panose="020B0604020202020204" pitchFamily="34" charset="0"/>
                <a:cs typeface="Arial" panose="020B0604020202020204" pitchFamily="34" charset="0"/>
              </a:rPr>
              <a:t>, podendo causar edema agudo de pulmão; </a:t>
            </a:r>
          </a:p>
          <a:p>
            <a:pPr algn="just" eaLnBrk="1" hangingPunct="1">
              <a:buFont typeface="Wingdings 2" pitchFamily="18" charset="2"/>
              <a:buNone/>
            </a:pPr>
            <a:endParaRPr lang="pt-BR" altLang="pt-BR" sz="2400" dirty="0" smtClean="0">
              <a:solidFill>
                <a:schemeClr val="tx1"/>
              </a:solidFill>
              <a:latin typeface="Arial" panose="020B0604020202020204" pitchFamily="34" charset="0"/>
              <a:cs typeface="Arial" panose="020B0604020202020204" pitchFamily="34" charset="0"/>
            </a:endParaRPr>
          </a:p>
          <a:p>
            <a:pPr algn="just" eaLnBrk="1" hangingPunct="1">
              <a:buFont typeface="Wingdings 2" pitchFamily="18" charset="2"/>
              <a:buNone/>
            </a:pPr>
            <a:r>
              <a:rPr lang="pt-BR" altLang="pt-BR" sz="2400" dirty="0" smtClean="0">
                <a:solidFill>
                  <a:schemeClr val="tx1"/>
                </a:solidFill>
                <a:latin typeface="Arial" panose="020B0604020202020204" pitchFamily="34" charset="0"/>
                <a:cs typeface="Arial" panose="020B0604020202020204" pitchFamily="34" charset="0"/>
              </a:rPr>
              <a:t>No </a:t>
            </a:r>
            <a:r>
              <a:rPr lang="pt-BR" altLang="pt-BR" sz="2400" b="1" dirty="0" smtClean="0">
                <a:solidFill>
                  <a:schemeClr val="tx1"/>
                </a:solidFill>
                <a:latin typeface="Arial" panose="020B0604020202020204" pitchFamily="34" charset="0"/>
                <a:cs typeface="Arial" panose="020B0604020202020204" pitchFamily="34" charset="0"/>
              </a:rPr>
              <a:t>ICC direita: </a:t>
            </a:r>
            <a:r>
              <a:rPr lang="pt-BR" altLang="pt-BR" sz="2400" dirty="0" smtClean="0">
                <a:solidFill>
                  <a:schemeClr val="tx1"/>
                </a:solidFill>
                <a:latin typeface="Arial" panose="020B0604020202020204" pitchFamily="34" charset="0"/>
                <a:cs typeface="Arial" panose="020B0604020202020204" pitchFamily="34" charset="0"/>
              </a:rPr>
              <a:t>edema de MMII, desconforto abdominal devido a congestão do fígado, distensão abdominal secundária à ascite. </a:t>
            </a:r>
          </a:p>
        </p:txBody>
      </p:sp>
      <p:sp>
        <p:nvSpPr>
          <p:cNvPr id="109572" name="Espaço Reservado para Data 3"/>
          <p:cNvSpPr>
            <a:spLocks noGrp="1"/>
          </p:cNvSpPr>
          <p:nvPr>
            <p:ph type="dt" sz="half" idx="10"/>
          </p:nvPr>
        </p:nvSpPr>
        <p:spPr bwMode="auto">
          <a:xfrm rot="5400000">
            <a:off x="7514432" y="1156494"/>
            <a:ext cx="2160587" cy="384175"/>
          </a:xfrm>
          <a:noFill/>
          <a:ln>
            <a:miter lim="800000"/>
            <a:headEnd/>
            <a:tailEnd/>
          </a:ln>
        </p:spPr>
        <p:txBody>
          <a:bodyPr wrap="square" lIns="91440" tIns="45720" rIns="91440" bIns="45720" numCol="1" compatLnSpc="1">
            <a:prstTxWarp prst="textNoShape">
              <a:avLst/>
            </a:prstTxWarp>
          </a:bodyPr>
          <a:lstStyle/>
          <a:p>
            <a:fld id="{A3AF9876-31EC-4027-9F22-EA77E9FD8857}" type="datetime1">
              <a:rPr lang="pt-BR" altLang="pt-BR" smtClean="0"/>
              <a:t>14/10/2022</a:t>
            </a:fld>
            <a:endParaRPr lang="pt-BR" altLang="pt-BR" smtClean="0"/>
          </a:p>
        </p:txBody>
      </p:sp>
      <p:sp>
        <p:nvSpPr>
          <p:cNvPr id="109574" name="Espaço Reservado para Rodapé 5"/>
          <p:cNvSpPr>
            <a:spLocks noGrp="1"/>
          </p:cNvSpPr>
          <p:nvPr>
            <p:ph type="ftr" sz="quarter" idx="11"/>
          </p:nvPr>
        </p:nvSpPr>
        <p:spPr bwMode="auto">
          <a:xfrm rot="5400000">
            <a:off x="7151688" y="3898900"/>
            <a:ext cx="2876550" cy="365125"/>
          </a:xfrm>
          <a:noFill/>
          <a:ln>
            <a:miter lim="800000"/>
            <a:headEnd/>
            <a:tailEnd/>
          </a:ln>
        </p:spPr>
        <p:txBody>
          <a:bodyPr wrap="square" lIns="91440" tIns="45720" rIns="91440" bIns="45720" numCol="1" compatLnSpc="1">
            <a:prstTxWarp prst="textNoShape">
              <a:avLst/>
            </a:prstTxWarp>
          </a:bodyPr>
          <a:lstStyle/>
          <a:p>
            <a:r>
              <a:rPr lang="pt-BR" altLang="pt-BR" smtClean="0"/>
              <a:t>Enfª Andréia Silva</a:t>
            </a:r>
          </a:p>
        </p:txBody>
      </p:sp>
      <p:pic>
        <p:nvPicPr>
          <p:cNvPr id="109575"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Espaço Reservado para Conteúdo 2"/>
          <p:cNvSpPr>
            <a:spLocks noGrp="1"/>
          </p:cNvSpPr>
          <p:nvPr>
            <p:ph idx="1"/>
          </p:nvPr>
        </p:nvSpPr>
        <p:spPr>
          <a:xfrm>
            <a:off x="285750" y="1600200"/>
            <a:ext cx="8072438" cy="4873625"/>
          </a:xfrm>
        </p:spPr>
        <p:txBody>
          <a:bodyPr/>
          <a:lstStyle/>
          <a:p>
            <a:pPr>
              <a:buFont typeface="Wingdings" pitchFamily="2" charset="2"/>
              <a:buNone/>
            </a:pPr>
            <a:r>
              <a:rPr lang="pt-BR" b="1" dirty="0" smtClean="0">
                <a:solidFill>
                  <a:srgbClr val="FF0000"/>
                </a:solidFill>
                <a:latin typeface="Arial" charset="0"/>
                <a:cs typeface="Arial" charset="0"/>
              </a:rPr>
              <a:t>Cuidados de Enfermagem</a:t>
            </a:r>
          </a:p>
          <a:p>
            <a:pPr>
              <a:buFont typeface="Wingdings" pitchFamily="2" charset="2"/>
              <a:buNone/>
            </a:pPr>
            <a:endParaRPr lang="pt-BR" b="1" dirty="0" smtClean="0">
              <a:solidFill>
                <a:schemeClr val="tx1"/>
              </a:solidFill>
              <a:latin typeface="Arial" charset="0"/>
              <a:cs typeface="Arial" charset="0"/>
            </a:endParaRPr>
          </a:p>
          <a:p>
            <a:pPr algn="just">
              <a:buFont typeface="Wingdings" pitchFamily="2" charset="2"/>
              <a:buNone/>
            </a:pPr>
            <a:r>
              <a:rPr lang="pt-BR" dirty="0" smtClean="0">
                <a:solidFill>
                  <a:schemeClr val="tx1"/>
                </a:solidFill>
                <a:latin typeface="Arial" charset="0"/>
                <a:cs typeface="Arial" charset="0"/>
              </a:rPr>
              <a:t>Verificar SSVV</a:t>
            </a:r>
          </a:p>
          <a:p>
            <a:pPr algn="just">
              <a:buFont typeface="Wingdings" pitchFamily="2" charset="2"/>
              <a:buNone/>
            </a:pPr>
            <a:r>
              <a:rPr lang="pt-BR" dirty="0" smtClean="0">
                <a:solidFill>
                  <a:schemeClr val="tx1"/>
                </a:solidFill>
                <a:latin typeface="Arial" charset="0"/>
                <a:cs typeface="Arial" charset="0"/>
              </a:rPr>
              <a:t>Controlar peso corpóreo</a:t>
            </a:r>
          </a:p>
          <a:p>
            <a:pPr algn="just">
              <a:buFont typeface="Wingdings" pitchFamily="2" charset="2"/>
              <a:buNone/>
            </a:pPr>
            <a:r>
              <a:rPr lang="pt-BR" dirty="0" smtClean="0">
                <a:solidFill>
                  <a:schemeClr val="tx1"/>
                </a:solidFill>
                <a:latin typeface="Arial" charset="0"/>
                <a:cs typeface="Arial" charset="0"/>
              </a:rPr>
              <a:t>Controlar débito urinário</a:t>
            </a:r>
          </a:p>
          <a:p>
            <a:pPr algn="just">
              <a:buFont typeface="Wingdings" pitchFamily="2" charset="2"/>
              <a:buNone/>
            </a:pPr>
            <a:r>
              <a:rPr lang="pt-BR" dirty="0" smtClean="0">
                <a:solidFill>
                  <a:schemeClr val="tx1"/>
                </a:solidFill>
                <a:latin typeface="Arial" charset="0"/>
                <a:cs typeface="Arial" charset="0"/>
              </a:rPr>
              <a:t>Orientar sobre a dieta, que deve ser hipossódica e ingestão limitada de líquidos</a:t>
            </a:r>
          </a:p>
          <a:p>
            <a:pPr algn="just">
              <a:buFont typeface="Wingdings" pitchFamily="2" charset="2"/>
              <a:buNone/>
            </a:pPr>
            <a:r>
              <a:rPr lang="pt-BR" dirty="0" smtClean="0">
                <a:solidFill>
                  <a:schemeClr val="tx1"/>
                </a:solidFill>
                <a:latin typeface="Arial" charset="0"/>
                <a:cs typeface="Arial" charset="0"/>
              </a:rPr>
              <a:t>Administrar diuréticos CPM</a:t>
            </a:r>
          </a:p>
          <a:p>
            <a:pPr algn="just">
              <a:buFont typeface="Wingdings" pitchFamily="2" charset="2"/>
              <a:buNone/>
            </a:pPr>
            <a:r>
              <a:rPr lang="pt-BR" dirty="0" smtClean="0">
                <a:solidFill>
                  <a:schemeClr val="tx1"/>
                </a:solidFill>
                <a:latin typeface="Arial" charset="0"/>
                <a:cs typeface="Arial" charset="0"/>
              </a:rPr>
              <a:t>Manter repouso sentado, evitando congestão pulmonar</a:t>
            </a:r>
          </a:p>
          <a:p>
            <a:pPr algn="just">
              <a:buFont typeface="Wingdings" pitchFamily="2" charset="2"/>
              <a:buNone/>
            </a:pPr>
            <a:r>
              <a:rPr lang="pt-BR" dirty="0" smtClean="0">
                <a:solidFill>
                  <a:schemeClr val="tx1"/>
                </a:solidFill>
                <a:latin typeface="Arial" charset="0"/>
                <a:cs typeface="Arial" charset="0"/>
              </a:rPr>
              <a:t>Administrar Oxigênio COM</a:t>
            </a:r>
          </a:p>
          <a:p>
            <a:pPr algn="just">
              <a:buFont typeface="Wingdings" pitchFamily="2" charset="2"/>
              <a:buNone/>
            </a:pPr>
            <a:r>
              <a:rPr lang="pt-BR" dirty="0" smtClean="0">
                <a:solidFill>
                  <a:schemeClr val="tx1"/>
                </a:solidFill>
                <a:latin typeface="Arial" charset="0"/>
                <a:cs typeface="Arial" charset="0"/>
              </a:rPr>
              <a:t>Orientar sobre a doença, tratamento medicamentoso, a dieta e os exercícios físicos</a:t>
            </a:r>
          </a:p>
        </p:txBody>
      </p:sp>
      <p:sp>
        <p:nvSpPr>
          <p:cNvPr id="112644" name="Espaço Reservado para Data 3"/>
          <p:cNvSpPr>
            <a:spLocks noGrp="1"/>
          </p:cNvSpPr>
          <p:nvPr>
            <p:ph type="dt" sz="half" idx="10"/>
          </p:nvPr>
        </p:nvSpPr>
        <p:spPr bwMode="auto">
          <a:noFill/>
          <a:ln>
            <a:miter lim="800000"/>
            <a:headEnd/>
            <a:tailEnd/>
          </a:ln>
        </p:spPr>
        <p:txBody>
          <a:bodyPr wrap="square" lIns="91440" tIns="45720" rIns="91440" bIns="45720" numCol="1" compatLnSpc="1">
            <a:prstTxWarp prst="textNoShape">
              <a:avLst/>
            </a:prstTxWarp>
          </a:bodyPr>
          <a:lstStyle/>
          <a:p>
            <a:fld id="{76E63DFE-5543-4D13-B003-ED0A6FE60737}" type="datetime1">
              <a:rPr lang="pt-BR" smtClean="0"/>
              <a:t>14/10/2022</a:t>
            </a:fld>
            <a:endParaRPr lang="pt-BR" smtClean="0"/>
          </a:p>
        </p:txBody>
      </p:sp>
      <p:sp>
        <p:nvSpPr>
          <p:cNvPr id="112646" name="Espaço Reservado para Rodapé 5"/>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pt-BR" smtClean="0"/>
              <a:t>Enfª Andréia Silva</a:t>
            </a:r>
          </a:p>
        </p:txBody>
      </p:sp>
      <p:pic>
        <p:nvPicPr>
          <p:cNvPr id="112647" name="Imagem 6"/>
          <p:cNvPicPr>
            <a:picLocks noChangeAspect="1" noChangeArrowheads="1"/>
          </p:cNvPicPr>
          <p:nvPr/>
        </p:nvPicPr>
        <p:blipFill>
          <a:blip r:embed="rId2"/>
          <a:srcRect/>
          <a:stretch>
            <a:fillRect/>
          </a:stretch>
        </p:blipFill>
        <p:spPr bwMode="auto">
          <a:xfrm>
            <a:off x="357188" y="214313"/>
            <a:ext cx="8358187" cy="12858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6081</TotalTime>
  <Words>4423</Words>
  <Application>Microsoft Office PowerPoint</Application>
  <PresentationFormat>Apresentação na tela (4:3)</PresentationFormat>
  <Paragraphs>621</Paragraphs>
  <Slides>102</Slides>
  <Notes>1</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102</vt:i4>
      </vt:variant>
    </vt:vector>
  </HeadingPairs>
  <TitlesOfParts>
    <vt:vector size="111" baseType="lpstr">
      <vt:lpstr>Arial</vt:lpstr>
      <vt:lpstr>Calibri</vt:lpstr>
      <vt:lpstr>Century Gothic</vt:lpstr>
      <vt:lpstr>Georgia</vt:lpstr>
      <vt:lpstr>Wingdings</vt:lpstr>
      <vt:lpstr>Wingdings 2</vt:lpstr>
      <vt:lpstr>Wingdings 3</vt:lpstr>
      <vt:lpstr>Cacho</vt:lpstr>
      <vt:lpstr>1_Cacho</vt:lpstr>
      <vt:lpstr>Apresentação do PowerPoint</vt:lpstr>
      <vt:lpstr>      REVISÃO DE ANATOMIA E FISIOLOGIA </vt:lpstr>
      <vt:lpstr>Sistema Cardiovascular</vt:lpstr>
      <vt:lpstr>Apresentação do PowerPoint</vt:lpstr>
      <vt:lpstr>Apresentação do PowerPoint</vt:lpstr>
      <vt:lpstr>Apresentação do PowerPoint</vt:lpstr>
      <vt:lpstr>Apresentação do PowerPoint</vt:lpstr>
      <vt:lpstr>Apresentação do PowerPoint</vt:lpstr>
      <vt:lpstr>Apresentação do PowerPoint</vt:lpstr>
      <vt:lpstr>Sistema Cardiovascular</vt:lpstr>
      <vt:lpstr>Apresentação do PowerPoint</vt:lpstr>
      <vt:lpstr>Sistema Cardiovascular</vt:lpstr>
      <vt:lpstr>Apresentação do PowerPoint</vt:lpstr>
      <vt:lpstr>Apresentação do PowerPoint</vt:lpstr>
      <vt:lpstr>Sistema Cardiovascular</vt:lpstr>
      <vt:lpstr>Sistema Cardiovascular</vt:lpstr>
      <vt:lpstr>Sistema Cardiovascular</vt:lpstr>
      <vt:lpstr>Sistema Cardiovascular</vt:lpstr>
      <vt:lpstr>Apresentação do PowerPoint</vt:lpstr>
      <vt:lpstr>Apresentação do PowerPoint</vt:lpstr>
      <vt:lpstr>Apresentação do PowerPoint</vt:lpstr>
      <vt:lpstr>Sistema Cardiovascular</vt:lpstr>
      <vt:lpstr>Apresentação do PowerPoint</vt:lpstr>
      <vt:lpstr>Apresentação do PowerPoint</vt:lpstr>
      <vt:lpstr>Apresentação do PowerPoint</vt:lpstr>
      <vt:lpstr>Apresentação do PowerPoint</vt:lpstr>
      <vt:lpstr>Apresentação do PowerPoint</vt:lpstr>
      <vt:lpstr>Apresentação do PowerPoint</vt:lpstr>
      <vt:lpstr>Exames de diagnóstico para disfunções circulatórias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Débito Cardíaco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Tipos de marcapasso</vt:lpstr>
      <vt:lpstr>Apresentação do PowerPoint</vt:lpstr>
      <vt:lpstr>Apresentação do PowerPoint</vt:lpstr>
      <vt:lpstr>TRATAMENTO</vt:lpstr>
      <vt:lpstr>Apresentação do PowerPoint</vt:lpstr>
      <vt:lpstr>Apresentação do PowerPoint</vt:lpstr>
      <vt:lpstr>Apresentação do PowerPoint</vt:lpstr>
      <vt:lpstr>Apresentação do PowerPoint</vt:lpstr>
      <vt:lpstr>SINTOMATOLOGIA</vt:lpstr>
      <vt:lpstr>Apresentação do PowerPoint</vt:lpstr>
      <vt:lpstr>Apresentação do PowerPoint</vt:lpstr>
      <vt:lpstr>Apresentação do PowerPoint</vt:lpstr>
      <vt:lpstr>Apresentação do PowerPoint</vt:lpstr>
      <vt:lpstr>SINTOMATOLOGIA</vt:lpstr>
      <vt:lpstr>Apresentação do PowerPoint</vt:lpstr>
      <vt:lpstr>Diagnóstico</vt:lpstr>
      <vt:lpstr>Cuidados de enfermagem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INSUFICIÊNCIA CARDÍACA</vt:lpstr>
      <vt:lpstr>Apresentação do PowerPoint</vt:lpstr>
      <vt:lpstr>Obrigada </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Alterações do Sistema cardiovascular</dc:title>
  <dc:creator>Andréia</dc:creator>
  <cp:lastModifiedBy>Usuário do Windows</cp:lastModifiedBy>
  <cp:revision>657</cp:revision>
  <dcterms:created xsi:type="dcterms:W3CDTF">2009-08-06T15:57:39Z</dcterms:created>
  <dcterms:modified xsi:type="dcterms:W3CDTF">2022-10-14T21:29:41Z</dcterms:modified>
</cp:coreProperties>
</file>