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handoutMasterIdLst>
    <p:handoutMasterId r:id="rId79"/>
  </p:handout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335" r:id="rId11"/>
    <p:sldId id="270" r:id="rId12"/>
    <p:sldId id="271" r:id="rId13"/>
    <p:sldId id="273" r:id="rId14"/>
    <p:sldId id="274" r:id="rId15"/>
    <p:sldId id="275" r:id="rId16"/>
    <p:sldId id="341" r:id="rId17"/>
    <p:sldId id="276" r:id="rId18"/>
    <p:sldId id="277" r:id="rId19"/>
    <p:sldId id="278" r:id="rId20"/>
    <p:sldId id="279" r:id="rId21"/>
    <p:sldId id="336" r:id="rId22"/>
    <p:sldId id="280" r:id="rId23"/>
    <p:sldId id="281" r:id="rId24"/>
    <p:sldId id="282" r:id="rId25"/>
    <p:sldId id="283" r:id="rId26"/>
    <p:sldId id="284" r:id="rId27"/>
    <p:sldId id="285" r:id="rId28"/>
    <p:sldId id="333" r:id="rId29"/>
    <p:sldId id="328" r:id="rId30"/>
    <p:sldId id="286" r:id="rId31"/>
    <p:sldId id="287" r:id="rId32"/>
    <p:sldId id="288" r:id="rId33"/>
    <p:sldId id="330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29" r:id="rId43"/>
    <p:sldId id="298" r:id="rId44"/>
    <p:sldId id="299" r:id="rId45"/>
    <p:sldId id="300" r:id="rId46"/>
    <p:sldId id="301" r:id="rId47"/>
    <p:sldId id="302" r:id="rId48"/>
    <p:sldId id="331" r:id="rId49"/>
    <p:sldId id="272" r:id="rId50"/>
    <p:sldId id="259" r:id="rId51"/>
    <p:sldId id="260" r:id="rId52"/>
    <p:sldId id="261" r:id="rId53"/>
    <p:sldId id="306" r:id="rId54"/>
    <p:sldId id="305" r:id="rId55"/>
    <p:sldId id="308" r:id="rId56"/>
    <p:sldId id="307" r:id="rId57"/>
    <p:sldId id="337" r:id="rId58"/>
    <p:sldId id="309" r:id="rId59"/>
    <p:sldId id="311" r:id="rId60"/>
    <p:sldId id="313" r:id="rId61"/>
    <p:sldId id="310" r:id="rId62"/>
    <p:sldId id="315" r:id="rId63"/>
    <p:sldId id="317" r:id="rId64"/>
    <p:sldId id="339" r:id="rId65"/>
    <p:sldId id="318" r:id="rId66"/>
    <p:sldId id="319" r:id="rId67"/>
    <p:sldId id="342" r:id="rId68"/>
    <p:sldId id="320" r:id="rId69"/>
    <p:sldId id="324" r:id="rId70"/>
    <p:sldId id="325" r:id="rId71"/>
    <p:sldId id="326" r:id="rId72"/>
    <p:sldId id="327" r:id="rId73"/>
    <p:sldId id="322" r:id="rId74"/>
    <p:sldId id="343" r:id="rId75"/>
    <p:sldId id="334" r:id="rId76"/>
    <p:sldId id="332" r:id="rId7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643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2999A-2C64-406E-9363-84937E977590}" type="datetimeFigureOut">
              <a:rPr lang="pt-BR" smtClean="0"/>
              <a:pPr/>
              <a:t>21/09/2022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AD8F5-E6E9-413D-9E11-8B18D61080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96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AD8F5-E6E9-413D-9E11-8B18D610807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AD8F5-E6E9-413D-9E11-8B18D610807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60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5780E3-434F-4D63-A7C5-C2FFBF6EB02F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F063-F530-4061-80E6-1E9197404298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301-A92B-4046-94B3-555C0C18D10F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992E48-14A0-4AC0-8556-98FF9C2F4B5D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8AB4A4-1F68-45AC-AA68-71C32FB5F58D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A9FB-BCAD-4C04-B202-3A438557618D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1D7-D885-4204-80C4-3640D0347A5D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F7B2B5-7C51-4261-863C-85055183909D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4A-64D4-444C-9885-E3EAABAC4A9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C40AFF-6B9E-4884-9CD8-4544825CBCC1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2718CD-801E-4DF1-88F4-6BFF2BC5FD3F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50A98F-ED06-4BFE-9C66-6F23F11F39F9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1560" y="1556792"/>
            <a:ext cx="82089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DokChampa" pitchFamily="34" charset="-34"/>
              </a:rPr>
              <a:t>ENFERMAGEM EM URGÊNCIA </a:t>
            </a:r>
          </a:p>
          <a:p>
            <a:pPr algn="ctr"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DokChampa" pitchFamily="34" charset="-34"/>
              </a:rPr>
              <a:t>E EMERGÊNCIA</a:t>
            </a:r>
          </a:p>
        </p:txBody>
      </p:sp>
      <p:sp>
        <p:nvSpPr>
          <p:cNvPr id="6148" name="Espaço Reservado para Data 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561C3D72-F7F6-49D6-A325-295973BE7834}" type="datetime1">
              <a:rPr lang="pt-BR" altLang="pt-BR" smtClean="0">
                <a:solidFill>
                  <a:srgbClr val="696464"/>
                </a:solidFill>
                <a:cs typeface="Arial" pitchFamily="34" charset="0"/>
              </a:rPr>
              <a:pPr/>
              <a:t>21/09/2022</a:t>
            </a:fld>
            <a:endParaRPr lang="pt-BR" altLang="pt-BR" smtClean="0">
              <a:solidFill>
                <a:srgbClr val="696464"/>
              </a:solidFill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3429000"/>
            <a:ext cx="820896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Char char="-"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Ferimentos</a:t>
            </a:r>
          </a:p>
          <a:p>
            <a:pPr algn="ctr">
              <a:buFontTx/>
              <a:buChar char="-"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Hemorragias</a:t>
            </a:r>
          </a:p>
          <a:p>
            <a:pPr algn="ctr"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DokChampa" pitchFamily="34" charset="-34"/>
              </a:rPr>
              <a:t>- 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hoque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4A-64D4-444C-9885-E3EAABAC4A9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pic>
        <p:nvPicPr>
          <p:cNvPr id="1026" name="Picture 2" descr="Resultado de imagem para ferida contaminada tra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485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072494" cy="58310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QUANTO À NATUREZA DO AGRESSOR 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Agentes físicos: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mecânico, elétrico, irradiante, térmico </a:t>
            </a:r>
          </a:p>
          <a:p>
            <a:pPr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Agentes químicos: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ácidos, (soda cáustica, ácido sulfúrico </a:t>
            </a:r>
          </a:p>
          <a:p>
            <a:pPr>
              <a:buFont typeface="Wingdings" pitchFamily="2" charset="2"/>
              <a:buChar char="v"/>
            </a:pPr>
            <a:endParaRPr lang="pt-B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1CA708-C3BC-4D55-9673-0E43C18A2146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286388"/>
            <a:ext cx="7772400" cy="78581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Físicos                  -         Químicos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262062"/>
            <a:ext cx="3518791" cy="402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32896"/>
            <a:ext cx="3312738" cy="405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Data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AC50A-B710-4651-9841-F0106F52E7C7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 algn="ctr">
              <a:spcBef>
                <a:spcPts val="580"/>
              </a:spcBef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QUANTO À APRESENTAÇÃO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143504" y="1500174"/>
            <a:ext cx="3657600" cy="4572000"/>
          </a:xfrm>
        </p:spPr>
        <p:txBody>
          <a:bodyPr/>
          <a:lstStyle/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928934"/>
            <a:ext cx="34290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95DD-8058-448E-B994-899E2CCFE312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28728" y="5286388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Fechado</a:t>
            </a:r>
            <a:endParaRPr lang="pt-BR" sz="2800" b="1" dirty="0"/>
          </a:p>
        </p:txBody>
      </p:sp>
      <p:sp>
        <p:nvSpPr>
          <p:cNvPr id="9" name="Retângulo 8"/>
          <p:cNvSpPr/>
          <p:nvPr/>
        </p:nvSpPr>
        <p:spPr>
          <a:xfrm>
            <a:off x="6143636" y="2285992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Aberto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285720" y="476672"/>
            <a:ext cx="8087896" cy="2304256"/>
          </a:xfrm>
        </p:spPr>
        <p:txBody>
          <a:bodyPr>
            <a:normAutofit/>
          </a:bodyPr>
          <a:lstStyle/>
          <a:p>
            <a:pPr algn="ctr"/>
            <a:endParaRPr lang="pt-BR" dirty="0" smtClean="0"/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Fechados: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lesões produzidas por objetos contundentes que danificam o tecido subcutâneo subjacente sem romper a pele, que se mantém íntegra Pode também ser chamado de contusão </a:t>
            </a: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2928934"/>
            <a:ext cx="351339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1"/>
          </p:nvPr>
        </p:nvSpPr>
        <p:spPr>
          <a:xfrm>
            <a:off x="357158" y="2571744"/>
            <a:ext cx="3733800" cy="545976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Hematoma 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429124" y="6072206"/>
            <a:ext cx="3733800" cy="545976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Equimose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392909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EBCC-F584-4BB6-BA14-46796ADC3AEF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23528" y="260648"/>
            <a:ext cx="5040560" cy="2952328"/>
          </a:xfrm>
        </p:spPr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pPr algn="just">
              <a:lnSpc>
                <a:spcPct val="120000"/>
              </a:lnSpc>
            </a:pPr>
            <a:r>
              <a:rPr lang="pt-BR" sz="3400" b="1" i="1" dirty="0" smtClean="0">
                <a:latin typeface="Arial" pitchFamily="34" charset="0"/>
                <a:cs typeface="Arial" pitchFamily="34" charset="0"/>
              </a:rPr>
              <a:t>Equimose: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extravasamento de sangue no tecido subcutâneo, sem originar edema ou acúmulo de líquidos, sendo caracterizado por uma “mancha” preto-azulada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851920" y="3140968"/>
            <a:ext cx="4834880" cy="299313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b="1" i="1" dirty="0" smtClean="0">
                <a:latin typeface="Arial" pitchFamily="34" charset="0"/>
                <a:cs typeface="Arial" pitchFamily="34" charset="0"/>
              </a:rPr>
              <a:t>Hematoma: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extravasamento de sangue entre os tecidos com apresentação de edema devido à coleção de líquidos por rompimento dos vasos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2E6-D115-41D8-B6EC-54FE43958C86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pic>
        <p:nvPicPr>
          <p:cNvPr id="7168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 l="14897" r="8948" b="11140"/>
          <a:stretch>
            <a:fillRect/>
          </a:stretch>
        </p:blipFill>
        <p:spPr bwMode="auto">
          <a:xfrm>
            <a:off x="5357818" y="214290"/>
            <a:ext cx="3366919" cy="2880000"/>
          </a:xfrm>
          <a:prstGeom prst="rect">
            <a:avLst/>
          </a:prstGeom>
          <a:noFill/>
        </p:spPr>
      </p:pic>
      <p:pic>
        <p:nvPicPr>
          <p:cNvPr id="71684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 l="26353" t="9922"/>
          <a:stretch>
            <a:fillRect/>
          </a:stretch>
        </p:blipFill>
        <p:spPr bwMode="auto">
          <a:xfrm>
            <a:off x="571472" y="3571876"/>
            <a:ext cx="3194341" cy="259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Vamos pesquisar...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E1D7-D885-4204-80C4-3640D0347A5D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44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85720" y="620688"/>
            <a:ext cx="8401080" cy="1373014"/>
          </a:xfrm>
        </p:spPr>
        <p:txBody>
          <a:bodyPr>
            <a:noAutofit/>
          </a:bodyPr>
          <a:lstStyle/>
          <a:p>
            <a:pPr algn="ctr"/>
            <a:r>
              <a:rPr lang="pt-BR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Abertos: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ferimento é considerado aberto quando rompe a integridade da pele, expondo os tecidos internos 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214282" y="2420888"/>
            <a:ext cx="8472518" cy="4102968"/>
          </a:xfrm>
        </p:spPr>
        <p:txBody>
          <a:bodyPr numCol="2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Ferida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incisa-cortante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Ferida contusa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Ferida perfurante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Ferida penetrante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Ferida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transfixante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Escoriação ou abrasão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Lacerações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Avulsão ou amputação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Esmagamento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err="1" smtClean="0">
                <a:latin typeface="Arial" pitchFamily="34" charset="0"/>
                <a:cs typeface="Arial" pitchFamily="34" charset="0"/>
              </a:rPr>
              <a:t>Empalamento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2D4C4E-89F0-48A3-B11C-9FF228B442D9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868958"/>
          </a:xfrm>
        </p:spPr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700808"/>
            <a:ext cx="8329642" cy="4318992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Ferida incisa/cortante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produzida por agente cortante, (bisturi, faca, estilete) afiado, capaz de penetrar a pele produzindo uma ferida linear e com bordas regulares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328AA1-7ED0-44D4-88B7-D8D43393B06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pic>
        <p:nvPicPr>
          <p:cNvPr id="6963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 l="12931" t="42276" r="2429"/>
          <a:stretch>
            <a:fillRect/>
          </a:stretch>
        </p:blipFill>
        <p:spPr bwMode="auto">
          <a:xfrm>
            <a:off x="2000232" y="3429000"/>
            <a:ext cx="5143536" cy="26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628800"/>
            <a:ext cx="8472518" cy="4391000"/>
          </a:xfrm>
        </p:spPr>
        <p:txBody>
          <a:bodyPr/>
          <a:lstStyle/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Ferida contusa: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aquelas cujo objeto tem superfície romba (mesmo que uma arma branca, porém, não afiada), sendo capaz de romper a integridade da pele produzindo feridas com bordas traumatizadas.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4A5253-015C-400C-9292-AE90ADBA5552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 dirty="0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68610" name="Picture 2" descr="Imagem relacionada"/>
          <p:cNvPicPr>
            <a:picLocks noChangeAspect="1" noChangeArrowheads="1"/>
          </p:cNvPicPr>
          <p:nvPr/>
        </p:nvPicPr>
        <p:blipFill rotWithShape="1">
          <a:blip r:embed="rId2"/>
          <a:srcRect l="44299" t="41736" r="28840" b="3056"/>
          <a:stretch/>
        </p:blipFill>
        <p:spPr bwMode="auto">
          <a:xfrm>
            <a:off x="5580112" y="3429000"/>
            <a:ext cx="2520281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Ferimento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 lnSpcReduction="10000"/>
          </a:bodyPr>
          <a:lstStyle/>
          <a:p>
            <a:pPr marL="0" indent="0" algn="ctr" fontAlgn="t">
              <a:buNone/>
            </a:pPr>
            <a:r>
              <a:rPr lang="pt-BR" sz="3600" dirty="0"/>
              <a:t>ato ou efeito de ferir(-se); lesão causada por ação agressiva ou violenta contra o organismo</a:t>
            </a:r>
          </a:p>
          <a:p>
            <a:pPr marL="0" indent="0">
              <a:buNone/>
            </a:pPr>
            <a:endParaRPr lang="pt-BR" sz="3600" dirty="0" smtClean="0"/>
          </a:p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Qualquer lesão ou perturbação em um tecido, como resultado de um trauma (pode ou não  apresentar sangramento</a:t>
            </a:r>
            <a:r>
              <a:rPr lang="pt-BR" sz="3600" dirty="0" smtClean="0"/>
              <a:t>) </a:t>
            </a:r>
          </a:p>
          <a:p>
            <a:endParaRPr lang="pt-BR" sz="3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B938A3-0BFC-40C6-8D3C-B2C0963587BA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51959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Ferida perfurante: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objeto, geralmente fino e pontiagudo, é capaz de perfurar a pele e os tecidos subjacentes produzindo lesão cutânea, a qual pode ser puntiforme ou linear e de bordas regulares ou não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i="1" u="sng" dirty="0" err="1" smtClean="0">
                <a:latin typeface="Arial" pitchFamily="34" charset="0"/>
                <a:cs typeface="Arial" pitchFamily="34" charset="0"/>
              </a:rPr>
              <a:t>Pérfuro</a:t>
            </a:r>
            <a:r>
              <a:rPr lang="pt-BR" i="1" u="sng" dirty="0" smtClean="0">
                <a:latin typeface="Arial" pitchFamily="34" charset="0"/>
                <a:cs typeface="Arial" pitchFamily="34" charset="0"/>
              </a:rPr>
              <a:t> Contusa: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agente possui superfície romba (FAF)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i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i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i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Pérfuro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Cortante: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ferimento produzido por agente pontiagudo e/ou laminar (FAB)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DF05F6-0DDE-441E-AE28-4961478E1387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696464"/>
                </a:solidFill>
              </a:rPr>
              <a:t>EnfªAndréia</a:t>
            </a:r>
            <a:r>
              <a:rPr lang="pt-BR" dirty="0" smtClean="0">
                <a:solidFill>
                  <a:srgbClr val="696464"/>
                </a:solidFill>
              </a:rPr>
              <a:t> Silva</a:t>
            </a:r>
            <a:endParaRPr lang="pt-BR" dirty="0">
              <a:solidFill>
                <a:srgbClr val="696464"/>
              </a:solidFill>
            </a:endParaRPr>
          </a:p>
        </p:txBody>
      </p:sp>
      <p:pic>
        <p:nvPicPr>
          <p:cNvPr id="67586" name="Picture 2" descr="Resultado de imagem para ferida perfurocontusa"/>
          <p:cNvPicPr>
            <a:picLocks noChangeAspect="1" noChangeArrowheads="1"/>
          </p:cNvPicPr>
          <p:nvPr/>
        </p:nvPicPr>
        <p:blipFill>
          <a:blip r:embed="rId2"/>
          <a:srcRect t="9608" b="15065"/>
          <a:stretch>
            <a:fillRect/>
          </a:stretch>
        </p:blipFill>
        <p:spPr bwMode="auto">
          <a:xfrm>
            <a:off x="5857884" y="3857628"/>
            <a:ext cx="2446859" cy="1382359"/>
          </a:xfrm>
          <a:prstGeom prst="rect">
            <a:avLst/>
          </a:prstGeom>
          <a:noFill/>
        </p:spPr>
      </p:pic>
      <p:pic>
        <p:nvPicPr>
          <p:cNvPr id="67588" name="Picture 4" descr="Resultado de imagem para ferida perfuro contusa  f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2193836" cy="1647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4A-64D4-444C-9885-E3EAABAC4A9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2050" name="Picture 2" descr="FERIDAS: Tudo o que você precisa saber! - SutureSkin -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81744"/>
            <a:ext cx="53911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072494" cy="4873752"/>
          </a:xfrm>
        </p:spPr>
        <p:txBody>
          <a:bodyPr/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Ferida penetrante: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agente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vulnerante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atinge uma cavidade natural do organismo (abdome, tórax)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i="1" dirty="0" smtClean="0">
                <a:latin typeface="Arial" pitchFamily="34" charset="0"/>
                <a:cs typeface="Arial" pitchFamily="34" charset="0"/>
              </a:rPr>
              <a:t>O ferimento penetrante é 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mais profundo </a:t>
            </a:r>
          </a:p>
          <a:p>
            <a:pPr algn="ctr">
              <a:buNone/>
            </a:pPr>
            <a:r>
              <a:rPr lang="pt-BR" i="1" dirty="0" smtClean="0">
                <a:latin typeface="Arial" pitchFamily="34" charset="0"/>
                <a:cs typeface="Arial" pitchFamily="34" charset="0"/>
              </a:rPr>
              <a:t>em relação ao perfurante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3913B5-0EC2-462B-8F68-118BCA2CC25B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1026" name="Picture 2" descr="Pin em cassia port HD ext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84" y="4303224"/>
            <a:ext cx="33528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4786346" cy="5116654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Ferida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transfixante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pode ser um ferimento penetrante, contudo, o objeto atravessa um tecido ou órgão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i="1" u="sng" dirty="0" smtClean="0">
                <a:latin typeface="Arial" pitchFamily="34" charset="0"/>
                <a:cs typeface="Arial" pitchFamily="34" charset="0"/>
              </a:rPr>
              <a:t>Orifício de entrada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ferida circular ou oval, pequeno e com bordas irregulares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i="1" u="sng" dirty="0" smtClean="0">
                <a:latin typeface="Arial" pitchFamily="34" charset="0"/>
                <a:cs typeface="Arial" pitchFamily="34" charset="0"/>
              </a:rPr>
              <a:t>Orifício de saída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maior em relação ao orifício de entrada, com bordas também irregulares, porém, voltadas para fora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1EF81-E0A2-468D-B255-7E1368B2E828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65538" name="Picture 2" descr="Resultado de imagem para ferimento transfix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2928926" cy="2928926"/>
          </a:xfrm>
          <a:prstGeom prst="rect">
            <a:avLst/>
          </a:prstGeom>
          <a:noFill/>
        </p:spPr>
      </p:pic>
      <p:pic>
        <p:nvPicPr>
          <p:cNvPr id="65540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 r="4729" b="16509"/>
          <a:stretch>
            <a:fillRect/>
          </a:stretch>
        </p:blipFill>
        <p:spPr bwMode="auto">
          <a:xfrm>
            <a:off x="5357818" y="4071942"/>
            <a:ext cx="3357586" cy="2528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Escoriação ou Abrasão: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produzidas por atrito de uma superfície áspera e dura contra a pele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A1A626-3CF5-4AC7-BEA0-71C72D8DC265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6451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3357586" cy="3429001"/>
          </a:xfrm>
          <a:prstGeom prst="rect">
            <a:avLst/>
          </a:prstGeom>
          <a:noFill/>
        </p:spPr>
      </p:pic>
      <p:pic>
        <p:nvPicPr>
          <p:cNvPr id="64516" name="Picture 4" descr="Resultado de imagem para ferimento escoriaÃ§Ãµes ou abras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52868"/>
            <a:ext cx="4000500" cy="290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4572000"/>
          </a:xfrm>
        </p:spPr>
        <p:txBody>
          <a:bodyPr/>
          <a:lstStyle/>
          <a:p>
            <a:endParaRPr lang="pt-BR" dirty="0" smtClean="0"/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Avulsão ou amputação: parte do corpo é arrancada, sendo considerada amputação quando um dos membros é afetado e avulsão quando alguma estrutura das extremidades é arrancada (dedo, orelha)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830765-C7BF-4B96-89C6-708DF8050A77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63490" name="Picture 2" descr="Resultado de imagem para ferimento avulsÃ£o ou esmagamento"/>
          <p:cNvPicPr>
            <a:picLocks noChangeAspect="1" noChangeArrowheads="1"/>
          </p:cNvPicPr>
          <p:nvPr/>
        </p:nvPicPr>
        <p:blipFill>
          <a:blip r:embed="rId3"/>
          <a:srcRect l="8594" r="9374"/>
          <a:stretch>
            <a:fillRect/>
          </a:stretch>
        </p:blipFill>
        <p:spPr bwMode="auto">
          <a:xfrm>
            <a:off x="285720" y="3571876"/>
            <a:ext cx="4429156" cy="3071834"/>
          </a:xfrm>
          <a:prstGeom prst="rect">
            <a:avLst/>
          </a:prstGeom>
          <a:noFill/>
        </p:spPr>
      </p:pic>
      <p:pic>
        <p:nvPicPr>
          <p:cNvPr id="63492" name="Picture 4" descr="Resultado de imagem para ferimento avulsÃ£o ou esmagamen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257176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724942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CUIDADOS COM O SEGMENTO AMPUTADO </a:t>
            </a:r>
            <a:endParaRPr lang="pt-B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505303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Limpeza com solução salina, sem imersão em líquido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Envolver em gaze estéril seca ou compressa limpa; cobrir a área cruenta com compressa umedecida em solução salina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Proteger o membro amputado com dois sacos plásticos (na ambulância há saco plástico estéril)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Colocar em gelo ou água gelada, evitando contato direto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CEF81B-6012-45C9-A091-1FA42763DCBE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 b="14949"/>
          <a:stretch>
            <a:fillRect/>
          </a:stretch>
        </p:blipFill>
        <p:spPr bwMode="auto">
          <a:xfrm>
            <a:off x="6572264" y="642918"/>
            <a:ext cx="2066924" cy="328614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6143668" cy="5195910"/>
          </a:xfrm>
        </p:spPr>
        <p:txBody>
          <a:bodyPr/>
          <a:lstStyle/>
          <a:p>
            <a:endParaRPr lang="pt-BR" dirty="0" smtClean="0"/>
          </a:p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Lacerações: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mecanismo de ação é pressão ou tração exercida sobre o tecido, causando lesões irregulares e, geralmente, atingem planos profundos com dilaceração de tecidos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Esmagamento: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acontece em caso de acidentes automobilísticos,desabamento... 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Pode ser ferimento aberto ou fechado, sendo que há dano tecidual extenso de estruturas subjacentes.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8BEE60-A29D-4619-87F8-01180281B51E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60420" name="Picture 4" descr="Resultado de imagem para esmagamento"/>
          <p:cNvPicPr>
            <a:picLocks noChangeAspect="1" noChangeArrowheads="1"/>
          </p:cNvPicPr>
          <p:nvPr/>
        </p:nvPicPr>
        <p:blipFill>
          <a:blip r:embed="rId3"/>
          <a:srcRect t="9615" b="15064"/>
          <a:stretch>
            <a:fillRect/>
          </a:stretch>
        </p:blipFill>
        <p:spPr bwMode="auto">
          <a:xfrm>
            <a:off x="6429388" y="4429132"/>
            <a:ext cx="2214558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4A-64D4-444C-9885-E3EAABAC4A9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1026" name="Picture 2" descr="Resultado de imagem para laceraÃ§Ãµes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 descr="Resultado de imagem para esmag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357718" cy="2786082"/>
          </a:xfrm>
          <a:prstGeom prst="rect">
            <a:avLst/>
          </a:prstGeom>
          <a:noFill/>
        </p:spPr>
      </p:pic>
      <p:pic>
        <p:nvPicPr>
          <p:cNvPr id="8806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21854"/>
            <a:ext cx="4500562" cy="3536146"/>
          </a:xfrm>
          <a:prstGeom prst="rect">
            <a:avLst/>
          </a:prstGeom>
          <a:noFill/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4A-64D4-444C-9885-E3EAABAC4A9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 dirty="0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696464"/>
                </a:solidFill>
              </a:rPr>
              <a:t>Enfª</a:t>
            </a:r>
            <a:r>
              <a:rPr lang="pt-BR" dirty="0" smtClean="0">
                <a:solidFill>
                  <a:srgbClr val="696464"/>
                </a:solidFill>
              </a:rPr>
              <a:t> Andréia Silva</a:t>
            </a:r>
            <a:endParaRPr lang="pt-BR" dirty="0">
              <a:solidFill>
                <a:srgbClr val="696464"/>
              </a:solidFill>
            </a:endParaRPr>
          </a:p>
        </p:txBody>
      </p:sp>
      <p:pic>
        <p:nvPicPr>
          <p:cNvPr id="88066" name="Picture 2" descr="Resultado de imagem para esmagamen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214842" cy="61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72494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Classificação das feridas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QUANTO À ETIOLOGIA</a:t>
            </a:r>
            <a:endParaRPr lang="pt-BR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 smtClean="0"/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Intencional (cirurgia) </a:t>
            </a:r>
          </a:p>
          <a:p>
            <a:pPr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Isquemia (ex: úlcera arterial de perna) </a:t>
            </a:r>
          </a:p>
          <a:p>
            <a:pPr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Pressão (ex lesão de decúbito) </a:t>
            </a:r>
          </a:p>
          <a:p>
            <a:pPr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Trauma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4910A-0D37-49C3-A176-F6C0E7089035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392909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err="1" smtClean="0">
                <a:latin typeface="Arial" pitchFamily="34" charset="0"/>
                <a:cs typeface="Arial" pitchFamily="34" charset="0"/>
              </a:rPr>
              <a:t>Empalamento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Sempre ferimentos abertos! 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Tendo em vista que a retirada do objeto encravado pode causar mais lesões graves, no atendimento pré-hospitalar,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DEVE-SE IMOBILIZAR O OBJETO E TRANSPORTAR O MAIS RÁPIDO POSSÍVEL ATÉ O HOSPITAL </a:t>
            </a:r>
          </a:p>
          <a:p>
            <a:pPr indent="0" algn="just">
              <a:spcBef>
                <a:spcPts val="0"/>
              </a:spcBef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CA41DE-4EB1-4717-8C8B-6625BB154307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59394" name="Picture 2" descr="Resultado de imagem para empalamen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4229100" cy="686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Ferimentos específicos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412776"/>
            <a:ext cx="8400510" cy="5005536"/>
          </a:xfrm>
        </p:spPr>
        <p:txBody>
          <a:bodyPr>
            <a:normAutofit fontScale="62500" lnSpcReduction="20000"/>
          </a:bodyPr>
          <a:lstStyle/>
          <a:p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LESÃO OCULAR </a:t>
            </a:r>
          </a:p>
          <a:p>
            <a:pPr indent="0" algn="just"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Podem ser causadas por queimaduras (produtos químicos,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), lacerações, contusões, objetos estranhos, extrusão </a:t>
            </a:r>
          </a:p>
          <a:p>
            <a:pPr algn="just"/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400" b="1" u="sng" dirty="0" smtClean="0">
                <a:latin typeface="Arial" pitchFamily="34" charset="0"/>
                <a:cs typeface="Arial" pitchFamily="34" charset="0"/>
              </a:rPr>
              <a:t>Conduta: </a:t>
            </a:r>
          </a:p>
          <a:p>
            <a:pPr algn="just"/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irrigação ocular com solução salina (SF 0,9%); </a:t>
            </a:r>
          </a:p>
          <a:p>
            <a:pPr algn="just">
              <a:buFont typeface="Wingdings" pitchFamily="2" charset="2"/>
              <a:buChar char="Ø"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estabilizar objetos em caso de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empalamento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jamais recolocar o olho em caso de extrusão; </a:t>
            </a:r>
          </a:p>
          <a:p>
            <a:pPr algn="just">
              <a:buFont typeface="Wingdings" pitchFamily="2" charset="2"/>
              <a:buChar char="Ø"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oclusão bilateral com gaze umedecida (para diminuir movimentação)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3AD533-F03A-45D4-A580-64CF537B8C8C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980728"/>
            <a:ext cx="8401080" cy="559154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CABEÇA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Pode ser causado por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TCE - Concussão cerebral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Sinais de alterações: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alteração do nível de consciência,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cefaléia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(dor de cabeça), olhos de Guaxinim, hematoma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retro-auricular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epistaxe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otorragia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otoliquorragia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Se for necessário aspirar à vítima, usar sonda de ponta rígida; não conter sangramentos nasais ou auriculares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BCA205-76EB-4EE8-88AF-4999CC3BFEA3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50085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052736"/>
            <a:ext cx="8401080" cy="4967064"/>
          </a:xfrm>
        </p:spPr>
        <p:txBody>
          <a:bodyPr/>
          <a:lstStyle/>
          <a:p>
            <a:endParaRPr lang="pt-BR" dirty="0" smtClean="0"/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TÓRAX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Sinais de alterações: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dispnéia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dor no peito, cianose de extremidades (pois a perfusão tissular está diminuída)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113CD0-ED3B-42F2-8A62-E1AA52835D46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620688"/>
            <a:ext cx="8472518" cy="5951584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ABDOME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Sinais de alterações: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Abdome em tábua, dor, fratura de costelas inferiores, ferimentos na parede do abdome, evisceração. </a:t>
            </a:r>
          </a:p>
          <a:p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Evisceração: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ocorre evisceração quando um segmento do intestino ou outro órgão abdominal passa através de uma ferida, ficando fora da cavidade abdominal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Cuidado: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cobrir com uma compressa estéril e umedecer com solução salina (SF 0,9%), protegendo com bandagem, transportar paciente em posição supina com joelhos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fletidos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(promove “conforto”), evitando mobilização.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JAMAIS TENTAR RECOLOCAR as </a:t>
            </a:r>
            <a:r>
              <a:rPr lang="pt-B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víceras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6E2C68-7860-4177-ADBA-6AD78611B53D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Cuidados Enfermagem</a:t>
            </a:r>
            <a:endParaRPr lang="pt-BR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78951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Avaliar a cinemática do trauma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Abordagem primária: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A, B, C, D, E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Em relação aos ferimentos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limpar a superfície da lesão com SF 0,9%,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proteger com gaze estéril,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bandagem para fixar (com atadura triangular ou atadura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crepon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avaliar sinais de choque,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manter membro afetado elevado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D7BC7B-82B1-4258-BAA7-537D212E314E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HEMORRAGIAS</a:t>
            </a:r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Conceito</a:t>
            </a:r>
          </a:p>
          <a:p>
            <a:pPr algn="just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Perda de sangue do sistema vascular, sendo que os vasos rompidos podem ser grandes ou pequenos calibres.</a:t>
            </a:r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09C7D0-0B3C-4B50-86AB-298E0F94AD8A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Revisão Sistema Circulatório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Coração: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bomba que impulsiona o sangue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Sangue: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constituído por uma parte líquida (plasma) e por elementos figurados (glóbulos vermelhos, glóbulos brancos e plaquetas) 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Corresponde de 7 a 8% do peso corporal de um indivíduo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A2C1BC-1DED-4D7C-8AF5-189788CFED9C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332656"/>
            <a:ext cx="8472518" cy="5687144"/>
          </a:xfrm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pPr algn="just">
              <a:buNone/>
            </a:pP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Vasos sanguíneos </a:t>
            </a:r>
          </a:p>
          <a:p>
            <a:pPr algn="just"/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900" b="1" u="sng" dirty="0" smtClean="0">
                <a:latin typeface="Arial" pitchFamily="34" charset="0"/>
                <a:cs typeface="Arial" pitchFamily="34" charset="0"/>
              </a:rPr>
              <a:t>Artérias: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carreiam o sangue rico em oxigênio pelo organismo, a partir do coração, sendo que são impulsionadas durante a sístole, portanto, pulsam </a:t>
            </a:r>
          </a:p>
          <a:p>
            <a:pPr algn="just"/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900" b="1" u="sng" dirty="0" smtClean="0">
                <a:latin typeface="Arial" pitchFamily="34" charset="0"/>
                <a:cs typeface="Arial" pitchFamily="34" charset="0"/>
              </a:rPr>
              <a:t>Veias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: carreiam o sangue com gás carbônico e metabólitos oriundos de todo organismo para que, retornando ao coração (diástole), possam chegar ao pulmão e ser novamente oxigenado (hematose) As paredes das veias são finas e não pulsam </a:t>
            </a:r>
          </a:p>
          <a:p>
            <a:pPr algn="just">
              <a:buFont typeface="Wingdings" pitchFamily="2" charset="2"/>
              <a:buChar char="v"/>
            </a:pP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900" b="1" u="sng" dirty="0" smtClean="0">
                <a:latin typeface="Arial" pitchFamily="34" charset="0"/>
                <a:cs typeface="Arial" pitchFamily="34" charset="0"/>
              </a:rPr>
              <a:t>Capilares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: vasos muitos finos e que fazem a transição terminal entre as artérias e as veias, fazendo com que haja troca de nutrientes e detritos entre as células e o sangue – perfusão tissular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AFC880-32A4-4EB4-818E-BF880601ABA2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428604"/>
            <a:ext cx="8291264" cy="5591196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Pode ser ainda classificada quanto à: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PROFUNDIDADE</a:t>
            </a:r>
          </a:p>
          <a:p>
            <a:pPr algn="ctr">
              <a:buNone/>
            </a:pP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Superficiais: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envolvem pele, tecido subcutâneo e músculos 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Profundos: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atingem estruturas profundas ou nobres, como nervos, tendões, vasos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calibrosos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ossos e vísceras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337E5E-D517-40C4-8CD7-D30A1EE51468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 dirty="0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868958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CLASSIFICAÇÃO DAS HEMORRAGIAS 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>
              <a:buNone/>
            </a:pPr>
            <a:r>
              <a:rPr lang="pt-BR" b="1" u="sng" dirty="0" smtClean="0">
                <a:latin typeface="Arial" pitchFamily="34" charset="0"/>
                <a:cs typeface="Arial" pitchFamily="34" charset="0"/>
              </a:rPr>
              <a:t>Hemorragia externa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visível porque o sangramento extravasa para o meio ambiente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b="1" u="sng" dirty="0" smtClean="0">
                <a:latin typeface="Arial" pitchFamily="34" charset="0"/>
                <a:cs typeface="Arial" pitchFamily="34" charset="0"/>
              </a:rPr>
              <a:t>Hemorragia interna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 sangue extravasa para o interior do próprio corpo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F8A5F8-4EF7-4E2B-BA48-08DBEFB59FD2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Conforme o vaso lesionado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457200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pPr algn="just"/>
            <a:r>
              <a:rPr lang="pt-BR" b="1" i="1" u="sng" dirty="0" smtClean="0">
                <a:latin typeface="Arial" pitchFamily="34" charset="0"/>
                <a:cs typeface="Arial" pitchFamily="34" charset="0"/>
              </a:rPr>
              <a:t>Arterial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perda de sangue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vermelho-vivo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através de uma artéria, jorrando conforme o batimento cardíaco Geralmente é rápido e de difícil controle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i="1" u="sng" dirty="0" smtClean="0">
                <a:latin typeface="Arial" pitchFamily="34" charset="0"/>
                <a:cs typeface="Arial" pitchFamily="34" charset="0"/>
              </a:rPr>
              <a:t>Venosa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trata-se da perda de sangue por uma veia, sendo a coloração deste vermelho-escura e em fluxo contínuo, portanto, escorre.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É considerada grave se a veia lesada for de grosso calibre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i="1" u="sng" dirty="0" smtClean="0">
                <a:latin typeface="Arial" pitchFamily="34" charset="0"/>
                <a:cs typeface="Arial" pitchFamily="34" charset="0"/>
              </a:rPr>
              <a:t>Capilar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sangramento discreto e que pode ser facilmente controlado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823AA-9E59-4247-A62C-94EA6E2BD427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6372200" y="921224"/>
            <a:ext cx="2232248" cy="4956048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sz="2000" dirty="0" smtClean="0"/>
              <a:t>É importante compreender esta diferença pois é isso que  irá definir o risco de óbito da vítima a partir de uma hemorragia.</a:t>
            </a:r>
            <a:endParaRPr lang="pt-BR" sz="2000" dirty="0"/>
          </a:p>
        </p:txBody>
      </p:sp>
      <p:pic>
        <p:nvPicPr>
          <p:cNvPr id="1026" name="Picture 2" descr="http://www.portalsaofrancisco.com.br/alfa/primeiros-socorros/imagens/primeiros-socorros-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/>
          <a:stretch/>
        </p:blipFill>
        <p:spPr bwMode="auto">
          <a:xfrm>
            <a:off x="107504" y="1196752"/>
            <a:ext cx="59468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08520" y="379512"/>
            <a:ext cx="6309360" cy="45720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omic Sans MS" pitchFamily="66" charset="0"/>
              </a:rPr>
              <a:t>Tipos de hemorragias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593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</a:t>
            </a:r>
            <a:endParaRPr lang="pt-BR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556792"/>
            <a:ext cx="8472518" cy="50869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Saber o tipo de vaso sanguíneo lesado,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 sangramento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ARTERIAL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é considerado mais grave por se perder muito sangue em menor tempo, em relação às veias e capilares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Velocidade da perda de sangue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Calibre do vaso rompido,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 rompimento de vasos principais do pescoço, tórax, abdome e coxa provoca hemorragia severa, sendo que a morte pode sobrevir em um a três minutos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23215F-A7AE-4D46-A530-AC40AD5A39F8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44" y="836712"/>
            <a:ext cx="8286808" cy="51830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Perda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15%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do volume circulante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aprox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750 ml no adulto):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sem alterações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Ex doação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Perda entre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15 e 30%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volume circulante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aprox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1500ml no adulto): causa sede, taquicardia, pulso fino, pele fria,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dispnéia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cianose de extremidades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Perdas entre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30 e 50%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volume circulante (mais de 1500 ml no adulto):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choque hipovolêmico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Perdas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superiores à 50%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volume circulante: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morte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C76EE4-124D-47AA-BCEB-1910167AE66F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Como identificar:</a:t>
            </a:r>
            <a:endParaRPr lang="pt-BR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072494" cy="4572000"/>
          </a:xfrm>
        </p:spPr>
        <p:txBody>
          <a:bodyPr>
            <a:normAutofit/>
          </a:bodyPr>
          <a:lstStyle/>
          <a:p>
            <a:endParaRPr lang="pt-BR" b="1" dirty="0" smtClean="0"/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hemorragia externa é visível, e deve-se considerar a presença de sangue existente na cena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hemorragia interna tem como evidência mais comum áreas de extensa contusão em uma superfície do corpo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Tempo de enchimento capilar superior a dois segundos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043DA1-8C57-46BF-9AD0-F1CC0CE19E5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Pulso fraco e rápido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taquicárdico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Pele fria e úmida (pegajosa)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Pupilas dilatadas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midríase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com reação lenta à luz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Queda da pressão arterial (hipotensão)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C8FAB-EA34-4CFC-B93F-5F375E04BA88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32012" y="1610436"/>
            <a:ext cx="8126202" cy="4863516"/>
          </a:xfrm>
        </p:spPr>
        <p:txBody>
          <a:bodyPr>
            <a:normAutofit/>
          </a:bodyPr>
          <a:lstStyle/>
          <a:p>
            <a:pPr algn="ctr"/>
            <a:endParaRPr lang="pt-BR" dirty="0" smtClean="0"/>
          </a:p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Vítima ansiosa e/ou inquieta (nível de consciência alterado), com sede (perda de volume líquido) </a:t>
            </a:r>
          </a:p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Respiração rápida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taquipnéia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e profunda </a:t>
            </a: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Parada respiratória </a:t>
            </a: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Choque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85C7D5-8608-4D24-A86E-CE3C0780298B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24942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CUIDADOS – HEMORRAGIAS EXTERNAS </a:t>
            </a:r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828680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1- Pressão direta sobre o ponto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sangrante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2- Elevação da área traumatizada 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3- Pressão digital sobre o ponto de    pulso anterior ao sangramento 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4- Aplicação de gelo no local 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5- Torniquete (em ÚLTIMO caso</a:t>
            </a:r>
            <a:r>
              <a:rPr lang="pt-BR" dirty="0" smtClean="0"/>
              <a:t>)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857760"/>
            <a:ext cx="2314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1857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30936" y="0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CHOQUE 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359E-2F6B-4656-BDAA-1F2556A6F0BA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3076" name="Picture 4" descr="Agendar Consulta | Sistema circulatóri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32859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772400" cy="92697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Superficial         -         Profunda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38" y="1988840"/>
            <a:ext cx="3332185" cy="2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697" y="2060849"/>
            <a:ext cx="3165513" cy="26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Data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66246D-F052-442D-8D5A-A7035450A259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313694" cy="854968"/>
          </a:xfrm>
        </p:spPr>
        <p:txBody>
          <a:bodyPr>
            <a:normAutofit/>
          </a:bodyPr>
          <a:lstStyle/>
          <a:p>
            <a:pPr algn="ctr"/>
            <a:r>
              <a:rPr lang="pt-BR" b="1" i="1" dirty="0" smtClean="0">
                <a:solidFill>
                  <a:schemeClr val="tx1"/>
                </a:solidFill>
              </a:rPr>
              <a:t>choque</a:t>
            </a:r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484784"/>
            <a:ext cx="7929618" cy="5158926"/>
          </a:xfrm>
        </p:spPr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É uma condição clínica em que o sistema cardiovascular fica impossibilitado de manter a perfusão tecidual adequada, causando graves danos ao metabolismo celular.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demora no seu reconhecimento e tratamento predispõe a falência de múltiplos órgãos e a morte.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1DECC1-3598-41E8-8E07-5CC08E5792B9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3" y="836713"/>
            <a:ext cx="8472518" cy="51830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choque pode ter várias classificações.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Segundo a etiologia, é chamado de distributivo, obstrutivo,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cardiogênico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hipovolêmico.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Para a identificação precoce do choque na urgência e emergência, é importante a sua compreensão desse fenômeno, conhecendo a: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pt-B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classificação, </a:t>
            </a:r>
          </a:p>
          <a:p>
            <a:pPr algn="ctr">
              <a:buFont typeface="Wingdings" pitchFamily="2" charset="2"/>
              <a:buChar char="v"/>
            </a:pPr>
            <a:r>
              <a:rPr lang="pt-B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fisiopatologia, </a:t>
            </a:r>
          </a:p>
          <a:p>
            <a:pPr algn="ctr">
              <a:buFont typeface="Wingdings" pitchFamily="2" charset="2"/>
              <a:buChar char="v"/>
            </a:pPr>
            <a:r>
              <a:rPr lang="pt-B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tratamento </a:t>
            </a:r>
          </a:p>
          <a:p>
            <a:pPr algn="ctr">
              <a:buFont typeface="Wingdings" pitchFamily="2" charset="2"/>
              <a:buChar char="v"/>
            </a:pPr>
            <a:r>
              <a:rPr lang="pt-B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os cuidados de enfermagem.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1CA461-B706-4DC6-A7FD-2161D7A65811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764704"/>
            <a:ext cx="8472518" cy="5255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 ENTÃO,  O QUE É CHOQUE?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Francês: </a:t>
            </a:r>
            <a:r>
              <a:rPr lang="pt-B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parada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choque pode estar relacionado com: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CORAÇÃO 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SANGUE</a:t>
            </a: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VASOS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F4E465-BB1E-4F68-94C4-9108156F009C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4098" name="Picture 2" descr="Menschlichem Blut Symbol Mit Blut Zellen Fließt Durch Eine Ven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21" y="4005064"/>
            <a:ext cx="298376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9695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Tipos de choque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075240" cy="4968552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CHOQUE HIPOVOLÊMICO: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perda de sangue, plasma ou líquidos extracelulares.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CHOQUE CARDIOGÊNICO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insuficiência miocárdica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CHOQUE DISTRIBUTIVO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diminuição do tônus vascular.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Dividido em: </a:t>
            </a:r>
          </a:p>
          <a:p>
            <a:pPr indent="27432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CHOQUE NEUROGÊNICO; </a:t>
            </a:r>
          </a:p>
          <a:p>
            <a:pPr indent="274320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CHOQUE ANAFILÁTICO; </a:t>
            </a:r>
          </a:p>
          <a:p>
            <a:pPr indent="274320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CHOQUE SÉPTICO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CHOQUE OBSTRUTIVO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obstrução mecânica do fluxo sanguíneo.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AEDFDD-529E-4485-9DF5-DD128C297805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37" y="692696"/>
            <a:ext cx="878304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CFC2BE-AFCD-46EE-AB4B-9A6D8258296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2494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Choque Hipovolêmico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143932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hemorragia costuma ser a causa mais frequente do choque hipovolêmico no trauma, e pode acontecer internamente devido à lesões de órgãos ou por avulsão de tecidos, lacerações de vasos, múltiplas fraturas, fraturas expostas e fraturas fechadas de ossos longos. 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choque não hemorrágico pode ocorrer por diarreia de difícil controle, poliúria, queimaduras extensas e desidratação</a:t>
            </a:r>
          </a:p>
          <a:p>
            <a:pPr algn="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C04C21-013A-453D-8E92-73D1EDE11695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908720"/>
            <a:ext cx="840108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É o tipo mais comum de choque, caracterizado pela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perda acentuada do volume de sangue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Pode ter os seguintes fatores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i="1" u="sng" dirty="0" smtClean="0">
                <a:latin typeface="Arial" pitchFamily="34" charset="0"/>
                <a:cs typeface="Arial" pitchFamily="34" charset="0"/>
              </a:rPr>
              <a:t>Perda direta de sangue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hemorragia interna ou externa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i="1" u="sng" dirty="0" smtClean="0">
                <a:latin typeface="Arial" pitchFamily="34" charset="0"/>
                <a:cs typeface="Arial" pitchFamily="34" charset="0"/>
              </a:rPr>
              <a:t>Perda de plasma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queimaduras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i="1" u="sng" dirty="0" smtClean="0">
                <a:latin typeface="Arial" pitchFamily="34" charset="0"/>
                <a:cs typeface="Arial" pitchFamily="34" charset="0"/>
              </a:rPr>
              <a:t>Perda de líquido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(desidratação):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diarréia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vômito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79E19F-6727-461C-86A3-0469DC1039A7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4A-64D4-444C-9885-E3EAABAC4A9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1026" name="Picture 2" descr="RMMG - Revista Médica de Minas Gerais - Choque hemorrágico 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/>
          <a:stretch/>
        </p:blipFill>
        <p:spPr bwMode="auto">
          <a:xfrm>
            <a:off x="899592" y="404664"/>
            <a:ext cx="727280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19256" cy="532710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pt-BR" sz="8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Sinais e sintomas: </a:t>
            </a:r>
          </a:p>
          <a:p>
            <a:pPr>
              <a:spcBef>
                <a:spcPts val="0"/>
              </a:spcBef>
            </a:pPr>
            <a:endParaRPr lang="pt-BR" sz="8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Ansiedade e inquietação (devido à diminuição do nível de consciência)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Palidez ou cianose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Enchimento capilar superior a dois segundos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8000" dirty="0" err="1" smtClean="0">
                <a:latin typeface="Arial" pitchFamily="34" charset="0"/>
                <a:cs typeface="Arial" pitchFamily="34" charset="0"/>
              </a:rPr>
              <a:t>Taquipnéia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 podendo levar a parada respiratória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Taquicardia (+ 100 – 120 </a:t>
            </a:r>
            <a:r>
              <a:rPr lang="pt-BR" sz="8000" dirty="0" err="1" smtClean="0">
                <a:latin typeface="Arial" pitchFamily="34" charset="0"/>
                <a:cs typeface="Arial" pitchFamily="34" charset="0"/>
              </a:rPr>
              <a:t>bcpm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Sede e ressecamento de mucosas (boca, olhos vitrificados)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Fraqueza, tontura e frio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Hipotensão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EBFD4F-98EA-4D1C-880C-3D1E910E43CF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868958"/>
          </a:xfrm>
        </p:spPr>
        <p:txBody>
          <a:bodyPr/>
          <a:lstStyle/>
          <a:p>
            <a:r>
              <a:rPr lang="pt-BR" b="1" i="1" dirty="0" smtClean="0">
                <a:solidFill>
                  <a:srgbClr val="FF0000"/>
                </a:solidFill>
              </a:rPr>
              <a:t>Condutas:</a:t>
            </a:r>
            <a:endParaRPr lang="pt-BR" b="1" i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556792"/>
            <a:ext cx="8257064" cy="508691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identificação precoce do choque e a estabilização hemodinâmica são as condutas principais no atendimento da vítima.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X-A-B-C-D-E</a:t>
            </a:r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intervenção acontece imediatamente a partir da visualização da lesão.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É necessário que o profissional de saúde do serviço de atendimento pré-hospitalar ou hospitalar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realize compressão da lesão ou alinhe o membro em caso de fraturas, controlando o sangramento e evitando a instalação do choque.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1D8CF7-6A41-41ED-89C8-0D7F2E5E5C49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836712"/>
            <a:ext cx="8098810" cy="5521246"/>
          </a:xfrm>
        </p:spPr>
        <p:txBody>
          <a:bodyPr/>
          <a:lstStyle/>
          <a:p>
            <a:endParaRPr lang="pt-BR" dirty="0" smtClean="0"/>
          </a:p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COMPLEXIDADE 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b="1" dirty="0" smtClean="0"/>
          </a:p>
          <a:p>
            <a:pPr>
              <a:buFont typeface="Wingdings" pitchFamily="2" charset="2"/>
              <a:buChar char="v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Simples: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sem perda tecidual (ou perda discreta), contaminação ou corpo estranho.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Complicado: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há perda tecidual, ex: esmagamento, queimadura, avulsão, feridas abertas, etc.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6E792B-61A8-4A23-9A49-C2EF27CF2D2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condutas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8143932" cy="464347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Quando o choque se instala, está associado a sangramentos nos compartimentos internos do corpo, como a cavidade torácica, que pode acumular até 3.000 ml de sangue, na cavidade pélvica; peritônio e retroperitônio, que podem acumular quantidades ilimitadas de sangue.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quantidade de sangue perdido determinará a gravidade do choque hemorrágico.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02AED7-D773-4FA1-AA81-E9428F86D819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147248" cy="539911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Condutas: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Assegurar via aérea permeável e manter respiração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Tratar a causa do choque quando possível – medidas de contenção de hemorragias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Administrar 12 a 15 litros de oxigênio/minuto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Imobilizar e alinhar fraturas porque diminui a dor e o sangramento.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50792B-2359-4F0A-8837-0B8E028F9308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147248" cy="5327104"/>
          </a:xfrm>
        </p:spPr>
        <p:txBody>
          <a:bodyPr/>
          <a:lstStyle/>
          <a:p>
            <a:endParaRPr lang="pt-BR" dirty="0" smtClean="0"/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Condutas: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Posicionar vítima em posição de choque: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Trendelemburg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Manter vítima aquecida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Não oferecer líquidos ou alimentos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654B2E-A981-4944-89E1-5FB2DE9F4871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CHOQUE CARDIOGÊNICO</a:t>
            </a:r>
            <a:b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700808"/>
            <a:ext cx="8143932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[...] falência do coração como bomba cardíaca pela diminuição da força de contração, diminuição do débito cardíaco e o aumento da pressão venosa central (PVC), gerando a má perfusão tecidual. 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Infarto, arritmias, embolia, tamponamento cardíaco, contusão cardíaca, pós-operatório de cirurgia cardíaca.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 sinais e sintomas são como os do choque hipovolêmico, exceto o pulso, o qual pode estar irregular </a:t>
            </a:r>
          </a:p>
          <a:p>
            <a:pPr algn="just">
              <a:buNone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257720-8BAB-4C5B-B570-EF5B669231C3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696464"/>
                </a:solidFill>
              </a:rPr>
              <a:t>Enfª</a:t>
            </a:r>
            <a:r>
              <a:rPr lang="pt-BR" dirty="0" smtClean="0">
                <a:solidFill>
                  <a:srgbClr val="696464"/>
                </a:solidFill>
              </a:rPr>
              <a:t> Andréia Silva</a:t>
            </a:r>
            <a:endParaRPr lang="pt-BR" dirty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4A-64D4-444C-9885-E3EAABAC4A9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5122" name="Picture 2" descr="No coração de Shirley — Um filme de Edyala Yglesias | Entrement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256584" cy="56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Sinais e Sintomas: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>
            <a:normAutofit fontScale="55000" lnSpcReduction="20000"/>
          </a:bodyPr>
          <a:lstStyle/>
          <a:p>
            <a:endParaRPr lang="pt-BR" dirty="0" smtClean="0"/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hipotensão arterial </a:t>
            </a:r>
          </a:p>
          <a:p>
            <a:pPr>
              <a:buFont typeface="Wingdings" pitchFamily="2" charset="2"/>
              <a:buChar char="v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queda rápida e acentuada do índice cardíaco </a:t>
            </a:r>
          </a:p>
          <a:p>
            <a:pPr>
              <a:buFont typeface="Wingdings" pitchFamily="2" charset="2"/>
              <a:buChar char="v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oligúria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taquisfigmia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hiperpnéia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alteração no nível de consciência </a:t>
            </a:r>
          </a:p>
          <a:p>
            <a:pPr>
              <a:buFont typeface="Wingdings" pitchFamily="2" charset="2"/>
              <a:buChar char="v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dor anginosa e arritmias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09B9D8-F2A3-42FD-ADA4-BA2ABE7E360B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63272" cy="6192688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sz="3800" b="1" i="1" u="sng" dirty="0" smtClean="0">
                <a:latin typeface="Arial" pitchFamily="34" charset="0"/>
                <a:cs typeface="Arial" pitchFamily="34" charset="0"/>
              </a:rPr>
              <a:t>Necessário: </a:t>
            </a:r>
          </a:p>
          <a:p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Sedação </a:t>
            </a:r>
          </a:p>
          <a:p>
            <a:pPr>
              <a:buFont typeface="Wingdings" pitchFamily="2" charset="2"/>
              <a:buChar char="v"/>
            </a:pP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Oxigênio </a:t>
            </a:r>
          </a:p>
          <a:p>
            <a:pPr>
              <a:buFont typeface="Wingdings" pitchFamily="2" charset="2"/>
              <a:buChar char="v"/>
            </a:pP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Reposição de volume </a:t>
            </a:r>
          </a:p>
          <a:p>
            <a:pPr>
              <a:buFont typeface="Wingdings" pitchFamily="2" charset="2"/>
              <a:buChar char="v"/>
            </a:pP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Correção das alterações hemodinâmicas, através do uso de:</a:t>
            </a:r>
          </a:p>
          <a:p>
            <a:pPr indent="274320">
              <a:buFont typeface="Wingdings" pitchFamily="2" charset="2"/>
              <a:buChar char="ü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dopamina, </a:t>
            </a:r>
            <a:r>
              <a:rPr lang="pt-BR" sz="2900" dirty="0" err="1" smtClean="0">
                <a:latin typeface="Arial" pitchFamily="34" charset="0"/>
                <a:cs typeface="Arial" pitchFamily="34" charset="0"/>
              </a:rPr>
              <a:t>dobutamina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indent="274320">
              <a:buFont typeface="Wingdings" pitchFamily="2" charset="2"/>
              <a:buChar char="ü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associação de drogas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inotrópicas  </a:t>
            </a:r>
            <a:r>
              <a:rPr lang="pt-BR" sz="2000" dirty="0"/>
              <a:t>lise da fibrina e a consequente dissolução do trombo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/melhoram o tônus cardíaco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vasodilatadoras, </a:t>
            </a:r>
          </a:p>
          <a:p>
            <a:pPr indent="274320">
              <a:buFont typeface="Wingdings" pitchFamily="2" charset="2"/>
              <a:buChar char="ü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agentes fibrinolíticos, </a:t>
            </a:r>
          </a:p>
          <a:p>
            <a:pPr indent="274320">
              <a:buFont typeface="Wingdings" pitchFamily="2" charset="2"/>
              <a:buChar char="ü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bicarbonato de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sódio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ü"/>
            </a:pPr>
            <a:r>
              <a:rPr lang="pt-BR" sz="2900" dirty="0" err="1" smtClean="0">
                <a:latin typeface="Arial" pitchFamily="34" charset="0"/>
                <a:cs typeface="Arial" pitchFamily="34" charset="0"/>
              </a:rPr>
              <a:t>heparina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indent="274320">
              <a:buFont typeface="Wingdings" pitchFamily="2" charset="2"/>
              <a:buChar char="ü"/>
            </a:pPr>
            <a:r>
              <a:rPr lang="pt-BR" sz="2900" dirty="0" err="1" smtClean="0">
                <a:latin typeface="Arial" pitchFamily="34" charset="0"/>
                <a:cs typeface="Arial" pitchFamily="34" charset="0"/>
              </a:rPr>
              <a:t>isoproterenol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/relaxamento dos vasos/ melhora entrada de ar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ü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Adrenalina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ou </a:t>
            </a:r>
            <a:r>
              <a:rPr lang="pt-BR" sz="2900" dirty="0" err="1" smtClean="0">
                <a:latin typeface="Arial" pitchFamily="34" charset="0"/>
                <a:cs typeface="Arial" pitchFamily="34" charset="0"/>
              </a:rPr>
              <a:t>epinefrina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ü"/>
            </a:pPr>
            <a:r>
              <a:rPr lang="pt-BR" sz="2900" dirty="0" err="1" smtClean="0">
                <a:latin typeface="Arial" pitchFamily="34" charset="0"/>
                <a:cs typeface="Arial" pitchFamily="34" charset="0"/>
              </a:rPr>
              <a:t>amiodarona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/aumenta a irrigação do coração pelas coronarianas 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Balão intra-aórtico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E3ECA4-AAB7-4CED-B7F0-6C346E8C9BA4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 balão faz um movimento de </a:t>
            </a:r>
            <a:r>
              <a:rPr lang="pt-BR" dirty="0" err="1"/>
              <a:t>contrapulsação</a:t>
            </a:r>
            <a:r>
              <a:rPr lang="pt-BR" dirty="0"/>
              <a:t>, ou seja, quando o coração insufla, o balão contrai e quando o coração relaxa, o balão infla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992E48-14A0-4AC0-8556-98FF9C2F4B5D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9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Choque Distributivo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Neurogênico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Anafilático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Séptico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ED4B37-BBF1-42E3-AF7B-E2F1DB120E78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Neurogênico</a:t>
            </a:r>
            <a:endParaRPr lang="pt-BR" sz="3600" i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 fontScale="92500" lnSpcReduction="10000"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Causado por: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lesão da medula espinhal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anestesia espinhal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lesão do sistema nervoso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efeito depressor de medicamentos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uso de drogas e ainda estados hipoglicemiantes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C560BB-5D39-4570-8485-CFF30ADA3CBF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085184"/>
            <a:ext cx="7628384" cy="648072"/>
          </a:xfrm>
        </p:spPr>
        <p:txBody>
          <a:bodyPr>
            <a:normAutofit/>
          </a:bodyPr>
          <a:lstStyle/>
          <a:p>
            <a:r>
              <a:rPr lang="pt-BR" dirty="0" smtClean="0"/>
              <a:t>     </a:t>
            </a:r>
            <a: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Simples               -       Complicado</a:t>
            </a:r>
            <a:endParaRPr lang="pt-BR" sz="3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02" y="2132856"/>
            <a:ext cx="35569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535" y="2157214"/>
            <a:ext cx="3634567" cy="27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Data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B7D4A2-CA82-49D9-BA89-C15CBDFFC399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219256" cy="5688632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Há perda de controle do diâmetro vascular pelo sistema nervoso  </a:t>
            </a:r>
          </a:p>
          <a:p>
            <a:pPr indent="274320"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interrompe a comunicação entre o SNC e os vasos, portanto, </a:t>
            </a:r>
          </a:p>
          <a:p>
            <a:pPr indent="274320"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há uma perda da resistência periférica </a:t>
            </a:r>
          </a:p>
          <a:p>
            <a:pPr indent="274320"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 dilatação da rede vascular, </a:t>
            </a:r>
          </a:p>
          <a:p>
            <a:pPr indent="274320"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dificultando o retorno venoso,</a:t>
            </a:r>
          </a:p>
          <a:p>
            <a:pPr indent="274320"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levando à diminuição do oxigênio circulante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Pode causar hipotensão sem alteração de consciência, temperatura e enchimento capilar normais, vítima aquecida e com pulso normal ou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bradicárdico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ATENÇÃO: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o choque pode ser mascarado!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2023D1-CB92-42E1-9186-8D14FB3488F9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24942"/>
          </a:xfrm>
        </p:spPr>
        <p:txBody>
          <a:bodyPr>
            <a:normAutofit/>
          </a:bodyPr>
          <a:lstStyle/>
          <a:p>
            <a:r>
              <a:rPr lang="pt-BR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Anafilático</a:t>
            </a:r>
            <a:endParaRPr lang="pt-BR" sz="3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19256" cy="5472608"/>
          </a:xfrm>
        </p:spPr>
        <p:txBody>
          <a:bodyPr>
            <a:normAutofit fontScale="92500" lnSpcReduction="20000"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Resulta de reação alérgica, como picada de insetos e medicamentos, por exemplo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i="1" u="sng" dirty="0" smtClean="0">
                <a:latin typeface="Arial" pitchFamily="34" charset="0"/>
                <a:cs typeface="Arial" pitchFamily="34" charset="0"/>
              </a:rPr>
              <a:t>Sinais e sintomas: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Pele avermelhada, com prurido e ardência </a:t>
            </a:r>
          </a:p>
          <a:p>
            <a:pPr indent="274320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Edema de face e língua </a:t>
            </a:r>
          </a:p>
          <a:p>
            <a:pPr indent="274320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Respiração ruidosa e difícil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dispnéia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), devido ao edema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glote.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Hipotensão, pulso fraco, tontura, palidez e cianose </a:t>
            </a:r>
          </a:p>
          <a:p>
            <a:pPr indent="274320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27432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Coma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85ED8D-9C83-4F6A-9F2D-03983249F177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724942"/>
          </a:xfrm>
        </p:spPr>
        <p:txBody>
          <a:bodyPr>
            <a:normAutofit/>
          </a:bodyPr>
          <a:lstStyle/>
          <a:p>
            <a:r>
              <a:rPr lang="pt-BR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Séptico</a:t>
            </a:r>
            <a:endParaRPr lang="pt-BR" sz="3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484784"/>
            <a:ext cx="8001056" cy="4535016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Decorrente de infecção severa, onde toxinas são liberadas na circulação provocando dilatação dos vasos sanguíneos e consequente aumento da capacidade do sistema circulatório </a:t>
            </a: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Acontece, geralmente, em ambiente hospitalar, ou em decorrência de algum procedimento. </a:t>
            </a:r>
          </a:p>
          <a:p>
            <a:pPr algn="ctr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37A97C-05F9-4DE4-B152-FCA1A8E4167B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5240" cy="86895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Choque Obstrutivo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772816"/>
            <a:ext cx="8143932" cy="4572000"/>
          </a:xfrm>
        </p:spPr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Em situações de trauma, o tamponamento cardíaco e o pneumotórax hipertensivo predispõem ao choque obstrutivo, pois ocorre uma obstrução mecânica levando à queda do débito cardíaco.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É caracterizado também nas situações de tromboembolismo pulmonar e dissecção de aorta.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9ECC52-2E79-4100-91C9-CA445CB9ECA6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Dissecção de aorta 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4883"/>
            <a:ext cx="7467600" cy="4204258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992E48-14A0-4AC0-8556-98FF9C2F4B5D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737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4A-64D4-444C-9885-E3EAABAC4A90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  <p:pic>
        <p:nvPicPr>
          <p:cNvPr id="1026" name="Picture 2" descr="Resultado de imagem para tipos de cho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768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772400" cy="724942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lang="pt-BR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4572000"/>
          </a:xfrm>
        </p:spPr>
        <p:txBody>
          <a:bodyPr>
            <a:normAutofit/>
          </a:bodyPr>
          <a:lstStyle/>
          <a:p>
            <a:endParaRPr lang="pt-BR" sz="1600" dirty="0" smtClean="0"/>
          </a:p>
          <a:p>
            <a:pPr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FORTES, Julia Ikeda (coordenação técnica pedagógica) </a:t>
            </a:r>
            <a:r>
              <a:rPr lang="pt-BR" sz="16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 al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Curso de especialização profissional de nível técnico em enfermagem – livro do aluno: urgência e emergência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/. São Paulo : FUNDAP, 2010.</a:t>
            </a:r>
          </a:p>
          <a:p>
            <a:pPr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MORTON, P G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Cuidados críticos de enfermagem: uma abordagem holística Rio de Janeiro: Guanabara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Koogan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, 2011 </a:t>
            </a:r>
          </a:p>
          <a:p>
            <a:pPr>
              <a:buNone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OLIVEIRA Beatriz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Trauma: atendimento pré- hospitalar São Paulo: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Atheneu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2004 </a:t>
            </a: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SMELTZER, Suzanne C &amp; BARE, Brenda G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Brunner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Suddarth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: Enfermagem Medico Cirúrgico 7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ed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V 4 Rio de Janeiro: Interamericana, 2000 </a:t>
            </a: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CONTAMINAÇÃO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pt-BR" sz="2800" dirty="0" smtClean="0"/>
          </a:p>
          <a:p>
            <a:pPr>
              <a:buFont typeface="Wingdings" pitchFamily="2" charset="2"/>
              <a:buChar char="v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Limpo: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sem presença de sujidade (ex: ferida cirúrgica) </a:t>
            </a:r>
          </a:p>
          <a:p>
            <a:pPr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Contaminado: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presença de detritos, corpo estranho ou microrganismo patogênico </a:t>
            </a:r>
          </a:p>
          <a:p>
            <a:endParaRPr lang="pt-BR" sz="2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520716-9DB4-4C21-9B44-03B5DC1EE6A7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>
                <a:solidFill>
                  <a:srgbClr val="696464"/>
                </a:solidFill>
              </a:rPr>
              <a:t>Enfª Andréia Silva</a:t>
            </a:r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7772400" cy="63894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Limpa                    -          Contaminada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7154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373" y="1382325"/>
            <a:ext cx="3515011" cy="26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Data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AB555F-1F33-47EC-9A20-2C5E60D4A59F}" type="datetime1">
              <a:rPr lang="pt-BR" smtClean="0">
                <a:solidFill>
                  <a:srgbClr val="696464"/>
                </a:solidFill>
              </a:rPr>
              <a:pPr/>
              <a:t>21/09/2022</a:t>
            </a:fld>
            <a:endParaRPr lang="pt-BR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1351</TotalTime>
  <Words>2927</Words>
  <Application>Microsoft Office PowerPoint</Application>
  <PresentationFormat>Apresentação na tela (4:3)</PresentationFormat>
  <Paragraphs>604</Paragraphs>
  <Slides>76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76</vt:i4>
      </vt:variant>
    </vt:vector>
  </HeadingPairs>
  <TitlesOfParts>
    <vt:vector size="85" baseType="lpstr">
      <vt:lpstr>Arial</vt:lpstr>
      <vt:lpstr>Arial Black</vt:lpstr>
      <vt:lpstr>Calibri</vt:lpstr>
      <vt:lpstr>Century Schoolbook</vt:lpstr>
      <vt:lpstr>Comic Sans MS</vt:lpstr>
      <vt:lpstr>DokChampa</vt:lpstr>
      <vt:lpstr>Wingdings</vt:lpstr>
      <vt:lpstr>Wingdings 2</vt:lpstr>
      <vt:lpstr>Balcão Envidraçado</vt:lpstr>
      <vt:lpstr>Apresentação do PowerPoint</vt:lpstr>
      <vt:lpstr>Ferimento</vt:lpstr>
      <vt:lpstr>Classificação das feridas</vt:lpstr>
      <vt:lpstr>Apresentação do PowerPoint</vt:lpstr>
      <vt:lpstr>Superficial         -         Profunda</vt:lpstr>
      <vt:lpstr>Apresentação do PowerPoint</vt:lpstr>
      <vt:lpstr>     Simples               -       Complicado</vt:lpstr>
      <vt:lpstr>Apresentação do PowerPoint</vt:lpstr>
      <vt:lpstr>    Limpa                    -          Contaminada</vt:lpstr>
      <vt:lpstr>Apresentação do PowerPoint</vt:lpstr>
      <vt:lpstr>Apresentação do PowerPoint</vt:lpstr>
      <vt:lpstr>    Físicos                  -         Químicos</vt:lpstr>
      <vt:lpstr>QUANTO À APRESENTAÇÃO </vt:lpstr>
      <vt:lpstr>Apresentação do PowerPoint</vt:lpstr>
      <vt:lpstr>Apresentação do PowerPoint</vt:lpstr>
      <vt:lpstr>Vamos pesquisar...</vt:lpstr>
      <vt:lpstr>Abertos: o ferimento é considerado aberto quando rompe a integridade da pele, expondo os tecidos internos </vt:lpstr>
      <vt:lpstr>Abertos:</vt:lpstr>
      <vt:lpstr>Abertos:</vt:lpstr>
      <vt:lpstr>Abertos:</vt:lpstr>
      <vt:lpstr>Apresentação do PowerPoint</vt:lpstr>
      <vt:lpstr>Abertos:</vt:lpstr>
      <vt:lpstr>Abertos:</vt:lpstr>
      <vt:lpstr>Abertos:</vt:lpstr>
      <vt:lpstr>Abertos:</vt:lpstr>
      <vt:lpstr>CUIDADOS COM O SEGMENTO AMPUTADO </vt:lpstr>
      <vt:lpstr>Abertos:</vt:lpstr>
      <vt:lpstr>Apresentação do PowerPoint</vt:lpstr>
      <vt:lpstr>Apresentação do PowerPoint</vt:lpstr>
      <vt:lpstr>Abertos:</vt:lpstr>
      <vt:lpstr>Ferimentos específicos</vt:lpstr>
      <vt:lpstr>Apresentação do PowerPoint</vt:lpstr>
      <vt:lpstr>Apresentação do PowerPoint</vt:lpstr>
      <vt:lpstr>Apresentação do PowerPoint</vt:lpstr>
      <vt:lpstr>Apresentação do PowerPoint</vt:lpstr>
      <vt:lpstr>Cuidados Enfermagem</vt:lpstr>
      <vt:lpstr>HEMORRAGIAS </vt:lpstr>
      <vt:lpstr>Revisão Sistema Circulatório</vt:lpstr>
      <vt:lpstr>Apresentação do PowerPoint</vt:lpstr>
      <vt:lpstr>CLASSIFICAÇÃO DAS HEMORRAGIAS </vt:lpstr>
      <vt:lpstr>Conforme o vaso lesionado</vt:lpstr>
      <vt:lpstr>Tipos de hemorragias</vt:lpstr>
      <vt:lpstr>Importante:</vt:lpstr>
      <vt:lpstr>Apresentação do PowerPoint</vt:lpstr>
      <vt:lpstr>Como identificar:</vt:lpstr>
      <vt:lpstr>Apresentação do PowerPoint</vt:lpstr>
      <vt:lpstr>Apresentação do PowerPoint</vt:lpstr>
      <vt:lpstr>CUIDADOS – HEMORRAGIAS EXTERNAS </vt:lpstr>
      <vt:lpstr>CHOQUE </vt:lpstr>
      <vt:lpstr>choque</vt:lpstr>
      <vt:lpstr>Apresentação do PowerPoint</vt:lpstr>
      <vt:lpstr>Apresentação do PowerPoint</vt:lpstr>
      <vt:lpstr>Tipos de choque</vt:lpstr>
      <vt:lpstr>Apresentação do PowerPoint</vt:lpstr>
      <vt:lpstr>Choque Hipovolêmico</vt:lpstr>
      <vt:lpstr>Apresentação do PowerPoint</vt:lpstr>
      <vt:lpstr>Apresentação do PowerPoint</vt:lpstr>
      <vt:lpstr>Apresentação do PowerPoint</vt:lpstr>
      <vt:lpstr>Condutas:</vt:lpstr>
      <vt:lpstr>condutas</vt:lpstr>
      <vt:lpstr>Apresentação do PowerPoint</vt:lpstr>
      <vt:lpstr>Apresentação do PowerPoint</vt:lpstr>
      <vt:lpstr>CHOQUE CARDIOGÊNICO Definição </vt:lpstr>
      <vt:lpstr>Apresentação do PowerPoint</vt:lpstr>
      <vt:lpstr>Sinais e Sintomas:</vt:lpstr>
      <vt:lpstr>Apresentação do PowerPoint</vt:lpstr>
      <vt:lpstr>Apresentação do PowerPoint</vt:lpstr>
      <vt:lpstr>Choque Distributivo</vt:lpstr>
      <vt:lpstr>Neurogênico</vt:lpstr>
      <vt:lpstr>Apresentação do PowerPoint</vt:lpstr>
      <vt:lpstr>Anafilático</vt:lpstr>
      <vt:lpstr>Séptico</vt:lpstr>
      <vt:lpstr>Choque Obstrutivo</vt:lpstr>
      <vt:lpstr>Dissecção de aorta </vt:lpstr>
      <vt:lpstr>Apresentação do PowerPoint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Andreia</dc:creator>
  <cp:lastModifiedBy>Usuário do Windows</cp:lastModifiedBy>
  <cp:revision>87</cp:revision>
  <dcterms:created xsi:type="dcterms:W3CDTF">2017-06-21T13:33:18Z</dcterms:created>
  <dcterms:modified xsi:type="dcterms:W3CDTF">2022-09-21T20:52:02Z</dcterms:modified>
</cp:coreProperties>
</file>