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71" r:id="rId10"/>
    <p:sldId id="272" r:id="rId11"/>
    <p:sldId id="273" r:id="rId12"/>
    <p:sldId id="274" r:id="rId13"/>
    <p:sldId id="275" r:id="rId14"/>
    <p:sldId id="263" r:id="rId15"/>
    <p:sldId id="26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ia.blog.br/radiodiagnostico/radiodiagnostico-ou-radiologia-diagnostica-o-que-e" TargetMode="External"/><Relationship Id="rId2" Type="http://schemas.openxmlformats.org/officeDocument/2006/relationships/hyperlink" Target="http://pt.wikipedia.org/wiki/Radiologi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edicina_nucle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ia.blog.br/medicina-nuclear/cintilografia" TargetMode="External"/><Relationship Id="rId2" Type="http://schemas.openxmlformats.org/officeDocument/2006/relationships/hyperlink" Target="http://radiologia.blog.br/medicina-nuclear/o-que-sao-radiofarmacos-e-suas-aplicaco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Medicina nuclear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Professor Sergio </a:t>
            </a:r>
            <a:r>
              <a:rPr lang="pt-BR" dirty="0" err="1" smtClean="0"/>
              <a:t>Nicoluzzi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50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 smtClean="0">
                <a:latin typeface="Arial" panose="020B0604020202020204" pitchFamily="34" charset="0"/>
              </a:rPr>
              <a:t>Propriedades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>
                <a:latin typeface="Arial" panose="020B0604020202020204" pitchFamily="34" charset="0"/>
              </a:rPr>
              <a:t>Propriedades dos </a:t>
            </a:r>
            <a:r>
              <a:rPr lang="pt-BR" b="1" dirty="0" err="1">
                <a:latin typeface="Arial" panose="020B0604020202020204" pitchFamily="34" charset="0"/>
              </a:rPr>
              <a:t>Radiofármacos</a:t>
            </a:r>
            <a:r>
              <a:rPr lang="pt-BR" b="1" dirty="0">
                <a:latin typeface="Arial" panose="020B0604020202020204" pitchFamily="34" charset="0"/>
              </a:rPr>
              <a:t> quanto à sua Finalidade</a:t>
            </a:r>
            <a:r>
              <a:rPr lang="pt-BR" b="1" dirty="0" smtClean="0">
                <a:latin typeface="Arial" panose="020B0604020202020204" pitchFamily="34" charset="0"/>
              </a:rPr>
              <a:t>: Diagnostica ou </a:t>
            </a:r>
            <a:r>
              <a:rPr lang="pt-BR" b="1" dirty="0" err="1" smtClean="0">
                <a:latin typeface="Arial" panose="020B0604020202020204" pitchFamily="34" charset="0"/>
              </a:rPr>
              <a:t>terapeutica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5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diagnostica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</a:rPr>
              <a:t>Seletividade por um determinado órgão ou sistema;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Arial" panose="020B0604020202020204" pitchFamily="34" charset="0"/>
              </a:rPr>
              <a:t>- Deve emitir radiações penetrantes que atravessem o corpo e atinjam os detectores;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Arial" panose="020B0604020202020204" pitchFamily="34" charset="0"/>
              </a:rPr>
              <a:t>- Deve emitir baixa dose de radiação ao paciente;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Arial" panose="020B0604020202020204" pitchFamily="34" charset="0"/>
              </a:rPr>
              <a:t>- Permitir repetição de exames em tempos curtos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8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terapeutica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>
                <a:latin typeface="Arial" panose="020B0604020202020204" pitchFamily="34" charset="0"/>
              </a:rPr>
              <a:t>Devem apresentar seletividade pelo tumor;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>
                <a:latin typeface="Arial" panose="020B0604020202020204" pitchFamily="34" charset="0"/>
              </a:rPr>
              <a:t>- Transferir ao tumor alta taxa de dose de radiação para destruir a célula cancerígena;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>
                <a:latin typeface="Arial" panose="020B0604020202020204" pitchFamily="34" charset="0"/>
              </a:rPr>
              <a:t>- Não deve prejudicar os tecidos sadios adjacentes.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0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Diferenças entre eles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latin typeface="Arial" panose="020B0604020202020204" pitchFamily="34" charset="0"/>
              </a:rPr>
              <a:t>Para o diagnóstico, a maioria dos </a:t>
            </a:r>
            <a:r>
              <a:rPr lang="pt-BR" dirty="0" err="1">
                <a:latin typeface="Arial" panose="020B0604020202020204" pitchFamily="34" charset="0"/>
              </a:rPr>
              <a:t>radiofármacos</a:t>
            </a:r>
            <a:r>
              <a:rPr lang="pt-BR" dirty="0">
                <a:latin typeface="Arial" panose="020B0604020202020204" pitchFamily="34" charset="0"/>
              </a:rPr>
              <a:t> são líquidos para serem injetados, e apenas dois são na forma de gases para a realização de exames das vias aéreas</a:t>
            </a:r>
            <a:r>
              <a:rPr lang="pt-BR" dirty="0" smtClean="0">
                <a:latin typeface="Arial" panose="020B0604020202020204" pitchFamily="34" charset="0"/>
              </a:rPr>
              <a:t>.</a:t>
            </a:r>
          </a:p>
          <a:p>
            <a:r>
              <a:rPr lang="pt-BR" dirty="0">
                <a:latin typeface="Arial" panose="020B0604020202020204" pitchFamily="34" charset="0"/>
              </a:rPr>
              <a:t>Na terapia, a maioria dos </a:t>
            </a:r>
            <a:r>
              <a:rPr lang="pt-BR" dirty="0" err="1">
                <a:latin typeface="Arial" panose="020B0604020202020204" pitchFamily="34" charset="0"/>
              </a:rPr>
              <a:t>radiofármacos</a:t>
            </a:r>
            <a:r>
              <a:rPr lang="pt-BR" dirty="0">
                <a:latin typeface="Arial" panose="020B0604020202020204" pitchFamily="34" charset="0"/>
              </a:rPr>
              <a:t> são sólidos, na forma de cápsulas. Eventualmente, também podem ser feitos </a:t>
            </a:r>
            <a:r>
              <a:rPr lang="pt-BR" dirty="0" err="1">
                <a:latin typeface="Arial" panose="020B0604020202020204" pitchFamily="34" charset="0"/>
              </a:rPr>
              <a:t>radiofármacos</a:t>
            </a:r>
            <a:r>
              <a:rPr lang="pt-BR" dirty="0">
                <a:latin typeface="Arial" panose="020B0604020202020204" pitchFamily="34" charset="0"/>
              </a:rPr>
              <a:t> líquidos injetáveis para terapia. Quase todos os radioisótopos são emissores de radiação gama</a:t>
            </a:r>
            <a:r>
              <a:rPr lang="pt-BR" dirty="0" smtClean="0">
                <a:solidFill>
                  <a:srgbClr val="CCCCCC"/>
                </a:solidFill>
                <a:latin typeface="Arial" panose="020B0604020202020204" pitchFamily="34" charset="0"/>
              </a:rPr>
              <a:t>.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8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realiza o exame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3B3A3D"/>
                </a:solidFill>
                <a:latin typeface="Open Sans"/>
              </a:rPr>
              <a:t>Conforme é realizada a leitura da radiação nos órgãos são captadas baixas e altas energias, isto permite avaliar a função dos tecidos, diferente de outros métodos na radiologia, onde o diagnóstico é realizado pela a imagem anatômica, a MN permite o diagnóstico pela avaliação funcional, sendo possível detectar diferentes patologias de </a:t>
            </a:r>
            <a:r>
              <a:rPr lang="pt-BR" dirty="0" smtClean="0">
                <a:solidFill>
                  <a:srgbClr val="3B3A3D"/>
                </a:solidFill>
                <a:latin typeface="Open Sans"/>
              </a:rPr>
              <a:t>forma precoce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8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que serve a </a:t>
            </a:r>
            <a:r>
              <a:rPr lang="pt-BR" dirty="0" err="1" smtClean="0"/>
              <a:t>mn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3B3A3D"/>
                </a:solidFill>
                <a:latin typeface="Open Sans"/>
              </a:rPr>
              <a:t>O exame diagnóstico da MN avalia a imagem funcional do órgão em estudo, por isso é possível conhecer o seu comportamento metabólico e a sua funcionalidade. O exame ainda consegue visualizar a imagem do corpo inteiro do paciente para diagnóstico de metástase tumoral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746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Boa noite !</a:t>
            </a:r>
          </a:p>
          <a:p>
            <a:pPr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23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Medicina nuclear (</a:t>
            </a:r>
            <a:r>
              <a:rPr lang="pt-BR" dirty="0" err="1" smtClean="0"/>
              <a:t>mn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rgbClr val="3B3A3D"/>
                </a:solidFill>
                <a:latin typeface="Open Sans"/>
              </a:rPr>
              <a:t>é a modalidade na </a:t>
            </a:r>
            <a:r>
              <a:rPr lang="pt-BR" sz="2400" dirty="0">
                <a:solidFill>
                  <a:srgbClr val="00A19A"/>
                </a:solidFill>
                <a:latin typeface="Open Sans"/>
                <a:hlinkClick r:id="rId2"/>
              </a:rPr>
              <a:t>Radiologia</a:t>
            </a:r>
            <a:r>
              <a:rPr lang="pt-BR" sz="2400" dirty="0">
                <a:solidFill>
                  <a:srgbClr val="3B3A3D"/>
                </a:solidFill>
                <a:latin typeface="Open Sans"/>
              </a:rPr>
              <a:t> que utiliza fontes com substancias radioativas (</a:t>
            </a:r>
            <a:r>
              <a:rPr lang="pt-BR" sz="2400" dirty="0" err="1">
                <a:solidFill>
                  <a:srgbClr val="3B3A3D"/>
                </a:solidFill>
                <a:latin typeface="Open Sans"/>
              </a:rPr>
              <a:t>radionuclídeos</a:t>
            </a:r>
            <a:r>
              <a:rPr lang="pt-BR" sz="2400" dirty="0">
                <a:solidFill>
                  <a:srgbClr val="3B3A3D"/>
                </a:solidFill>
                <a:latin typeface="Open Sans"/>
              </a:rPr>
              <a:t>) para a formação de </a:t>
            </a:r>
            <a:r>
              <a:rPr lang="pt-BR" sz="2400" dirty="0">
                <a:solidFill>
                  <a:srgbClr val="00A19A"/>
                </a:solidFill>
                <a:latin typeface="Open Sans"/>
                <a:hlinkClick r:id="rId3"/>
              </a:rPr>
              <a:t>diagnóstico por imagem</a:t>
            </a:r>
            <a:r>
              <a:rPr lang="pt-BR" sz="2400" dirty="0">
                <a:solidFill>
                  <a:srgbClr val="3B3A3D"/>
                </a:solidFill>
                <a:latin typeface="Open Sans"/>
              </a:rPr>
              <a:t> e </a:t>
            </a:r>
            <a:r>
              <a:rPr lang="pt-BR" sz="2400" dirty="0" smtClean="0">
                <a:solidFill>
                  <a:srgbClr val="3B3A3D"/>
                </a:solidFill>
                <a:latin typeface="Open Sans"/>
              </a:rPr>
              <a:t>para tratamentos de patologias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016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é </a:t>
            </a:r>
            <a:r>
              <a:rPr lang="pt-BR" dirty="0" err="1" smtClean="0"/>
              <a:t>radiofarmaco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</a:rPr>
              <a:t> É toda substância que por sua forma farmacêutica, quantidade e qualidade de radiação, pode ser utilizada no diagnóstico e terapia de várias enfermidades do corpo humano, qualquer que seja sua via de administração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76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Adminitralçao</a:t>
            </a:r>
            <a:r>
              <a:rPr lang="pt-BR" dirty="0" smtClean="0"/>
              <a:t> de </a:t>
            </a:r>
            <a:r>
              <a:rPr lang="pt-BR" dirty="0" err="1" smtClean="0"/>
              <a:t>rf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rgbClr val="3B3A3D"/>
                </a:solidFill>
                <a:latin typeface="Open Sans"/>
              </a:rPr>
              <a:t>Estas fontes são administradas por via oral, inalatória, venosa ou subcutânea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564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funciona?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rgbClr val="3B3A3D"/>
                </a:solidFill>
                <a:latin typeface="Open Sans"/>
              </a:rPr>
              <a:t>, as fontes são distribuídas para os órgãos a serem estudados.</a:t>
            </a:r>
          </a:p>
          <a:p>
            <a:pPr algn="just"/>
            <a:r>
              <a:rPr lang="pt-BR" dirty="0">
                <a:solidFill>
                  <a:srgbClr val="3B3A3D"/>
                </a:solidFill>
                <a:latin typeface="Open Sans"/>
              </a:rPr>
              <a:t>As fontes são distribuídas para os órgãos diante da característica do elemento radioativo ou pela composição com outro elemento químico, formando um </a:t>
            </a:r>
            <a:r>
              <a:rPr lang="pt-BR" dirty="0" err="1">
                <a:solidFill>
                  <a:srgbClr val="3B3A3D"/>
                </a:solidFill>
                <a:latin typeface="Open Sans"/>
              </a:rPr>
              <a:t>radiofármaco</a:t>
            </a:r>
            <a:r>
              <a:rPr lang="pt-BR" dirty="0">
                <a:solidFill>
                  <a:srgbClr val="3B3A3D"/>
                </a:solidFill>
                <a:latin typeface="Open Sans"/>
              </a:rPr>
              <a:t>, este terá afinidade com determinados tecidos e assim sendo distribuído para outros órgãos.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0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Quanto tempo dura a radiação?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rgbClr val="3B3A3D"/>
                </a:solidFill>
                <a:latin typeface="Open Sans"/>
              </a:rPr>
              <a:t>Os elementos utilizados na </a:t>
            </a:r>
            <a:r>
              <a:rPr lang="pt-BR" dirty="0">
                <a:solidFill>
                  <a:srgbClr val="00A19A"/>
                </a:solidFill>
                <a:latin typeface="Open Sans"/>
                <a:hlinkClick r:id="rId2"/>
              </a:rPr>
              <a:t>Medicina Nuclear</a:t>
            </a:r>
            <a:r>
              <a:rPr lang="pt-BR" dirty="0">
                <a:solidFill>
                  <a:srgbClr val="3B3A3D"/>
                </a:solidFill>
                <a:latin typeface="Open Sans"/>
              </a:rPr>
              <a:t> emitem a radiação gama e diminuem a sua energia pela metade (meia-vida) em fração de horas ou dias, o tempo em que os elementos ficam no corpo do paciente é reduzido também pela urina.</a:t>
            </a:r>
          </a:p>
        </p:txBody>
      </p:sp>
    </p:spTree>
    <p:extLst>
      <p:ext uri="{BB962C8B-B14F-4D97-AF65-F5344CB8AC3E}">
        <p14:creationId xmlns:p14="http://schemas.microsoft.com/office/powerpoint/2010/main" val="3640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800" dirty="0">
                <a:solidFill>
                  <a:srgbClr val="3B3A3D"/>
                </a:solidFill>
                <a:latin typeface="Open Sans"/>
              </a:rPr>
              <a:t>O Tecnécio 99m é o isótopo utilizado para marcação de muitos </a:t>
            </a:r>
            <a:r>
              <a:rPr lang="pt-BR" sz="2800" dirty="0" err="1">
                <a:solidFill>
                  <a:srgbClr val="3B3A3D"/>
                </a:solidFill>
                <a:latin typeface="Open Sans"/>
              </a:rPr>
              <a:t>radiofármacos</a:t>
            </a:r>
            <a:r>
              <a:rPr lang="pt-BR" sz="2800" dirty="0">
                <a:solidFill>
                  <a:srgbClr val="3B3A3D"/>
                </a:solidFill>
                <a:latin typeface="Open Sans"/>
              </a:rPr>
              <a:t> e diminui a sua energia de 140 keV pela metade (meia-vida) a cada 6 horas</a:t>
            </a:r>
            <a:r>
              <a:rPr lang="pt-BR" dirty="0">
                <a:solidFill>
                  <a:srgbClr val="3B3A3D"/>
                </a:solidFill>
                <a:latin typeface="Open Sans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6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cintilografia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3B3A3D"/>
                </a:solidFill>
                <a:latin typeface="Open Sans"/>
              </a:rPr>
              <a:t>O </a:t>
            </a:r>
            <a:r>
              <a:rPr lang="pt-BR" dirty="0" err="1">
                <a:solidFill>
                  <a:srgbClr val="00A19A"/>
                </a:solidFill>
                <a:latin typeface="Open Sans"/>
                <a:hlinkClick r:id="rId2" tooltip="O que é Radiofármaco"/>
              </a:rPr>
              <a:t>radiofármaco</a:t>
            </a:r>
            <a:r>
              <a:rPr lang="pt-BR" dirty="0">
                <a:solidFill>
                  <a:srgbClr val="3B3A3D"/>
                </a:solidFill>
                <a:latin typeface="Open Sans"/>
              </a:rPr>
              <a:t> é distribuído no corpo do paciente emitindo energia e, um equipamento denominado Câmara </a:t>
            </a:r>
            <a:r>
              <a:rPr lang="pt-BR" dirty="0" err="1">
                <a:solidFill>
                  <a:srgbClr val="3B3A3D"/>
                </a:solidFill>
                <a:latin typeface="Open Sans"/>
              </a:rPr>
              <a:t>Cintilográfica</a:t>
            </a:r>
            <a:r>
              <a:rPr lang="pt-BR" dirty="0">
                <a:solidFill>
                  <a:srgbClr val="3B3A3D"/>
                </a:solidFill>
                <a:latin typeface="Open Sans"/>
              </a:rPr>
              <a:t> </a:t>
            </a:r>
            <a:r>
              <a:rPr lang="pt-BR" dirty="0">
                <a:solidFill>
                  <a:srgbClr val="00A19A"/>
                </a:solidFill>
                <a:latin typeface="Open Sans"/>
                <a:hlinkClick r:id="rId3"/>
              </a:rPr>
              <a:t>(Cintilografia)</a:t>
            </a:r>
            <a:r>
              <a:rPr lang="pt-BR" dirty="0">
                <a:solidFill>
                  <a:srgbClr val="3B3A3D"/>
                </a:solidFill>
                <a:latin typeface="Open Sans"/>
              </a:rPr>
              <a:t> realiza a leitura desta energia, esta leitura então é transformada em imagens para o diagnóstico.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0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Fatores para a Produção de </a:t>
            </a:r>
            <a:r>
              <a:rPr lang="pt-BR" b="1" dirty="0" err="1"/>
              <a:t>Radiofármacos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3140968"/>
            <a:ext cx="6400800" cy="234543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</a:rPr>
              <a:t>Escolha do </a:t>
            </a:r>
            <a:r>
              <a:rPr lang="pt-BR" dirty="0" err="1">
                <a:latin typeface="Arial" panose="020B0604020202020204" pitchFamily="34" charset="0"/>
              </a:rPr>
              <a:t>radionuclídeo</a:t>
            </a:r>
            <a:r>
              <a:rPr lang="pt-BR" dirty="0">
                <a:latin typeface="Arial" panose="020B0604020202020204" pitchFamily="34" charset="0"/>
              </a:rPr>
              <a:t>;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Arial" panose="020B0604020202020204" pitchFamily="34" charset="0"/>
              </a:rPr>
              <a:t>- Finalidade (diagnóstica e terapêutica);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Arial" panose="020B0604020202020204" pitchFamily="34" charset="0"/>
              </a:rPr>
              <a:t>- Disponibilidade;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Arial" panose="020B0604020202020204" pitchFamily="34" charset="0"/>
              </a:rPr>
              <a:t>- Custo.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35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</TotalTime>
  <Words>333</Words>
  <Application>Microsoft Office PowerPoint</Application>
  <PresentationFormat>Apresentação na tela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Costura</vt:lpstr>
      <vt:lpstr>Medicina nuclear</vt:lpstr>
      <vt:lpstr>Medicina nuclear (mn)</vt:lpstr>
      <vt:lpstr>O que é radiofarmaco</vt:lpstr>
      <vt:lpstr>Adminitralçao de rf</vt:lpstr>
      <vt:lpstr>Como funciona?</vt:lpstr>
      <vt:lpstr>Quanto tempo dura a radiação?</vt:lpstr>
      <vt:lpstr>exemplos</vt:lpstr>
      <vt:lpstr>cintilografia</vt:lpstr>
      <vt:lpstr>Fatores para a Produção de Radiofármacos</vt:lpstr>
      <vt:lpstr> Propriedades</vt:lpstr>
      <vt:lpstr>diagnostica</vt:lpstr>
      <vt:lpstr>terapeutica</vt:lpstr>
      <vt:lpstr>Diferenças entre eles</vt:lpstr>
      <vt:lpstr>Como realiza o exame</vt:lpstr>
      <vt:lpstr>Para que serve a mn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 nuclear</dc:title>
  <dc:creator>EEBJuliaBZaniolo</dc:creator>
  <cp:lastModifiedBy>EEBJuliaBZaniolo</cp:lastModifiedBy>
  <cp:revision>3</cp:revision>
  <dcterms:created xsi:type="dcterms:W3CDTF">2021-09-08T00:10:44Z</dcterms:created>
  <dcterms:modified xsi:type="dcterms:W3CDTF">2021-09-08T00:49:57Z</dcterms:modified>
</cp:coreProperties>
</file>