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2" r:id="rId14"/>
    <p:sldId id="270" r:id="rId15"/>
  </p:sldIdLst>
  <p:sldSz cx="12192000" cy="6858000"/>
  <p:notesSz cx="12192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602144" y="0"/>
            <a:ext cx="7590155" cy="6858000"/>
          </a:xfrm>
          <a:custGeom>
            <a:avLst/>
            <a:gdLst/>
            <a:ahLst/>
            <a:cxnLst/>
            <a:rect l="l" t="t" r="r" b="b"/>
            <a:pathLst>
              <a:path w="7590155" h="6858000">
                <a:moveTo>
                  <a:pt x="0" y="6857999"/>
                </a:moveTo>
                <a:lnTo>
                  <a:pt x="7589855" y="6857999"/>
                </a:lnTo>
                <a:lnTo>
                  <a:pt x="7589855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EBE7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4373880" cy="6858000"/>
          </a:xfrm>
          <a:custGeom>
            <a:avLst/>
            <a:gdLst/>
            <a:ahLst/>
            <a:cxnLst/>
            <a:rect l="l" t="t" r="r" b="b"/>
            <a:pathLst>
              <a:path w="4373880" h="6858000">
                <a:moveTo>
                  <a:pt x="0" y="6857999"/>
                </a:moveTo>
                <a:lnTo>
                  <a:pt x="4373544" y="6857999"/>
                </a:lnTo>
                <a:lnTo>
                  <a:pt x="4373544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EBE7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1A2E40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7999"/>
                </a:lnTo>
                <a:lnTo>
                  <a:pt x="12192000" y="6857999"/>
                </a:lnTo>
                <a:lnTo>
                  <a:pt x="12192000" y="0"/>
                </a:lnTo>
                <a:close/>
              </a:path>
            </a:pathLst>
          </a:custGeom>
          <a:solidFill>
            <a:srgbClr val="EBE7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92868" y="1616964"/>
            <a:ext cx="2794635" cy="35490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1A2E40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453505"/>
          </a:xfrm>
          <a:custGeom>
            <a:avLst/>
            <a:gdLst/>
            <a:ahLst/>
            <a:cxnLst/>
            <a:rect l="l" t="t" r="r" b="b"/>
            <a:pathLst>
              <a:path w="12192000" h="6453505">
                <a:moveTo>
                  <a:pt x="0" y="6453386"/>
                </a:moveTo>
                <a:lnTo>
                  <a:pt x="12192000" y="6453386"/>
                </a:lnTo>
                <a:lnTo>
                  <a:pt x="12192000" y="0"/>
                </a:lnTo>
                <a:lnTo>
                  <a:pt x="0" y="0"/>
                </a:lnTo>
                <a:lnTo>
                  <a:pt x="0" y="6453386"/>
                </a:lnTo>
                <a:close/>
              </a:path>
            </a:pathLst>
          </a:custGeom>
          <a:solidFill>
            <a:srgbClr val="EBE7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04698" y="405129"/>
            <a:ext cx="4408805" cy="1756410"/>
          </a:xfrm>
          <a:custGeom>
            <a:avLst/>
            <a:gdLst/>
            <a:ahLst/>
            <a:cxnLst/>
            <a:rect l="l" t="t" r="r" b="b"/>
            <a:pathLst>
              <a:path w="4408805" h="1756410">
                <a:moveTo>
                  <a:pt x="4408487" y="0"/>
                </a:moveTo>
                <a:lnTo>
                  <a:pt x="0" y="0"/>
                </a:lnTo>
                <a:lnTo>
                  <a:pt x="0" y="405130"/>
                </a:lnTo>
                <a:lnTo>
                  <a:pt x="0" y="1756410"/>
                </a:lnTo>
                <a:lnTo>
                  <a:pt x="384733" y="1756410"/>
                </a:lnTo>
                <a:lnTo>
                  <a:pt x="384733" y="405130"/>
                </a:lnTo>
                <a:lnTo>
                  <a:pt x="4408487" y="405130"/>
                </a:lnTo>
                <a:lnTo>
                  <a:pt x="4408487" y="0"/>
                </a:lnTo>
                <a:close/>
              </a:path>
            </a:pathLst>
          </a:custGeom>
          <a:solidFill>
            <a:srgbClr val="1A2E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347153" y="3509009"/>
            <a:ext cx="4408805" cy="1755139"/>
          </a:xfrm>
          <a:custGeom>
            <a:avLst/>
            <a:gdLst/>
            <a:ahLst/>
            <a:cxnLst/>
            <a:rect l="l" t="t" r="r" b="b"/>
            <a:pathLst>
              <a:path w="4408805" h="1755139">
                <a:moveTo>
                  <a:pt x="4408487" y="0"/>
                </a:moveTo>
                <a:lnTo>
                  <a:pt x="4023525" y="0"/>
                </a:lnTo>
                <a:lnTo>
                  <a:pt x="4023525" y="1350010"/>
                </a:lnTo>
                <a:lnTo>
                  <a:pt x="0" y="1350010"/>
                </a:lnTo>
                <a:lnTo>
                  <a:pt x="0" y="1755140"/>
                </a:lnTo>
                <a:lnTo>
                  <a:pt x="4408487" y="1755140"/>
                </a:lnTo>
                <a:lnTo>
                  <a:pt x="4408487" y="1350010"/>
                </a:lnTo>
                <a:lnTo>
                  <a:pt x="4408487" y="0"/>
                </a:lnTo>
                <a:close/>
              </a:path>
            </a:pathLst>
          </a:custGeom>
          <a:solidFill>
            <a:srgbClr val="1A2E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1344" y="810259"/>
            <a:ext cx="10209311" cy="568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0" i="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56367" y="2294635"/>
            <a:ext cx="11479265" cy="2753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1A2E40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9HVtd9k7B4&amp;t=1826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44411" y="0"/>
            <a:ext cx="9147810" cy="6858000"/>
          </a:xfrm>
          <a:custGeom>
            <a:avLst/>
            <a:gdLst/>
            <a:ahLst/>
            <a:cxnLst/>
            <a:rect l="l" t="t" r="r" b="b"/>
            <a:pathLst>
              <a:path w="9147810" h="6858000">
                <a:moveTo>
                  <a:pt x="0" y="6857999"/>
                </a:moveTo>
                <a:lnTo>
                  <a:pt x="9147589" y="6857999"/>
                </a:lnTo>
                <a:lnTo>
                  <a:pt x="9147589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EBE7D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" y="375"/>
            <a:ext cx="3044825" cy="6858000"/>
            <a:chOff x="1" y="375"/>
            <a:chExt cx="3044825" cy="6858000"/>
          </a:xfrm>
        </p:grpSpPr>
        <p:sp>
          <p:nvSpPr>
            <p:cNvPr id="4" name="object 4"/>
            <p:cNvSpPr/>
            <p:nvPr/>
          </p:nvSpPr>
          <p:spPr>
            <a:xfrm>
              <a:off x="1" y="375"/>
              <a:ext cx="2816225" cy="6858000"/>
            </a:xfrm>
            <a:custGeom>
              <a:avLst/>
              <a:gdLst/>
              <a:ahLst/>
              <a:cxnLst/>
              <a:rect l="l" t="t" r="r" b="b"/>
              <a:pathLst>
                <a:path w="2816225" h="6858000">
                  <a:moveTo>
                    <a:pt x="0" y="6857623"/>
                  </a:moveTo>
                  <a:lnTo>
                    <a:pt x="2815808" y="6857623"/>
                  </a:lnTo>
                  <a:lnTo>
                    <a:pt x="2815808" y="0"/>
                  </a:lnTo>
                  <a:lnTo>
                    <a:pt x="0" y="0"/>
                  </a:lnTo>
                  <a:lnTo>
                    <a:pt x="0" y="6857623"/>
                  </a:lnTo>
                  <a:close/>
                </a:path>
              </a:pathLst>
            </a:custGeom>
            <a:solidFill>
              <a:srgbClr val="69A1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815809" y="375"/>
              <a:ext cx="228600" cy="6858000"/>
            </a:xfrm>
            <a:custGeom>
              <a:avLst/>
              <a:gdLst/>
              <a:ahLst/>
              <a:cxnLst/>
              <a:rect l="l" t="t" r="r" b="b"/>
              <a:pathLst>
                <a:path w="228600" h="6858000">
                  <a:moveTo>
                    <a:pt x="228600" y="0"/>
                  </a:moveTo>
                  <a:lnTo>
                    <a:pt x="0" y="0"/>
                  </a:lnTo>
                  <a:lnTo>
                    <a:pt x="0" y="6857999"/>
                  </a:lnTo>
                  <a:lnTo>
                    <a:pt x="228600" y="6857999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1A2E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3438202" y="2078228"/>
            <a:ext cx="8669655" cy="280225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396875" marR="5080" indent="-384175" algn="just">
              <a:lnSpc>
                <a:spcPct val="94200"/>
              </a:lnSpc>
              <a:spcBef>
                <a:spcPts val="265"/>
              </a:spcBef>
              <a:buChar char="■"/>
              <a:tabLst>
                <a:tab pos="396875" algn="l"/>
              </a:tabLst>
            </a:pP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Os cuidados </a:t>
            </a:r>
            <a:r>
              <a:rPr sz="2400" spc="-3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primários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de 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saúde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são cuidados essenciais de 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saúde</a:t>
            </a:r>
            <a:r>
              <a:rPr sz="240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baseados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7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em</a:t>
            </a:r>
            <a:r>
              <a:rPr sz="2400" spc="-7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4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métodos</a:t>
            </a:r>
            <a:r>
              <a:rPr sz="2400" spc="-3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e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3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tecnologias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práticas,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3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cientificamente </a:t>
            </a:r>
            <a:r>
              <a:rPr sz="2400" spc="-5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bem 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fundamentadas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e </a:t>
            </a:r>
            <a:r>
              <a:rPr sz="2400" spc="-3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socialmente 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aceitáveis, </a:t>
            </a: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colocadas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ao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alcance</a:t>
            </a: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universal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de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indivíduos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e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4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famílias</a:t>
            </a:r>
            <a:r>
              <a:rPr sz="2400" spc="-4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da </a:t>
            </a: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comunidade,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4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mediante</a:t>
            </a:r>
            <a:r>
              <a:rPr sz="2400" spc="-3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sua 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plena</a:t>
            </a: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participação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e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3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</a:t>
            </a:r>
            <a:r>
              <a:rPr sz="2400" spc="54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6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um</a:t>
            </a:r>
            <a:r>
              <a:rPr sz="2400" spc="47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custo </a:t>
            </a: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que </a:t>
            </a:r>
            <a:r>
              <a:rPr sz="2400" spc="-3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comunidade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e 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o </a:t>
            </a: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país 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possam </a:t>
            </a:r>
            <a:r>
              <a:rPr sz="2400" spc="-4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manter</a:t>
            </a:r>
            <a:r>
              <a:rPr sz="2400" spc="509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7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em</a:t>
            </a:r>
            <a:r>
              <a:rPr sz="2400" spc="45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cada fase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de 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seu</a:t>
            </a:r>
            <a:r>
              <a:rPr sz="2400" spc="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3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desenvolvimento,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no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espírito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de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autoconfiança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e 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3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autodeterminação.</a:t>
            </a:r>
            <a:endParaRPr sz="24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7999"/>
                </a:lnTo>
                <a:lnTo>
                  <a:pt x="12192000" y="6857999"/>
                </a:lnTo>
                <a:lnTo>
                  <a:pt x="12192000" y="0"/>
                </a:lnTo>
                <a:close/>
              </a:path>
            </a:pathLst>
          </a:custGeom>
          <a:solidFill>
            <a:srgbClr val="EBE7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34652" y="2190178"/>
            <a:ext cx="2711450" cy="1798955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 marR="5080" indent="-1270" algn="ctr">
              <a:lnSpc>
                <a:spcPct val="91400"/>
              </a:lnSpc>
              <a:spcBef>
                <a:spcPts val="455"/>
              </a:spcBef>
            </a:pPr>
            <a:r>
              <a:rPr sz="3100" spc="-55" dirty="0">
                <a:solidFill>
                  <a:srgbClr val="1A2E40"/>
                </a:solidFill>
              </a:rPr>
              <a:t>QUATRO </a:t>
            </a:r>
            <a:r>
              <a:rPr sz="3100" spc="-50" dirty="0">
                <a:solidFill>
                  <a:srgbClr val="1A2E40"/>
                </a:solidFill>
              </a:rPr>
              <a:t> </a:t>
            </a:r>
            <a:r>
              <a:rPr sz="3100" spc="45" dirty="0">
                <a:solidFill>
                  <a:srgbClr val="1A2E40"/>
                </a:solidFill>
              </a:rPr>
              <a:t>CONJUNTOS</a:t>
            </a:r>
            <a:r>
              <a:rPr sz="3100" spc="-60" dirty="0">
                <a:solidFill>
                  <a:srgbClr val="1A2E40"/>
                </a:solidFill>
              </a:rPr>
              <a:t> </a:t>
            </a:r>
            <a:r>
              <a:rPr sz="3100" spc="65" dirty="0">
                <a:solidFill>
                  <a:srgbClr val="1A2E40"/>
                </a:solidFill>
              </a:rPr>
              <a:t>DE </a:t>
            </a:r>
            <a:r>
              <a:rPr sz="3100" spc="-760" dirty="0">
                <a:solidFill>
                  <a:srgbClr val="1A2E40"/>
                </a:solidFill>
              </a:rPr>
              <a:t> </a:t>
            </a:r>
            <a:r>
              <a:rPr sz="3100" spc="5" dirty="0">
                <a:solidFill>
                  <a:srgbClr val="1A2E40"/>
                </a:solidFill>
              </a:rPr>
              <a:t>REFORMAS </a:t>
            </a:r>
            <a:r>
              <a:rPr sz="3100" spc="-40" dirty="0">
                <a:solidFill>
                  <a:srgbClr val="1A2E40"/>
                </a:solidFill>
              </a:rPr>
              <a:t>NA </a:t>
            </a:r>
            <a:r>
              <a:rPr sz="3100" spc="-35" dirty="0">
                <a:solidFill>
                  <a:srgbClr val="1A2E40"/>
                </a:solidFill>
              </a:rPr>
              <a:t> APS:</a:t>
            </a:r>
            <a:endParaRPr sz="3100"/>
          </a:p>
        </p:txBody>
      </p:sp>
      <p:grpSp>
        <p:nvGrpSpPr>
          <p:cNvPr id="4" name="object 4"/>
          <p:cNvGrpSpPr/>
          <p:nvPr/>
        </p:nvGrpSpPr>
        <p:grpSpPr>
          <a:xfrm>
            <a:off x="6285599" y="771541"/>
            <a:ext cx="1277620" cy="1277620"/>
            <a:chOff x="6285599" y="771541"/>
            <a:chExt cx="1277620" cy="1277620"/>
          </a:xfrm>
        </p:grpSpPr>
        <p:sp>
          <p:nvSpPr>
            <p:cNvPr id="5" name="object 5"/>
            <p:cNvSpPr/>
            <p:nvPr/>
          </p:nvSpPr>
          <p:spPr>
            <a:xfrm>
              <a:off x="6285599" y="771541"/>
              <a:ext cx="1277620" cy="1277620"/>
            </a:xfrm>
            <a:custGeom>
              <a:avLst/>
              <a:gdLst/>
              <a:ahLst/>
              <a:cxnLst/>
              <a:rect l="l" t="t" r="r" b="b"/>
              <a:pathLst>
                <a:path w="1277620" h="1277620">
                  <a:moveTo>
                    <a:pt x="1277428" y="0"/>
                  </a:moveTo>
                  <a:lnTo>
                    <a:pt x="379741" y="0"/>
                  </a:lnTo>
                  <a:lnTo>
                    <a:pt x="332107" y="2958"/>
                  </a:lnTo>
                  <a:lnTo>
                    <a:pt x="286239" y="11597"/>
                  </a:lnTo>
                  <a:lnTo>
                    <a:pt x="242492" y="25560"/>
                  </a:lnTo>
                  <a:lnTo>
                    <a:pt x="201223" y="44492"/>
                  </a:lnTo>
                  <a:lnTo>
                    <a:pt x="162787" y="68036"/>
                  </a:lnTo>
                  <a:lnTo>
                    <a:pt x="127540" y="95837"/>
                  </a:lnTo>
                  <a:lnTo>
                    <a:pt x="95838" y="127539"/>
                  </a:lnTo>
                  <a:lnTo>
                    <a:pt x="68037" y="162786"/>
                  </a:lnTo>
                  <a:lnTo>
                    <a:pt x="44492" y="201222"/>
                  </a:lnTo>
                  <a:lnTo>
                    <a:pt x="25560" y="242491"/>
                  </a:lnTo>
                  <a:lnTo>
                    <a:pt x="11597" y="286238"/>
                  </a:lnTo>
                  <a:lnTo>
                    <a:pt x="2958" y="332106"/>
                  </a:lnTo>
                  <a:lnTo>
                    <a:pt x="0" y="379740"/>
                  </a:lnTo>
                  <a:lnTo>
                    <a:pt x="0" y="1277426"/>
                  </a:lnTo>
                  <a:lnTo>
                    <a:pt x="897686" y="1277426"/>
                  </a:lnTo>
                  <a:lnTo>
                    <a:pt x="945320" y="1274468"/>
                  </a:lnTo>
                  <a:lnTo>
                    <a:pt x="991189" y="1265829"/>
                  </a:lnTo>
                  <a:lnTo>
                    <a:pt x="1034935" y="1251866"/>
                  </a:lnTo>
                  <a:lnTo>
                    <a:pt x="1076205" y="1232934"/>
                  </a:lnTo>
                  <a:lnTo>
                    <a:pt x="1114641" y="1209389"/>
                  </a:lnTo>
                  <a:lnTo>
                    <a:pt x="1149888" y="1181588"/>
                  </a:lnTo>
                  <a:lnTo>
                    <a:pt x="1181590" y="1149886"/>
                  </a:lnTo>
                  <a:lnTo>
                    <a:pt x="1209391" y="1114639"/>
                  </a:lnTo>
                  <a:lnTo>
                    <a:pt x="1232935" y="1076203"/>
                  </a:lnTo>
                  <a:lnTo>
                    <a:pt x="1251867" y="1034934"/>
                  </a:lnTo>
                  <a:lnTo>
                    <a:pt x="1265830" y="991187"/>
                  </a:lnTo>
                  <a:lnTo>
                    <a:pt x="1274469" y="945319"/>
                  </a:lnTo>
                  <a:lnTo>
                    <a:pt x="1277428" y="897685"/>
                  </a:lnTo>
                  <a:lnTo>
                    <a:pt x="1277428" y="0"/>
                  </a:lnTo>
                  <a:close/>
                </a:path>
              </a:pathLst>
            </a:custGeom>
            <a:solidFill>
              <a:srgbClr val="F2C4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556248" y="1042415"/>
              <a:ext cx="734568" cy="734567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6018899" y="2369311"/>
            <a:ext cx="1811020" cy="781685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81280" marR="5080" indent="-69215">
              <a:lnSpc>
                <a:spcPts val="2710"/>
              </a:lnSpc>
              <a:spcBef>
                <a:spcPts val="630"/>
              </a:spcBef>
            </a:pPr>
            <a:r>
              <a:rPr sz="2700" spc="-20" dirty="0">
                <a:latin typeface="Franklin Gothic Medium"/>
                <a:cs typeface="Franklin Gothic Medium"/>
              </a:rPr>
              <a:t>COBE</a:t>
            </a:r>
            <a:r>
              <a:rPr sz="2700" spc="-45" dirty="0">
                <a:latin typeface="Franklin Gothic Medium"/>
                <a:cs typeface="Franklin Gothic Medium"/>
              </a:rPr>
              <a:t>R</a:t>
            </a:r>
            <a:r>
              <a:rPr sz="2700" spc="-55" dirty="0">
                <a:latin typeface="Franklin Gothic Medium"/>
                <a:cs typeface="Franklin Gothic Medium"/>
              </a:rPr>
              <a:t>TURA  </a:t>
            </a:r>
            <a:r>
              <a:rPr sz="2700" spc="-35" dirty="0">
                <a:latin typeface="Franklin Gothic Medium"/>
                <a:cs typeface="Franklin Gothic Medium"/>
              </a:rPr>
              <a:t>UNIVERSAL</a:t>
            </a:r>
            <a:endParaRPr sz="2700">
              <a:latin typeface="Franklin Gothic Medium"/>
              <a:cs typeface="Franklin Gothic Medium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8746218" y="771541"/>
            <a:ext cx="1277620" cy="1277620"/>
            <a:chOff x="8746218" y="771541"/>
            <a:chExt cx="1277620" cy="1277620"/>
          </a:xfrm>
        </p:grpSpPr>
        <p:sp>
          <p:nvSpPr>
            <p:cNvPr id="9" name="object 9"/>
            <p:cNvSpPr/>
            <p:nvPr/>
          </p:nvSpPr>
          <p:spPr>
            <a:xfrm>
              <a:off x="8746218" y="771541"/>
              <a:ext cx="1277620" cy="1277620"/>
            </a:xfrm>
            <a:custGeom>
              <a:avLst/>
              <a:gdLst/>
              <a:ahLst/>
              <a:cxnLst/>
              <a:rect l="l" t="t" r="r" b="b"/>
              <a:pathLst>
                <a:path w="1277620" h="1277620">
                  <a:moveTo>
                    <a:pt x="1277426" y="0"/>
                  </a:moveTo>
                  <a:lnTo>
                    <a:pt x="379741" y="0"/>
                  </a:lnTo>
                  <a:lnTo>
                    <a:pt x="332107" y="2958"/>
                  </a:lnTo>
                  <a:lnTo>
                    <a:pt x="286239" y="11597"/>
                  </a:lnTo>
                  <a:lnTo>
                    <a:pt x="242492" y="25560"/>
                  </a:lnTo>
                  <a:lnTo>
                    <a:pt x="201223" y="44492"/>
                  </a:lnTo>
                  <a:lnTo>
                    <a:pt x="162787" y="68036"/>
                  </a:lnTo>
                  <a:lnTo>
                    <a:pt x="127540" y="95837"/>
                  </a:lnTo>
                  <a:lnTo>
                    <a:pt x="95838" y="127539"/>
                  </a:lnTo>
                  <a:lnTo>
                    <a:pt x="68037" y="162786"/>
                  </a:lnTo>
                  <a:lnTo>
                    <a:pt x="44492" y="201222"/>
                  </a:lnTo>
                  <a:lnTo>
                    <a:pt x="25560" y="242491"/>
                  </a:lnTo>
                  <a:lnTo>
                    <a:pt x="11597" y="286238"/>
                  </a:lnTo>
                  <a:lnTo>
                    <a:pt x="2958" y="332106"/>
                  </a:lnTo>
                  <a:lnTo>
                    <a:pt x="0" y="379740"/>
                  </a:lnTo>
                  <a:lnTo>
                    <a:pt x="0" y="1277426"/>
                  </a:lnTo>
                  <a:lnTo>
                    <a:pt x="897686" y="1277426"/>
                  </a:lnTo>
                  <a:lnTo>
                    <a:pt x="945320" y="1274468"/>
                  </a:lnTo>
                  <a:lnTo>
                    <a:pt x="991188" y="1265829"/>
                  </a:lnTo>
                  <a:lnTo>
                    <a:pt x="1034935" y="1251866"/>
                  </a:lnTo>
                  <a:lnTo>
                    <a:pt x="1076204" y="1232934"/>
                  </a:lnTo>
                  <a:lnTo>
                    <a:pt x="1114640" y="1209389"/>
                  </a:lnTo>
                  <a:lnTo>
                    <a:pt x="1149887" y="1181588"/>
                  </a:lnTo>
                  <a:lnTo>
                    <a:pt x="1181589" y="1149886"/>
                  </a:lnTo>
                  <a:lnTo>
                    <a:pt x="1209390" y="1114639"/>
                  </a:lnTo>
                  <a:lnTo>
                    <a:pt x="1232934" y="1076203"/>
                  </a:lnTo>
                  <a:lnTo>
                    <a:pt x="1251866" y="1034934"/>
                  </a:lnTo>
                  <a:lnTo>
                    <a:pt x="1265829" y="991187"/>
                  </a:lnTo>
                  <a:lnTo>
                    <a:pt x="1274468" y="945319"/>
                  </a:lnTo>
                  <a:lnTo>
                    <a:pt x="1277426" y="897685"/>
                  </a:lnTo>
                  <a:lnTo>
                    <a:pt x="1277426" y="0"/>
                  </a:lnTo>
                  <a:close/>
                </a:path>
              </a:pathLst>
            </a:custGeom>
            <a:solidFill>
              <a:srgbClr val="8749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015983" y="1042415"/>
              <a:ext cx="737616" cy="734567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8389951" y="2369311"/>
            <a:ext cx="1990089" cy="781685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12700" marR="5080" indent="128905">
              <a:lnSpc>
                <a:spcPts val="2710"/>
              </a:lnSpc>
              <a:spcBef>
                <a:spcPts val="630"/>
              </a:spcBef>
            </a:pPr>
            <a:r>
              <a:rPr sz="2700" spc="-90" dirty="0">
                <a:latin typeface="Franklin Gothic Medium"/>
                <a:cs typeface="Franklin Gothic Medium"/>
              </a:rPr>
              <a:t>PRESTAÇÃO </a:t>
            </a:r>
            <a:r>
              <a:rPr sz="2700" spc="-85" dirty="0">
                <a:latin typeface="Franklin Gothic Medium"/>
                <a:cs typeface="Franklin Gothic Medium"/>
              </a:rPr>
              <a:t> </a:t>
            </a:r>
            <a:r>
              <a:rPr sz="2700" dirty="0">
                <a:latin typeface="Franklin Gothic Medium"/>
                <a:cs typeface="Franklin Gothic Medium"/>
              </a:rPr>
              <a:t>DE</a:t>
            </a:r>
            <a:r>
              <a:rPr sz="2700" spc="-90" dirty="0">
                <a:latin typeface="Franklin Gothic Medium"/>
                <a:cs typeface="Franklin Gothic Medium"/>
              </a:rPr>
              <a:t> </a:t>
            </a:r>
            <a:r>
              <a:rPr sz="2700" spc="-25" dirty="0">
                <a:latin typeface="Franklin Gothic Medium"/>
                <a:cs typeface="Franklin Gothic Medium"/>
              </a:rPr>
              <a:t>SERVIÇOS</a:t>
            </a:r>
            <a:endParaRPr sz="2700">
              <a:latin typeface="Franklin Gothic Medium"/>
              <a:cs typeface="Franklin Gothic Medium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6285599" y="3690392"/>
            <a:ext cx="1277620" cy="1277620"/>
            <a:chOff x="6285599" y="3690392"/>
            <a:chExt cx="1277620" cy="1277620"/>
          </a:xfrm>
        </p:grpSpPr>
        <p:sp>
          <p:nvSpPr>
            <p:cNvPr id="13" name="object 13"/>
            <p:cNvSpPr/>
            <p:nvPr/>
          </p:nvSpPr>
          <p:spPr>
            <a:xfrm>
              <a:off x="6285599" y="3690392"/>
              <a:ext cx="1277620" cy="1277620"/>
            </a:xfrm>
            <a:custGeom>
              <a:avLst/>
              <a:gdLst/>
              <a:ahLst/>
              <a:cxnLst/>
              <a:rect l="l" t="t" r="r" b="b"/>
              <a:pathLst>
                <a:path w="1277620" h="1277620">
                  <a:moveTo>
                    <a:pt x="1277428" y="0"/>
                  </a:moveTo>
                  <a:lnTo>
                    <a:pt x="379741" y="0"/>
                  </a:lnTo>
                  <a:lnTo>
                    <a:pt x="332107" y="2958"/>
                  </a:lnTo>
                  <a:lnTo>
                    <a:pt x="286239" y="11597"/>
                  </a:lnTo>
                  <a:lnTo>
                    <a:pt x="242492" y="25560"/>
                  </a:lnTo>
                  <a:lnTo>
                    <a:pt x="201223" y="44492"/>
                  </a:lnTo>
                  <a:lnTo>
                    <a:pt x="162787" y="68037"/>
                  </a:lnTo>
                  <a:lnTo>
                    <a:pt x="127540" y="95838"/>
                  </a:lnTo>
                  <a:lnTo>
                    <a:pt x="95838" y="127540"/>
                  </a:lnTo>
                  <a:lnTo>
                    <a:pt x="68037" y="162787"/>
                  </a:lnTo>
                  <a:lnTo>
                    <a:pt x="44492" y="201223"/>
                  </a:lnTo>
                  <a:lnTo>
                    <a:pt x="25560" y="242492"/>
                  </a:lnTo>
                  <a:lnTo>
                    <a:pt x="11597" y="286239"/>
                  </a:lnTo>
                  <a:lnTo>
                    <a:pt x="2958" y="332107"/>
                  </a:lnTo>
                  <a:lnTo>
                    <a:pt x="0" y="379741"/>
                  </a:lnTo>
                  <a:lnTo>
                    <a:pt x="0" y="1277426"/>
                  </a:lnTo>
                  <a:lnTo>
                    <a:pt x="897686" y="1277426"/>
                  </a:lnTo>
                  <a:lnTo>
                    <a:pt x="945320" y="1274468"/>
                  </a:lnTo>
                  <a:lnTo>
                    <a:pt x="991189" y="1265829"/>
                  </a:lnTo>
                  <a:lnTo>
                    <a:pt x="1034935" y="1251866"/>
                  </a:lnTo>
                  <a:lnTo>
                    <a:pt x="1076205" y="1232934"/>
                  </a:lnTo>
                  <a:lnTo>
                    <a:pt x="1114641" y="1209390"/>
                  </a:lnTo>
                  <a:lnTo>
                    <a:pt x="1149888" y="1181589"/>
                  </a:lnTo>
                  <a:lnTo>
                    <a:pt x="1181590" y="1149887"/>
                  </a:lnTo>
                  <a:lnTo>
                    <a:pt x="1209391" y="1114640"/>
                  </a:lnTo>
                  <a:lnTo>
                    <a:pt x="1232935" y="1076204"/>
                  </a:lnTo>
                  <a:lnTo>
                    <a:pt x="1251867" y="1034935"/>
                  </a:lnTo>
                  <a:lnTo>
                    <a:pt x="1265830" y="991188"/>
                  </a:lnTo>
                  <a:lnTo>
                    <a:pt x="1274469" y="945320"/>
                  </a:lnTo>
                  <a:lnTo>
                    <a:pt x="1277428" y="897686"/>
                  </a:lnTo>
                  <a:lnTo>
                    <a:pt x="1277428" y="0"/>
                  </a:lnTo>
                  <a:close/>
                </a:path>
              </a:pathLst>
            </a:custGeom>
            <a:solidFill>
              <a:srgbClr val="4A84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556248" y="3962399"/>
              <a:ext cx="734568" cy="734568"/>
            </a:xfrm>
            <a:prstGeom prst="rect">
              <a:avLst/>
            </a:prstGeom>
          </p:spPr>
        </p:pic>
      </p:grpSp>
      <p:sp>
        <p:nvSpPr>
          <p:cNvPr id="15" name="object 15"/>
          <p:cNvSpPr txBox="1"/>
          <p:nvPr/>
        </p:nvSpPr>
        <p:spPr>
          <a:xfrm>
            <a:off x="6165965" y="5289296"/>
            <a:ext cx="1517015" cy="781685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39370" marR="5080" indent="-27305">
              <a:lnSpc>
                <a:spcPts val="2710"/>
              </a:lnSpc>
              <a:spcBef>
                <a:spcPts val="630"/>
              </a:spcBef>
            </a:pPr>
            <a:r>
              <a:rPr sz="2700" spc="-110" dirty="0">
                <a:latin typeface="Franklin Gothic Medium"/>
                <a:cs typeface="Franklin Gothic Medium"/>
              </a:rPr>
              <a:t>P</a:t>
            </a:r>
            <a:r>
              <a:rPr sz="2700" spc="-35" dirty="0">
                <a:latin typeface="Franklin Gothic Medium"/>
                <a:cs typeface="Franklin Gothic Medium"/>
              </a:rPr>
              <a:t>O</a:t>
            </a:r>
            <a:r>
              <a:rPr sz="2700" spc="-25" dirty="0">
                <a:latin typeface="Franklin Gothic Medium"/>
                <a:cs typeface="Franklin Gothic Medium"/>
              </a:rPr>
              <a:t>L</a:t>
            </a:r>
            <a:r>
              <a:rPr sz="2700" spc="-20" dirty="0">
                <a:latin typeface="Franklin Gothic Medium"/>
                <a:cs typeface="Franklin Gothic Medium"/>
              </a:rPr>
              <a:t>ÍT</a:t>
            </a:r>
            <a:r>
              <a:rPr sz="2700" spc="-25" dirty="0">
                <a:latin typeface="Franklin Gothic Medium"/>
                <a:cs typeface="Franklin Gothic Medium"/>
              </a:rPr>
              <a:t>IC</a:t>
            </a:r>
            <a:r>
              <a:rPr sz="2700" spc="-190" dirty="0">
                <a:latin typeface="Franklin Gothic Medium"/>
                <a:cs typeface="Franklin Gothic Medium"/>
              </a:rPr>
              <a:t>A</a:t>
            </a:r>
            <a:r>
              <a:rPr sz="2700" spc="-5" dirty="0">
                <a:latin typeface="Franklin Gothic Medium"/>
                <a:cs typeface="Franklin Gothic Medium"/>
              </a:rPr>
              <a:t>S  </a:t>
            </a:r>
            <a:r>
              <a:rPr sz="2700" spc="-45" dirty="0">
                <a:latin typeface="Franklin Gothic Medium"/>
                <a:cs typeface="Franklin Gothic Medium"/>
              </a:rPr>
              <a:t>PÚBLICAS</a:t>
            </a:r>
            <a:endParaRPr sz="2700">
              <a:latin typeface="Franklin Gothic Medium"/>
              <a:cs typeface="Franklin Gothic Medium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8746218" y="3690392"/>
            <a:ext cx="1277620" cy="1277620"/>
            <a:chOff x="8746218" y="3690392"/>
            <a:chExt cx="1277620" cy="1277620"/>
          </a:xfrm>
        </p:grpSpPr>
        <p:sp>
          <p:nvSpPr>
            <p:cNvPr id="17" name="object 17"/>
            <p:cNvSpPr/>
            <p:nvPr/>
          </p:nvSpPr>
          <p:spPr>
            <a:xfrm>
              <a:off x="8746218" y="3690392"/>
              <a:ext cx="1277620" cy="1277620"/>
            </a:xfrm>
            <a:custGeom>
              <a:avLst/>
              <a:gdLst/>
              <a:ahLst/>
              <a:cxnLst/>
              <a:rect l="l" t="t" r="r" b="b"/>
              <a:pathLst>
                <a:path w="1277620" h="1277620">
                  <a:moveTo>
                    <a:pt x="1277426" y="0"/>
                  </a:moveTo>
                  <a:lnTo>
                    <a:pt x="379741" y="0"/>
                  </a:lnTo>
                  <a:lnTo>
                    <a:pt x="332107" y="2958"/>
                  </a:lnTo>
                  <a:lnTo>
                    <a:pt x="286239" y="11597"/>
                  </a:lnTo>
                  <a:lnTo>
                    <a:pt x="242492" y="25560"/>
                  </a:lnTo>
                  <a:lnTo>
                    <a:pt x="201223" y="44492"/>
                  </a:lnTo>
                  <a:lnTo>
                    <a:pt x="162787" y="68037"/>
                  </a:lnTo>
                  <a:lnTo>
                    <a:pt x="127540" y="95838"/>
                  </a:lnTo>
                  <a:lnTo>
                    <a:pt x="95838" y="127540"/>
                  </a:lnTo>
                  <a:lnTo>
                    <a:pt x="68037" y="162787"/>
                  </a:lnTo>
                  <a:lnTo>
                    <a:pt x="44492" y="201223"/>
                  </a:lnTo>
                  <a:lnTo>
                    <a:pt x="25560" y="242492"/>
                  </a:lnTo>
                  <a:lnTo>
                    <a:pt x="11597" y="286239"/>
                  </a:lnTo>
                  <a:lnTo>
                    <a:pt x="2958" y="332107"/>
                  </a:lnTo>
                  <a:lnTo>
                    <a:pt x="0" y="379741"/>
                  </a:lnTo>
                  <a:lnTo>
                    <a:pt x="0" y="1277426"/>
                  </a:lnTo>
                  <a:lnTo>
                    <a:pt x="897686" y="1277426"/>
                  </a:lnTo>
                  <a:lnTo>
                    <a:pt x="945320" y="1274468"/>
                  </a:lnTo>
                  <a:lnTo>
                    <a:pt x="991188" y="1265829"/>
                  </a:lnTo>
                  <a:lnTo>
                    <a:pt x="1034935" y="1251866"/>
                  </a:lnTo>
                  <a:lnTo>
                    <a:pt x="1076204" y="1232934"/>
                  </a:lnTo>
                  <a:lnTo>
                    <a:pt x="1114640" y="1209390"/>
                  </a:lnTo>
                  <a:lnTo>
                    <a:pt x="1149887" y="1181589"/>
                  </a:lnTo>
                  <a:lnTo>
                    <a:pt x="1181589" y="1149887"/>
                  </a:lnTo>
                  <a:lnTo>
                    <a:pt x="1209390" y="1114640"/>
                  </a:lnTo>
                  <a:lnTo>
                    <a:pt x="1232934" y="1076204"/>
                  </a:lnTo>
                  <a:lnTo>
                    <a:pt x="1251866" y="1034935"/>
                  </a:lnTo>
                  <a:lnTo>
                    <a:pt x="1265829" y="991188"/>
                  </a:lnTo>
                  <a:lnTo>
                    <a:pt x="1274468" y="945320"/>
                  </a:lnTo>
                  <a:lnTo>
                    <a:pt x="1277426" y="897686"/>
                  </a:lnTo>
                  <a:lnTo>
                    <a:pt x="1277426" y="0"/>
                  </a:lnTo>
                  <a:close/>
                </a:path>
              </a:pathLst>
            </a:custGeom>
            <a:solidFill>
              <a:srgbClr val="DC95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015983" y="3962399"/>
              <a:ext cx="737616" cy="734568"/>
            </a:xfrm>
            <a:prstGeom prst="rect">
              <a:avLst/>
            </a:prstGeom>
          </p:spPr>
        </p:pic>
      </p:grpSp>
      <p:sp>
        <p:nvSpPr>
          <p:cNvPr id="19" name="object 19"/>
          <p:cNvSpPr txBox="1"/>
          <p:nvPr/>
        </p:nvSpPr>
        <p:spPr>
          <a:xfrm>
            <a:off x="8539874" y="5289296"/>
            <a:ext cx="169037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spc="-60" dirty="0">
                <a:latin typeface="Franklin Gothic Medium"/>
                <a:cs typeface="Franklin Gothic Medium"/>
              </a:rPr>
              <a:t>LIDERANÇA</a:t>
            </a:r>
            <a:endParaRPr sz="27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3983" y="1880616"/>
            <a:ext cx="3093719" cy="3096768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4373544" y="375"/>
            <a:ext cx="228600" cy="6858000"/>
          </a:xfrm>
          <a:custGeom>
            <a:avLst/>
            <a:gdLst/>
            <a:ahLst/>
            <a:cxnLst/>
            <a:rect l="l" t="t" r="r" b="b"/>
            <a:pathLst>
              <a:path w="228600" h="6858000">
                <a:moveTo>
                  <a:pt x="228600" y="0"/>
                </a:moveTo>
                <a:lnTo>
                  <a:pt x="0" y="0"/>
                </a:lnTo>
                <a:lnTo>
                  <a:pt x="0" y="6857999"/>
                </a:lnTo>
                <a:lnTo>
                  <a:pt x="228600" y="6857999"/>
                </a:lnTo>
                <a:lnTo>
                  <a:pt x="228600" y="0"/>
                </a:lnTo>
                <a:close/>
              </a:path>
            </a:pathLst>
          </a:custGeom>
          <a:solidFill>
            <a:srgbClr val="1A2E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014232" y="1647654"/>
            <a:ext cx="4765040" cy="728980"/>
          </a:xfrm>
          <a:prstGeom prst="rect">
            <a:avLst/>
          </a:prstGeom>
        </p:spPr>
        <p:txBody>
          <a:bodyPr vert="horz" wrap="square" lIns="0" tIns="36194" rIns="0" bIns="0" rtlCol="0">
            <a:spAutoFit/>
          </a:bodyPr>
          <a:lstStyle/>
          <a:p>
            <a:pPr marL="596265" marR="5080" indent="-584200">
              <a:lnSpc>
                <a:spcPts val="2710"/>
              </a:lnSpc>
              <a:spcBef>
                <a:spcPts val="284"/>
              </a:spcBef>
            </a:pPr>
            <a:r>
              <a:rPr sz="2350" spc="-5" dirty="0">
                <a:solidFill>
                  <a:srgbClr val="1A2E40"/>
                </a:solidFill>
              </a:rPr>
              <a:t>ESCOLHA</a:t>
            </a:r>
            <a:r>
              <a:rPr sz="2350" dirty="0">
                <a:solidFill>
                  <a:srgbClr val="1A2E40"/>
                </a:solidFill>
              </a:rPr>
              <a:t> </a:t>
            </a:r>
            <a:r>
              <a:rPr sz="2350" spc="55" dirty="0">
                <a:solidFill>
                  <a:srgbClr val="1A2E40"/>
                </a:solidFill>
              </a:rPr>
              <a:t>UM</a:t>
            </a:r>
            <a:r>
              <a:rPr sz="2350" spc="10" dirty="0">
                <a:solidFill>
                  <a:srgbClr val="1A2E40"/>
                </a:solidFill>
              </a:rPr>
              <a:t> </a:t>
            </a:r>
            <a:r>
              <a:rPr sz="2350" spc="25" dirty="0">
                <a:solidFill>
                  <a:srgbClr val="1A2E40"/>
                </a:solidFill>
              </a:rPr>
              <a:t>DESSES</a:t>
            </a:r>
            <a:r>
              <a:rPr sz="2350" spc="-5" dirty="0">
                <a:solidFill>
                  <a:srgbClr val="1A2E40"/>
                </a:solidFill>
              </a:rPr>
              <a:t> </a:t>
            </a:r>
            <a:r>
              <a:rPr sz="2350" spc="15" dirty="0">
                <a:solidFill>
                  <a:srgbClr val="1A2E40"/>
                </a:solidFill>
              </a:rPr>
              <a:t>CONJUNTOS</a:t>
            </a:r>
            <a:r>
              <a:rPr sz="2350" dirty="0">
                <a:solidFill>
                  <a:srgbClr val="1A2E40"/>
                </a:solidFill>
              </a:rPr>
              <a:t> </a:t>
            </a:r>
            <a:r>
              <a:rPr sz="2350" spc="50" dirty="0">
                <a:solidFill>
                  <a:srgbClr val="1A2E40"/>
                </a:solidFill>
              </a:rPr>
              <a:t>E </a:t>
            </a:r>
            <a:r>
              <a:rPr sz="2350" spc="-570" dirty="0">
                <a:solidFill>
                  <a:srgbClr val="1A2E40"/>
                </a:solidFill>
              </a:rPr>
              <a:t> </a:t>
            </a:r>
            <a:r>
              <a:rPr sz="2350" spc="-10" dirty="0">
                <a:solidFill>
                  <a:srgbClr val="1A2E40"/>
                </a:solidFill>
              </a:rPr>
              <a:t>APROFUNDE</a:t>
            </a:r>
            <a:r>
              <a:rPr sz="2350" dirty="0">
                <a:solidFill>
                  <a:srgbClr val="1A2E40"/>
                </a:solidFill>
              </a:rPr>
              <a:t> </a:t>
            </a:r>
            <a:r>
              <a:rPr sz="2350" spc="40" dirty="0">
                <a:solidFill>
                  <a:srgbClr val="1A2E40"/>
                </a:solidFill>
              </a:rPr>
              <a:t>SEU</a:t>
            </a:r>
            <a:r>
              <a:rPr sz="2350" dirty="0">
                <a:solidFill>
                  <a:srgbClr val="1A2E40"/>
                </a:solidFill>
              </a:rPr>
              <a:t> </a:t>
            </a:r>
            <a:r>
              <a:rPr sz="2350" spc="20" dirty="0">
                <a:solidFill>
                  <a:srgbClr val="1A2E40"/>
                </a:solidFill>
              </a:rPr>
              <a:t>ESTUDO...</a:t>
            </a:r>
            <a:endParaRPr sz="2350"/>
          </a:p>
        </p:txBody>
      </p:sp>
      <p:sp>
        <p:nvSpPr>
          <p:cNvPr id="5" name="object 5"/>
          <p:cNvSpPr txBox="1"/>
          <p:nvPr/>
        </p:nvSpPr>
        <p:spPr>
          <a:xfrm>
            <a:off x="5387423" y="3474211"/>
            <a:ext cx="6018530" cy="107696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396875" marR="5080" indent="-384175" algn="just">
              <a:lnSpc>
                <a:spcPct val="93700"/>
              </a:lnSpc>
              <a:spcBef>
                <a:spcPts val="280"/>
              </a:spcBef>
              <a:buChar char="■"/>
              <a:tabLst>
                <a:tab pos="396875" algn="l"/>
              </a:tabLst>
            </a:pP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COMO </a:t>
            </a:r>
            <a:r>
              <a:rPr sz="2400" spc="-3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O </a:t>
            </a: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ENFERMEIRO </a:t>
            </a:r>
            <a:r>
              <a:rPr sz="2400" spc="-3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PODE 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CONTRIBUIR 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5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PARA</a:t>
            </a:r>
            <a:r>
              <a:rPr sz="2400" spc="-14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6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</a:t>
            </a:r>
            <a:r>
              <a:rPr sz="2400" spc="27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4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IMPLEMENTAÇÃO</a:t>
            </a:r>
            <a:r>
              <a:rPr sz="2400" spc="5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7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DESTA </a:t>
            </a:r>
            <a:r>
              <a:rPr sz="2400" spc="-7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4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REFORMA?</a:t>
            </a:r>
            <a:endParaRPr sz="24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72343" y="657034"/>
            <a:ext cx="3233420" cy="5035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100" spc="25" dirty="0">
                <a:solidFill>
                  <a:srgbClr val="1A2E40"/>
                </a:solidFill>
              </a:rPr>
              <a:t>Leituras</a:t>
            </a:r>
            <a:r>
              <a:rPr sz="3100" spc="-50" dirty="0">
                <a:solidFill>
                  <a:srgbClr val="1A2E40"/>
                </a:solidFill>
              </a:rPr>
              <a:t> </a:t>
            </a:r>
            <a:r>
              <a:rPr sz="3100" spc="30" dirty="0">
                <a:solidFill>
                  <a:srgbClr val="1A2E40"/>
                </a:solidFill>
              </a:rPr>
              <a:t>Sugeridas</a:t>
            </a:r>
            <a:endParaRPr sz="31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3983" y="1880616"/>
            <a:ext cx="3093719" cy="3096768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4373544" y="375"/>
            <a:ext cx="228600" cy="6858000"/>
          </a:xfrm>
          <a:custGeom>
            <a:avLst/>
            <a:gdLst/>
            <a:ahLst/>
            <a:cxnLst/>
            <a:rect l="l" t="t" r="r" b="b"/>
            <a:pathLst>
              <a:path w="228600" h="6858000">
                <a:moveTo>
                  <a:pt x="228600" y="0"/>
                </a:moveTo>
                <a:lnTo>
                  <a:pt x="0" y="0"/>
                </a:lnTo>
                <a:lnTo>
                  <a:pt x="0" y="6857999"/>
                </a:lnTo>
                <a:lnTo>
                  <a:pt x="228600" y="6857999"/>
                </a:lnTo>
                <a:lnTo>
                  <a:pt x="228600" y="0"/>
                </a:lnTo>
                <a:close/>
              </a:path>
            </a:pathLst>
          </a:custGeom>
          <a:solidFill>
            <a:srgbClr val="1A2E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5219700" marR="34290" indent="-384175">
              <a:lnSpc>
                <a:spcPts val="2690"/>
              </a:lnSpc>
              <a:spcBef>
                <a:spcPts val="345"/>
              </a:spcBef>
              <a:buChar char="■"/>
              <a:tabLst>
                <a:tab pos="5219700" algn="l"/>
                <a:tab pos="5220335" algn="l"/>
              </a:tabLst>
            </a:pPr>
            <a:r>
              <a:rPr spc="-40" dirty="0"/>
              <a:t>Relatório</a:t>
            </a:r>
            <a:r>
              <a:rPr dirty="0"/>
              <a:t> </a:t>
            </a:r>
            <a:r>
              <a:rPr spc="-15" dirty="0"/>
              <a:t>Mundial</a:t>
            </a:r>
            <a:r>
              <a:rPr spc="-5" dirty="0"/>
              <a:t> </a:t>
            </a:r>
            <a:r>
              <a:rPr dirty="0"/>
              <a:t>2008 –</a:t>
            </a:r>
            <a:r>
              <a:rPr spc="10" dirty="0"/>
              <a:t> </a:t>
            </a:r>
            <a:r>
              <a:rPr spc="-85" dirty="0"/>
              <a:t>APS/</a:t>
            </a:r>
            <a:r>
              <a:rPr spc="-5" dirty="0"/>
              <a:t> </a:t>
            </a:r>
            <a:r>
              <a:rPr spc="-100" dirty="0"/>
              <a:t>AGORA</a:t>
            </a:r>
            <a:r>
              <a:rPr dirty="0"/>
              <a:t> </a:t>
            </a:r>
            <a:r>
              <a:rPr spc="-45" dirty="0"/>
              <a:t>MAIS</a:t>
            </a:r>
            <a:r>
              <a:rPr spc="-5" dirty="0"/>
              <a:t> </a:t>
            </a:r>
            <a:r>
              <a:rPr spc="-30" dirty="0"/>
              <a:t>DO </a:t>
            </a:r>
            <a:r>
              <a:rPr spc="-585" dirty="0"/>
              <a:t> </a:t>
            </a:r>
            <a:r>
              <a:rPr dirty="0"/>
              <a:t>QUE</a:t>
            </a:r>
            <a:r>
              <a:rPr spc="-10" dirty="0"/>
              <a:t> </a:t>
            </a:r>
            <a:r>
              <a:rPr spc="-25" dirty="0"/>
              <a:t>NUNCA</a:t>
            </a:r>
          </a:p>
          <a:p>
            <a:pPr marL="4822825">
              <a:lnSpc>
                <a:spcPct val="100000"/>
              </a:lnSpc>
              <a:buClr>
                <a:srgbClr val="1A2E40"/>
              </a:buClr>
              <a:buFont typeface="Franklin Gothic Medium"/>
              <a:buChar char="■"/>
            </a:pPr>
            <a:endParaRPr sz="2700"/>
          </a:p>
          <a:p>
            <a:pPr marL="5219700" marR="5080" indent="-384175">
              <a:lnSpc>
                <a:spcPct val="93900"/>
              </a:lnSpc>
              <a:spcBef>
                <a:spcPts val="1975"/>
              </a:spcBef>
              <a:buChar char="■"/>
              <a:tabLst>
                <a:tab pos="5219700" algn="l"/>
                <a:tab pos="5220335" algn="l"/>
              </a:tabLst>
            </a:pPr>
            <a:r>
              <a:rPr spc="-35" dirty="0"/>
              <a:t>Artigo:</a:t>
            </a:r>
            <a:r>
              <a:rPr spc="-5" dirty="0"/>
              <a:t> </a:t>
            </a:r>
            <a:r>
              <a:rPr spc="-20" dirty="0"/>
              <a:t>De</a:t>
            </a:r>
            <a:r>
              <a:rPr dirty="0"/>
              <a:t> </a:t>
            </a:r>
            <a:r>
              <a:rPr spc="-70" dirty="0"/>
              <a:t>Alma-Ata</a:t>
            </a:r>
            <a:r>
              <a:rPr dirty="0"/>
              <a:t> </a:t>
            </a:r>
            <a:r>
              <a:rPr spc="-30" dirty="0"/>
              <a:t>a</a:t>
            </a:r>
            <a:r>
              <a:rPr spc="5" dirty="0"/>
              <a:t> </a:t>
            </a:r>
            <a:r>
              <a:rPr spc="-35" dirty="0"/>
              <a:t>Astana.</a:t>
            </a:r>
            <a:r>
              <a:rPr spc="-5" dirty="0"/>
              <a:t> </a:t>
            </a:r>
            <a:r>
              <a:rPr spc="-50" dirty="0"/>
              <a:t>Atenção</a:t>
            </a:r>
            <a:r>
              <a:rPr dirty="0"/>
              <a:t> </a:t>
            </a:r>
            <a:r>
              <a:rPr spc="-40" dirty="0"/>
              <a:t>primária</a:t>
            </a:r>
            <a:r>
              <a:rPr spc="5" dirty="0"/>
              <a:t> </a:t>
            </a:r>
            <a:r>
              <a:rPr spc="-30" dirty="0"/>
              <a:t>à </a:t>
            </a:r>
            <a:r>
              <a:rPr spc="-585" dirty="0"/>
              <a:t> </a:t>
            </a:r>
            <a:r>
              <a:rPr spc="-5" dirty="0"/>
              <a:t>saúde </a:t>
            </a:r>
            <a:r>
              <a:rPr spc="-10" dirty="0"/>
              <a:t>e</a:t>
            </a:r>
            <a:r>
              <a:rPr spc="-5" dirty="0"/>
              <a:t> </a:t>
            </a:r>
            <a:r>
              <a:rPr spc="-30" dirty="0"/>
              <a:t>sistemas</a:t>
            </a:r>
            <a:r>
              <a:rPr spc="-5" dirty="0"/>
              <a:t> </a:t>
            </a:r>
            <a:r>
              <a:rPr spc="-10" dirty="0"/>
              <a:t>universais de</a:t>
            </a:r>
            <a:r>
              <a:rPr spc="-5" dirty="0"/>
              <a:t> </a:t>
            </a:r>
            <a:r>
              <a:rPr dirty="0"/>
              <a:t>saúde: </a:t>
            </a:r>
            <a:r>
              <a:rPr spc="5" dirty="0"/>
              <a:t> </a:t>
            </a:r>
            <a:r>
              <a:rPr spc="-45" dirty="0"/>
              <a:t>compromisso</a:t>
            </a:r>
            <a:r>
              <a:rPr dirty="0"/>
              <a:t> </a:t>
            </a:r>
            <a:r>
              <a:rPr spc="-20" dirty="0"/>
              <a:t>indissociável</a:t>
            </a:r>
            <a:r>
              <a:rPr spc="-5" dirty="0"/>
              <a:t> </a:t>
            </a:r>
            <a:r>
              <a:rPr spc="-10" dirty="0"/>
              <a:t>e</a:t>
            </a:r>
            <a:r>
              <a:rPr dirty="0"/>
              <a:t> </a:t>
            </a:r>
            <a:r>
              <a:rPr spc="-30" dirty="0"/>
              <a:t>direito</a:t>
            </a:r>
            <a:r>
              <a:rPr spc="5" dirty="0"/>
              <a:t> </a:t>
            </a:r>
            <a:r>
              <a:rPr spc="-35" dirty="0"/>
              <a:t>humano </a:t>
            </a:r>
            <a:r>
              <a:rPr spc="-30" dirty="0"/>
              <a:t> fundamental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ítulo 14">
            <a:extLst>
              <a:ext uri="{FF2B5EF4-FFF2-40B4-BE49-F238E27FC236}">
                <a16:creationId xmlns:a16="http://schemas.microsoft.com/office/drawing/2014/main" id="{98A79720-99F9-2944-A1A9-908D3ED29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7" y="978408"/>
            <a:ext cx="10178322" cy="1492132"/>
          </a:xfrm>
        </p:spPr>
        <p:txBody>
          <a:bodyPr/>
          <a:lstStyle/>
          <a:p>
            <a:pPr algn="ctr"/>
            <a:r>
              <a:rPr lang="pt-BR" dirty="0"/>
              <a:t>LEITURAS SUGERIDAS</a:t>
            </a:r>
          </a:p>
        </p:txBody>
      </p:sp>
      <p:sp>
        <p:nvSpPr>
          <p:cNvPr id="16" name="Espaço Reservado para Conteúdo 15">
            <a:extLst>
              <a:ext uri="{FF2B5EF4-FFF2-40B4-BE49-F238E27FC236}">
                <a16:creationId xmlns:a16="http://schemas.microsoft.com/office/drawing/2014/main" id="{84C79317-B235-D248-8F0F-5ED5CFD77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7" y="2286001"/>
            <a:ext cx="10529505" cy="3593591"/>
          </a:xfrm>
        </p:spPr>
        <p:txBody>
          <a:bodyPr/>
          <a:lstStyle/>
          <a:p>
            <a:pPr marL="0" indent="0">
              <a:buNone/>
            </a:pPr>
            <a:endParaRPr lang="pt-BR" sz="2800" dirty="0">
              <a:latin typeface="Georgia" panose="02040502050405020303" pitchFamily="18" charset="0"/>
            </a:endParaRPr>
          </a:p>
          <a:p>
            <a:endParaRPr lang="pt-BR" sz="2800" dirty="0">
              <a:latin typeface="Georgia" panose="02040502050405020303" pitchFamily="18" charset="0"/>
            </a:endParaRPr>
          </a:p>
          <a:p>
            <a:r>
              <a:rPr lang="pt-BR" sz="2800" dirty="0">
                <a:latin typeface="Georgia" panose="02040502050405020303" pitchFamily="18" charset="0"/>
              </a:rPr>
              <a:t>Declaração Internacional Alma Ata – 1978</a:t>
            </a:r>
          </a:p>
          <a:p>
            <a:r>
              <a:rPr lang="pt-BR" sz="2800" dirty="0">
                <a:latin typeface="Georgia" panose="02040502050405020303" pitchFamily="18" charset="0"/>
              </a:rPr>
              <a:t>Carta de Ottawa - 1986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32394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28042" y="1517715"/>
            <a:ext cx="63290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hlinkClick r:id="rId2"/>
              </a:rPr>
              <a:t>https://www.youtube.com/watch?v=i9HVtd9k7B4&amp;t=1826s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2013678" y="3264409"/>
            <a:ext cx="10178322" cy="3593591"/>
          </a:xfrm>
        </p:spPr>
        <p:txBody>
          <a:bodyPr/>
          <a:lstStyle/>
          <a:p>
            <a:r>
              <a:rPr lang="pt-BR" dirty="0"/>
              <a:t>40 ANOS DE ALMA ATA – SALA DE CONVIDADOS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4805" y="2108708"/>
            <a:ext cx="9483090" cy="176276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396875" marR="5080" indent="-384175" algn="just">
              <a:lnSpc>
                <a:spcPct val="93700"/>
              </a:lnSpc>
              <a:spcBef>
                <a:spcPts val="280"/>
              </a:spcBef>
              <a:buChar char="■"/>
              <a:tabLst>
                <a:tab pos="396875" algn="l"/>
              </a:tabLst>
            </a:pPr>
            <a:r>
              <a:rPr sz="2400" spc="-3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Representam 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o </a:t>
            </a:r>
            <a:r>
              <a:rPr sz="2400" spc="-4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primeiro 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nível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de </a:t>
            </a:r>
            <a:r>
              <a:rPr sz="2400" spc="-3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contato 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dos </a:t>
            </a: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indivíduos, 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da </a:t>
            </a:r>
            <a:r>
              <a:rPr sz="2400" spc="-5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família</a:t>
            </a:r>
            <a:r>
              <a:rPr sz="2400" spc="49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e 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da</a:t>
            </a: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comunidade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6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com</a:t>
            </a:r>
            <a:r>
              <a:rPr sz="2400" spc="-5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o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4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sistema</a:t>
            </a:r>
            <a:r>
              <a:rPr sz="2400" spc="-3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nacional</a:t>
            </a: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de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saúde,</a:t>
            </a:r>
            <a:r>
              <a:rPr sz="2400" spc="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pelo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qual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os </a:t>
            </a:r>
            <a:r>
              <a:rPr sz="2400" spc="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cuidados de 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saúde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são 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levados o </a:t>
            </a:r>
            <a:r>
              <a:rPr sz="2400" spc="-4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mais</a:t>
            </a:r>
            <a:r>
              <a:rPr sz="2400" spc="-4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5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proximamente</a:t>
            </a:r>
            <a:r>
              <a:rPr sz="2400" spc="-5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possível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aos 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lugares</a:t>
            </a: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onde 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pessoas </a:t>
            </a:r>
            <a:r>
              <a:rPr sz="2400" spc="-4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vivem</a:t>
            </a:r>
            <a:r>
              <a:rPr sz="2400" spc="-4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e </a:t>
            </a:r>
            <a:r>
              <a:rPr sz="2400" spc="-3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trabalham,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e </a:t>
            </a:r>
            <a:r>
              <a:rPr sz="2400" spc="-3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constituem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o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4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primeiro </a:t>
            </a:r>
            <a:r>
              <a:rPr sz="2400" spc="-3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4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elemento</a:t>
            </a:r>
            <a:r>
              <a:rPr sz="240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de</a:t>
            </a:r>
            <a:r>
              <a:rPr sz="240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6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um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continuado</a:t>
            </a:r>
            <a:r>
              <a:rPr sz="2400" spc="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processo</a:t>
            </a:r>
            <a:r>
              <a:rPr sz="2400" spc="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de</a:t>
            </a:r>
            <a:r>
              <a:rPr sz="240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assistência</a:t>
            </a:r>
            <a:r>
              <a:rPr sz="2400" spc="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3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à</a:t>
            </a:r>
            <a:r>
              <a:rPr sz="2400" spc="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saúde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" y="6453385"/>
            <a:ext cx="12192000" cy="405130"/>
          </a:xfrm>
          <a:custGeom>
            <a:avLst/>
            <a:gdLst/>
            <a:ahLst/>
            <a:cxnLst/>
            <a:rect l="l" t="t" r="r" b="b"/>
            <a:pathLst>
              <a:path w="12192000" h="405129">
                <a:moveTo>
                  <a:pt x="12191998" y="0"/>
                </a:moveTo>
                <a:lnTo>
                  <a:pt x="0" y="0"/>
                </a:lnTo>
                <a:lnTo>
                  <a:pt x="0" y="404614"/>
                </a:lnTo>
                <a:lnTo>
                  <a:pt x="12191998" y="404614"/>
                </a:lnTo>
                <a:lnTo>
                  <a:pt x="12191998" y="0"/>
                </a:lnTo>
                <a:close/>
              </a:path>
            </a:pathLst>
          </a:custGeom>
          <a:solidFill>
            <a:srgbClr val="1A2E4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4293" y="1363980"/>
            <a:ext cx="2794635" cy="3549015"/>
          </a:xfrm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12700" marR="5080" algn="ctr">
              <a:lnSpc>
                <a:spcPct val="88900"/>
              </a:lnSpc>
              <a:spcBef>
                <a:spcPts val="525"/>
              </a:spcBef>
            </a:pPr>
            <a:r>
              <a:rPr sz="3200" spc="-1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APS</a:t>
            </a:r>
            <a:r>
              <a:rPr sz="32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3200" spc="-4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precisam </a:t>
            </a:r>
            <a:r>
              <a:rPr sz="3200" spc="-3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3200" spc="-5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contemplar</a:t>
            </a:r>
            <a:r>
              <a:rPr sz="32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32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os </a:t>
            </a:r>
            <a:r>
              <a:rPr sz="320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serviços </a:t>
            </a:r>
            <a:r>
              <a:rPr sz="32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de </a:t>
            </a:r>
            <a:r>
              <a:rPr sz="32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3200" spc="-4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proteção,</a:t>
            </a:r>
            <a:r>
              <a:rPr sz="32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32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cura</a:t>
            </a:r>
            <a:r>
              <a:rPr sz="32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32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e </a:t>
            </a:r>
            <a:r>
              <a:rPr sz="3200" spc="-78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3200" spc="-3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reabilitação, </a:t>
            </a:r>
            <a:r>
              <a:rPr sz="32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3200" spc="-5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conforme</a:t>
            </a:r>
            <a:r>
              <a:rPr sz="32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32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as </a:t>
            </a:r>
            <a:r>
              <a:rPr sz="32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necessidades, </a:t>
            </a:r>
            <a:r>
              <a:rPr sz="320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32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incluindo:</a:t>
            </a:r>
            <a:endParaRPr sz="3200">
              <a:latin typeface="Franklin Gothic Medium"/>
              <a:cs typeface="Franklin Gothic Medium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901472" y="644061"/>
            <a:ext cx="6506845" cy="928369"/>
            <a:chOff x="4901472" y="644061"/>
            <a:chExt cx="6506845" cy="928369"/>
          </a:xfrm>
        </p:grpSpPr>
        <p:sp>
          <p:nvSpPr>
            <p:cNvPr id="4" name="object 4"/>
            <p:cNvSpPr/>
            <p:nvPr/>
          </p:nvSpPr>
          <p:spPr>
            <a:xfrm>
              <a:off x="4901472" y="644061"/>
              <a:ext cx="6506845" cy="928369"/>
            </a:xfrm>
            <a:custGeom>
              <a:avLst/>
              <a:gdLst/>
              <a:ahLst/>
              <a:cxnLst/>
              <a:rect l="l" t="t" r="r" b="b"/>
              <a:pathLst>
                <a:path w="6506845" h="928369">
                  <a:moveTo>
                    <a:pt x="6413483" y="0"/>
                  </a:moveTo>
                  <a:lnTo>
                    <a:pt x="92819" y="0"/>
                  </a:lnTo>
                  <a:lnTo>
                    <a:pt x="56689" y="7294"/>
                  </a:lnTo>
                  <a:lnTo>
                    <a:pt x="27186" y="27187"/>
                  </a:lnTo>
                  <a:lnTo>
                    <a:pt x="7294" y="56691"/>
                  </a:lnTo>
                  <a:lnTo>
                    <a:pt x="0" y="92821"/>
                  </a:lnTo>
                  <a:lnTo>
                    <a:pt x="0" y="835366"/>
                  </a:lnTo>
                  <a:lnTo>
                    <a:pt x="7294" y="871496"/>
                  </a:lnTo>
                  <a:lnTo>
                    <a:pt x="27186" y="901000"/>
                  </a:lnTo>
                  <a:lnTo>
                    <a:pt x="56689" y="920892"/>
                  </a:lnTo>
                  <a:lnTo>
                    <a:pt x="92819" y="928187"/>
                  </a:lnTo>
                  <a:lnTo>
                    <a:pt x="6413483" y="928187"/>
                  </a:lnTo>
                  <a:lnTo>
                    <a:pt x="6449613" y="920892"/>
                  </a:lnTo>
                  <a:lnTo>
                    <a:pt x="6479117" y="901000"/>
                  </a:lnTo>
                  <a:lnTo>
                    <a:pt x="6499009" y="871496"/>
                  </a:lnTo>
                  <a:lnTo>
                    <a:pt x="6506303" y="835366"/>
                  </a:lnTo>
                  <a:lnTo>
                    <a:pt x="6506303" y="92821"/>
                  </a:lnTo>
                  <a:lnTo>
                    <a:pt x="6499009" y="56691"/>
                  </a:lnTo>
                  <a:lnTo>
                    <a:pt x="6479117" y="27187"/>
                  </a:lnTo>
                  <a:lnTo>
                    <a:pt x="6449613" y="7294"/>
                  </a:lnTo>
                  <a:lnTo>
                    <a:pt x="6413483" y="0"/>
                  </a:lnTo>
                  <a:close/>
                </a:path>
              </a:pathLst>
            </a:custGeom>
            <a:solidFill>
              <a:srgbClr val="F2C4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181599" y="850392"/>
              <a:ext cx="512063" cy="515112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5080000" marR="5080">
              <a:lnSpc>
                <a:spcPts val="2110"/>
              </a:lnSpc>
              <a:spcBef>
                <a:spcPts val="210"/>
              </a:spcBef>
            </a:pPr>
            <a:r>
              <a:rPr sz="1800" spc="-10" dirty="0"/>
              <a:t>Educação,</a:t>
            </a:r>
            <a:r>
              <a:rPr sz="1800" dirty="0"/>
              <a:t> </a:t>
            </a:r>
            <a:r>
              <a:rPr sz="1800" spc="-25" dirty="0"/>
              <a:t>quanto</a:t>
            </a:r>
            <a:r>
              <a:rPr sz="1800" dirty="0"/>
              <a:t> </a:t>
            </a:r>
            <a:r>
              <a:rPr sz="1800" spc="-25" dirty="0"/>
              <a:t>a</a:t>
            </a:r>
            <a:r>
              <a:rPr sz="1800" spc="5" dirty="0"/>
              <a:t> </a:t>
            </a:r>
            <a:r>
              <a:rPr sz="1800" spc="-25" dirty="0"/>
              <a:t>problemas</a:t>
            </a:r>
            <a:r>
              <a:rPr sz="1800" spc="5" dirty="0"/>
              <a:t> </a:t>
            </a:r>
            <a:r>
              <a:rPr sz="1800" spc="-20" dirty="0"/>
              <a:t>prevalentes</a:t>
            </a:r>
            <a:r>
              <a:rPr sz="1800" spc="5" dirty="0"/>
              <a:t> </a:t>
            </a:r>
            <a:r>
              <a:rPr sz="1800" spc="-5" dirty="0"/>
              <a:t>de</a:t>
            </a:r>
            <a:r>
              <a:rPr sz="1800" dirty="0"/>
              <a:t> </a:t>
            </a:r>
            <a:r>
              <a:rPr sz="1800" spc="-5" dirty="0"/>
              <a:t>saúde </a:t>
            </a:r>
            <a:r>
              <a:rPr sz="1800" spc="-434" dirty="0"/>
              <a:t> </a:t>
            </a:r>
            <a:r>
              <a:rPr sz="1800" spc="-10" dirty="0"/>
              <a:t>e</a:t>
            </a:r>
            <a:r>
              <a:rPr sz="1800" spc="-5" dirty="0"/>
              <a:t> </a:t>
            </a:r>
            <a:r>
              <a:rPr sz="1800" spc="-10" dirty="0"/>
              <a:t>aos</a:t>
            </a:r>
            <a:r>
              <a:rPr sz="1800" dirty="0"/>
              <a:t> </a:t>
            </a:r>
            <a:r>
              <a:rPr sz="1800" spc="-30" dirty="0"/>
              <a:t>métodos</a:t>
            </a:r>
            <a:r>
              <a:rPr sz="1800" dirty="0"/>
              <a:t> </a:t>
            </a:r>
            <a:r>
              <a:rPr sz="1800" spc="-15" dirty="0"/>
              <a:t>para</a:t>
            </a:r>
            <a:r>
              <a:rPr sz="1800" dirty="0"/>
              <a:t> </a:t>
            </a:r>
            <a:r>
              <a:rPr sz="1800" spc="-5" dirty="0"/>
              <a:t>sua</a:t>
            </a:r>
            <a:r>
              <a:rPr sz="1800" dirty="0"/>
              <a:t> </a:t>
            </a:r>
            <a:r>
              <a:rPr sz="1800" spc="-15" dirty="0"/>
              <a:t>prevenção</a:t>
            </a:r>
            <a:r>
              <a:rPr sz="1800" spc="-5" dirty="0"/>
              <a:t> </a:t>
            </a:r>
            <a:r>
              <a:rPr sz="1800" spc="-10" dirty="0"/>
              <a:t>e</a:t>
            </a:r>
            <a:r>
              <a:rPr sz="1800" dirty="0"/>
              <a:t> </a:t>
            </a:r>
            <a:r>
              <a:rPr sz="1800" spc="-20" dirty="0"/>
              <a:t>controle;</a:t>
            </a:r>
            <a:endParaRPr sz="1800"/>
          </a:p>
        </p:txBody>
      </p:sp>
      <p:grpSp>
        <p:nvGrpSpPr>
          <p:cNvPr id="7" name="object 7"/>
          <p:cNvGrpSpPr/>
          <p:nvPr/>
        </p:nvGrpSpPr>
        <p:grpSpPr>
          <a:xfrm>
            <a:off x="4901472" y="1804295"/>
            <a:ext cx="6506845" cy="928369"/>
            <a:chOff x="4901472" y="1804295"/>
            <a:chExt cx="6506845" cy="928369"/>
          </a:xfrm>
        </p:grpSpPr>
        <p:sp>
          <p:nvSpPr>
            <p:cNvPr id="8" name="object 8"/>
            <p:cNvSpPr/>
            <p:nvPr/>
          </p:nvSpPr>
          <p:spPr>
            <a:xfrm>
              <a:off x="4901472" y="1804295"/>
              <a:ext cx="6506845" cy="928369"/>
            </a:xfrm>
            <a:custGeom>
              <a:avLst/>
              <a:gdLst/>
              <a:ahLst/>
              <a:cxnLst/>
              <a:rect l="l" t="t" r="r" b="b"/>
              <a:pathLst>
                <a:path w="6506845" h="928369">
                  <a:moveTo>
                    <a:pt x="6413483" y="0"/>
                  </a:moveTo>
                  <a:lnTo>
                    <a:pt x="92819" y="0"/>
                  </a:lnTo>
                  <a:lnTo>
                    <a:pt x="56689" y="7294"/>
                  </a:lnTo>
                  <a:lnTo>
                    <a:pt x="27186" y="27187"/>
                  </a:lnTo>
                  <a:lnTo>
                    <a:pt x="7294" y="56691"/>
                  </a:lnTo>
                  <a:lnTo>
                    <a:pt x="0" y="92821"/>
                  </a:lnTo>
                  <a:lnTo>
                    <a:pt x="0" y="835366"/>
                  </a:lnTo>
                  <a:lnTo>
                    <a:pt x="7294" y="871496"/>
                  </a:lnTo>
                  <a:lnTo>
                    <a:pt x="27186" y="901000"/>
                  </a:lnTo>
                  <a:lnTo>
                    <a:pt x="56689" y="920892"/>
                  </a:lnTo>
                  <a:lnTo>
                    <a:pt x="92819" y="928187"/>
                  </a:lnTo>
                  <a:lnTo>
                    <a:pt x="6413483" y="928187"/>
                  </a:lnTo>
                  <a:lnTo>
                    <a:pt x="6449613" y="920892"/>
                  </a:lnTo>
                  <a:lnTo>
                    <a:pt x="6479117" y="901000"/>
                  </a:lnTo>
                  <a:lnTo>
                    <a:pt x="6499009" y="871496"/>
                  </a:lnTo>
                  <a:lnTo>
                    <a:pt x="6506303" y="835366"/>
                  </a:lnTo>
                  <a:lnTo>
                    <a:pt x="6506303" y="92821"/>
                  </a:lnTo>
                  <a:lnTo>
                    <a:pt x="6499009" y="56691"/>
                  </a:lnTo>
                  <a:lnTo>
                    <a:pt x="6479117" y="27187"/>
                  </a:lnTo>
                  <a:lnTo>
                    <a:pt x="6449613" y="7294"/>
                  </a:lnTo>
                  <a:lnTo>
                    <a:pt x="6413483" y="0"/>
                  </a:lnTo>
                  <a:close/>
                </a:path>
              </a:pathLst>
            </a:custGeom>
            <a:solidFill>
              <a:srgbClr val="8749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81599" y="2011679"/>
              <a:ext cx="512063" cy="512063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6059060" y="2099564"/>
            <a:ext cx="46659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Distribuição </a:t>
            </a:r>
            <a:r>
              <a:rPr sz="1800" spc="-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de </a:t>
            </a:r>
            <a:r>
              <a:rPr sz="1800" spc="-3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alimentos</a:t>
            </a:r>
            <a:r>
              <a:rPr sz="18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e</a:t>
            </a:r>
            <a:r>
              <a:rPr sz="1800" spc="-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800" spc="-1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nutrição apropriada;</a:t>
            </a:r>
            <a:endParaRPr sz="1800">
              <a:latin typeface="Franklin Gothic Medium"/>
              <a:cs typeface="Franklin Gothic Medium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4901472" y="2964530"/>
            <a:ext cx="6506845" cy="928369"/>
            <a:chOff x="4901472" y="2964530"/>
            <a:chExt cx="6506845" cy="928369"/>
          </a:xfrm>
        </p:grpSpPr>
        <p:sp>
          <p:nvSpPr>
            <p:cNvPr id="12" name="object 12"/>
            <p:cNvSpPr/>
            <p:nvPr/>
          </p:nvSpPr>
          <p:spPr>
            <a:xfrm>
              <a:off x="4901472" y="2964530"/>
              <a:ext cx="6506845" cy="928369"/>
            </a:xfrm>
            <a:custGeom>
              <a:avLst/>
              <a:gdLst/>
              <a:ahLst/>
              <a:cxnLst/>
              <a:rect l="l" t="t" r="r" b="b"/>
              <a:pathLst>
                <a:path w="6506845" h="928370">
                  <a:moveTo>
                    <a:pt x="6413483" y="0"/>
                  </a:moveTo>
                  <a:lnTo>
                    <a:pt x="92819" y="0"/>
                  </a:lnTo>
                  <a:lnTo>
                    <a:pt x="56689" y="7294"/>
                  </a:lnTo>
                  <a:lnTo>
                    <a:pt x="27186" y="27187"/>
                  </a:lnTo>
                  <a:lnTo>
                    <a:pt x="7294" y="56691"/>
                  </a:lnTo>
                  <a:lnTo>
                    <a:pt x="0" y="92821"/>
                  </a:lnTo>
                  <a:lnTo>
                    <a:pt x="0" y="835366"/>
                  </a:lnTo>
                  <a:lnTo>
                    <a:pt x="7294" y="871496"/>
                  </a:lnTo>
                  <a:lnTo>
                    <a:pt x="27186" y="901000"/>
                  </a:lnTo>
                  <a:lnTo>
                    <a:pt x="56689" y="920892"/>
                  </a:lnTo>
                  <a:lnTo>
                    <a:pt x="92819" y="928187"/>
                  </a:lnTo>
                  <a:lnTo>
                    <a:pt x="6413483" y="928187"/>
                  </a:lnTo>
                  <a:lnTo>
                    <a:pt x="6449613" y="920892"/>
                  </a:lnTo>
                  <a:lnTo>
                    <a:pt x="6479117" y="901000"/>
                  </a:lnTo>
                  <a:lnTo>
                    <a:pt x="6499009" y="871496"/>
                  </a:lnTo>
                  <a:lnTo>
                    <a:pt x="6506303" y="835366"/>
                  </a:lnTo>
                  <a:lnTo>
                    <a:pt x="6506303" y="92821"/>
                  </a:lnTo>
                  <a:lnTo>
                    <a:pt x="6499009" y="56691"/>
                  </a:lnTo>
                  <a:lnTo>
                    <a:pt x="6479117" y="27187"/>
                  </a:lnTo>
                  <a:lnTo>
                    <a:pt x="6449613" y="7294"/>
                  </a:lnTo>
                  <a:lnTo>
                    <a:pt x="6413483" y="0"/>
                  </a:lnTo>
                  <a:close/>
                </a:path>
              </a:pathLst>
            </a:custGeom>
            <a:solidFill>
              <a:srgbClr val="4A84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181599" y="3172967"/>
              <a:ext cx="512063" cy="512064"/>
            </a:xfrm>
            <a:prstGeom prst="rect">
              <a:avLst/>
            </a:prstGeom>
          </p:spPr>
        </p:pic>
      </p:grpSp>
      <p:grpSp>
        <p:nvGrpSpPr>
          <p:cNvPr id="14" name="object 14"/>
          <p:cNvGrpSpPr/>
          <p:nvPr/>
        </p:nvGrpSpPr>
        <p:grpSpPr>
          <a:xfrm>
            <a:off x="4901472" y="4124765"/>
            <a:ext cx="6506845" cy="928369"/>
            <a:chOff x="4901472" y="4124765"/>
            <a:chExt cx="6506845" cy="928369"/>
          </a:xfrm>
        </p:grpSpPr>
        <p:sp>
          <p:nvSpPr>
            <p:cNvPr id="15" name="object 15"/>
            <p:cNvSpPr/>
            <p:nvPr/>
          </p:nvSpPr>
          <p:spPr>
            <a:xfrm>
              <a:off x="4901472" y="4124765"/>
              <a:ext cx="6506845" cy="928369"/>
            </a:xfrm>
            <a:custGeom>
              <a:avLst/>
              <a:gdLst/>
              <a:ahLst/>
              <a:cxnLst/>
              <a:rect l="l" t="t" r="r" b="b"/>
              <a:pathLst>
                <a:path w="6506845" h="928370">
                  <a:moveTo>
                    <a:pt x="6413483" y="0"/>
                  </a:moveTo>
                  <a:lnTo>
                    <a:pt x="92819" y="0"/>
                  </a:lnTo>
                  <a:lnTo>
                    <a:pt x="56689" y="7294"/>
                  </a:lnTo>
                  <a:lnTo>
                    <a:pt x="27186" y="27186"/>
                  </a:lnTo>
                  <a:lnTo>
                    <a:pt x="7294" y="56690"/>
                  </a:lnTo>
                  <a:lnTo>
                    <a:pt x="0" y="92820"/>
                  </a:lnTo>
                  <a:lnTo>
                    <a:pt x="0" y="835365"/>
                  </a:lnTo>
                  <a:lnTo>
                    <a:pt x="7294" y="871495"/>
                  </a:lnTo>
                  <a:lnTo>
                    <a:pt x="27186" y="900999"/>
                  </a:lnTo>
                  <a:lnTo>
                    <a:pt x="56689" y="920891"/>
                  </a:lnTo>
                  <a:lnTo>
                    <a:pt x="92819" y="928185"/>
                  </a:lnTo>
                  <a:lnTo>
                    <a:pt x="6413483" y="928185"/>
                  </a:lnTo>
                  <a:lnTo>
                    <a:pt x="6449613" y="920891"/>
                  </a:lnTo>
                  <a:lnTo>
                    <a:pt x="6479117" y="900999"/>
                  </a:lnTo>
                  <a:lnTo>
                    <a:pt x="6499009" y="871495"/>
                  </a:lnTo>
                  <a:lnTo>
                    <a:pt x="6506303" y="835365"/>
                  </a:lnTo>
                  <a:lnTo>
                    <a:pt x="6506303" y="92820"/>
                  </a:lnTo>
                  <a:lnTo>
                    <a:pt x="6499009" y="56690"/>
                  </a:lnTo>
                  <a:lnTo>
                    <a:pt x="6479117" y="27186"/>
                  </a:lnTo>
                  <a:lnTo>
                    <a:pt x="6449613" y="7294"/>
                  </a:lnTo>
                  <a:lnTo>
                    <a:pt x="6413483" y="0"/>
                  </a:lnTo>
                  <a:close/>
                </a:path>
              </a:pathLst>
            </a:custGeom>
            <a:solidFill>
              <a:srgbClr val="DC95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181599" y="4331207"/>
              <a:ext cx="512063" cy="515112"/>
            </a:xfrm>
            <a:prstGeom prst="rect">
              <a:avLst/>
            </a:prstGeom>
          </p:spPr>
        </p:pic>
      </p:grpSp>
      <p:sp>
        <p:nvSpPr>
          <p:cNvPr id="17" name="object 17"/>
          <p:cNvSpPr txBox="1"/>
          <p:nvPr/>
        </p:nvSpPr>
        <p:spPr>
          <a:xfrm>
            <a:off x="6059060" y="3132835"/>
            <a:ext cx="4612640" cy="1726564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2090"/>
              </a:lnSpc>
              <a:spcBef>
                <a:spcPts val="225"/>
              </a:spcBef>
            </a:pPr>
            <a:r>
              <a:rPr sz="1800" spc="-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Provisão</a:t>
            </a:r>
            <a:r>
              <a:rPr sz="18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800" spc="-1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adequada</a:t>
            </a:r>
            <a:r>
              <a:rPr sz="18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de </a:t>
            </a:r>
            <a:r>
              <a:rPr sz="1800" spc="-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água</a:t>
            </a:r>
            <a:r>
              <a:rPr sz="18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de </a:t>
            </a:r>
            <a:r>
              <a:rPr sz="18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boa</a:t>
            </a:r>
            <a:r>
              <a:rPr sz="18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800" spc="-1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qualidade</a:t>
            </a:r>
            <a:r>
              <a:rPr sz="1800" spc="-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e </a:t>
            </a:r>
            <a:r>
              <a:rPr sz="1800" spc="-434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saneamento</a:t>
            </a:r>
            <a:r>
              <a:rPr sz="18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básico;</a:t>
            </a:r>
            <a:endParaRPr sz="18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20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300">
              <a:latin typeface="Franklin Gothic Medium"/>
              <a:cs typeface="Franklin Gothic Medium"/>
            </a:endParaRPr>
          </a:p>
          <a:p>
            <a:pPr marL="12700" marR="203835">
              <a:lnSpc>
                <a:spcPts val="2110"/>
              </a:lnSpc>
            </a:pPr>
            <a:r>
              <a:rPr sz="18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Cuidados</a:t>
            </a:r>
            <a:r>
              <a:rPr sz="18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de</a:t>
            </a:r>
            <a:r>
              <a:rPr sz="18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saúde </a:t>
            </a:r>
            <a:r>
              <a:rPr sz="1800" spc="-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materno-infantil,</a:t>
            </a:r>
            <a:r>
              <a:rPr sz="18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800" spc="-1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inclusive </a:t>
            </a:r>
            <a:r>
              <a:rPr sz="1800" spc="-434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800" spc="-3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planejamento</a:t>
            </a:r>
            <a:r>
              <a:rPr sz="18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800" spc="-4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familiar</a:t>
            </a:r>
            <a:r>
              <a:rPr sz="1800" spc="-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800" spc="1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;</a:t>
            </a:r>
            <a:endParaRPr sz="1800">
              <a:latin typeface="Franklin Gothic Medium"/>
              <a:cs typeface="Franklin Gothic Medium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4901472" y="5284999"/>
            <a:ext cx="6506845" cy="928369"/>
            <a:chOff x="4901472" y="5284999"/>
            <a:chExt cx="6506845" cy="928369"/>
          </a:xfrm>
        </p:grpSpPr>
        <p:sp>
          <p:nvSpPr>
            <p:cNvPr id="19" name="object 19"/>
            <p:cNvSpPr/>
            <p:nvPr/>
          </p:nvSpPr>
          <p:spPr>
            <a:xfrm>
              <a:off x="4901472" y="5284999"/>
              <a:ext cx="6506845" cy="928369"/>
            </a:xfrm>
            <a:custGeom>
              <a:avLst/>
              <a:gdLst/>
              <a:ahLst/>
              <a:cxnLst/>
              <a:rect l="l" t="t" r="r" b="b"/>
              <a:pathLst>
                <a:path w="6506845" h="928370">
                  <a:moveTo>
                    <a:pt x="6413483" y="0"/>
                  </a:moveTo>
                  <a:lnTo>
                    <a:pt x="92819" y="0"/>
                  </a:lnTo>
                  <a:lnTo>
                    <a:pt x="56689" y="7294"/>
                  </a:lnTo>
                  <a:lnTo>
                    <a:pt x="27186" y="27186"/>
                  </a:lnTo>
                  <a:lnTo>
                    <a:pt x="7294" y="56690"/>
                  </a:lnTo>
                  <a:lnTo>
                    <a:pt x="0" y="92820"/>
                  </a:lnTo>
                  <a:lnTo>
                    <a:pt x="0" y="835365"/>
                  </a:lnTo>
                  <a:lnTo>
                    <a:pt x="7294" y="871495"/>
                  </a:lnTo>
                  <a:lnTo>
                    <a:pt x="27186" y="900999"/>
                  </a:lnTo>
                  <a:lnTo>
                    <a:pt x="56689" y="920892"/>
                  </a:lnTo>
                  <a:lnTo>
                    <a:pt x="92819" y="928186"/>
                  </a:lnTo>
                  <a:lnTo>
                    <a:pt x="6413483" y="928186"/>
                  </a:lnTo>
                  <a:lnTo>
                    <a:pt x="6449613" y="920892"/>
                  </a:lnTo>
                  <a:lnTo>
                    <a:pt x="6479117" y="900999"/>
                  </a:lnTo>
                  <a:lnTo>
                    <a:pt x="6499009" y="871495"/>
                  </a:lnTo>
                  <a:lnTo>
                    <a:pt x="6506303" y="835365"/>
                  </a:lnTo>
                  <a:lnTo>
                    <a:pt x="6506303" y="92820"/>
                  </a:lnTo>
                  <a:lnTo>
                    <a:pt x="6499009" y="56690"/>
                  </a:lnTo>
                  <a:lnTo>
                    <a:pt x="6479117" y="27186"/>
                  </a:lnTo>
                  <a:lnTo>
                    <a:pt x="6449613" y="7294"/>
                  </a:lnTo>
                  <a:lnTo>
                    <a:pt x="6413483" y="0"/>
                  </a:lnTo>
                  <a:close/>
                </a:path>
              </a:pathLst>
            </a:custGeom>
            <a:solidFill>
              <a:srgbClr val="9A5D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181599" y="5492495"/>
              <a:ext cx="512063" cy="512064"/>
            </a:xfrm>
            <a:prstGeom prst="rect">
              <a:avLst/>
            </a:prstGeom>
          </p:spPr>
        </p:pic>
      </p:grpSp>
      <p:sp>
        <p:nvSpPr>
          <p:cNvPr id="21" name="object 21"/>
          <p:cNvSpPr txBox="1"/>
          <p:nvPr/>
        </p:nvSpPr>
        <p:spPr>
          <a:xfrm>
            <a:off x="6059060" y="5580379"/>
            <a:ext cx="52501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Imunizações</a:t>
            </a:r>
            <a:r>
              <a:rPr sz="18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800" spc="-1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contra</a:t>
            </a:r>
            <a:r>
              <a:rPr sz="1800" spc="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as</a:t>
            </a:r>
            <a:r>
              <a:rPr sz="1800" spc="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800" spc="-1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principais</a:t>
            </a:r>
            <a:r>
              <a:rPr sz="1800" spc="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doenças</a:t>
            </a:r>
            <a:r>
              <a:rPr sz="1800" spc="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800" spc="-1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infecciosas;</a:t>
            </a:r>
            <a:endParaRPr sz="18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12700" marR="5080" algn="ctr">
              <a:lnSpc>
                <a:spcPct val="88900"/>
              </a:lnSpc>
              <a:spcBef>
                <a:spcPts val="525"/>
              </a:spcBef>
            </a:pPr>
            <a:r>
              <a:rPr spc="-120" dirty="0"/>
              <a:t>APS</a:t>
            </a:r>
            <a:r>
              <a:rPr spc="-15" dirty="0"/>
              <a:t> </a:t>
            </a:r>
            <a:r>
              <a:rPr spc="-40" dirty="0"/>
              <a:t>precisam </a:t>
            </a:r>
            <a:r>
              <a:rPr spc="-35" dirty="0"/>
              <a:t> </a:t>
            </a:r>
            <a:r>
              <a:rPr spc="-50" dirty="0"/>
              <a:t>contemplar</a:t>
            </a:r>
            <a:r>
              <a:rPr spc="-25" dirty="0"/>
              <a:t> </a:t>
            </a:r>
            <a:r>
              <a:rPr spc="-5" dirty="0"/>
              <a:t>os </a:t>
            </a:r>
            <a:r>
              <a:rPr dirty="0"/>
              <a:t> serviços </a:t>
            </a:r>
            <a:r>
              <a:rPr spc="-10" dirty="0"/>
              <a:t>de </a:t>
            </a:r>
            <a:r>
              <a:rPr spc="-5" dirty="0"/>
              <a:t> </a:t>
            </a:r>
            <a:r>
              <a:rPr spc="-40" dirty="0"/>
              <a:t>proteção,</a:t>
            </a:r>
            <a:r>
              <a:rPr spc="-25" dirty="0"/>
              <a:t> </a:t>
            </a:r>
            <a:r>
              <a:rPr spc="-15" dirty="0"/>
              <a:t>cura</a:t>
            </a:r>
            <a:r>
              <a:rPr spc="-25" dirty="0"/>
              <a:t> </a:t>
            </a:r>
            <a:r>
              <a:rPr spc="-15" dirty="0"/>
              <a:t>e </a:t>
            </a:r>
            <a:r>
              <a:rPr spc="-785" dirty="0"/>
              <a:t> </a:t>
            </a:r>
            <a:r>
              <a:rPr spc="-30" dirty="0"/>
              <a:t>reabilitação, </a:t>
            </a:r>
            <a:r>
              <a:rPr spc="-25" dirty="0"/>
              <a:t> </a:t>
            </a:r>
            <a:r>
              <a:rPr spc="-55" dirty="0"/>
              <a:t>conforme</a:t>
            </a:r>
            <a:r>
              <a:rPr spc="-15" dirty="0"/>
              <a:t> </a:t>
            </a:r>
            <a:r>
              <a:rPr spc="-10" dirty="0"/>
              <a:t>as </a:t>
            </a:r>
            <a:r>
              <a:rPr spc="-5" dirty="0"/>
              <a:t> necessidades, </a:t>
            </a:r>
            <a:r>
              <a:rPr dirty="0"/>
              <a:t> </a:t>
            </a:r>
            <a:r>
              <a:rPr spc="-15" dirty="0"/>
              <a:t>incluindo: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4901472" y="644061"/>
            <a:ext cx="6506845" cy="928369"/>
            <a:chOff x="4901472" y="644061"/>
            <a:chExt cx="6506845" cy="928369"/>
          </a:xfrm>
        </p:grpSpPr>
        <p:sp>
          <p:nvSpPr>
            <p:cNvPr id="4" name="object 4"/>
            <p:cNvSpPr/>
            <p:nvPr/>
          </p:nvSpPr>
          <p:spPr>
            <a:xfrm>
              <a:off x="4901472" y="644061"/>
              <a:ext cx="6506845" cy="928369"/>
            </a:xfrm>
            <a:custGeom>
              <a:avLst/>
              <a:gdLst/>
              <a:ahLst/>
              <a:cxnLst/>
              <a:rect l="l" t="t" r="r" b="b"/>
              <a:pathLst>
                <a:path w="6506845" h="928369">
                  <a:moveTo>
                    <a:pt x="6413483" y="0"/>
                  </a:moveTo>
                  <a:lnTo>
                    <a:pt x="92819" y="0"/>
                  </a:lnTo>
                  <a:lnTo>
                    <a:pt x="56689" y="7294"/>
                  </a:lnTo>
                  <a:lnTo>
                    <a:pt x="27186" y="27187"/>
                  </a:lnTo>
                  <a:lnTo>
                    <a:pt x="7294" y="56691"/>
                  </a:lnTo>
                  <a:lnTo>
                    <a:pt x="0" y="92821"/>
                  </a:lnTo>
                  <a:lnTo>
                    <a:pt x="0" y="835366"/>
                  </a:lnTo>
                  <a:lnTo>
                    <a:pt x="7294" y="871496"/>
                  </a:lnTo>
                  <a:lnTo>
                    <a:pt x="27186" y="901000"/>
                  </a:lnTo>
                  <a:lnTo>
                    <a:pt x="56689" y="920892"/>
                  </a:lnTo>
                  <a:lnTo>
                    <a:pt x="92819" y="928187"/>
                  </a:lnTo>
                  <a:lnTo>
                    <a:pt x="6413483" y="928187"/>
                  </a:lnTo>
                  <a:lnTo>
                    <a:pt x="6449613" y="920892"/>
                  </a:lnTo>
                  <a:lnTo>
                    <a:pt x="6479117" y="901000"/>
                  </a:lnTo>
                  <a:lnTo>
                    <a:pt x="6499009" y="871496"/>
                  </a:lnTo>
                  <a:lnTo>
                    <a:pt x="6506303" y="835366"/>
                  </a:lnTo>
                  <a:lnTo>
                    <a:pt x="6506303" y="92821"/>
                  </a:lnTo>
                  <a:lnTo>
                    <a:pt x="6499009" y="56691"/>
                  </a:lnTo>
                  <a:lnTo>
                    <a:pt x="6479117" y="27187"/>
                  </a:lnTo>
                  <a:lnTo>
                    <a:pt x="6449613" y="7294"/>
                  </a:lnTo>
                  <a:lnTo>
                    <a:pt x="6413483" y="0"/>
                  </a:lnTo>
                  <a:close/>
                </a:path>
              </a:pathLst>
            </a:custGeom>
            <a:solidFill>
              <a:srgbClr val="F2C4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181599" y="850392"/>
              <a:ext cx="512063" cy="515112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5080000" marR="5080">
              <a:lnSpc>
                <a:spcPts val="2020"/>
              </a:lnSpc>
              <a:spcBef>
                <a:spcPts val="380"/>
              </a:spcBef>
            </a:pPr>
            <a:r>
              <a:rPr spc="-25" dirty="0"/>
              <a:t>Prevenção</a:t>
            </a:r>
            <a:r>
              <a:rPr spc="-5" dirty="0"/>
              <a:t> </a:t>
            </a:r>
            <a:r>
              <a:rPr spc="-10" dirty="0"/>
              <a:t>e</a:t>
            </a:r>
            <a:r>
              <a:rPr spc="-5" dirty="0"/>
              <a:t> </a:t>
            </a:r>
            <a:r>
              <a:rPr spc="-20" dirty="0"/>
              <a:t>controle</a:t>
            </a:r>
            <a:r>
              <a:rPr spc="-10" dirty="0"/>
              <a:t> </a:t>
            </a:r>
            <a:r>
              <a:rPr spc="-5" dirty="0"/>
              <a:t>de </a:t>
            </a:r>
            <a:r>
              <a:rPr spc="-10" dirty="0"/>
              <a:t>doenças</a:t>
            </a:r>
            <a:r>
              <a:rPr dirty="0"/>
              <a:t> </a:t>
            </a:r>
            <a:r>
              <a:rPr spc="-30" dirty="0"/>
              <a:t>localmente </a:t>
            </a:r>
            <a:r>
              <a:rPr spc="-459" dirty="0"/>
              <a:t> </a:t>
            </a:r>
            <a:r>
              <a:rPr spc="-20" dirty="0"/>
              <a:t>endêmicas;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4901472" y="1804295"/>
            <a:ext cx="6506845" cy="928369"/>
            <a:chOff x="4901472" y="1804295"/>
            <a:chExt cx="6506845" cy="928369"/>
          </a:xfrm>
        </p:grpSpPr>
        <p:sp>
          <p:nvSpPr>
            <p:cNvPr id="8" name="object 8"/>
            <p:cNvSpPr/>
            <p:nvPr/>
          </p:nvSpPr>
          <p:spPr>
            <a:xfrm>
              <a:off x="4901472" y="1804295"/>
              <a:ext cx="6506845" cy="928369"/>
            </a:xfrm>
            <a:custGeom>
              <a:avLst/>
              <a:gdLst/>
              <a:ahLst/>
              <a:cxnLst/>
              <a:rect l="l" t="t" r="r" b="b"/>
              <a:pathLst>
                <a:path w="6506845" h="928369">
                  <a:moveTo>
                    <a:pt x="6413483" y="0"/>
                  </a:moveTo>
                  <a:lnTo>
                    <a:pt x="92819" y="0"/>
                  </a:lnTo>
                  <a:lnTo>
                    <a:pt x="56689" y="7294"/>
                  </a:lnTo>
                  <a:lnTo>
                    <a:pt x="27186" y="27187"/>
                  </a:lnTo>
                  <a:lnTo>
                    <a:pt x="7294" y="56691"/>
                  </a:lnTo>
                  <a:lnTo>
                    <a:pt x="0" y="92821"/>
                  </a:lnTo>
                  <a:lnTo>
                    <a:pt x="0" y="835366"/>
                  </a:lnTo>
                  <a:lnTo>
                    <a:pt x="7294" y="871496"/>
                  </a:lnTo>
                  <a:lnTo>
                    <a:pt x="27186" y="901000"/>
                  </a:lnTo>
                  <a:lnTo>
                    <a:pt x="56689" y="920892"/>
                  </a:lnTo>
                  <a:lnTo>
                    <a:pt x="92819" y="928187"/>
                  </a:lnTo>
                  <a:lnTo>
                    <a:pt x="6413483" y="928187"/>
                  </a:lnTo>
                  <a:lnTo>
                    <a:pt x="6449613" y="920892"/>
                  </a:lnTo>
                  <a:lnTo>
                    <a:pt x="6479117" y="901000"/>
                  </a:lnTo>
                  <a:lnTo>
                    <a:pt x="6499009" y="871496"/>
                  </a:lnTo>
                  <a:lnTo>
                    <a:pt x="6506303" y="835366"/>
                  </a:lnTo>
                  <a:lnTo>
                    <a:pt x="6506303" y="92821"/>
                  </a:lnTo>
                  <a:lnTo>
                    <a:pt x="6499009" y="56691"/>
                  </a:lnTo>
                  <a:lnTo>
                    <a:pt x="6479117" y="27187"/>
                  </a:lnTo>
                  <a:lnTo>
                    <a:pt x="6449613" y="7294"/>
                  </a:lnTo>
                  <a:lnTo>
                    <a:pt x="6413483" y="0"/>
                  </a:lnTo>
                  <a:close/>
                </a:path>
              </a:pathLst>
            </a:custGeom>
            <a:solidFill>
              <a:srgbClr val="8749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81599" y="2011679"/>
              <a:ext cx="512063" cy="512063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6059060" y="2080767"/>
            <a:ext cx="4254500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spc="-4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Tratamento</a:t>
            </a:r>
            <a:r>
              <a:rPr sz="19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de</a:t>
            </a:r>
            <a:r>
              <a:rPr sz="19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doenças</a:t>
            </a:r>
            <a:r>
              <a:rPr sz="1900" spc="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sz="19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lesões</a:t>
            </a:r>
            <a:r>
              <a:rPr sz="19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900" spc="-1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comuns;</a:t>
            </a:r>
            <a:endParaRPr sz="1900">
              <a:latin typeface="Franklin Gothic Medium"/>
              <a:cs typeface="Franklin Gothic Medium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4901472" y="2964530"/>
            <a:ext cx="6506845" cy="928369"/>
            <a:chOff x="4901472" y="2964530"/>
            <a:chExt cx="6506845" cy="928369"/>
          </a:xfrm>
        </p:grpSpPr>
        <p:sp>
          <p:nvSpPr>
            <p:cNvPr id="12" name="object 12"/>
            <p:cNvSpPr/>
            <p:nvPr/>
          </p:nvSpPr>
          <p:spPr>
            <a:xfrm>
              <a:off x="4901472" y="2964530"/>
              <a:ext cx="6506845" cy="928369"/>
            </a:xfrm>
            <a:custGeom>
              <a:avLst/>
              <a:gdLst/>
              <a:ahLst/>
              <a:cxnLst/>
              <a:rect l="l" t="t" r="r" b="b"/>
              <a:pathLst>
                <a:path w="6506845" h="928370">
                  <a:moveTo>
                    <a:pt x="6413483" y="0"/>
                  </a:moveTo>
                  <a:lnTo>
                    <a:pt x="92819" y="0"/>
                  </a:lnTo>
                  <a:lnTo>
                    <a:pt x="56689" y="7294"/>
                  </a:lnTo>
                  <a:lnTo>
                    <a:pt x="27186" y="27187"/>
                  </a:lnTo>
                  <a:lnTo>
                    <a:pt x="7294" y="56691"/>
                  </a:lnTo>
                  <a:lnTo>
                    <a:pt x="0" y="92821"/>
                  </a:lnTo>
                  <a:lnTo>
                    <a:pt x="0" y="835366"/>
                  </a:lnTo>
                  <a:lnTo>
                    <a:pt x="7294" y="871496"/>
                  </a:lnTo>
                  <a:lnTo>
                    <a:pt x="27186" y="901000"/>
                  </a:lnTo>
                  <a:lnTo>
                    <a:pt x="56689" y="920892"/>
                  </a:lnTo>
                  <a:lnTo>
                    <a:pt x="92819" y="928187"/>
                  </a:lnTo>
                  <a:lnTo>
                    <a:pt x="6413483" y="928187"/>
                  </a:lnTo>
                  <a:lnTo>
                    <a:pt x="6449613" y="920892"/>
                  </a:lnTo>
                  <a:lnTo>
                    <a:pt x="6479117" y="901000"/>
                  </a:lnTo>
                  <a:lnTo>
                    <a:pt x="6499009" y="871496"/>
                  </a:lnTo>
                  <a:lnTo>
                    <a:pt x="6506303" y="835366"/>
                  </a:lnTo>
                  <a:lnTo>
                    <a:pt x="6506303" y="92821"/>
                  </a:lnTo>
                  <a:lnTo>
                    <a:pt x="6499009" y="56691"/>
                  </a:lnTo>
                  <a:lnTo>
                    <a:pt x="6479117" y="27187"/>
                  </a:lnTo>
                  <a:lnTo>
                    <a:pt x="6449613" y="7294"/>
                  </a:lnTo>
                  <a:lnTo>
                    <a:pt x="6413483" y="0"/>
                  </a:lnTo>
                  <a:close/>
                </a:path>
              </a:pathLst>
            </a:custGeom>
            <a:solidFill>
              <a:srgbClr val="4A84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181599" y="3172967"/>
              <a:ext cx="512063" cy="512064"/>
            </a:xfrm>
            <a:prstGeom prst="rect">
              <a:avLst/>
            </a:prstGeom>
          </p:spPr>
        </p:pic>
      </p:grpSp>
      <p:sp>
        <p:nvSpPr>
          <p:cNvPr id="14" name="object 14"/>
          <p:cNvSpPr txBox="1"/>
          <p:nvPr/>
        </p:nvSpPr>
        <p:spPr>
          <a:xfrm>
            <a:off x="6059060" y="3242055"/>
            <a:ext cx="4495165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spc="-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Fornecimento</a:t>
            </a:r>
            <a:r>
              <a:rPr sz="1900" spc="-3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de</a:t>
            </a:r>
            <a:r>
              <a:rPr sz="1900" spc="-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900" spc="-3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medicamentos</a:t>
            </a:r>
            <a:r>
              <a:rPr sz="19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essenciais;</a:t>
            </a:r>
            <a:endParaRPr sz="1900">
              <a:latin typeface="Franklin Gothic Medium"/>
              <a:cs typeface="Franklin Gothic Medium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4901472" y="4124765"/>
            <a:ext cx="6506845" cy="928369"/>
            <a:chOff x="4901472" y="4124765"/>
            <a:chExt cx="6506845" cy="928369"/>
          </a:xfrm>
        </p:grpSpPr>
        <p:sp>
          <p:nvSpPr>
            <p:cNvPr id="16" name="object 16"/>
            <p:cNvSpPr/>
            <p:nvPr/>
          </p:nvSpPr>
          <p:spPr>
            <a:xfrm>
              <a:off x="4901472" y="4124765"/>
              <a:ext cx="6506845" cy="928369"/>
            </a:xfrm>
            <a:custGeom>
              <a:avLst/>
              <a:gdLst/>
              <a:ahLst/>
              <a:cxnLst/>
              <a:rect l="l" t="t" r="r" b="b"/>
              <a:pathLst>
                <a:path w="6506845" h="928370">
                  <a:moveTo>
                    <a:pt x="6413483" y="0"/>
                  </a:moveTo>
                  <a:lnTo>
                    <a:pt x="92819" y="0"/>
                  </a:lnTo>
                  <a:lnTo>
                    <a:pt x="56689" y="7294"/>
                  </a:lnTo>
                  <a:lnTo>
                    <a:pt x="27186" y="27186"/>
                  </a:lnTo>
                  <a:lnTo>
                    <a:pt x="7294" y="56690"/>
                  </a:lnTo>
                  <a:lnTo>
                    <a:pt x="0" y="92820"/>
                  </a:lnTo>
                  <a:lnTo>
                    <a:pt x="0" y="835365"/>
                  </a:lnTo>
                  <a:lnTo>
                    <a:pt x="7294" y="871495"/>
                  </a:lnTo>
                  <a:lnTo>
                    <a:pt x="27186" y="900999"/>
                  </a:lnTo>
                  <a:lnTo>
                    <a:pt x="56689" y="920891"/>
                  </a:lnTo>
                  <a:lnTo>
                    <a:pt x="92819" y="928185"/>
                  </a:lnTo>
                  <a:lnTo>
                    <a:pt x="6413483" y="928185"/>
                  </a:lnTo>
                  <a:lnTo>
                    <a:pt x="6449613" y="920891"/>
                  </a:lnTo>
                  <a:lnTo>
                    <a:pt x="6479117" y="900999"/>
                  </a:lnTo>
                  <a:lnTo>
                    <a:pt x="6499009" y="871495"/>
                  </a:lnTo>
                  <a:lnTo>
                    <a:pt x="6506303" y="835365"/>
                  </a:lnTo>
                  <a:lnTo>
                    <a:pt x="6506303" y="92820"/>
                  </a:lnTo>
                  <a:lnTo>
                    <a:pt x="6499009" y="56690"/>
                  </a:lnTo>
                  <a:lnTo>
                    <a:pt x="6479117" y="27186"/>
                  </a:lnTo>
                  <a:lnTo>
                    <a:pt x="6449613" y="7294"/>
                  </a:lnTo>
                  <a:lnTo>
                    <a:pt x="6413483" y="0"/>
                  </a:lnTo>
                  <a:close/>
                </a:path>
              </a:pathLst>
            </a:custGeom>
            <a:solidFill>
              <a:srgbClr val="DC95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181599" y="4331207"/>
              <a:ext cx="512063" cy="515112"/>
            </a:xfrm>
            <a:prstGeom prst="rect">
              <a:avLst/>
            </a:prstGeom>
          </p:spPr>
        </p:pic>
      </p:grpSp>
      <p:grpSp>
        <p:nvGrpSpPr>
          <p:cNvPr id="18" name="object 18"/>
          <p:cNvGrpSpPr/>
          <p:nvPr/>
        </p:nvGrpSpPr>
        <p:grpSpPr>
          <a:xfrm>
            <a:off x="4901472" y="5284999"/>
            <a:ext cx="6506845" cy="928369"/>
            <a:chOff x="4901472" y="5284999"/>
            <a:chExt cx="6506845" cy="928369"/>
          </a:xfrm>
        </p:grpSpPr>
        <p:sp>
          <p:nvSpPr>
            <p:cNvPr id="19" name="object 19"/>
            <p:cNvSpPr/>
            <p:nvPr/>
          </p:nvSpPr>
          <p:spPr>
            <a:xfrm>
              <a:off x="4901472" y="5284999"/>
              <a:ext cx="6506845" cy="928369"/>
            </a:xfrm>
            <a:custGeom>
              <a:avLst/>
              <a:gdLst/>
              <a:ahLst/>
              <a:cxnLst/>
              <a:rect l="l" t="t" r="r" b="b"/>
              <a:pathLst>
                <a:path w="6506845" h="928370">
                  <a:moveTo>
                    <a:pt x="6413483" y="0"/>
                  </a:moveTo>
                  <a:lnTo>
                    <a:pt x="92819" y="0"/>
                  </a:lnTo>
                  <a:lnTo>
                    <a:pt x="56689" y="7294"/>
                  </a:lnTo>
                  <a:lnTo>
                    <a:pt x="27186" y="27186"/>
                  </a:lnTo>
                  <a:lnTo>
                    <a:pt x="7294" y="56690"/>
                  </a:lnTo>
                  <a:lnTo>
                    <a:pt x="0" y="92820"/>
                  </a:lnTo>
                  <a:lnTo>
                    <a:pt x="0" y="835365"/>
                  </a:lnTo>
                  <a:lnTo>
                    <a:pt x="7294" y="871495"/>
                  </a:lnTo>
                  <a:lnTo>
                    <a:pt x="27186" y="900999"/>
                  </a:lnTo>
                  <a:lnTo>
                    <a:pt x="56689" y="920892"/>
                  </a:lnTo>
                  <a:lnTo>
                    <a:pt x="92819" y="928186"/>
                  </a:lnTo>
                  <a:lnTo>
                    <a:pt x="6413483" y="928186"/>
                  </a:lnTo>
                  <a:lnTo>
                    <a:pt x="6449613" y="920892"/>
                  </a:lnTo>
                  <a:lnTo>
                    <a:pt x="6479117" y="900999"/>
                  </a:lnTo>
                  <a:lnTo>
                    <a:pt x="6499009" y="871495"/>
                  </a:lnTo>
                  <a:lnTo>
                    <a:pt x="6506303" y="835365"/>
                  </a:lnTo>
                  <a:lnTo>
                    <a:pt x="6506303" y="92820"/>
                  </a:lnTo>
                  <a:lnTo>
                    <a:pt x="6499009" y="56690"/>
                  </a:lnTo>
                  <a:lnTo>
                    <a:pt x="6479117" y="27186"/>
                  </a:lnTo>
                  <a:lnTo>
                    <a:pt x="6449613" y="7294"/>
                  </a:lnTo>
                  <a:lnTo>
                    <a:pt x="6413483" y="0"/>
                  </a:lnTo>
                  <a:close/>
                </a:path>
              </a:pathLst>
            </a:custGeom>
            <a:solidFill>
              <a:srgbClr val="9A5D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181599" y="5492495"/>
              <a:ext cx="512063" cy="512064"/>
            </a:xfrm>
            <a:prstGeom prst="rect">
              <a:avLst/>
            </a:prstGeom>
          </p:spPr>
        </p:pic>
      </p:grpSp>
      <p:sp>
        <p:nvSpPr>
          <p:cNvPr id="21" name="object 21"/>
          <p:cNvSpPr txBox="1"/>
          <p:nvPr/>
        </p:nvSpPr>
        <p:spPr>
          <a:xfrm>
            <a:off x="6059060" y="4278376"/>
            <a:ext cx="5131435" cy="1729739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>
              <a:lnSpc>
                <a:spcPts val="2020"/>
              </a:lnSpc>
              <a:spcBef>
                <a:spcPts val="380"/>
              </a:spcBef>
            </a:pPr>
            <a:r>
              <a:rPr sz="19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Recursos </a:t>
            </a:r>
            <a:r>
              <a:rPr sz="1900" spc="-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humanos</a:t>
            </a:r>
            <a:r>
              <a:rPr sz="19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900" spc="-1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apropriados,</a:t>
            </a:r>
            <a:r>
              <a:rPr sz="19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900" spc="-1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inclusive</a:t>
            </a:r>
            <a:r>
              <a:rPr sz="19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9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agentes </a:t>
            </a:r>
            <a:r>
              <a:rPr sz="1900" spc="-459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9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comunitários;</a:t>
            </a:r>
            <a:endParaRPr sz="19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21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400">
              <a:latin typeface="Franklin Gothic Medium"/>
              <a:cs typeface="Franklin Gothic Medium"/>
            </a:endParaRPr>
          </a:p>
          <a:p>
            <a:pPr marL="12700" marR="211454">
              <a:lnSpc>
                <a:spcPts val="1989"/>
              </a:lnSpc>
              <a:spcBef>
                <a:spcPts val="5"/>
              </a:spcBef>
            </a:pPr>
            <a:r>
              <a:rPr sz="1900" spc="-3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Apoiados</a:t>
            </a:r>
            <a:r>
              <a:rPr sz="1900" spc="-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900" spc="-1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por</a:t>
            </a:r>
            <a:r>
              <a:rPr sz="19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900" spc="-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sistemas</a:t>
            </a:r>
            <a:r>
              <a:rPr sz="1900" spc="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de</a:t>
            </a:r>
            <a:r>
              <a:rPr sz="1900" spc="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9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referência</a:t>
            </a:r>
            <a:r>
              <a:rPr sz="1900" spc="-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9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integrados, </a:t>
            </a:r>
            <a:r>
              <a:rPr sz="1900" spc="-459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900" spc="-1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funcionais</a:t>
            </a:r>
            <a:r>
              <a:rPr sz="1900" spc="-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sz="19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900" spc="-3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mutuamente</a:t>
            </a:r>
            <a:r>
              <a:rPr sz="1900" spc="-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900" spc="-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amparados.</a:t>
            </a:r>
            <a:endParaRPr sz="19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4805" y="2297684"/>
            <a:ext cx="9482455" cy="107696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396875" marR="5080" indent="-384175" algn="just">
              <a:lnSpc>
                <a:spcPct val="93700"/>
              </a:lnSpc>
              <a:spcBef>
                <a:spcPts val="280"/>
              </a:spcBef>
              <a:buChar char="■"/>
              <a:tabLst>
                <a:tab pos="396875" algn="l"/>
              </a:tabLst>
            </a:pP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Contudo,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os</a:t>
            </a:r>
            <a:r>
              <a:rPr sz="2400" spc="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3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entendimentos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sobre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o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que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é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9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APS</a:t>
            </a:r>
            <a:r>
              <a:rPr sz="2400" spc="-8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e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suas</a:t>
            </a:r>
            <a:r>
              <a:rPr sz="2400" spc="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aplicações </a:t>
            </a:r>
            <a:r>
              <a:rPr sz="2400" spc="-58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subsequentes 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ao </a:t>
            </a:r>
            <a:r>
              <a:rPr sz="2400" spc="-3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longo 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dos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anos </a:t>
            </a:r>
            <a:r>
              <a:rPr sz="2400" spc="-3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sofreram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diversas 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interpretações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e 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diferentes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ênfases,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6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com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destaque: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" y="6453385"/>
            <a:ext cx="12192000" cy="405130"/>
          </a:xfrm>
          <a:custGeom>
            <a:avLst/>
            <a:gdLst/>
            <a:ahLst/>
            <a:cxnLst/>
            <a:rect l="l" t="t" r="r" b="b"/>
            <a:pathLst>
              <a:path w="12192000" h="405129">
                <a:moveTo>
                  <a:pt x="12191998" y="0"/>
                </a:moveTo>
                <a:lnTo>
                  <a:pt x="0" y="0"/>
                </a:lnTo>
                <a:lnTo>
                  <a:pt x="0" y="404614"/>
                </a:lnTo>
                <a:lnTo>
                  <a:pt x="12191998" y="404614"/>
                </a:lnTo>
                <a:lnTo>
                  <a:pt x="12191998" y="0"/>
                </a:lnTo>
                <a:close/>
              </a:path>
            </a:pathLst>
          </a:custGeom>
          <a:solidFill>
            <a:srgbClr val="1A2E4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44411" y="0"/>
            <a:ext cx="9147810" cy="6858000"/>
          </a:xfrm>
          <a:custGeom>
            <a:avLst/>
            <a:gdLst/>
            <a:ahLst/>
            <a:cxnLst/>
            <a:rect l="l" t="t" r="r" b="b"/>
            <a:pathLst>
              <a:path w="9147810" h="6858000">
                <a:moveTo>
                  <a:pt x="0" y="6857999"/>
                </a:moveTo>
                <a:lnTo>
                  <a:pt x="9147589" y="6857999"/>
                </a:lnTo>
                <a:lnTo>
                  <a:pt x="9147589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EBE7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737583" y="658566"/>
            <a:ext cx="8081645" cy="824865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2317750" marR="5080" indent="-2305685">
              <a:lnSpc>
                <a:spcPts val="3000"/>
              </a:lnSpc>
              <a:spcBef>
                <a:spcPts val="445"/>
              </a:spcBef>
            </a:pPr>
            <a:r>
              <a:rPr sz="2750" dirty="0">
                <a:solidFill>
                  <a:srgbClr val="1A2E40"/>
                </a:solidFill>
              </a:rPr>
              <a:t>Conferência</a:t>
            </a:r>
            <a:r>
              <a:rPr sz="2750" spc="15" dirty="0">
                <a:solidFill>
                  <a:srgbClr val="1A2E40"/>
                </a:solidFill>
              </a:rPr>
              <a:t> </a:t>
            </a:r>
            <a:r>
              <a:rPr sz="2750" dirty="0">
                <a:solidFill>
                  <a:srgbClr val="1A2E40"/>
                </a:solidFill>
              </a:rPr>
              <a:t>Global</a:t>
            </a:r>
            <a:r>
              <a:rPr sz="2750" spc="20" dirty="0">
                <a:solidFill>
                  <a:srgbClr val="1A2E40"/>
                </a:solidFill>
              </a:rPr>
              <a:t> </a:t>
            </a:r>
            <a:r>
              <a:rPr sz="2750" spc="15" dirty="0">
                <a:solidFill>
                  <a:srgbClr val="1A2E40"/>
                </a:solidFill>
              </a:rPr>
              <a:t>sobre </a:t>
            </a:r>
            <a:r>
              <a:rPr sz="2750" spc="-30" dirty="0">
                <a:solidFill>
                  <a:srgbClr val="1A2E40"/>
                </a:solidFill>
              </a:rPr>
              <a:t>Atenção</a:t>
            </a:r>
            <a:r>
              <a:rPr sz="2750" spc="10" dirty="0">
                <a:solidFill>
                  <a:srgbClr val="1A2E40"/>
                </a:solidFill>
              </a:rPr>
              <a:t> </a:t>
            </a:r>
            <a:r>
              <a:rPr sz="2750" spc="-35" dirty="0">
                <a:solidFill>
                  <a:srgbClr val="1A2E40"/>
                </a:solidFill>
              </a:rPr>
              <a:t>Primária</a:t>
            </a:r>
            <a:r>
              <a:rPr sz="2750" spc="15" dirty="0">
                <a:solidFill>
                  <a:srgbClr val="1A2E40"/>
                </a:solidFill>
              </a:rPr>
              <a:t> </a:t>
            </a:r>
            <a:r>
              <a:rPr sz="2750" spc="-10" dirty="0">
                <a:solidFill>
                  <a:srgbClr val="1A2E40"/>
                </a:solidFill>
              </a:rPr>
              <a:t>à</a:t>
            </a:r>
            <a:r>
              <a:rPr sz="2750" spc="20" dirty="0">
                <a:solidFill>
                  <a:srgbClr val="1A2E40"/>
                </a:solidFill>
              </a:rPr>
              <a:t> </a:t>
            </a:r>
            <a:r>
              <a:rPr sz="2750" spc="15" dirty="0">
                <a:solidFill>
                  <a:srgbClr val="1A2E40"/>
                </a:solidFill>
              </a:rPr>
              <a:t>Saúde </a:t>
            </a:r>
            <a:r>
              <a:rPr sz="2750" spc="25" dirty="0">
                <a:solidFill>
                  <a:srgbClr val="1A2E40"/>
                </a:solidFill>
              </a:rPr>
              <a:t>– </a:t>
            </a:r>
            <a:r>
              <a:rPr sz="2750" spc="-670" dirty="0">
                <a:solidFill>
                  <a:srgbClr val="1A2E40"/>
                </a:solidFill>
              </a:rPr>
              <a:t> </a:t>
            </a:r>
            <a:r>
              <a:rPr sz="2750" spc="-10" dirty="0">
                <a:solidFill>
                  <a:srgbClr val="1A2E40"/>
                </a:solidFill>
              </a:rPr>
              <a:t>Astana,</a:t>
            </a:r>
            <a:r>
              <a:rPr sz="2750" spc="5" dirty="0">
                <a:solidFill>
                  <a:srgbClr val="1A2E40"/>
                </a:solidFill>
              </a:rPr>
              <a:t> </a:t>
            </a:r>
            <a:r>
              <a:rPr sz="2750" spc="-5" dirty="0">
                <a:solidFill>
                  <a:srgbClr val="1A2E40"/>
                </a:solidFill>
              </a:rPr>
              <a:t>outubro/2018:</a:t>
            </a:r>
            <a:endParaRPr sz="2750"/>
          </a:p>
        </p:txBody>
      </p:sp>
      <p:grpSp>
        <p:nvGrpSpPr>
          <p:cNvPr id="4" name="object 4"/>
          <p:cNvGrpSpPr/>
          <p:nvPr/>
        </p:nvGrpSpPr>
        <p:grpSpPr>
          <a:xfrm>
            <a:off x="1" y="375"/>
            <a:ext cx="3044825" cy="6858000"/>
            <a:chOff x="1" y="375"/>
            <a:chExt cx="3044825" cy="6858000"/>
          </a:xfrm>
        </p:grpSpPr>
        <p:sp>
          <p:nvSpPr>
            <p:cNvPr id="5" name="object 5"/>
            <p:cNvSpPr/>
            <p:nvPr/>
          </p:nvSpPr>
          <p:spPr>
            <a:xfrm>
              <a:off x="1" y="375"/>
              <a:ext cx="2816225" cy="6858000"/>
            </a:xfrm>
            <a:custGeom>
              <a:avLst/>
              <a:gdLst/>
              <a:ahLst/>
              <a:cxnLst/>
              <a:rect l="l" t="t" r="r" b="b"/>
              <a:pathLst>
                <a:path w="2816225" h="6858000">
                  <a:moveTo>
                    <a:pt x="0" y="6857623"/>
                  </a:moveTo>
                  <a:lnTo>
                    <a:pt x="2815808" y="6857623"/>
                  </a:lnTo>
                  <a:lnTo>
                    <a:pt x="2815808" y="0"/>
                  </a:lnTo>
                  <a:lnTo>
                    <a:pt x="0" y="0"/>
                  </a:lnTo>
                  <a:lnTo>
                    <a:pt x="0" y="6857623"/>
                  </a:lnTo>
                  <a:close/>
                </a:path>
              </a:pathLst>
            </a:custGeom>
            <a:solidFill>
              <a:srgbClr val="69A1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815809" y="375"/>
              <a:ext cx="228600" cy="6858000"/>
            </a:xfrm>
            <a:custGeom>
              <a:avLst/>
              <a:gdLst/>
              <a:ahLst/>
              <a:cxnLst/>
              <a:rect l="l" t="t" r="r" b="b"/>
              <a:pathLst>
                <a:path w="228600" h="6858000">
                  <a:moveTo>
                    <a:pt x="228600" y="0"/>
                  </a:moveTo>
                  <a:lnTo>
                    <a:pt x="0" y="0"/>
                  </a:lnTo>
                  <a:lnTo>
                    <a:pt x="0" y="6857999"/>
                  </a:lnTo>
                  <a:lnTo>
                    <a:pt x="228600" y="6857999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1A2E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3844363" y="2599435"/>
            <a:ext cx="8119109" cy="378079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396240" marR="5080" indent="-384175" algn="just">
              <a:lnSpc>
                <a:spcPct val="93700"/>
              </a:lnSpc>
              <a:spcBef>
                <a:spcPts val="280"/>
              </a:spcBef>
              <a:buChar char="■"/>
              <a:tabLst>
                <a:tab pos="396875" algn="l"/>
              </a:tabLst>
            </a:pPr>
            <a:r>
              <a:rPr sz="2400" spc="-16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</a:t>
            </a:r>
            <a:r>
              <a:rPr sz="2400" spc="-16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OMS,</a:t>
            </a:r>
            <a:r>
              <a:rPr sz="240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associada</a:t>
            </a:r>
            <a:r>
              <a:rPr sz="2400" spc="57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6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com</a:t>
            </a:r>
            <a:r>
              <a:rPr sz="2400" spc="-5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o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UNICEF</a:t>
            </a:r>
            <a:r>
              <a:rPr sz="2400" spc="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e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o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Governo</a:t>
            </a: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do </a:t>
            </a: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Cazaquistão, </a:t>
            </a:r>
            <a:r>
              <a:rPr sz="2400" spc="-3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organizaram </a:t>
            </a:r>
            <a:r>
              <a:rPr sz="2400" spc="-7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em </a:t>
            </a:r>
            <a:r>
              <a:rPr sz="2400" spc="-3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Astana, </a:t>
            </a:r>
            <a:r>
              <a:rPr sz="2400" spc="-3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 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Conferência Global 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de </a:t>
            </a:r>
            <a:r>
              <a:rPr sz="2400" spc="-5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Atenção Primária </a:t>
            </a:r>
            <a:r>
              <a:rPr sz="2400" spc="-3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à 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Saúde, </a:t>
            </a: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entre </a:t>
            </a:r>
            <a:r>
              <a:rPr sz="240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25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e </a:t>
            </a:r>
            <a:r>
              <a:rPr sz="240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26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de 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outubro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de 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2018,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inclusive</a:t>
            </a: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7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em</a:t>
            </a:r>
            <a:r>
              <a:rPr sz="2400" spc="45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4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comemoração</a:t>
            </a:r>
            <a:r>
              <a:rPr sz="2400" spc="5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aos </a:t>
            </a:r>
            <a:r>
              <a:rPr sz="240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40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anos de </a:t>
            </a:r>
            <a:r>
              <a:rPr sz="2400" spc="-9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Alma </a:t>
            </a:r>
            <a:r>
              <a:rPr sz="2400" spc="-9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6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Ata.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buClr>
                <a:srgbClr val="1A2E40"/>
              </a:buClr>
              <a:buFont typeface="Franklin Gothic Medium"/>
              <a:buChar char="■"/>
            </a:pPr>
            <a:endParaRPr sz="2700">
              <a:latin typeface="Franklin Gothic Medium"/>
              <a:cs typeface="Franklin Gothic Medium"/>
            </a:endParaRPr>
          </a:p>
          <a:p>
            <a:pPr marL="396240" marR="5715" indent="-384175" algn="just">
              <a:lnSpc>
                <a:spcPct val="93600"/>
              </a:lnSpc>
              <a:spcBef>
                <a:spcPts val="2045"/>
              </a:spcBef>
              <a:buChar char="■"/>
              <a:tabLst>
                <a:tab pos="396875" algn="l"/>
              </a:tabLst>
            </a:pPr>
            <a:r>
              <a:rPr sz="2400" spc="-3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O</a:t>
            </a:r>
            <a:r>
              <a:rPr sz="2400" spc="-3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objetivo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5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foi</a:t>
            </a:r>
            <a:r>
              <a:rPr sz="2400" spc="-4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estabelecer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6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um</a:t>
            </a:r>
            <a:r>
              <a:rPr sz="2400" spc="-6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3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novo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4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compromisso</a:t>
            </a:r>
            <a:r>
              <a:rPr sz="2400" spc="509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6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com</a:t>
            </a:r>
            <a:r>
              <a:rPr sz="2400" spc="48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3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 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6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APS, </a:t>
            </a:r>
            <a:r>
              <a:rPr sz="2400" spc="-4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compatível </a:t>
            </a:r>
            <a:r>
              <a:rPr sz="2400" spc="-6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com 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o atual </a:t>
            </a:r>
            <a:r>
              <a:rPr sz="2400" spc="-6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momento 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histórico </a:t>
            </a:r>
            <a:r>
              <a:rPr sz="2400" spc="-3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global, a 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4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Agenda</a:t>
            </a:r>
            <a:r>
              <a:rPr sz="2400" spc="-4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2030</a:t>
            </a:r>
            <a:r>
              <a:rPr sz="2400" spc="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e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seus</a:t>
            </a:r>
            <a:r>
              <a:rPr sz="2400" spc="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Objetivos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de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3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Desenvolvimento </a:t>
            </a:r>
            <a:r>
              <a:rPr sz="2400" spc="-3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Sustentável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(ODS).</a:t>
            </a:r>
            <a:endParaRPr sz="24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7999"/>
                </a:lnTo>
                <a:lnTo>
                  <a:pt x="12192000" y="6857999"/>
                </a:lnTo>
                <a:lnTo>
                  <a:pt x="12192000" y="0"/>
                </a:lnTo>
                <a:close/>
              </a:path>
            </a:pathLst>
          </a:custGeom>
          <a:solidFill>
            <a:srgbClr val="EBE7D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375"/>
            <a:ext cx="12158345" cy="6858000"/>
            <a:chOff x="0" y="375"/>
            <a:chExt cx="12158345" cy="6858000"/>
          </a:xfrm>
        </p:grpSpPr>
        <p:sp>
          <p:nvSpPr>
            <p:cNvPr id="4" name="object 4"/>
            <p:cNvSpPr/>
            <p:nvPr/>
          </p:nvSpPr>
          <p:spPr>
            <a:xfrm>
              <a:off x="478095" y="375"/>
              <a:ext cx="228600" cy="6858000"/>
            </a:xfrm>
            <a:custGeom>
              <a:avLst/>
              <a:gdLst/>
              <a:ahLst/>
              <a:cxnLst/>
              <a:rect l="l" t="t" r="r" b="b"/>
              <a:pathLst>
                <a:path w="228600" h="6858000">
                  <a:moveTo>
                    <a:pt x="228599" y="0"/>
                  </a:moveTo>
                  <a:lnTo>
                    <a:pt x="0" y="0"/>
                  </a:lnTo>
                  <a:lnTo>
                    <a:pt x="0" y="6857999"/>
                  </a:lnTo>
                  <a:lnTo>
                    <a:pt x="228599" y="6857999"/>
                  </a:lnTo>
                  <a:lnTo>
                    <a:pt x="228599" y="0"/>
                  </a:lnTo>
                  <a:close/>
                </a:path>
              </a:pathLst>
            </a:custGeom>
            <a:solidFill>
              <a:srgbClr val="1A2E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2152402"/>
              <a:ext cx="12158079" cy="255319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7307" y="1346708"/>
            <a:ext cx="10236835" cy="328676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396240" marR="5715" indent="-384175" algn="just">
              <a:lnSpc>
                <a:spcPct val="93700"/>
              </a:lnSpc>
              <a:spcBef>
                <a:spcPts val="280"/>
              </a:spcBef>
              <a:buChar char="■"/>
              <a:tabLst>
                <a:tab pos="396875" algn="l"/>
              </a:tabLst>
            </a:pPr>
            <a:r>
              <a:rPr sz="2400" spc="-16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</a:t>
            </a:r>
            <a:r>
              <a:rPr sz="2400" spc="-16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4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Agenda</a:t>
            </a:r>
            <a:r>
              <a:rPr sz="2400" spc="-4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2030</a:t>
            </a:r>
            <a:r>
              <a:rPr sz="2400" spc="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é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6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um</a:t>
            </a:r>
            <a:r>
              <a:rPr sz="2400" spc="-6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plano</a:t>
            </a: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de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ação</a:t>
            </a: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para</a:t>
            </a: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as</a:t>
            </a:r>
            <a:r>
              <a:rPr sz="2400" spc="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pessoas,</a:t>
            </a:r>
            <a:r>
              <a:rPr sz="2400" spc="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o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planeta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e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3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 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prosperidade,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que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busca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fortalecer</a:t>
            </a: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3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paz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universal.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3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O</a:t>
            </a:r>
            <a:r>
              <a:rPr sz="2400" spc="-3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plano</a:t>
            </a: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indica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6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17 </a:t>
            </a:r>
            <a:r>
              <a:rPr sz="2400" spc="-15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Objetivos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de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3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Desenvolvimento</a:t>
            </a:r>
            <a:r>
              <a:rPr sz="2400" spc="-3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Sustentável,</a:t>
            </a: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os</a:t>
            </a:r>
            <a:r>
              <a:rPr sz="2400" spc="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ODS,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e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3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169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3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metas,</a:t>
            </a:r>
            <a:r>
              <a:rPr sz="2400" spc="-3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para </a:t>
            </a: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erradicar </a:t>
            </a:r>
            <a:r>
              <a:rPr sz="2400" spc="-3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 </a:t>
            </a: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pobreza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e </a:t>
            </a:r>
            <a:r>
              <a:rPr sz="2400" spc="-4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promover 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vida </a:t>
            </a:r>
            <a:r>
              <a:rPr sz="2400" spc="-3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digna 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para </a:t>
            </a: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todos, 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dentro 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dos </a:t>
            </a:r>
            <a:r>
              <a:rPr sz="2400" spc="-5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limites 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do </a:t>
            </a: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planeta.</a:t>
            </a:r>
            <a:endParaRPr sz="2400">
              <a:latin typeface="Franklin Gothic Medium"/>
              <a:cs typeface="Franklin Gothic Medium"/>
            </a:endParaRPr>
          </a:p>
          <a:p>
            <a:pPr marL="396240" marR="5080" indent="-384175" algn="just">
              <a:lnSpc>
                <a:spcPct val="93900"/>
              </a:lnSpc>
              <a:spcBef>
                <a:spcPts val="1185"/>
              </a:spcBef>
              <a:buChar char="■"/>
              <a:tabLst>
                <a:tab pos="396875" algn="l"/>
              </a:tabLst>
            </a:pP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São 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objetivos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e </a:t>
            </a:r>
            <a:r>
              <a:rPr sz="2400" spc="-4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metas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claras, 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para </a:t>
            </a: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que 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todos </a:t>
            </a:r>
            <a:r>
              <a:rPr sz="240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os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países </a:t>
            </a:r>
            <a:r>
              <a:rPr sz="2400" spc="-5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adotem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de 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acordo 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6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com </a:t>
            </a:r>
            <a:r>
              <a:rPr sz="240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suas </a:t>
            </a: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próprias prioridades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e </a:t>
            </a:r>
            <a:r>
              <a:rPr sz="2400" spc="-4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atuem </a:t>
            </a: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no 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espírito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de </a:t>
            </a:r>
            <a:r>
              <a:rPr sz="2400" spc="-5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uma 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parceria </a:t>
            </a:r>
            <a:r>
              <a:rPr sz="2400" spc="-3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global </a:t>
            </a:r>
            <a:r>
              <a:rPr sz="2400" spc="-3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que 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orienta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as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escolhas necessárias 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para </a:t>
            </a:r>
            <a:r>
              <a:rPr sz="2400" spc="-3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melhorar</a:t>
            </a:r>
            <a:r>
              <a:rPr sz="2400" spc="-3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a</a:t>
            </a:r>
            <a:r>
              <a:rPr sz="24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vida 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das </a:t>
            </a:r>
            <a:r>
              <a:rPr sz="240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pessoas, </a:t>
            </a:r>
            <a:r>
              <a:rPr sz="2400" spc="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3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agora</a:t>
            </a:r>
            <a:r>
              <a:rPr sz="24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e</a:t>
            </a:r>
            <a:r>
              <a:rPr sz="240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no</a:t>
            </a:r>
            <a:r>
              <a:rPr sz="240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futuro.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" y="6453385"/>
            <a:ext cx="12192000" cy="405130"/>
          </a:xfrm>
          <a:custGeom>
            <a:avLst/>
            <a:gdLst/>
            <a:ahLst/>
            <a:cxnLst/>
            <a:rect l="l" t="t" r="r" b="b"/>
            <a:pathLst>
              <a:path w="12192000" h="405129">
                <a:moveTo>
                  <a:pt x="12191998" y="0"/>
                </a:moveTo>
                <a:lnTo>
                  <a:pt x="0" y="0"/>
                </a:lnTo>
                <a:lnTo>
                  <a:pt x="0" y="404614"/>
                </a:lnTo>
                <a:lnTo>
                  <a:pt x="12191998" y="404614"/>
                </a:lnTo>
                <a:lnTo>
                  <a:pt x="12191998" y="0"/>
                </a:lnTo>
                <a:close/>
              </a:path>
            </a:pathLst>
          </a:custGeom>
          <a:solidFill>
            <a:srgbClr val="1A2E4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44411" y="0"/>
            <a:ext cx="9147810" cy="6858000"/>
          </a:xfrm>
          <a:custGeom>
            <a:avLst/>
            <a:gdLst/>
            <a:ahLst/>
            <a:cxnLst/>
            <a:rect l="l" t="t" r="r" b="b"/>
            <a:pathLst>
              <a:path w="9147810" h="6858000">
                <a:moveTo>
                  <a:pt x="0" y="6857999"/>
                </a:moveTo>
                <a:lnTo>
                  <a:pt x="9147589" y="6857999"/>
                </a:lnTo>
                <a:lnTo>
                  <a:pt x="9147589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EBE7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255204" y="669246"/>
            <a:ext cx="2858770" cy="384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350" spc="-60" dirty="0">
                <a:solidFill>
                  <a:srgbClr val="1A2E40"/>
                </a:solidFill>
              </a:rPr>
              <a:t>APS</a:t>
            </a:r>
            <a:r>
              <a:rPr sz="2350" spc="-15" dirty="0">
                <a:solidFill>
                  <a:srgbClr val="1A2E40"/>
                </a:solidFill>
              </a:rPr>
              <a:t> </a:t>
            </a:r>
            <a:r>
              <a:rPr sz="2350" spc="15" dirty="0">
                <a:solidFill>
                  <a:srgbClr val="1A2E40"/>
                </a:solidFill>
              </a:rPr>
              <a:t>e</a:t>
            </a:r>
            <a:r>
              <a:rPr sz="2350" spc="-5" dirty="0">
                <a:solidFill>
                  <a:srgbClr val="1A2E40"/>
                </a:solidFill>
              </a:rPr>
              <a:t> </a:t>
            </a:r>
            <a:r>
              <a:rPr sz="2350" spc="-15" dirty="0">
                <a:solidFill>
                  <a:srgbClr val="1A2E40"/>
                </a:solidFill>
              </a:rPr>
              <a:t>Agenda</a:t>
            </a:r>
            <a:r>
              <a:rPr sz="2350" dirty="0">
                <a:solidFill>
                  <a:srgbClr val="1A2E40"/>
                </a:solidFill>
              </a:rPr>
              <a:t> </a:t>
            </a:r>
            <a:r>
              <a:rPr sz="2350" spc="25" dirty="0">
                <a:solidFill>
                  <a:srgbClr val="1A2E40"/>
                </a:solidFill>
              </a:rPr>
              <a:t>2030</a:t>
            </a:r>
            <a:r>
              <a:rPr sz="2350" spc="5" dirty="0">
                <a:solidFill>
                  <a:srgbClr val="1A2E40"/>
                </a:solidFill>
              </a:rPr>
              <a:t> </a:t>
            </a:r>
            <a:r>
              <a:rPr sz="2350" spc="25" dirty="0">
                <a:solidFill>
                  <a:srgbClr val="1A2E40"/>
                </a:solidFill>
              </a:rPr>
              <a:t>–</a:t>
            </a:r>
            <a:endParaRPr sz="2350"/>
          </a:p>
        </p:txBody>
      </p:sp>
      <p:sp>
        <p:nvSpPr>
          <p:cNvPr id="4" name="object 4"/>
          <p:cNvSpPr txBox="1"/>
          <p:nvPr/>
        </p:nvSpPr>
        <p:spPr>
          <a:xfrm>
            <a:off x="3552771" y="1318470"/>
            <a:ext cx="8374380" cy="465836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065" marR="114300" algn="ctr">
              <a:lnSpc>
                <a:spcPts val="2590"/>
              </a:lnSpc>
              <a:spcBef>
                <a:spcPts val="380"/>
              </a:spcBef>
            </a:pPr>
            <a:r>
              <a:rPr sz="235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Tratar</a:t>
            </a:r>
            <a:r>
              <a:rPr sz="235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350" spc="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os</a:t>
            </a:r>
            <a:r>
              <a:rPr sz="2350" spc="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35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temas</a:t>
            </a:r>
            <a:r>
              <a:rPr sz="2350" spc="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350" spc="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da </a:t>
            </a:r>
            <a:r>
              <a:rPr sz="235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Agenda</a:t>
            </a:r>
            <a:r>
              <a:rPr sz="2350" spc="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350" spc="3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2030</a:t>
            </a:r>
            <a:r>
              <a:rPr sz="2350" spc="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e</a:t>
            </a:r>
            <a:r>
              <a:rPr sz="2350" spc="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350" spc="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da</a:t>
            </a:r>
            <a:r>
              <a:rPr sz="2350" spc="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35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atenção</a:t>
            </a:r>
            <a:r>
              <a:rPr sz="2350" spc="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35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primária</a:t>
            </a:r>
            <a:r>
              <a:rPr sz="2350" spc="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35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juntos</a:t>
            </a:r>
            <a:r>
              <a:rPr sz="2350" spc="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350" spc="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é </a:t>
            </a:r>
            <a:r>
              <a:rPr sz="2350" spc="-57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35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uma</a:t>
            </a:r>
            <a:r>
              <a:rPr sz="2350" spc="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35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abordagem</a:t>
            </a:r>
            <a:r>
              <a:rPr sz="235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inovadora</a:t>
            </a:r>
            <a:r>
              <a:rPr sz="2350" spc="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350" spc="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e</a:t>
            </a:r>
            <a:r>
              <a:rPr sz="2350" spc="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35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promissora</a:t>
            </a:r>
            <a:r>
              <a:rPr sz="2350" spc="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350" spc="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para</a:t>
            </a:r>
            <a:r>
              <a:rPr sz="2350" spc="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35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</a:t>
            </a:r>
            <a:r>
              <a:rPr sz="2350" spc="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350" spc="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saúde</a:t>
            </a:r>
            <a:r>
              <a:rPr sz="2350" spc="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pública </a:t>
            </a:r>
            <a:r>
              <a:rPr sz="2350" spc="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350" spc="-4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em</a:t>
            </a:r>
            <a:r>
              <a:rPr sz="235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350" spc="3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suas</a:t>
            </a:r>
            <a:r>
              <a:rPr sz="2350" spc="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350" spc="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diversas</a:t>
            </a:r>
            <a:r>
              <a:rPr sz="2350" spc="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350" spc="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dimensões:</a:t>
            </a:r>
            <a:endParaRPr sz="235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26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250">
              <a:latin typeface="Franklin Gothic Medium"/>
              <a:cs typeface="Franklin Gothic Medium"/>
            </a:endParaRPr>
          </a:p>
          <a:p>
            <a:pPr marL="755015" indent="-384810">
              <a:lnSpc>
                <a:spcPct val="100000"/>
              </a:lnSpc>
              <a:buChar char="■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Os </a:t>
            </a:r>
            <a:r>
              <a:rPr sz="2000" spc="-3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determinantes</a:t>
            </a:r>
            <a:r>
              <a:rPr sz="20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sociais,</a:t>
            </a:r>
            <a:r>
              <a:rPr sz="200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comerciais</a:t>
            </a:r>
            <a:r>
              <a:rPr sz="20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e</a:t>
            </a:r>
            <a:r>
              <a:rPr sz="20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ambientais</a:t>
            </a:r>
            <a:r>
              <a:rPr sz="200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da</a:t>
            </a:r>
            <a:r>
              <a:rPr sz="200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saúde;</a:t>
            </a:r>
            <a:endParaRPr sz="20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buClr>
                <a:srgbClr val="1A2E40"/>
              </a:buClr>
              <a:buFont typeface="Franklin Gothic Medium"/>
              <a:buChar char="■"/>
            </a:pPr>
            <a:endParaRPr sz="22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1A2E40"/>
              </a:buClr>
              <a:buFont typeface="Franklin Gothic Medium"/>
              <a:buChar char="■"/>
            </a:pPr>
            <a:endParaRPr sz="1750">
              <a:latin typeface="Franklin Gothic Medium"/>
              <a:cs typeface="Franklin Gothic Medium"/>
            </a:endParaRPr>
          </a:p>
          <a:p>
            <a:pPr marL="755015" indent="-384810">
              <a:lnSpc>
                <a:spcPct val="100000"/>
              </a:lnSpc>
              <a:buChar char="■"/>
              <a:tabLst>
                <a:tab pos="755015" algn="l"/>
                <a:tab pos="755650" algn="l"/>
              </a:tabLst>
            </a:pPr>
            <a:r>
              <a:rPr sz="2000" spc="-3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O</a:t>
            </a:r>
            <a:r>
              <a:rPr sz="20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acesso</a:t>
            </a:r>
            <a:r>
              <a:rPr sz="200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</a:t>
            </a:r>
            <a:r>
              <a:rPr sz="200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serviços</a:t>
            </a:r>
            <a:r>
              <a:rPr sz="20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de</a:t>
            </a:r>
            <a:r>
              <a:rPr sz="20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saúde </a:t>
            </a:r>
            <a:r>
              <a:rPr sz="20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de</a:t>
            </a:r>
            <a:r>
              <a:rPr sz="20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qualidade;</a:t>
            </a:r>
            <a:endParaRPr sz="20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buClr>
                <a:srgbClr val="1A2E40"/>
              </a:buClr>
              <a:buFont typeface="Franklin Gothic Medium"/>
              <a:buChar char="■"/>
            </a:pPr>
            <a:endParaRPr sz="22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1A2E40"/>
              </a:buClr>
              <a:buFont typeface="Franklin Gothic Medium"/>
              <a:buChar char="■"/>
            </a:pPr>
            <a:endParaRPr sz="1900">
              <a:latin typeface="Franklin Gothic Medium"/>
              <a:cs typeface="Franklin Gothic Medium"/>
            </a:endParaRPr>
          </a:p>
          <a:p>
            <a:pPr marL="755015" marR="5080" indent="-384175" algn="just">
              <a:lnSpc>
                <a:spcPct val="93000"/>
              </a:lnSpc>
              <a:spcBef>
                <a:spcPts val="5"/>
              </a:spcBef>
              <a:buChar char="■"/>
              <a:tabLst>
                <a:tab pos="755650" algn="l"/>
              </a:tabLst>
            </a:pPr>
            <a:r>
              <a:rPr sz="2000" spc="-13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</a:t>
            </a:r>
            <a:r>
              <a:rPr sz="2000" spc="-13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pesquisa,</a:t>
            </a:r>
            <a:r>
              <a:rPr sz="20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desenvolvimento</a:t>
            </a:r>
            <a:r>
              <a:rPr sz="20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e</a:t>
            </a:r>
            <a:r>
              <a:rPr sz="20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inovação</a:t>
            </a:r>
            <a:r>
              <a:rPr sz="20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para</a:t>
            </a:r>
            <a:r>
              <a:rPr sz="20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disponibilizar</a:t>
            </a:r>
            <a:r>
              <a:rPr sz="20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novas </a:t>
            </a:r>
            <a:r>
              <a:rPr sz="20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tecnologias </a:t>
            </a:r>
            <a:r>
              <a:rPr sz="20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para </a:t>
            </a:r>
            <a:r>
              <a:rPr sz="20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 </a:t>
            </a:r>
            <a:r>
              <a:rPr sz="20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saúde </a:t>
            </a:r>
            <a:r>
              <a:rPr sz="20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e </a:t>
            </a:r>
            <a:r>
              <a:rPr sz="20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para </a:t>
            </a:r>
            <a:r>
              <a:rPr sz="20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enfrentar grandes </a:t>
            </a:r>
            <a:r>
              <a:rPr sz="20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desafios, </a:t>
            </a:r>
            <a:r>
              <a:rPr sz="2000" spc="-4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como </a:t>
            </a:r>
            <a:r>
              <a:rPr sz="20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 </a:t>
            </a:r>
            <a:r>
              <a:rPr sz="20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segurança </a:t>
            </a:r>
            <a:r>
              <a:rPr sz="20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humana, a </a:t>
            </a:r>
            <a:r>
              <a:rPr sz="20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saúde </a:t>
            </a:r>
            <a:r>
              <a:rPr sz="2000" spc="-3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mental, </a:t>
            </a:r>
            <a:r>
              <a:rPr sz="20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 </a:t>
            </a:r>
            <a:r>
              <a:rPr sz="20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resistência </a:t>
            </a:r>
            <a:r>
              <a:rPr sz="20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antimicrobiana, </a:t>
            </a:r>
            <a:r>
              <a:rPr sz="2000" spc="-2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o </a:t>
            </a:r>
            <a:r>
              <a:rPr sz="20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uso </a:t>
            </a:r>
            <a:r>
              <a:rPr sz="20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adequado</a:t>
            </a:r>
            <a:r>
              <a:rPr sz="200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da</a:t>
            </a:r>
            <a:r>
              <a:rPr sz="2000" spc="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3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tecnologia</a:t>
            </a:r>
            <a:r>
              <a:rPr sz="2000" spc="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da</a:t>
            </a:r>
            <a:r>
              <a:rPr sz="2000" spc="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3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informação</a:t>
            </a:r>
            <a:r>
              <a:rPr sz="2000" spc="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e</a:t>
            </a:r>
            <a:r>
              <a:rPr sz="2000" spc="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das</a:t>
            </a:r>
            <a:r>
              <a:rPr sz="200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25" dirty="0">
                <a:solidFill>
                  <a:srgbClr val="1A2E40"/>
                </a:solidFill>
                <a:latin typeface="Franklin Gothic Medium"/>
                <a:cs typeface="Franklin Gothic Medium"/>
              </a:rPr>
              <a:t>tecnologias</a:t>
            </a:r>
            <a:r>
              <a:rPr sz="200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1A2E40"/>
                </a:solidFill>
                <a:latin typeface="Franklin Gothic Medium"/>
                <a:cs typeface="Franklin Gothic Medium"/>
              </a:rPr>
              <a:t>sociais.</a:t>
            </a:r>
            <a:endParaRPr sz="2000">
              <a:latin typeface="Franklin Gothic Medium"/>
              <a:cs typeface="Franklin Gothic Medium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" y="375"/>
            <a:ext cx="3044825" cy="6858000"/>
            <a:chOff x="1" y="375"/>
            <a:chExt cx="3044825" cy="6858000"/>
          </a:xfrm>
        </p:grpSpPr>
        <p:sp>
          <p:nvSpPr>
            <p:cNvPr id="6" name="object 6"/>
            <p:cNvSpPr/>
            <p:nvPr/>
          </p:nvSpPr>
          <p:spPr>
            <a:xfrm>
              <a:off x="1" y="375"/>
              <a:ext cx="2816225" cy="6858000"/>
            </a:xfrm>
            <a:custGeom>
              <a:avLst/>
              <a:gdLst/>
              <a:ahLst/>
              <a:cxnLst/>
              <a:rect l="l" t="t" r="r" b="b"/>
              <a:pathLst>
                <a:path w="2816225" h="6858000">
                  <a:moveTo>
                    <a:pt x="0" y="6857623"/>
                  </a:moveTo>
                  <a:lnTo>
                    <a:pt x="2815808" y="6857623"/>
                  </a:lnTo>
                  <a:lnTo>
                    <a:pt x="2815808" y="0"/>
                  </a:lnTo>
                  <a:lnTo>
                    <a:pt x="0" y="0"/>
                  </a:lnTo>
                  <a:lnTo>
                    <a:pt x="0" y="6857623"/>
                  </a:lnTo>
                  <a:close/>
                </a:path>
              </a:pathLst>
            </a:custGeom>
            <a:solidFill>
              <a:srgbClr val="69A1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815809" y="375"/>
              <a:ext cx="228600" cy="6858000"/>
            </a:xfrm>
            <a:custGeom>
              <a:avLst/>
              <a:gdLst/>
              <a:ahLst/>
              <a:cxnLst/>
              <a:rect l="l" t="t" r="r" b="b"/>
              <a:pathLst>
                <a:path w="228600" h="6858000">
                  <a:moveTo>
                    <a:pt x="228600" y="0"/>
                  </a:moveTo>
                  <a:lnTo>
                    <a:pt x="0" y="0"/>
                  </a:lnTo>
                  <a:lnTo>
                    <a:pt x="0" y="6857999"/>
                  </a:lnTo>
                  <a:lnTo>
                    <a:pt x="228600" y="6857999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1A2E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668</Words>
  <Application>Microsoft Office PowerPoint</Application>
  <PresentationFormat>Widescreen</PresentationFormat>
  <Paragraphs>54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8" baseType="lpstr">
      <vt:lpstr>Calibri</vt:lpstr>
      <vt:lpstr>Franklin Gothic Medium</vt:lpstr>
      <vt:lpstr>Georgia</vt:lpstr>
      <vt:lpstr>Office Theme</vt:lpstr>
      <vt:lpstr>Apresentação do PowerPoint</vt:lpstr>
      <vt:lpstr>Apresentação do PowerPoint</vt:lpstr>
      <vt:lpstr>Educação, quanto a problemas prevalentes de saúde  e aos métodos para sua prevenção e controle;</vt:lpstr>
      <vt:lpstr>Prevenção e controle de doenças localmente  endêmicas;</vt:lpstr>
      <vt:lpstr>Apresentação do PowerPoint</vt:lpstr>
      <vt:lpstr>Conferência Global sobre Atenção Primária à Saúde –  Astana, outubro/2018:</vt:lpstr>
      <vt:lpstr>Apresentação do PowerPoint</vt:lpstr>
      <vt:lpstr>Apresentação do PowerPoint</vt:lpstr>
      <vt:lpstr>APS e Agenda 2030 –</vt:lpstr>
      <vt:lpstr>QUATRO  CONJUNTOS DE  REFORMAS NA  APS:</vt:lpstr>
      <vt:lpstr>ESCOLHA UM DESSES CONJUNTOS E  APROFUNDE SEU ESTUDO...</vt:lpstr>
      <vt:lpstr>Leituras Sugeridas</vt:lpstr>
      <vt:lpstr>LEITURAS SUGERIDAS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Priscila Watzko</dc:creator>
  <cp:lastModifiedBy>User</cp:lastModifiedBy>
  <cp:revision>2</cp:revision>
  <dcterms:created xsi:type="dcterms:W3CDTF">2022-09-21T07:50:45Z</dcterms:created>
  <dcterms:modified xsi:type="dcterms:W3CDTF">2022-09-21T17:06:56Z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2020-03-31T00:00:00Z</vt:filetime>
  </property>
  <property fmtid="{D5CDD505-2E9C-101B-9397-08002B2CF9AE}" pid="3" name="LastSaved">
    <vt:filetime>2022-09-21T00:00:00Z</vt:filetime>
  </property>
</Properties>
</file>