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6" autoAdjust="0"/>
    <p:restoredTop sz="94660"/>
  </p:normalViewPr>
  <p:slideViewPr>
    <p:cSldViewPr>
      <p:cViewPr>
        <p:scale>
          <a:sx n="60" d="100"/>
          <a:sy n="60" d="100"/>
        </p:scale>
        <p:origin x="-1530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25AE17C7-B787-4E50-994D-5E804113A1E9}" type="datetime4">
              <a:rPr lang="en-US" smtClean="0"/>
              <a:pPr/>
              <a:t>November 21, 2021</a:t>
            </a:fld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95D68B-21AC-438B-BECE-4F17DA129F19}" type="datetime4">
              <a:rPr lang="en-US" smtClean="0"/>
              <a:pPr/>
              <a:t>November 21, 2021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FCF-2EA5-4FF5-AF14-1CA9C8854AAB}" type="datetime4">
              <a:rPr lang="en-US" smtClean="0"/>
              <a:pPr/>
              <a:t>November 21, 2021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9E781C6-1634-4A56-B2BE-62150BE83935}" type="datetime4">
              <a:rPr lang="en-US" smtClean="0"/>
              <a:pPr/>
              <a:t>November 21, 2021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9372AC2-3C75-4F5F-A929-48958086FE36}" type="datetime4">
              <a:rPr lang="en-US" smtClean="0"/>
              <a:pPr/>
              <a:t>November 21, 2021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9CF4-4C1A-45DC-BADA-6EFF91CB9ABB}" type="datetime4">
              <a:rPr lang="en-US" smtClean="0"/>
              <a:pPr/>
              <a:t>November 21, 2021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51C0-B478-4858-ABC7-96406A1C0480}" type="datetime4">
              <a:rPr lang="en-US" smtClean="0"/>
              <a:pPr/>
              <a:t>November 21, 2021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867641A-9D94-4BD6-862F-F651067079BC}" type="datetime4">
              <a:rPr lang="en-US" smtClean="0"/>
              <a:pPr/>
              <a:t>November 21, 2021</a:t>
            </a:fld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D74F0C02-0EF4-4745-9D82-E8D3F59464E3}" type="datetime4">
              <a:rPr lang="en-US" smtClean="0"/>
              <a:pPr/>
              <a:t>November 21, 2021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87367800-479D-41B0-B3F2-2DCE95BA1381}" type="datetime4">
              <a:rPr lang="en-US" smtClean="0"/>
              <a:pPr/>
              <a:t>November 21,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hf sldNum="0" hdr="0" ftr="0" dt="0"/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Professor. Sergio </a:t>
            </a:r>
            <a:r>
              <a:rPr lang="pt-BR" dirty="0" err="1" smtClean="0"/>
              <a:t>Nicoluzzi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Radioisótopos Para exames</a:t>
            </a:r>
          </a:p>
        </p:txBody>
      </p:sp>
    </p:spTree>
    <p:extLst>
      <p:ext uri="{BB962C8B-B14F-4D97-AF65-F5344CB8AC3E}">
        <p14:creationId xmlns:p14="http://schemas.microsoft.com/office/powerpoint/2010/main" val="207049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</a:rPr>
              <a:t>Iodo-123, </a:t>
            </a:r>
            <a:endParaRPr lang="pt-BR" dirty="0" smtClean="0">
              <a:latin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</a:rPr>
              <a:t>o </a:t>
            </a:r>
            <a:r>
              <a:rPr lang="pt-BR" dirty="0">
                <a:latin typeface="Arial" panose="020B0604020202020204" pitchFamily="34" charset="0"/>
              </a:rPr>
              <a:t>Gálio-67, </a:t>
            </a:r>
            <a:endParaRPr lang="pt-BR" dirty="0" smtClean="0">
              <a:latin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</a:rPr>
              <a:t>Tálio-201</a:t>
            </a:r>
            <a:r>
              <a:rPr lang="pt-BR" dirty="0">
                <a:latin typeface="Arial" panose="020B0604020202020204" pitchFamily="34" charset="0"/>
              </a:rPr>
              <a:t>, </a:t>
            </a:r>
            <a:endParaRPr lang="pt-BR" dirty="0" smtClean="0">
              <a:latin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</a:rPr>
              <a:t>Tecnécio-99m,</a:t>
            </a:r>
          </a:p>
          <a:p>
            <a:r>
              <a:rPr lang="pt-BR" dirty="0" smtClean="0">
                <a:latin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</a:rPr>
              <a:t>Flúor-18 </a:t>
            </a:r>
            <a:endParaRPr lang="pt-BR" dirty="0" smtClean="0">
              <a:latin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</a:rPr>
              <a:t>Samário-153</a:t>
            </a:r>
            <a:r>
              <a:rPr lang="pt-BR" dirty="0">
                <a:latin typeface="Arial" panose="020B0604020202020204" pitchFamily="34" charset="0"/>
              </a:rPr>
              <a:t>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Quais </a:t>
            </a:r>
            <a:r>
              <a:rPr lang="pt-BR" dirty="0" err="1" smtClean="0"/>
              <a:t>radioisotopos</a:t>
            </a:r>
            <a:r>
              <a:rPr lang="pt-BR" dirty="0" smtClean="0"/>
              <a:t> são utilizados no brasil 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494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395536" y="1916832"/>
            <a:ext cx="8229600" cy="4075176"/>
          </a:xfrm>
        </p:spPr>
        <p:txBody>
          <a:bodyPr>
            <a:normAutofit lnSpcReduction="1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sz="3200" dirty="0"/>
              <a:t>O </a:t>
            </a:r>
            <a:r>
              <a:rPr lang="pt-BR" sz="3200" dirty="0" err="1"/>
              <a:t>radiofármaco</a:t>
            </a:r>
            <a:r>
              <a:rPr lang="pt-BR" sz="3200" dirty="0"/>
              <a:t> iodeto de sódio (</a:t>
            </a:r>
            <a:r>
              <a:rPr lang="pt-BR" sz="3200" b="1" dirty="0"/>
              <a:t>123</a:t>
            </a:r>
            <a:r>
              <a:rPr lang="pt-BR" sz="3200" dirty="0"/>
              <a:t> I) solução é utilizado para: Diagnóstico de doenças da tireoide: Estudos de captação e cintilografia da tireoide e a pesquisa de corpo inteiro são utilizados para determinação da atividade de iodeto de sódio (131 I) a ser administrada para </a:t>
            </a:r>
            <a:r>
              <a:rPr lang="pt-BR" sz="3200" dirty="0" smtClean="0"/>
              <a:t>tratamento </a:t>
            </a:r>
            <a:r>
              <a:rPr lang="pt-BR" sz="3200" dirty="0"/>
              <a:t>de </a:t>
            </a:r>
            <a:r>
              <a:rPr lang="pt-BR" sz="3200" dirty="0" smtClean="0"/>
              <a:t>hipertireoidismo</a:t>
            </a:r>
          </a:p>
          <a:p>
            <a:r>
              <a:rPr lang="pt-BR" sz="3200" dirty="0" smtClean="0"/>
              <a:t>Tempo de Meia-Vida 8,2 dias</a:t>
            </a:r>
            <a:endParaRPr lang="pt-BR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Iodo-123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021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o medicamento, composto por uma variação do elemento químico </a:t>
            </a:r>
            <a:r>
              <a:rPr lang="pt-BR" sz="3200" b="1" dirty="0"/>
              <a:t>Gálio</a:t>
            </a:r>
            <a:r>
              <a:rPr lang="pt-BR" sz="3200" dirty="0"/>
              <a:t>, permite obter dados na busca por tumores e infecções diversas. Esse exame, geralmente, é recomendado para pacientes com febre de origem indeterminada, portadores de linfomas ou no rastreamento para câncer</a:t>
            </a:r>
            <a:r>
              <a:rPr lang="pt-BR" sz="3200" dirty="0" smtClean="0"/>
              <a:t>.</a:t>
            </a:r>
          </a:p>
          <a:p>
            <a:r>
              <a:rPr lang="pt-BR" sz="3200" dirty="0" smtClean="0"/>
              <a:t>Tempo de meia vida de 78,3 horas</a:t>
            </a:r>
            <a:endParaRPr lang="pt-BR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Galio-67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87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é um </a:t>
            </a:r>
            <a:r>
              <a:rPr lang="pt-BR" sz="2800" dirty="0" err="1"/>
              <a:t>radiofármaco</a:t>
            </a:r>
            <a:r>
              <a:rPr lang="pt-BR" sz="2800" dirty="0"/>
              <a:t> útil na avaliação pré-operatória de tumores cerebrais, pois o mesmo tem maior concentração em tumores de alto grau, sugerindo patologia com maior risco de malignidade, especialmente nas imagens tomográficas da cintilografia (SPECT) associadas a tomografia computadorizada (CT</a:t>
            </a:r>
            <a:r>
              <a:rPr lang="pt-BR" sz="2800" dirty="0" smtClean="0"/>
              <a:t>).</a:t>
            </a:r>
          </a:p>
          <a:p>
            <a:r>
              <a:rPr lang="pt-BR" sz="2800" dirty="0" err="1" smtClean="0"/>
              <a:t>Tambem</a:t>
            </a:r>
            <a:r>
              <a:rPr lang="pt-BR" sz="2800" dirty="0" smtClean="0"/>
              <a:t> usado em doenças </a:t>
            </a:r>
            <a:r>
              <a:rPr lang="pt-BR" sz="2800" dirty="0" err="1" smtClean="0"/>
              <a:t>Cardiacas</a:t>
            </a:r>
            <a:endParaRPr lang="pt-BR" sz="2800" dirty="0" smtClean="0"/>
          </a:p>
          <a:p>
            <a:r>
              <a:rPr lang="pt-BR" sz="2800" dirty="0" smtClean="0"/>
              <a:t>Tempo de Meia-Vida 73,1 horas</a:t>
            </a:r>
            <a:endParaRPr lang="pt-BR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Talio-201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4019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pt-BR" sz="2400" dirty="0"/>
              <a:t>O Tecnécio-99m é uma variante do elemento químico Tecnécio, que apresenta características físicas ideais para aplicação em Medicina Nuclear diagnóstica. Com este elemento é possível obter imagens de alta qualidade, sem precisar de grandes quantidades de radiação. Considerado um </a:t>
            </a:r>
            <a:r>
              <a:rPr lang="pt-BR" sz="2400" dirty="0" err="1"/>
              <a:t>radionuclídeo</a:t>
            </a:r>
            <a:r>
              <a:rPr lang="pt-BR" sz="2400" dirty="0"/>
              <a:t>, o Tecnécio-99m é obtido por meio do decaimento radioativo de outro </a:t>
            </a:r>
            <a:r>
              <a:rPr lang="pt-BR" sz="2400" dirty="0" err="1"/>
              <a:t>radionuclídeo</a:t>
            </a:r>
            <a:r>
              <a:rPr lang="pt-BR" sz="2400" dirty="0"/>
              <a:t>, o molibdênio-99m, que é seu “elemento pai”, </a:t>
            </a:r>
            <a:endParaRPr lang="pt-BR" sz="2400" dirty="0" smtClean="0"/>
          </a:p>
          <a:p>
            <a:r>
              <a:rPr lang="pt-BR" sz="2400" dirty="0" smtClean="0"/>
              <a:t>O mais </a:t>
            </a:r>
            <a:r>
              <a:rPr lang="pt-BR" sz="2400" dirty="0" err="1" smtClean="0"/>
              <a:t>mportante</a:t>
            </a:r>
            <a:r>
              <a:rPr lang="pt-BR" sz="2400" dirty="0" smtClean="0"/>
              <a:t> e mais utilizado, devido a alta </a:t>
            </a:r>
            <a:r>
              <a:rPr lang="pt-BR" sz="2400" dirty="0" err="1" smtClean="0"/>
              <a:t>resoluçao</a:t>
            </a:r>
            <a:r>
              <a:rPr lang="pt-BR" sz="2400" dirty="0" smtClean="0"/>
              <a:t> de imagens</a:t>
            </a:r>
          </a:p>
          <a:p>
            <a:r>
              <a:rPr lang="pt-BR" sz="2400" dirty="0" smtClean="0"/>
              <a:t>Tempo de Meia Vida 6,02 horas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TC-99m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350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sz="3200" dirty="0"/>
              <a:t>O FDG-18F (</a:t>
            </a:r>
            <a:r>
              <a:rPr lang="pt-BR" sz="3200" b="1" dirty="0" err="1"/>
              <a:t>fluordeoxiglicose</a:t>
            </a:r>
            <a:r>
              <a:rPr lang="pt-BR" sz="3200" dirty="0"/>
              <a:t>) é um </a:t>
            </a:r>
            <a:r>
              <a:rPr lang="pt-BR" sz="3200" dirty="0" err="1"/>
              <a:t>radiofármaco</a:t>
            </a:r>
            <a:r>
              <a:rPr lang="pt-BR" sz="3200" dirty="0"/>
              <a:t> disponível no Brasil que após a sua administração endovenosa permite a aquisição de imagens que refletem o consumo regional de glicose cerebral com PET, pois o mesmo se acumula no tecido </a:t>
            </a:r>
            <a:r>
              <a:rPr lang="pt-BR" sz="3200" dirty="0" smtClean="0"/>
              <a:t>cerebral</a:t>
            </a:r>
          </a:p>
          <a:p>
            <a:r>
              <a:rPr lang="pt-BR" sz="3200" dirty="0" smtClean="0"/>
              <a:t>Tempo de Meia vida 109.Min</a:t>
            </a:r>
            <a:endParaRPr lang="pt-BR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Fluor-18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619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está indicado para o tratamento de dores ósseas causadas por lesões metastáticas ósseas e com comprovada reação osteogênica demonstrada por cintilografia óssea. Sendo indicado principalmente para metástases ósseas de câncer de mama e próstata</a:t>
            </a:r>
            <a:r>
              <a:rPr lang="pt-BR" sz="3200" dirty="0" smtClean="0"/>
              <a:t>.</a:t>
            </a:r>
          </a:p>
          <a:p>
            <a:r>
              <a:rPr lang="pt-BR" sz="3200" dirty="0" smtClean="0"/>
              <a:t>Tempo de Meia Vida 46,7 Horas</a:t>
            </a:r>
            <a:endParaRPr lang="pt-BR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SAMARIO-153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1061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je Formal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142</TotalTime>
  <Words>210</Words>
  <Application>Microsoft Office PowerPoint</Application>
  <PresentationFormat>Apresentação na tela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Traje Formal</vt:lpstr>
      <vt:lpstr>Radioisótopos Para exames</vt:lpstr>
      <vt:lpstr>Quais radioisotopos são utilizados no brasil ?</vt:lpstr>
      <vt:lpstr>Iodo-123</vt:lpstr>
      <vt:lpstr>Galio-67</vt:lpstr>
      <vt:lpstr>Talio-201</vt:lpstr>
      <vt:lpstr>TC-99m</vt:lpstr>
      <vt:lpstr>Fluor-18</vt:lpstr>
      <vt:lpstr>SAMARIO-153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Radioisótopos Para exames</dc:title>
  <dc:creator>EEBJuliaBZaniolo</dc:creator>
  <cp:lastModifiedBy>EEBJuliaBZaniolo</cp:lastModifiedBy>
  <cp:revision>7</cp:revision>
  <dcterms:created xsi:type="dcterms:W3CDTF">2021-09-08T00:50:32Z</dcterms:created>
  <dcterms:modified xsi:type="dcterms:W3CDTF">2021-11-21T14:51:11Z</dcterms:modified>
</cp:coreProperties>
</file>