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62" r:id="rId5"/>
    <p:sldId id="261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614297-799F-4ED2-B47B-0719B0B5DF61}" type="datetimeFigureOut">
              <a:rPr lang="pt-BR" smtClean="0"/>
              <a:t>03/08/2022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59B99-145E-4B6A-BFA5-32CD40CEA87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2584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614297-799F-4ED2-B47B-0719B0B5DF61}" type="datetimeFigureOut">
              <a:rPr lang="pt-BR" smtClean="0"/>
              <a:t>03/08/2022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59B99-145E-4B6A-BFA5-32CD40CEA87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4460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614297-799F-4ED2-B47B-0719B0B5DF61}" type="datetimeFigureOut">
              <a:rPr lang="pt-BR" smtClean="0"/>
              <a:t>03/08/2022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59B99-145E-4B6A-BFA5-32CD40CEA87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4558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614297-799F-4ED2-B47B-0719B0B5DF61}" type="datetimeFigureOut">
              <a:rPr lang="pt-BR" smtClean="0"/>
              <a:t>03/08/2022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59B99-145E-4B6A-BFA5-32CD40CEA87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2612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614297-799F-4ED2-B47B-0719B0B5DF61}" type="datetimeFigureOut">
              <a:rPr lang="pt-BR" smtClean="0"/>
              <a:t>03/08/2022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59B99-145E-4B6A-BFA5-32CD40CEA87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301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614297-799F-4ED2-B47B-0719B0B5DF61}" type="datetimeFigureOut">
              <a:rPr lang="pt-BR" smtClean="0"/>
              <a:t>03/08/2022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59B99-145E-4B6A-BFA5-32CD40CEA87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197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614297-799F-4ED2-B47B-0719B0B5DF61}" type="datetimeFigureOut">
              <a:rPr lang="pt-BR" smtClean="0"/>
              <a:t>03/08/2022</a:t>
            </a:fld>
            <a:endParaRPr lang="pt-B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59B99-145E-4B6A-BFA5-32CD40CEA87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4258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614297-799F-4ED2-B47B-0719B0B5DF61}" type="datetimeFigureOut">
              <a:rPr lang="pt-BR" smtClean="0"/>
              <a:t>03/08/2022</a:t>
            </a:fld>
            <a:endParaRPr lang="pt-B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59B99-145E-4B6A-BFA5-32CD40CEA87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631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614297-799F-4ED2-B47B-0719B0B5DF61}" type="datetimeFigureOut">
              <a:rPr lang="pt-BR" smtClean="0"/>
              <a:t>03/08/2022</a:t>
            </a:fld>
            <a:endParaRPr lang="pt-BR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59B99-145E-4B6A-BFA5-32CD40CEA87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6829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614297-799F-4ED2-B47B-0719B0B5DF61}" type="datetimeFigureOut">
              <a:rPr lang="pt-BR" smtClean="0"/>
              <a:t>03/08/2022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59B99-145E-4B6A-BFA5-32CD40CEA87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6819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614297-799F-4ED2-B47B-0719B0B5DF61}" type="datetimeFigureOut">
              <a:rPr lang="pt-BR" smtClean="0"/>
              <a:t>03/08/2022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59B99-145E-4B6A-BFA5-32CD40CEA87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0242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6614297-799F-4ED2-B47B-0719B0B5DF61}" type="datetimeFigureOut">
              <a:rPr lang="pt-BR" smtClean="0"/>
              <a:t>03/08/2022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fld id="{0E059B99-145E-4B6A-BFA5-32CD40CEA87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2624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1916832"/>
          </a:xfrm>
        </p:spPr>
        <p:txBody>
          <a:bodyPr/>
          <a:lstStyle/>
          <a:p>
            <a:r>
              <a:rPr lang="pt-BR" sz="8000" dirty="0">
                <a:solidFill>
                  <a:schemeClr val="accent6">
                    <a:lumMod val="75000"/>
                  </a:schemeClr>
                </a:solidFill>
                <a:latin typeface="Baskerville Old Face" pitchFamily="18" charset="0"/>
              </a:rPr>
              <a:t>Sistema Linfático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004048" y="5517232"/>
            <a:ext cx="4139952" cy="648072"/>
          </a:xfrm>
        </p:spPr>
        <p:txBody>
          <a:bodyPr/>
          <a:lstStyle/>
          <a:p>
            <a:r>
              <a:rPr lang="pt-BR" sz="3600" dirty="0">
                <a:latin typeface="Edwardian Script ITC" pitchFamily="66" charset="0"/>
              </a:rPr>
              <a:t>Prof.ª BrendaCaroline</a:t>
            </a:r>
          </a:p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544" y="2095745"/>
            <a:ext cx="6122912" cy="342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9327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idx="1"/>
          </p:nvPr>
        </p:nvSpPr>
        <p:spPr>
          <a:xfrm>
            <a:off x="628650" y="765175"/>
            <a:ext cx="7886700" cy="5411788"/>
          </a:xfrm>
        </p:spPr>
        <p:txBody>
          <a:bodyPr/>
          <a:lstStyle/>
          <a:p>
            <a:pPr fontAlgn="t"/>
            <a:r>
              <a:rPr lang="pt-BR" dirty="0"/>
              <a:t>4. Órgãos linfáticos</a:t>
            </a:r>
          </a:p>
          <a:p>
            <a:pPr fontAlgn="t"/>
            <a:r>
              <a:rPr lang="pt-BR" dirty="0"/>
              <a:t>São órgãos espalhados ao longo do trajeto dos vasos linfáticos, que apresentam variados tamanhos, e podem ser estimulados sempre que há uma infecção ou inflamação. Os principais são:</a:t>
            </a:r>
          </a:p>
        </p:txBody>
      </p:sp>
    </p:spTree>
    <p:extLst>
      <p:ext uri="{BB962C8B-B14F-4D97-AF65-F5344CB8AC3E}">
        <p14:creationId xmlns:p14="http://schemas.microsoft.com/office/powerpoint/2010/main" val="1147102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620688"/>
            <a:ext cx="7886700" cy="5556275"/>
          </a:xfrm>
        </p:spPr>
        <p:txBody>
          <a:bodyPr/>
          <a:lstStyle/>
          <a:p>
            <a:r>
              <a:rPr lang="pt-BR" b="1" dirty="0"/>
              <a:t>Medula óssea:  células de defesa no sistema linfático</a:t>
            </a:r>
          </a:p>
          <a:p>
            <a:r>
              <a:rPr lang="pt-BR" b="1" dirty="0"/>
              <a:t>Timo: tornam ativos para a resposta imune;</a:t>
            </a:r>
          </a:p>
          <a:p>
            <a:r>
              <a:rPr lang="pt-BR" b="1" dirty="0"/>
              <a:t>Linfonodos: responsáveis por filtrar a linfa, removendo bactérias e vírus,  estão prontos para a agir contra infeções.</a:t>
            </a:r>
          </a:p>
          <a:p>
            <a:r>
              <a:rPr lang="pt-BR" b="1" dirty="0"/>
              <a:t>Baço: além de filtrar o sangue eliminando micro- organismo e células envelhecidas.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5983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980728"/>
            <a:ext cx="3151262" cy="5196235"/>
          </a:xfrm>
        </p:spPr>
        <p:txBody>
          <a:bodyPr/>
          <a:lstStyle/>
          <a:p>
            <a:r>
              <a:rPr lang="pt-BR" dirty="0"/>
              <a:t>Órgãos linfáticos 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Principais grupos de gânglios linfáticos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764661"/>
            <a:ext cx="3888432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356949"/>
            <a:ext cx="3888432" cy="2640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2847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D622E-27D5-54C1-BCD8-B61238CBF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Edema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6D9540-0329-04C7-C656-75BB35315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Arial Narrow" panose="020B0606020202030204" pitchFamily="34" charset="0"/>
              </a:rPr>
              <a:t>Em algumas situações, a quantidade de líquido nos tecidos ultrapassa a capacidade do sistema linfático de garantir o retorno dele à circulação. </a:t>
            </a:r>
          </a:p>
          <a:p>
            <a:r>
              <a:rPr lang="pt-BR" dirty="0">
                <a:latin typeface="Arial Narrow" panose="020B0606020202030204" pitchFamily="34" charset="0"/>
              </a:rPr>
              <a:t>Esse acúmulo provoca o que chamamos de edema. Esses edemas podem ter diferentes causas, como um excesso de filtração nos capilares ou alguma obstrução dos vasos linfáticos.</a:t>
            </a:r>
          </a:p>
        </p:txBody>
      </p:sp>
    </p:spTree>
    <p:extLst>
      <p:ext uri="{BB962C8B-B14F-4D97-AF65-F5344CB8AC3E}">
        <p14:creationId xmlns:p14="http://schemas.microsoft.com/office/powerpoint/2010/main" val="1623773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bg2">
                    <a:lumMod val="75000"/>
                  </a:schemeClr>
                </a:solidFill>
              </a:rPr>
              <a:t>Para que serve a drenagem linfática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pt-BR" sz="2000" dirty="0"/>
              <a:t>A drenagem linfática é um procedimento que consiste na realização de uma massagem com movimentos suaves, que tem como objetivo estimular e facilitar a circulação da linfa pelos seus vasos, e chegar mais rapidamente à corrente sanguínea.</a:t>
            </a:r>
          </a:p>
          <a:p>
            <a:pPr fontAlgn="t"/>
            <a:r>
              <a:rPr lang="pt-BR" sz="2000" dirty="0"/>
              <a:t>Como o sistema linfático não tem um bombeamento, como feito pelo coração na corrente sanguínea, esta massagem pode ajudar no retorno de linfa, principalmente em pessoas que sofrem de fragilidade destes vasos e que têm uma tendência ao acúmulo de líquidos nos tecidos.</a:t>
            </a:r>
          </a:p>
          <a:p>
            <a:pPr fontAlgn="t"/>
            <a:r>
              <a:rPr lang="pt-BR" sz="2000" dirty="0"/>
              <a:t>Quando feita com a técnica correta, este procedimento pode ser útil para eliminar qualquer tipo de inchaço no rosto ou no corpo.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1011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bg2">
                    <a:lumMod val="75000"/>
                  </a:schemeClr>
                </a:solidFill>
              </a:rPr>
              <a:t>Sistema Linfático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t-BR" dirty="0"/>
              <a:t>O sistema linfático é um sistema paralelo e auxiliar ao circulatório, formado por uma ampla e complexa rede de órgãos, ductos e vasos linfáticos.</a:t>
            </a:r>
          </a:p>
          <a:p>
            <a:pPr>
              <a:buFont typeface="Wingdings" pitchFamily="2" charset="2"/>
              <a:buChar char="Ø"/>
            </a:pPr>
            <a:r>
              <a:rPr lang="pt-BR" dirty="0"/>
              <a:t>Estes vasos estão distribuídos por praticamente todo o corpo e produzem a linfa dos tecidos para a corrente sanguínea.</a:t>
            </a:r>
          </a:p>
          <a:p>
            <a:pPr>
              <a:buFont typeface="Wingdings" pitchFamily="2" charset="2"/>
              <a:buChar char="Ø"/>
            </a:pPr>
            <a:r>
              <a:rPr lang="pt-BR" dirty="0"/>
              <a:t>O sistema linfático é semelhante ao sanguíneo, mas com algumas diferenças peculiares.</a:t>
            </a:r>
          </a:p>
        </p:txBody>
      </p:sp>
    </p:spTree>
    <p:extLst>
      <p:ext uri="{BB962C8B-B14F-4D97-AF65-F5344CB8AC3E}">
        <p14:creationId xmlns:p14="http://schemas.microsoft.com/office/powerpoint/2010/main" val="2647006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Sistema linfático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t-BR" dirty="0"/>
              <a:t>O sistema linfático é uma rede complexa de órgãos:</a:t>
            </a:r>
          </a:p>
          <a:p>
            <a:pPr>
              <a:buFont typeface="Wingdings" pitchFamily="2" charset="2"/>
              <a:buChar char="Ø"/>
            </a:pPr>
            <a:r>
              <a:rPr lang="pt-BR" dirty="0"/>
              <a:t>LINFONODOS</a:t>
            </a:r>
          </a:p>
          <a:p>
            <a:pPr>
              <a:buFont typeface="Wingdings" pitchFamily="2" charset="2"/>
              <a:buChar char="Ø"/>
            </a:pPr>
            <a:r>
              <a:rPr lang="pt-BR" dirty="0"/>
              <a:t>DUCTOS LINFÁTICOS </a:t>
            </a:r>
          </a:p>
          <a:p>
            <a:pPr>
              <a:buFont typeface="Wingdings" pitchFamily="2" charset="2"/>
              <a:buChar char="Ø"/>
            </a:pPr>
            <a:r>
              <a:rPr lang="pt-BR" dirty="0"/>
              <a:t>TECIDOS LINFÁTICOS </a:t>
            </a:r>
          </a:p>
          <a:p>
            <a:pPr>
              <a:buFont typeface="Wingdings" pitchFamily="2" charset="2"/>
              <a:buChar char="Ø"/>
            </a:pPr>
            <a:r>
              <a:rPr lang="pt-BR" dirty="0"/>
              <a:t>CAPILARES LINFÁTICOS </a:t>
            </a:r>
          </a:p>
          <a:p>
            <a:pPr>
              <a:buFont typeface="Wingdings" pitchFamily="2" charset="2"/>
              <a:buChar char="Ø"/>
            </a:pPr>
            <a:r>
              <a:rPr lang="pt-BR" dirty="0"/>
              <a:t>VASOS LINFÁTICOS</a:t>
            </a:r>
          </a:p>
          <a:p>
            <a:pPr>
              <a:buFont typeface="Wingdings" pitchFamily="2" charset="2"/>
              <a:buChar char="Ø"/>
            </a:pPr>
            <a:endParaRPr lang="pt-BR" dirty="0"/>
          </a:p>
          <a:p>
            <a:pPr>
              <a:buFont typeface="Wingdings" pitchFamily="2" charset="2"/>
              <a:buChar char="Ø"/>
            </a:pPr>
            <a:r>
              <a:rPr lang="pt-BR" dirty="0"/>
              <a:t>Que produzem a transportam o fluido linfático para o sistema circulatório.  </a:t>
            </a:r>
          </a:p>
        </p:txBody>
      </p:sp>
    </p:spTree>
    <p:extLst>
      <p:ext uri="{BB962C8B-B14F-4D97-AF65-F5344CB8AC3E}">
        <p14:creationId xmlns:p14="http://schemas.microsoft.com/office/powerpoint/2010/main" val="2535152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3" y="260648"/>
            <a:ext cx="6065145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4471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bg2">
                    <a:lumMod val="75000"/>
                  </a:schemeClr>
                </a:solidFill>
              </a:rPr>
              <a:t>Funções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Principais funções são produzir e amadurecer as células de defesa do organismo, além de drenar e filtrar o excesso de líquido do corpo, encaminhando-o para a corrente sanguínea.</a:t>
            </a:r>
          </a:p>
        </p:txBody>
      </p:sp>
    </p:spTree>
    <p:extLst>
      <p:ext uri="{BB962C8B-B14F-4D97-AF65-F5344CB8AC3E}">
        <p14:creationId xmlns:p14="http://schemas.microsoft.com/office/powerpoint/2010/main" val="985625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404664"/>
            <a:ext cx="7886700" cy="2899519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t-BR" dirty="0"/>
              <a:t>Remoção dos fluidos em excesso dos tecidos corporais para a corrente sanguínea;</a:t>
            </a:r>
          </a:p>
          <a:p>
            <a:pPr>
              <a:buFont typeface="Wingdings" pitchFamily="2" charset="2"/>
              <a:buChar char="Ø"/>
            </a:pPr>
            <a:r>
              <a:rPr lang="pt-BR" dirty="0"/>
              <a:t>Absorção dos ácidos graxos</a:t>
            </a:r>
          </a:p>
          <a:p>
            <a:pPr>
              <a:buFont typeface="Wingdings" pitchFamily="2" charset="2"/>
              <a:buChar char="Ø"/>
            </a:pPr>
            <a:r>
              <a:rPr lang="pt-BR" dirty="0"/>
              <a:t>Produção de células imunes  </a:t>
            </a:r>
          </a:p>
          <a:p>
            <a:pPr>
              <a:buFont typeface="Wingdings" pitchFamily="2" charset="2"/>
              <a:buChar char="Ø"/>
            </a:pPr>
            <a:endParaRPr lang="pt-BR" dirty="0"/>
          </a:p>
          <a:p>
            <a:pPr>
              <a:buFont typeface="Wingdings" pitchFamily="2" charset="2"/>
              <a:buChar char="Ø"/>
            </a:pPr>
            <a:r>
              <a:rPr lang="pt-BR" dirty="0"/>
              <a:t>Os vasos linfáticos têm a função de drenar o excesso de líquido que sai do sangue e banha as células. Esse excesso de líquido, que circula nos vasos linfáticos e é devolvido ao sangue chama-se </a:t>
            </a:r>
          </a:p>
          <a:p>
            <a:pPr marL="0" indent="0" algn="ctr">
              <a:buNone/>
            </a:pPr>
            <a:endParaRPr lang="pt-BR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t-BR" sz="5400" b="1" dirty="0">
                <a:solidFill>
                  <a:schemeClr val="accent6">
                    <a:lumMod val="75000"/>
                  </a:schemeClr>
                </a:solidFill>
              </a:rPr>
              <a:t>LINFA</a:t>
            </a:r>
          </a:p>
          <a:p>
            <a:pPr marL="0" indent="0" algn="ctr">
              <a:buNone/>
            </a:pPr>
            <a:endParaRPr lang="pt-BR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772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886700" cy="1325563"/>
          </a:xfrm>
        </p:spPr>
        <p:txBody>
          <a:bodyPr/>
          <a:lstStyle/>
          <a:p>
            <a:r>
              <a:rPr lang="pt-BR" dirty="0">
                <a:solidFill>
                  <a:schemeClr val="bg2">
                    <a:lumMod val="75000"/>
                  </a:schemeClr>
                </a:solidFill>
              </a:rPr>
              <a:t>Anatomia do sistema linfático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2"/>
            <a:ext cx="7886700" cy="3979639"/>
          </a:xfrm>
        </p:spPr>
        <p:txBody>
          <a:bodyPr/>
          <a:lstStyle/>
          <a:p>
            <a:pPr fontAlgn="t"/>
            <a:r>
              <a:rPr lang="pt-BR" dirty="0"/>
              <a:t>1. Linfa</a:t>
            </a:r>
          </a:p>
          <a:p>
            <a:pPr fontAlgn="t"/>
            <a:r>
              <a:rPr lang="pt-BR" dirty="0"/>
              <a:t>É o líquido que percorre através da circulação linfática, que atravessa para o tecido ao redor das células.</a:t>
            </a:r>
          </a:p>
          <a:p>
            <a:r>
              <a:rPr lang="pt-BR" b="1" dirty="0"/>
              <a:t>Função</a:t>
            </a:r>
            <a:r>
              <a:rPr lang="pt-BR" dirty="0"/>
              <a:t>: o líquido fora dos vasos é capaz de banhar as células, ofertando os nutrientes necessários, mas ao ser captado pela corrente linfática, transforma-se em linfa, com o intuito de voltar para a corrente sanguínea.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2417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824753"/>
            <a:ext cx="7886700" cy="5352210"/>
          </a:xfrm>
        </p:spPr>
        <p:txBody>
          <a:bodyPr/>
          <a:lstStyle/>
          <a:p>
            <a:pPr fontAlgn="t"/>
            <a:r>
              <a:rPr lang="pt-BR" dirty="0"/>
              <a:t>2. Capilares e vasos linfáticos</a:t>
            </a:r>
          </a:p>
          <a:p>
            <a:pPr fontAlgn="t"/>
            <a:r>
              <a:rPr lang="pt-BR" dirty="0"/>
              <a:t>Os capilares são pequenos e finos vasos linfáticos, que entram em contato com as células do organismo e captam líquidos, e à medida que levam a linfa para o coração, crescem e formam os vasos linfáticos maiores e ductos.</a:t>
            </a:r>
          </a:p>
          <a:p>
            <a:r>
              <a:rPr lang="pt-BR" b="1" dirty="0"/>
              <a:t>Função</a:t>
            </a:r>
            <a:r>
              <a:rPr lang="pt-BR" dirty="0"/>
              <a:t>: captam e absorvem o líquido e proteínas ao redor das células, evitando o acúmulo de líquidos e inchaço no corpo.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871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764704"/>
            <a:ext cx="7886700" cy="5412259"/>
          </a:xfrm>
        </p:spPr>
        <p:txBody>
          <a:bodyPr/>
          <a:lstStyle/>
          <a:p>
            <a:pPr fontAlgn="t"/>
            <a:r>
              <a:rPr lang="pt-BR" dirty="0"/>
              <a:t>3. Ductos linfáticos</a:t>
            </a:r>
          </a:p>
          <a:p>
            <a:pPr fontAlgn="t"/>
            <a:r>
              <a:rPr lang="pt-BR" dirty="0"/>
              <a:t>São grandes canais linfáticos, conhecidos como ducto torácico e ducto linfático onde desagua a circulação linfática antes de atingir a corrente sanguínea.</a:t>
            </a:r>
          </a:p>
          <a:p>
            <a:r>
              <a:rPr lang="pt-BR" b="1" dirty="0"/>
              <a:t>Função</a:t>
            </a:r>
            <a:r>
              <a:rPr lang="pt-BR" dirty="0"/>
              <a:t>: o ducto linfático é responsável por drenar a linfa de todo o membro superior direito e do lado direito da cabeça, do pescoço e do tórax para a corrente sanguínea.</a:t>
            </a:r>
          </a:p>
        </p:txBody>
      </p:sp>
    </p:spTree>
    <p:extLst>
      <p:ext uri="{BB962C8B-B14F-4D97-AF65-F5344CB8AC3E}">
        <p14:creationId xmlns:p14="http://schemas.microsoft.com/office/powerpoint/2010/main" val="42893508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Laranja Vermelho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D82003F1-FF24-47D6-94DC-5D51CFA322C2}" vid="{A4D6CFD9-DF6D-42E9-9DF0-BB72342B614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1825</TotalTime>
  <Words>664</Words>
  <Application>Microsoft Office PowerPoint</Application>
  <PresentationFormat>Apresentação na tela (4:3)</PresentationFormat>
  <Paragraphs>51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2" baseType="lpstr">
      <vt:lpstr>Arial</vt:lpstr>
      <vt:lpstr>Arial Narrow</vt:lpstr>
      <vt:lpstr>Baskerville Old Face</vt:lpstr>
      <vt:lpstr>Calibri</vt:lpstr>
      <vt:lpstr>Calibri Light</vt:lpstr>
      <vt:lpstr>Edwardian Script ITC</vt:lpstr>
      <vt:lpstr>Wingdings</vt:lpstr>
      <vt:lpstr>Tema1</vt:lpstr>
      <vt:lpstr>Sistema Linfático </vt:lpstr>
      <vt:lpstr>Sistema Linfático </vt:lpstr>
      <vt:lpstr>Sistema linfático</vt:lpstr>
      <vt:lpstr>Apresentação do PowerPoint</vt:lpstr>
      <vt:lpstr>Funções</vt:lpstr>
      <vt:lpstr>Apresentação do PowerPoint</vt:lpstr>
      <vt:lpstr>Anatomia do sistema linfático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Edema</vt:lpstr>
      <vt:lpstr>Para que serve a drenagem linfática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linfático</dc:title>
  <dc:creator>Usuário do Windows</dc:creator>
  <cp:lastModifiedBy>Brenda Kuiaski</cp:lastModifiedBy>
  <cp:revision>13</cp:revision>
  <dcterms:created xsi:type="dcterms:W3CDTF">2019-01-24T14:37:26Z</dcterms:created>
  <dcterms:modified xsi:type="dcterms:W3CDTF">2022-08-03T17:55:43Z</dcterms:modified>
</cp:coreProperties>
</file>