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3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8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5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7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23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4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85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0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0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5945-A7B5-40C4-8A99-3B7C7492E96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B69AED-AAE4-4E3D-B1AE-70FC6DE70B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6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escola.com/sistema-circulatorio/arteria/" TargetMode="External"/><Relationship Id="rId2" Type="http://schemas.openxmlformats.org/officeDocument/2006/relationships/hyperlink" Target="https://www.infoescola.com/anatomia-humana/coraca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rasilescola.uol.com.br/biologia/coracao-humano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ECC09-9DE9-48A4-9D14-26A8828EE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SISTEMA CARDIOVASCULAR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93978F-FE65-488B-A9E8-05E99C03E1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ENFERMEIRA DANIELA</a:t>
            </a:r>
          </a:p>
        </p:txBody>
      </p:sp>
    </p:spTree>
    <p:extLst>
      <p:ext uri="{BB962C8B-B14F-4D97-AF65-F5344CB8AC3E}">
        <p14:creationId xmlns:p14="http://schemas.microsoft.com/office/powerpoint/2010/main" val="101622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8C552-8B30-417B-8250-550A243A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0" dirty="0">
                <a:solidFill>
                  <a:srgbClr val="000000"/>
                </a:solidFill>
                <a:effectLst/>
                <a:latin typeface="inherit"/>
              </a:rPr>
              <a:t>Vasos sanguíneos</a:t>
            </a:r>
            <a:br>
              <a:rPr lang="pt-BR" b="0" i="0" dirty="0">
                <a:solidFill>
                  <a:srgbClr val="000000"/>
                </a:solidFill>
                <a:effectLst/>
                <a:latin typeface="Raleway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AAB442-257F-441F-BEEE-7FA39BA6B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93303"/>
            <a:ext cx="7214769" cy="1864049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Os vasos sanguíneos são um 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grande sistema de tubos fechados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por onde o sangue circula. Os três principais vasos sanguíneos encontrados no corpo são as artérias, veias e os capilares. </a:t>
            </a:r>
            <a:endParaRPr lang="pt-BR" dirty="0">
              <a:latin typeface="+mj-lt"/>
            </a:endParaRPr>
          </a:p>
        </p:txBody>
      </p:sp>
      <p:pic>
        <p:nvPicPr>
          <p:cNvPr id="3074" name="Picture 2" descr="Os vasos sanguíneos são responsáveis por garantir o transporte de sangue pelo corpo.">
            <a:extLst>
              <a:ext uri="{FF2B5EF4-FFF2-40B4-BE49-F238E27FC236}">
                <a16:creationId xmlns:a16="http://schemas.microsoft.com/office/drawing/2014/main" id="{D3841F71-A886-4BAA-9B4D-350D9ABBD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"/>
          <a:stretch/>
        </p:blipFill>
        <p:spPr bwMode="auto">
          <a:xfrm>
            <a:off x="6972300" y="3359639"/>
            <a:ext cx="4293577" cy="2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4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DA36E-4950-421E-B2AD-8D8BD75B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AB3E9C-E535-409E-B92F-7B154CC4D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Artérias:</a:t>
            </a:r>
            <a:r>
              <a:rPr lang="pt-BR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 As artérias são vasos que levam o sangue, a partir do coração, para os órgãos e tecidos do corpo. Nesses vasos, o sangue corre em alta pressão. As artérias ramificam-se em arteríolas.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Capilares:</a:t>
            </a:r>
            <a:r>
              <a:rPr lang="pt-BR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 São vasos sanguíneos muito delgados que garantem a troca de substâncias entre o sangue e os tecidos do corpo.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Veias: </a:t>
            </a:r>
            <a:r>
              <a:rPr lang="pt-BR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Os capilares sanguíneos convergem para as chamadas vênulas, as quais convergem para as veias. As veias são os vasos que garantem que o sangue retorne ao coração. Nesses vasos, o sangue corre em baixa pressão e para evitar o refluxo do sangue as veias são dotadas de valvas.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58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5C1C4-4A5B-461F-914A-68EFE4B2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17AB4B-8EBC-4012-B757-D2E83AB5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Durante o relaxamento do </a:t>
            </a:r>
            <a:r>
              <a:rPr lang="pt-BR" b="0" i="0" u="sng" dirty="0">
                <a:solidFill>
                  <a:srgbClr val="398671"/>
                </a:solidFill>
                <a:effectLst/>
                <a:latin typeface="Gill Sans MT" panose="020B0502020104020203" pitchFamily="34" charset="0"/>
                <a:hlinkClick r:id="rId2" tooltip="Coração"/>
              </a:rPr>
              <a:t>coração</a:t>
            </a:r>
            <a:r>
              <a:rPr lang="pt-BR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, conhecido como diástole, há a abertura das câmaras cardíacas, havendo a entrada de sangue primeiro nos átrios e, por conseguinte, nos ventrículos, sem que o sangue reflua. Já na sístole, processo inverso (contração do coração), o sangue é bombeado dos ventrículos para as </a:t>
            </a:r>
            <a:r>
              <a:rPr lang="pt-BR" b="0" i="0" u="sng" dirty="0">
                <a:solidFill>
                  <a:srgbClr val="398671"/>
                </a:solidFill>
                <a:effectLst/>
                <a:latin typeface="Gill Sans MT" panose="020B0502020104020203" pitchFamily="34" charset="0"/>
                <a:hlinkClick r:id="rId3" tooltip="Artéria"/>
              </a:rPr>
              <a:t>artérias</a:t>
            </a:r>
            <a:r>
              <a:rPr lang="pt-BR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, havendo então a abertura das valvas aórtica e pulmonar (também conhecidas como semilunares), não ocorrendo refluxo sanguíneo em direção aos átrios, pois, durante este processo, as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válvas</a:t>
            </a:r>
            <a:r>
              <a:rPr lang="pt-BR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bicúspide e tricúspide se fecham.</a:t>
            </a:r>
            <a:endParaRPr lang="pt-BR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3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E0119-A2FF-4368-A1FB-40D0307A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SANGUÍNEOS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3BCE0B-C357-45A1-B6A4-A12E5B24E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O sangue é formado pelo plasma (parte líquida do sangue que contém diversas substâncias), hemácias (glóbulos vermelhos), leucócitos (glóbulos brancos) e plaquetas (fragmentos celulares).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509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62FB2-C488-41F1-A9AD-0D249DD6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funções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FF9239-5ACA-4938-9143-6CC37EAE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0" i="0" dirty="0">
                <a:effectLst/>
                <a:latin typeface="+mj-lt"/>
              </a:rPr>
              <a:t>Hemácias: transporte de gases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Leucócitos: imunidade e defesa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Plaquetas: coagulação do sangue</a:t>
            </a:r>
          </a:p>
          <a:p>
            <a:pPr marL="0" indent="0" algn="just">
              <a:buNone/>
            </a:pPr>
            <a:endParaRPr lang="pt-BR" b="0" i="0" dirty="0">
              <a:effectLst/>
              <a:latin typeface="+mj-lt"/>
            </a:endParaRPr>
          </a:p>
          <a:p>
            <a:pPr marL="0" indent="0" algn="just">
              <a:buNone/>
            </a:pPr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Os glóbulos e as plaquetas representam 45% da composição do sangue, que circula pelos vasos sanguíneos (artérias, veias e capilares). As artérias o conduzem do coração para os órgãos e tecidos do corpo, enquanto nas veias ele flui em sentido inverso.</a:t>
            </a:r>
            <a:endParaRPr lang="pt-BR" dirty="0">
              <a:latin typeface="+mj-lt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35FEBC0-BC38-4C78-9D68-FDEE7D04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21" y="0"/>
            <a:ext cx="58745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1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AB9A4-773C-461D-8EAC-165B023D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0" i="0" dirty="0">
                <a:solidFill>
                  <a:srgbClr val="4D4D4D"/>
                </a:solidFill>
                <a:effectLst/>
                <a:latin typeface="UOLText"/>
              </a:rPr>
              <a:t>Plasma sanguíneo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66B478-408C-4534-88C9-00042DAAE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É uma solução aquosa amarelada constituída de água, sais minerais e proteínas. Sua função é transportar essas substâncias pelo corpo. O plasma representa cerca de 55% do volume sanguíneo. A água constitui 95% de sua massa. Os outros 5% são de proteínas, sais, hormônios, nutrientes, gases e excreções. As principais proteínas do plasma são a albumina, com papel importante na manutenção da pressão osmótica do sangue, e a imunoglobulinas, importantes anticorpos.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29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D0C77-A81B-4762-91EB-142A395B2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0" i="0" dirty="0">
                <a:solidFill>
                  <a:srgbClr val="4D4D4D"/>
                </a:solidFill>
                <a:effectLst/>
              </a:rPr>
              <a:t>Hemácias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C21E9B-A43E-4B80-A3CC-D921F1AF2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Também chamadas de eritrócitos ou glóbulos vermelhos, elas são células compostas por moléculas de hemoglobina, proteína responsável pela cor vermelha do sangue. Sua função é transportar o oxigênio para o corpo. As hemácias correspondem a cerca de 42 a 47% do volume do sangue. Homens adultos saudáveis possuem entre 4,1 e 6 milhões de hemácias por milímetros cúbicos de sangue. Já mulheres adultas saudáveis, entre 3,9 e 5,5 milhões por milímetros cúbicos de sangue.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390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C7743-4082-4A19-A547-E41A1E1B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0" i="0" dirty="0">
                <a:solidFill>
                  <a:srgbClr val="4D4D4D"/>
                </a:solidFill>
                <a:effectLst/>
              </a:rPr>
              <a:t>Leucócitos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15FF5-8353-4E19-8809-AAF45F7E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Conhecido como glóbulos brancos, os leucócitos são células responsáveis por defender o organismo contra microrganismos invasores e correspondem a 1% do volume do sangue no corpo. Em condições normais há entre quatro e 12 mil leucócitos em cada milímetro cúbico de sangue humano.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41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A5370-341D-40E3-B9BC-A62B4470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0" i="0" dirty="0">
                <a:effectLst/>
              </a:rPr>
              <a:t>Plaquetas (</a:t>
            </a:r>
            <a:r>
              <a:rPr lang="pt-BR" b="0" i="0" dirty="0" err="1">
                <a:effectLst/>
              </a:rPr>
              <a:t>trombócitos</a:t>
            </a:r>
            <a:r>
              <a:rPr lang="pt-BR" b="0" i="0" dirty="0">
                <a:effectLst/>
              </a:rPr>
              <a:t>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91E394-0A57-4EF5-9D39-BB86708C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+mj-lt"/>
              </a:rPr>
              <a:t>S</a:t>
            </a:r>
            <a:r>
              <a:rPr lang="pt-BR" b="0" i="0" dirty="0">
                <a:effectLst/>
                <a:latin typeface="+mj-lt"/>
              </a:rPr>
              <a:t>ão agentes importantes na coagulação do sangue e correspondem a menos de 1% do volume do sangue. O organismo humano possui cerca de 300 mil por milímetro cúbico. No caso de um ferimento as plaquetas são ativadas e aderem ao local da lesão liberando a enzima tromboplastina, que resulta no coagulo do sangue.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31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618F5-38E0-4E6C-8F19-1EC0A48D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0" dirty="0">
                <a:solidFill>
                  <a:srgbClr val="000000"/>
                </a:solidFill>
                <a:effectLst/>
                <a:latin typeface="inherit"/>
              </a:rPr>
              <a:t>Circulação sistêmica e pulmonar</a:t>
            </a:r>
            <a:br>
              <a:rPr lang="pt-BR" b="0" i="0" dirty="0">
                <a:solidFill>
                  <a:srgbClr val="000000"/>
                </a:solidFill>
                <a:effectLst/>
                <a:latin typeface="Raleway"/>
              </a:rPr>
            </a:br>
            <a:endParaRPr lang="pt-BR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DF1B1D8-5D40-4C37-A133-CC58155C3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14" y="1734771"/>
            <a:ext cx="4762750" cy="46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5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70DFE-166E-4FA0-B7E8-2A254DCA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41" y="145096"/>
            <a:ext cx="9603275" cy="1049235"/>
          </a:xfrm>
        </p:spPr>
        <p:txBody>
          <a:bodyPr>
            <a:normAutofit fontScale="90000"/>
          </a:bodyPr>
          <a:lstStyle/>
          <a:p>
            <a:pPr algn="just"/>
            <a:r>
              <a:rPr lang="pt-BR" b="0" i="0" dirty="0">
                <a:effectLst/>
                <a:latin typeface="Gill Sans MT" panose="020B0502020104020203" pitchFamily="34" charset="0"/>
              </a:rPr>
              <a:t>O sistema cardiovascular, formado pelo coração e pelos vasos sanguíneos, é o sistema responsável por garantir a circulação de sangue por todo nosso corpo.</a:t>
            </a:r>
            <a:endParaRPr lang="pt-BR" dirty="0">
              <a:latin typeface="Gill Sans MT" panose="020B05020201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F88C77-5D77-472D-920D-9D82C71A4E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64" y="2341441"/>
            <a:ext cx="2587228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7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05386-C233-424E-B866-FD1B2605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RESUMINDO: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A2EB3-8AB3-4EE7-8A64-4FB566903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Circulação sistêmica ou grande circulação: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Diz respeito ao circuito que o sangue faz partindo do coração em direção aos vários tecidos do corpo e depois retornando a esse órgão. Ao chegar do pulmão, o sangue é impulsionado para o corpo. Nos capilares, são feitas as trocas gasosas, e o sangue, agora rico em gás carbônico e pobre em oxigênio, retorna ao coração.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Circulação pulmonar ou pequena circulação: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Diz respeito ao circuito realizado pelo sangue do coração aos pulmões e seu retorno ao coração. Nesse circuito, o sangue sai pobre em oxigênio do coração, segue para o pulmão, onde é oxigenado, e retorna ao coração.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002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8D548-87D5-444D-B6DA-9D21C248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79" y="74757"/>
            <a:ext cx="9603275" cy="1049235"/>
          </a:xfrm>
        </p:spPr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22BC1D-890B-4BBB-9FA3-EDFCD2FD0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" y="677008"/>
            <a:ext cx="11597054" cy="59523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+mj-lt"/>
              </a:rPr>
              <a:t>Vunesp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) É muito comum ouvirmos a seguinte afirmação: “As artérias carregam sangue arterial, rico em oxigênio, e as veias carregam sangue venoso, pobre em oxigênio”. Entretanto, esta generalização está incorreta, visto que o sangue venoso (aquele que corre nas veias) nem sempre é pobre em oxigênio, e o sangue arterial (aquele que corre nas artérias) nem sempre é rico em oxigênio. Quais dos vasos abaixo relacionados poderiam exemplificar que essa generalização não ocorre nos mamíferos?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I. Vasos que saem do ventrículo esquerdo do coração.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II. Vasos que chegam ao átrio esquerdo do coração.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III. Vasos que saem do ventrículo direito do coração.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IV. Vasos que chegam ao átrio direito do coração.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Das afirmativas acima, estão corretas apenas:</a:t>
            </a:r>
          </a:p>
          <a:p>
            <a:pPr algn="just"/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a)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I e II</a:t>
            </a:r>
          </a:p>
          <a:p>
            <a:pPr algn="just"/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b)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I e III</a:t>
            </a:r>
          </a:p>
          <a:p>
            <a:pPr algn="just"/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c) 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II e IV</a:t>
            </a:r>
          </a:p>
          <a:p>
            <a:pPr algn="just"/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d)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II e III.</a:t>
            </a:r>
          </a:p>
          <a:p>
            <a:pPr algn="just"/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e)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II e IV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98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C0F3B-82A7-4D33-8336-C154B7B5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6" y="0"/>
            <a:ext cx="9603275" cy="1049235"/>
          </a:xfrm>
        </p:spPr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F83221-EAA4-41DB-AE2D-4898F7A7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8" y="580292"/>
            <a:ext cx="11579469" cy="58293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(</a:t>
            </a:r>
            <a:r>
              <a:rPr lang="pt-BR" dirty="0" err="1"/>
              <a:t>Vunesp</a:t>
            </a:r>
            <a:r>
              <a:rPr lang="pt-BR" dirty="0"/>
              <a:t>) É muito comum ouvirmos a seguinte afirmação: “As artérias carregam sangue arterial, rico em oxigênio, e as veias carregam sangue venoso, pobre em oxigênio”. Entretanto, esta generalização está incorreta, visto que o sangue venoso (aquele que corre nas veias) nem sempre é pobre em oxigênio, e o sangue arterial (aquele que corre nas artérias) nem sempre é rico em oxigênio. Quais dos vasos abaixo relacionados poderiam exemplificar que essa generalização não ocorre nos mamíferos?</a:t>
            </a:r>
          </a:p>
          <a:p>
            <a:pPr algn="just"/>
            <a:r>
              <a:rPr lang="pt-BR" dirty="0"/>
              <a:t>I. Vasos que saem do ventrículo esquerdo do coração.</a:t>
            </a:r>
          </a:p>
          <a:p>
            <a:pPr algn="just"/>
            <a:r>
              <a:rPr lang="pt-BR" dirty="0"/>
              <a:t>II. Vasos que chegam ao átrio esquerdo do coração.</a:t>
            </a:r>
          </a:p>
          <a:p>
            <a:pPr algn="just"/>
            <a:r>
              <a:rPr lang="pt-BR" dirty="0"/>
              <a:t>III. Vasos que saem do ventrículo direito do coração.</a:t>
            </a:r>
          </a:p>
          <a:p>
            <a:pPr algn="just"/>
            <a:r>
              <a:rPr lang="pt-BR" dirty="0"/>
              <a:t>IV. Vasos que chegam ao átrio direito do coração.</a:t>
            </a:r>
          </a:p>
          <a:p>
            <a:pPr algn="just"/>
            <a:r>
              <a:rPr lang="pt-BR" dirty="0"/>
              <a:t>Das afirmativas acima, estão corretas apenas:</a:t>
            </a:r>
          </a:p>
          <a:p>
            <a:pPr algn="just"/>
            <a:r>
              <a:rPr lang="pt-BR" dirty="0"/>
              <a:t>a) I e II</a:t>
            </a:r>
          </a:p>
          <a:p>
            <a:pPr algn="just"/>
            <a:r>
              <a:rPr lang="pt-BR" dirty="0"/>
              <a:t>b) I e III</a:t>
            </a:r>
          </a:p>
          <a:p>
            <a:pPr algn="just"/>
            <a:r>
              <a:rPr lang="pt-BR" dirty="0"/>
              <a:t>c) II e IV</a:t>
            </a:r>
          </a:p>
          <a:p>
            <a:pPr algn="just"/>
            <a:r>
              <a:rPr lang="pt-BR" dirty="0"/>
              <a:t>d) II e III.</a:t>
            </a:r>
          </a:p>
          <a:p>
            <a:pPr algn="just"/>
            <a:r>
              <a:rPr lang="pt-BR" dirty="0"/>
              <a:t>e) II e IV</a:t>
            </a:r>
          </a:p>
          <a:p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E6E1CA73-BB46-4B98-9C04-3B10B21EF0A9}"/>
              </a:ext>
            </a:extLst>
          </p:cNvPr>
          <p:cNvSpPr/>
          <p:nvPr/>
        </p:nvSpPr>
        <p:spPr>
          <a:xfrm rot="10800000">
            <a:off x="1567993" y="5503983"/>
            <a:ext cx="3508131" cy="395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7F6BA6F-D1C8-4157-964B-A75C045BEC3D}"/>
              </a:ext>
            </a:extLst>
          </p:cNvPr>
          <p:cNvSpPr/>
          <p:nvPr/>
        </p:nvSpPr>
        <p:spPr>
          <a:xfrm>
            <a:off x="5076124" y="4523382"/>
            <a:ext cx="4136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RESPOSTA </a:t>
            </a:r>
          </a:p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CORRETA</a:t>
            </a:r>
          </a:p>
        </p:txBody>
      </p:sp>
    </p:spTree>
    <p:extLst>
      <p:ext uri="{BB962C8B-B14F-4D97-AF65-F5344CB8AC3E}">
        <p14:creationId xmlns:p14="http://schemas.microsoft.com/office/powerpoint/2010/main" val="61470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7B6F1-937D-45FE-B083-A80F43C3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AFC8A3-EE40-4F63-8BCB-35FF6CA3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O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 sistema cardiovascular, 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também chamado de sistema circulatório, é o sistema responsável por garantir o 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transporte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de sangue pelo corpo, permitindo, dessa forma, que nossas células recebam nutrientes e oxigênio. Esse sistema é formado pelo coração e pelos vasos sanguíneos.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972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B15A4-5DBC-499E-B3ED-26920A61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Componentes do sistema cardiovascular</a:t>
            </a:r>
            <a:br>
              <a:rPr lang="pt-BR" i="0" dirty="0">
                <a:solidFill>
                  <a:srgbClr val="000000"/>
                </a:solidFill>
                <a:effectLst/>
                <a:latin typeface="Raleway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453A34-D5A5-4A94-92D3-C31D64BF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inherit"/>
              </a:rPr>
              <a:t>Coração:</a:t>
            </a: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 órgão responsável por garantir o bombeamento do sangue;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inherit"/>
              </a:rPr>
              <a:t>Vasos sanguíneos:</a:t>
            </a: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 são tubos por onde o sangue passa. Os três principais tipos de vasos sanguíneos são: </a:t>
            </a:r>
            <a:r>
              <a:rPr lang="pt-BR" b="1" i="0" dirty="0">
                <a:solidFill>
                  <a:srgbClr val="000000"/>
                </a:solidFill>
                <a:effectLst/>
                <a:latin typeface="inherit"/>
              </a:rPr>
              <a:t>artérias, veias e capilares. </a:t>
            </a:r>
            <a:endParaRPr lang="pt-BR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30969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ECB21-57D0-487B-AEAB-62F3ACF1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ANATÔMICA DO CORAÇÃO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FC4BF5-8A77-4972-83D5-7EE4B734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 descr="Observe as principais partes do coração.">
            <a:extLst>
              <a:ext uri="{FF2B5EF4-FFF2-40B4-BE49-F238E27FC236}">
                <a16:creationId xmlns:a16="http://schemas.microsoft.com/office/drawing/2014/main" id="{93E398BC-B00F-4B2E-8457-B97312CC5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68" y="1853754"/>
            <a:ext cx="4249615" cy="424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0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248C1-D488-40A5-A575-30969DE9D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O 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  <a:hlinkClick r:id="rId2"/>
              </a:rPr>
              <a:t>coração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dos seres humanos, assim como o dos outros mamíferos, é um 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órgão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muscular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formado por quatro câmaras: dois átrios e dois ventrículos. Os átrios são as câmaras responsáveis por garantir o recebimento do sangue no coração, enquanto os ventrículos são as câmaras responsáveis por garantir o bombeamento do sangue para a fora do coração.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No lado esquerdo do coração, percebe-se a presença apenas de sangue rico em oxigênio, enquanto do lado direito observa-se a presença apenas de sangue rico em gás carbônico. No coração, há ainda a presença de 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quatro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válvulas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que impedem o refluxo do sangue, permitindo, desse modo, um fluxo contínuo.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298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AAD17-4D1B-4B15-98B8-3C82A9DF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Lucida Grande"/>
              </a:rPr>
              <a:t>Existem quatro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Lucida Grande"/>
              </a:rPr>
              <a:t>vÁlvULAs</a:t>
            </a:r>
            <a:r>
              <a:rPr lang="pt-BR" b="0" i="0" dirty="0">
                <a:solidFill>
                  <a:srgbClr val="000000"/>
                </a:solidFill>
                <a:effectLst/>
                <a:latin typeface="Lucida Grande"/>
              </a:rPr>
              <a:t> cardíacas:</a:t>
            </a:r>
            <a:br>
              <a:rPr lang="pt-BR" b="0" i="0" dirty="0">
                <a:solidFill>
                  <a:srgbClr val="000000"/>
                </a:solidFill>
                <a:effectLst/>
                <a:latin typeface="Lucida Grande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874722-8DA3-4655-991C-C292C9BF1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Lucida Grande"/>
              </a:rPr>
              <a:t>Mitral</a:t>
            </a:r>
            <a:r>
              <a:rPr lang="pt-BR" b="0" i="0" dirty="0">
                <a:solidFill>
                  <a:srgbClr val="000000"/>
                </a:solidFill>
                <a:effectLst/>
                <a:latin typeface="Lucida Grande"/>
              </a:rPr>
              <a:t> ou </a:t>
            </a:r>
            <a:r>
              <a:rPr lang="pt-BR" b="1" i="0" dirty="0">
                <a:solidFill>
                  <a:srgbClr val="000000"/>
                </a:solidFill>
                <a:effectLst/>
                <a:latin typeface="Lucida Grande"/>
              </a:rPr>
              <a:t>bicúspide</a:t>
            </a:r>
            <a:r>
              <a:rPr lang="pt-BR" b="0" i="0" dirty="0">
                <a:solidFill>
                  <a:srgbClr val="000000"/>
                </a:solidFill>
                <a:effectLst/>
                <a:latin typeface="Lucida Grande"/>
              </a:rPr>
              <a:t>: apresenta dois folhetos e lembra uma mitra (um tipo de chapéu usado pelo bispo da Igreja Católica). Esta valva possibilita a fluxo sanguíneo entre átrio e ventrículo esquerdos.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Lucida Grande"/>
              </a:rPr>
              <a:t>Tricúspide</a:t>
            </a:r>
            <a:r>
              <a:rPr lang="pt-BR" b="0" i="0" dirty="0">
                <a:solidFill>
                  <a:srgbClr val="000000"/>
                </a:solidFill>
                <a:effectLst/>
                <a:latin typeface="Lucida Grande"/>
              </a:rPr>
              <a:t>: apresenta três folhetos e possibilita o fluxo sanguíneo entre átrio e ventrículo direitos.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Lucida Grande"/>
              </a:rPr>
              <a:t>Aórtica</a:t>
            </a:r>
            <a:r>
              <a:rPr lang="pt-BR" b="0" i="0" dirty="0">
                <a:solidFill>
                  <a:srgbClr val="000000"/>
                </a:solidFill>
                <a:effectLst/>
                <a:latin typeface="Lucida Grande"/>
              </a:rPr>
              <a:t>: está localizada na saída do ventrículo esquerdo para a aorta, possibilitando o fluxo sanguíneo entre a luz dessas duas estruturas.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Lucida Grande"/>
              </a:rPr>
              <a:t>Pulmonar</a:t>
            </a:r>
            <a:r>
              <a:rPr lang="pt-BR" b="0" i="0" dirty="0">
                <a:solidFill>
                  <a:srgbClr val="000000"/>
                </a:solidFill>
                <a:effectLst/>
                <a:latin typeface="Lucida Grande"/>
              </a:rPr>
              <a:t>: localizada na saída do ventrículo direito para a artéria pulmonar, possibilitando o fluxo sanguíneo entre a luz dessas duas estruturas.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795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CAF0E-1A32-4C7A-B9B7-5F6719B7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CARDÍACA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00C37F-97C3-4E3E-81C7-C0FA003EB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O coração apresenta três camadas ou túnicas: 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o endocárdio, o miocárdio e o epicárdio.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O endocárdio é a camada mais interna. O miocárdio é a camada média, a qual é formada por tecido muscular estriado cardíaco, sendo ela, portanto, a responsável por assegurar que o sangue seja bombeado adequadamente devido às contrações musculares. O miocárdio é a camada mais espessa do coração. Por fim, temos o epicárdio, que é a camada mais externa. É no epicárdio que se acumula a camada de tecido adiposo que geralmente envolve o órgão.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637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433CC1-FBE9-496B-8560-7F9D8A49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O coração é capaz de contrair e também de relaxar, sendo chamada a contração de 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sístole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e o relaxamento de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 diástole.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 Quando ele contrai, bombeia sangue e quando relaxa, enche-se de sangue. Nos seres humanos, os batimentos cardíacos originam-se no próprio coração. A região que origina o batimento cardíaco é chamada de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 nó sinoatrial 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e ele é caracterizado por ser um aglomerado de células que produzem impulsos elétricos.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13061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142</TotalTime>
  <Words>1635</Words>
  <Application>Microsoft Office PowerPoint</Application>
  <PresentationFormat>Widescreen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Gill Sans MT</vt:lpstr>
      <vt:lpstr>inherit</vt:lpstr>
      <vt:lpstr>Lucida Grande</vt:lpstr>
      <vt:lpstr>Raleway</vt:lpstr>
      <vt:lpstr>UOLText</vt:lpstr>
      <vt:lpstr>Galeria</vt:lpstr>
      <vt:lpstr>SISTEMA CARDIOVASCULAR</vt:lpstr>
      <vt:lpstr>O sistema cardiovascular, formado pelo coração e pelos vasos sanguíneos, é o sistema responsável por garantir a circulação de sangue por todo nosso corpo.</vt:lpstr>
      <vt:lpstr>DEFINIÇÃO</vt:lpstr>
      <vt:lpstr>Componentes do sistema cardiovascular </vt:lpstr>
      <vt:lpstr>REVISÃO ANATÔMICA DO CORAÇÃO</vt:lpstr>
      <vt:lpstr>Apresentação do PowerPoint</vt:lpstr>
      <vt:lpstr>Existem quatro vÁlvULAs cardíacas: </vt:lpstr>
      <vt:lpstr>ESTRUTURA CARDÍACA</vt:lpstr>
      <vt:lpstr>Apresentação do PowerPoint</vt:lpstr>
      <vt:lpstr>Vasos sanguíneos </vt:lpstr>
      <vt:lpstr>Apresentação do PowerPoint</vt:lpstr>
      <vt:lpstr>Apresentação do PowerPoint</vt:lpstr>
      <vt:lpstr>COMPONENTES SANGUÍNEOS </vt:lpstr>
      <vt:lpstr>Principais funções</vt:lpstr>
      <vt:lpstr>Plasma sanguíneo</vt:lpstr>
      <vt:lpstr>Hemácias</vt:lpstr>
      <vt:lpstr>Leucócitos</vt:lpstr>
      <vt:lpstr>Plaquetas (trombócitos)</vt:lpstr>
      <vt:lpstr>Circulação sistêmica e pulmonar </vt:lpstr>
      <vt:lpstr>RESUMINDO:</vt:lpstr>
      <vt:lpstr>EXERCÍCIO</vt:lpstr>
      <vt:lpstr>exercício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CARDIOVASCULAR</dc:title>
  <dc:creator>Proprietário</dc:creator>
  <cp:lastModifiedBy>Proprietário</cp:lastModifiedBy>
  <cp:revision>10</cp:revision>
  <dcterms:created xsi:type="dcterms:W3CDTF">2021-02-10T17:37:00Z</dcterms:created>
  <dcterms:modified xsi:type="dcterms:W3CDTF">2021-02-10T19:59:07Z</dcterms:modified>
</cp:coreProperties>
</file>