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644" r:id="rId3"/>
    <p:sldId id="626" r:id="rId4"/>
    <p:sldId id="627" r:id="rId5"/>
    <p:sldId id="628" r:id="rId6"/>
    <p:sldId id="629" r:id="rId7"/>
    <p:sldId id="630" r:id="rId8"/>
    <p:sldId id="317" r:id="rId9"/>
    <p:sldId id="257" r:id="rId10"/>
    <p:sldId id="560" r:id="rId11"/>
    <p:sldId id="318" r:id="rId12"/>
    <p:sldId id="496" r:id="rId13"/>
    <p:sldId id="281" r:id="rId14"/>
    <p:sldId id="286" r:id="rId15"/>
    <p:sldId id="631" r:id="rId16"/>
    <p:sldId id="632" r:id="rId17"/>
    <p:sldId id="633" r:id="rId18"/>
    <p:sldId id="635" r:id="rId19"/>
    <p:sldId id="553" r:id="rId20"/>
    <p:sldId id="554" r:id="rId21"/>
    <p:sldId id="500" r:id="rId22"/>
    <p:sldId id="552" r:id="rId23"/>
    <p:sldId id="298" r:id="rId24"/>
    <p:sldId id="319" r:id="rId25"/>
    <p:sldId id="320" r:id="rId26"/>
    <p:sldId id="501" r:id="rId27"/>
    <p:sldId id="503" r:id="rId28"/>
    <p:sldId id="502" r:id="rId29"/>
    <p:sldId id="529" r:id="rId30"/>
    <p:sldId id="325" r:id="rId31"/>
    <p:sldId id="324" r:id="rId32"/>
    <p:sldId id="639" r:id="rId33"/>
    <p:sldId id="531" r:id="rId34"/>
    <p:sldId id="645" r:id="rId35"/>
    <p:sldId id="646" r:id="rId36"/>
    <p:sldId id="533" r:id="rId37"/>
    <p:sldId id="534" r:id="rId38"/>
    <p:sldId id="535" r:id="rId39"/>
    <p:sldId id="647" r:id="rId40"/>
    <p:sldId id="536" r:id="rId41"/>
    <p:sldId id="517" r:id="rId42"/>
    <p:sldId id="518" r:id="rId43"/>
    <p:sldId id="519" r:id="rId44"/>
    <p:sldId id="555" r:id="rId45"/>
    <p:sldId id="624" r:id="rId46"/>
    <p:sldId id="625" r:id="rId47"/>
    <p:sldId id="521" r:id="rId48"/>
    <p:sldId id="522" r:id="rId49"/>
    <p:sldId id="523" r:id="rId50"/>
    <p:sldId id="524" r:id="rId51"/>
    <p:sldId id="525" r:id="rId52"/>
    <p:sldId id="526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B441-3CB0-42F5-9604-B6B03CB13962}" type="datetimeFigureOut">
              <a:rPr lang="pt-BR" smtClean="0"/>
              <a:t>24/04/2022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41A9F-1C3A-4F7A-A29A-BD9E07801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1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1414-E769-4A71-B870-854363111855}" type="slidenum">
              <a:rPr lang="pt-BR"/>
              <a:pPr/>
              <a:t>35</a:t>
            </a:fld>
            <a:endParaRPr lang="pt-B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29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1306B1-B351-46AE-ABA8-AE04E924030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7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FE6235-B515-4C95-871C-FAAB89D44F95}" type="datetimeFigureOut">
              <a:rPr lang="pt-BR" smtClean="0"/>
              <a:pPr/>
              <a:t>24/04/2022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1000109"/>
            <a:ext cx="8458200" cy="2643205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/>
              <a:t>SINAIS E SINTOMAS DO TRABALHO DE PARTO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5572140"/>
            <a:ext cx="4953000" cy="80398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13314" name="Picture 2" descr="Resultado de imagem para sinais e sintomas do trabalho de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714612" y="2214554"/>
            <a:ext cx="6072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accent1"/>
                </a:solidFill>
                <a:latin typeface="Arial Black" pitchFamily="34" charset="0"/>
              </a:rPr>
              <a:t>TRABALHO DE PARTO, PARTO E PUERPÉRIO</a:t>
            </a:r>
            <a:endParaRPr lang="pt-BR" sz="54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1603375" y="457200"/>
            <a:ext cx="593566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792288" y="588963"/>
            <a:ext cx="1320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ESTRÓGENO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817621" y="588963"/>
            <a:ext cx="1188082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 dirty="0" smtClean="0">
                <a:latin typeface="Arial" charset="0"/>
                <a:ea typeface="Gulim" pitchFamily="34" charset="-127"/>
              </a:rPr>
              <a:t>OCITOCINA</a:t>
            </a:r>
            <a:endParaRPr lang="en-US" altLang="ko-KR" sz="1400" b="1" i="1" dirty="0">
              <a:latin typeface="Arial" charset="0"/>
              <a:ea typeface="Gulim" pitchFamily="34" charset="-127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2590800" y="969963"/>
            <a:ext cx="8143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dos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ovários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114800" y="969963"/>
            <a:ext cx="1009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Do feto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e hipófise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1828800" y="1731963"/>
            <a:ext cx="1857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 dirty="0" err="1">
                <a:latin typeface="Arial" charset="0"/>
                <a:ea typeface="Gulim" pitchFamily="34" charset="-127"/>
              </a:rPr>
              <a:t>Induz</a:t>
            </a:r>
            <a:r>
              <a:rPr lang="en-US" altLang="ko-KR" sz="1400" b="1" dirty="0">
                <a:latin typeface="Arial" charset="0"/>
                <a:ea typeface="Gulim" pitchFamily="34" charset="-127"/>
              </a:rPr>
              <a:t> </a:t>
            </a:r>
            <a:r>
              <a:rPr lang="en-US" altLang="ko-KR" sz="1400" b="1" dirty="0" err="1">
                <a:latin typeface="Arial" charset="0"/>
                <a:ea typeface="Gulim" pitchFamily="34" charset="-127"/>
              </a:rPr>
              <a:t>receptores</a:t>
            </a:r>
            <a:r>
              <a:rPr lang="en-US" altLang="ko-KR" sz="1400" b="1" dirty="0">
                <a:latin typeface="Arial" charset="0"/>
                <a:ea typeface="Gulim" pitchFamily="34" charset="-127"/>
              </a:rPr>
              <a:t> de</a:t>
            </a:r>
            <a:br>
              <a:rPr lang="en-US" altLang="ko-KR" sz="1400" b="1" dirty="0">
                <a:latin typeface="Arial" charset="0"/>
                <a:ea typeface="Gulim" pitchFamily="34" charset="-127"/>
              </a:rPr>
            </a:br>
            <a:r>
              <a:rPr lang="en-US" altLang="ko-KR" sz="1400" b="1" dirty="0" err="1" smtClean="0">
                <a:latin typeface="Arial" charset="0"/>
                <a:ea typeface="Gulim" pitchFamily="34" charset="-127"/>
              </a:rPr>
              <a:t>ocitocina</a:t>
            </a:r>
            <a:r>
              <a:rPr lang="en-US" altLang="ko-KR" sz="1400" b="1" dirty="0" smtClean="0">
                <a:latin typeface="Arial" charset="0"/>
                <a:ea typeface="Gulim" pitchFamily="34" charset="-127"/>
              </a:rPr>
              <a:t> </a:t>
            </a:r>
            <a:r>
              <a:rPr lang="en-US" altLang="ko-KR" sz="1400" b="1" dirty="0">
                <a:latin typeface="Arial" charset="0"/>
                <a:ea typeface="Gulim" pitchFamily="34" charset="-127"/>
              </a:rPr>
              <a:t>no </a:t>
            </a:r>
            <a:r>
              <a:rPr lang="en-US" altLang="ko-KR" sz="1400" b="1" dirty="0" err="1">
                <a:latin typeface="Arial" charset="0"/>
                <a:ea typeface="Gulim" pitchFamily="34" charset="-127"/>
              </a:rPr>
              <a:t>útero</a:t>
            </a:r>
            <a:endParaRPr lang="en-US" altLang="ko-KR" sz="1400" b="1" i="1" dirty="0">
              <a:latin typeface="Arial" charset="0"/>
              <a:ea typeface="Gulim" pitchFamily="34" charset="-127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859338" y="2514600"/>
            <a:ext cx="18669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Estimula as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contrações uterinas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4876800" y="3352800"/>
            <a:ext cx="1808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Estimula a  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placenta a produzir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4781550" y="3962400"/>
            <a:ext cx="19827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PROSTAGLANDINAS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4876800" y="5105400"/>
            <a:ext cx="18669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 dirty="0" err="1" smtClean="0">
                <a:latin typeface="Arial" charset="0"/>
                <a:ea typeface="Gulim" pitchFamily="34" charset="-127"/>
              </a:rPr>
              <a:t>Estimulam</a:t>
            </a:r>
            <a:r>
              <a:rPr lang="en-US" altLang="ko-KR" sz="1400" b="1" dirty="0" smtClean="0">
                <a:latin typeface="Arial" charset="0"/>
                <a:ea typeface="Gulim" pitchFamily="34" charset="-127"/>
              </a:rPr>
              <a:t> </a:t>
            </a:r>
            <a:r>
              <a:rPr lang="en-US" altLang="ko-KR" sz="1400" b="1" dirty="0" err="1">
                <a:latin typeface="Arial" charset="0"/>
                <a:ea typeface="Gulim" pitchFamily="34" charset="-127"/>
              </a:rPr>
              <a:t>mais</a:t>
            </a:r>
            <a:r>
              <a:rPr lang="en-US" altLang="ko-KR" sz="1400" b="1" dirty="0">
                <a:latin typeface="Arial" charset="0"/>
                <a:ea typeface="Gulim" pitchFamily="34" charset="-127"/>
              </a:rPr>
              <a:t/>
            </a:r>
            <a:br>
              <a:rPr lang="en-US" altLang="ko-KR" sz="1400" b="1" dirty="0">
                <a:latin typeface="Arial" charset="0"/>
                <a:ea typeface="Gulim" pitchFamily="34" charset="-127"/>
              </a:rPr>
            </a:br>
            <a:r>
              <a:rPr lang="en-US" altLang="ko-KR" sz="1400" b="1" dirty="0" err="1">
                <a:latin typeface="Arial" charset="0"/>
                <a:ea typeface="Gulim" pitchFamily="34" charset="-127"/>
              </a:rPr>
              <a:t>contrações</a:t>
            </a:r>
            <a:r>
              <a:rPr lang="en-US" altLang="ko-KR" sz="1400" b="1" dirty="0">
                <a:latin typeface="Arial" charset="0"/>
                <a:ea typeface="Gulim" pitchFamily="34" charset="-127"/>
              </a:rPr>
              <a:t> </a:t>
            </a:r>
            <a:r>
              <a:rPr lang="en-US" altLang="ko-KR" sz="1400" b="1" dirty="0" err="1">
                <a:latin typeface="Arial" charset="0"/>
                <a:ea typeface="Gulim" pitchFamily="34" charset="-127"/>
              </a:rPr>
              <a:t>uterinas</a:t>
            </a:r>
            <a:r>
              <a:rPr lang="en-US" altLang="ko-KR" sz="1400" b="1" dirty="0">
                <a:latin typeface="Arial" charset="0"/>
                <a:ea typeface="Gulim" pitchFamily="34" charset="-127"/>
              </a:rPr>
              <a:t/>
            </a:r>
            <a:br>
              <a:rPr lang="en-US" altLang="ko-KR" sz="1400" b="1" dirty="0">
                <a:latin typeface="Arial" charset="0"/>
                <a:ea typeface="Gulim" pitchFamily="34" charset="-127"/>
              </a:rPr>
            </a:br>
            <a:endParaRPr lang="en-US" altLang="ko-KR" sz="1400" b="1" i="1" dirty="0">
              <a:latin typeface="Arial" charset="0"/>
              <a:ea typeface="Gulim" pitchFamily="34" charset="-127"/>
            </a:endParaRPr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 rot="-5400000">
            <a:off x="6336506" y="2394745"/>
            <a:ext cx="1787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 Feedback Positivo</a:t>
            </a:r>
          </a:p>
        </p:txBody>
      </p:sp>
      <p:sp>
        <p:nvSpPr>
          <p:cNvPr id="101390" name="Text Box 14"/>
          <p:cNvSpPr txBox="1">
            <a:spLocks noGrp="1" noChangeArrowheads="1"/>
          </p:cNvSpPr>
          <p:nvPr>
            <p:ph type="title"/>
          </p:nvPr>
        </p:nvSpPr>
        <p:spPr>
          <a:xfrm>
            <a:off x="684213" y="6165850"/>
            <a:ext cx="7772400" cy="692150"/>
          </a:xfrm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pt-BR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TRABALHO DE PARTO</a:t>
            </a:r>
          </a:p>
        </p:txBody>
      </p:sp>
    </p:spTree>
    <p:extLst>
      <p:ext uri="{BB962C8B-B14F-4D97-AF65-F5344CB8AC3E}">
        <p14:creationId xmlns:p14="http://schemas.microsoft.com/office/powerpoint/2010/main" val="39493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FASES CLÍNICAS DO TP</a:t>
            </a:r>
            <a:r>
              <a:rPr lang="pt-BR" sz="4400" dirty="0"/>
              <a:t/>
            </a:r>
            <a:br>
              <a:rPr lang="pt-BR" sz="4400" dirty="0"/>
            </a:b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0486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sz="3600" dirty="0"/>
              <a:t>1. Primeiro Período: </a:t>
            </a:r>
            <a:r>
              <a:rPr lang="pt-BR" sz="3600" b="1" dirty="0" smtClean="0"/>
              <a:t>DILATAÇÃO</a:t>
            </a:r>
            <a:endParaRPr lang="pt-BR" sz="3600" b="1" dirty="0"/>
          </a:p>
          <a:p>
            <a:endParaRPr lang="pt-BR" sz="3600" dirty="0"/>
          </a:p>
          <a:p>
            <a:r>
              <a:rPr lang="pt-BR" sz="3600" dirty="0"/>
              <a:t>2. Segundo Período: </a:t>
            </a:r>
            <a:r>
              <a:rPr lang="pt-BR" sz="3600" b="1" dirty="0" smtClean="0"/>
              <a:t>EXPULSIVO</a:t>
            </a:r>
          </a:p>
          <a:p>
            <a:pPr marL="109728" indent="0">
              <a:buNone/>
            </a:pPr>
            <a:r>
              <a:rPr lang="pt-BR" sz="3600" dirty="0" smtClean="0"/>
              <a:t> </a:t>
            </a:r>
            <a:endParaRPr lang="pt-BR" sz="3600" dirty="0"/>
          </a:p>
          <a:p>
            <a:r>
              <a:rPr lang="pt-BR" sz="3600" dirty="0"/>
              <a:t>3. Terceiro Período: </a:t>
            </a:r>
            <a:r>
              <a:rPr lang="pt-BR" sz="3600" b="1" dirty="0" smtClean="0"/>
              <a:t>DEQUITAÇÃO PLACENTÁRIA</a:t>
            </a:r>
          </a:p>
          <a:p>
            <a:endParaRPr lang="pt-BR" sz="3600" dirty="0"/>
          </a:p>
          <a:p>
            <a:r>
              <a:rPr lang="pt-BR" sz="3600" dirty="0"/>
              <a:t>4. Quarto Período: </a:t>
            </a:r>
            <a:r>
              <a:rPr lang="pt-BR" sz="3600" b="1" dirty="0" smtClean="0"/>
              <a:t>PERÍODO DE GREEMBERG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828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DURAÇÃO DO TRABALHO DE PARTO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784976" cy="515719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V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aria de gestante para gestante - em média dura cerca de 8 a 12 horas, dependendo de diversos fatores 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Um dos mais importantes é o número de partos anteriores </a:t>
            </a:r>
          </a:p>
          <a:p>
            <a:pPr marL="109728" indent="0" algn="just">
              <a:buNone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Na primeira gestação costuma demorar mais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51710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SINAIS QUE INDICAM QUE A MULHER ESTÁ EM TRABALHO DE PARTO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729712"/>
          </a:xfrm>
        </p:spPr>
        <p:txBody>
          <a:bodyPr>
            <a:normAutofit/>
          </a:bodyPr>
          <a:lstStyle/>
          <a:p>
            <a:r>
              <a:rPr lang="pt-BR" sz="4800" dirty="0" smtClean="0"/>
              <a:t>contrações </a:t>
            </a:r>
            <a:r>
              <a:rPr lang="pt-BR" sz="4800" dirty="0"/>
              <a:t>uterinas </a:t>
            </a:r>
            <a:r>
              <a:rPr lang="pt-BR" sz="4800" dirty="0" smtClean="0"/>
              <a:t>frequentes </a:t>
            </a:r>
            <a:r>
              <a:rPr lang="pt-BR" sz="4800" dirty="0"/>
              <a:t>e </a:t>
            </a:r>
            <a:r>
              <a:rPr lang="pt-BR" sz="4800" dirty="0" smtClean="0"/>
              <a:t>regulares (2 em um intervalo de 10 min)</a:t>
            </a:r>
          </a:p>
          <a:p>
            <a:r>
              <a:rPr lang="pt-BR" sz="4800" dirty="0" smtClean="0"/>
              <a:t>endurecimento </a:t>
            </a:r>
            <a:r>
              <a:rPr lang="pt-BR" sz="4800" dirty="0"/>
              <a:t>do </a:t>
            </a:r>
            <a:r>
              <a:rPr lang="pt-BR" sz="4800" dirty="0" err="1" smtClean="0"/>
              <a:t>abdomem</a:t>
            </a:r>
            <a:r>
              <a:rPr lang="pt-BR" sz="4800" dirty="0" smtClean="0"/>
              <a:t>, </a:t>
            </a:r>
            <a:r>
              <a:rPr lang="pt-BR" sz="4800" dirty="0"/>
              <a:t>com dores que vão aumentando gradativamente.</a:t>
            </a:r>
          </a:p>
        </p:txBody>
      </p:sp>
    </p:spTree>
    <p:extLst>
      <p:ext uri="{BB962C8B-B14F-4D97-AF65-F5344CB8AC3E}">
        <p14:creationId xmlns:p14="http://schemas.microsoft.com/office/powerpoint/2010/main" val="20387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96944" cy="93610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FALSO TRABALHO DE PARTO (FTP)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6" y="1556792"/>
            <a:ext cx="9142533" cy="5301208"/>
          </a:xfrm>
        </p:spPr>
        <p:txBody>
          <a:bodyPr>
            <a:normAutofit lnSpcReduction="10000"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Dores do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incremento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das contrações de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braxton-hicks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(que iniciam a partir de 30 semanas de gestação),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mais intensas ao anoitecer melhorando ao amanhecer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FTP acontece dias antes do trabalho de parto verdadeiro, mas não tem o poder de dilatar a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cérvix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73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pt-BR" b="1" dirty="0" smtClean="0"/>
              <a:t>CONTRAÇÕES UTERINAS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50851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contração é a indicação do parto, ou seja, são os principais sintomas do parto. O que ocorre, é que se contrai o corpo uterino puxando-o sobre o colo para abrir e empurrar o bebê até a vagina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Liberação de ocitocina 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pt-BR" b="1" dirty="0" smtClean="0"/>
              <a:t>CONTRAÇÕES UTERINAS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507288" cy="5089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INTENSIDADE: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É o produto de uma contração completa do músculo uterino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Menor no inicio do TP- 40 </a:t>
            </a:r>
            <a:r>
              <a:rPr lang="pt-BR" dirty="0" err="1" smtClean="0"/>
              <a:t>mmHg</a:t>
            </a: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Final do período de dilatação- 50 a 60 </a:t>
            </a:r>
            <a:r>
              <a:rPr lang="pt-BR" dirty="0" err="1" smtClean="0"/>
              <a:t>mmHg</a:t>
            </a: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Período </a:t>
            </a:r>
            <a:r>
              <a:rPr lang="pt-BR" dirty="0" err="1" smtClean="0"/>
              <a:t>expulsivo</a:t>
            </a:r>
            <a:r>
              <a:rPr lang="pt-BR" dirty="0" smtClean="0"/>
              <a:t>- maior que 60mmHg</a:t>
            </a:r>
          </a:p>
          <a:p>
            <a:pPr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FREQÜÊNCIA: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Número de contrações em tempo variável de 10 minutos. </a:t>
            </a:r>
            <a:r>
              <a:rPr lang="pt-BR" dirty="0"/>
              <a:t>A</a:t>
            </a:r>
            <a:r>
              <a:rPr lang="pt-BR" dirty="0" smtClean="0"/>
              <a:t> freqüência é progressiva com a evolução de fase da dilatação chegando a 5 contrações no período expulsivo.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6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r>
              <a:rPr lang="pt-BR" b="1" dirty="0" smtClean="0"/>
              <a:t>CONTRAÇÕES UTERINAS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017744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/>
              <a:t>No final do processo de dilatação aumenta a freqüência e intensidade das contrações;</a:t>
            </a:r>
          </a:p>
          <a:p>
            <a:pPr algn="just"/>
            <a:r>
              <a:rPr lang="pt-BR" sz="3600" dirty="0"/>
              <a:t>A</a:t>
            </a:r>
            <a:r>
              <a:rPr lang="pt-BR" sz="3600" dirty="0" smtClean="0"/>
              <a:t> fibra muscular uterina não volta ao seu estado natural, ela sempre promove um pequeno encurtamento durante o TP, dilatando o colo. </a:t>
            </a:r>
          </a:p>
          <a:p>
            <a:pPr algn="just"/>
            <a:r>
              <a:rPr lang="pt-BR" sz="3600" dirty="0" smtClean="0"/>
              <a:t>Promove a descida do mesmo pelo canal de parto.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836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8892480" cy="5953848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A dinâmica uterina não é igual em todo TP. </a:t>
            </a:r>
            <a:r>
              <a:rPr lang="pt-BR" sz="3200" dirty="0"/>
              <a:t>C</a:t>
            </a:r>
            <a:r>
              <a:rPr lang="pt-BR" sz="3200" dirty="0" smtClean="0"/>
              <a:t>omeça lentamente e à medida que está evoluindo, a contração vai aumentando. Muda as características normais do colo que é longo, grosso, posterior, impérvio (fechado) para fino, curto, central ou seja pérvio (dilatado). A contração varia de 40” a 50”.</a:t>
            </a:r>
          </a:p>
          <a:p>
            <a:pPr algn="just">
              <a:buNone/>
            </a:pPr>
            <a:r>
              <a:rPr lang="pt-BR" sz="3200" b="1" dirty="0" smtClean="0"/>
              <a:t>FUNÇÃO DA CONTRAÇÃO: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/>
              <a:t>Encurta o corpo uterino;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/>
              <a:t>Traciona o segmento inferior que se expande;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/>
              <a:t>Dilata e apaga a cérvice.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272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53" y="332656"/>
            <a:ext cx="8964488" cy="115212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VERDADEIRO </a:t>
            </a:r>
            <a:r>
              <a:rPr lang="pt-BR" b="1" dirty="0">
                <a:solidFill>
                  <a:srgbClr val="FF0000"/>
                </a:solidFill>
              </a:rPr>
              <a:t>TRABALHO DE PARTO </a:t>
            </a:r>
            <a:r>
              <a:rPr lang="pt-BR" b="1" dirty="0" smtClean="0">
                <a:solidFill>
                  <a:srgbClr val="FF0000"/>
                </a:solidFill>
              </a:rPr>
              <a:t>(VTP</a:t>
            </a:r>
            <a:r>
              <a:rPr lang="pt-BR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Descida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do fundo uterino por insinuação da apresentação no estreito superior da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bacia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dor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inicia-se nas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costas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irradiando-se para a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raiz das coxas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e as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contrações são regulares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ocorrendo a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dilatação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contrações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de 5 em 5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minutos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9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/>
          <a:lstStyle/>
          <a:p>
            <a:r>
              <a:rPr lang="pt-BR" b="1" dirty="0" smtClean="0"/>
              <a:t>O FETO EM RELAÇÃO AO ÚTERO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400" b="1" dirty="0"/>
              <a:t>ATITUDE E HÁBITO </a:t>
            </a:r>
            <a:r>
              <a:rPr lang="pt-BR" sz="4400" b="1" dirty="0" smtClean="0"/>
              <a:t>FETAL </a:t>
            </a:r>
          </a:p>
          <a:p>
            <a:r>
              <a:rPr lang="pt-BR" sz="4400" b="1" dirty="0" smtClean="0"/>
              <a:t> </a:t>
            </a:r>
            <a:r>
              <a:rPr lang="pt-BR" sz="4400" b="1" dirty="0" smtClean="0">
                <a:solidFill>
                  <a:srgbClr val="FF0000"/>
                </a:solidFill>
              </a:rPr>
              <a:t>SITUAÇÃO</a:t>
            </a:r>
          </a:p>
          <a:p>
            <a:r>
              <a:rPr lang="pt-BR" sz="4400" b="1" dirty="0" smtClean="0">
                <a:solidFill>
                  <a:srgbClr val="00B050"/>
                </a:solidFill>
              </a:rPr>
              <a:t>APRESENTAÇÃO</a:t>
            </a:r>
          </a:p>
          <a:p>
            <a:r>
              <a:rPr lang="pt-BR" sz="4400" b="1" dirty="0">
                <a:solidFill>
                  <a:srgbClr val="0070C0"/>
                </a:solidFill>
              </a:rPr>
              <a:t>POSIÇÃO</a:t>
            </a:r>
            <a:endParaRPr lang="pt-BR" sz="4400" b="1" dirty="0" smtClean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08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6025856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A pressão do útero diminui contra o diafragma – a mulher respira com mais facilidade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Maior pressão contra a vagina – polaciúria (bexiga não armazena grandes volumes de urina)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Cãibras – pressão sobre o nervo ciático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MECANISMO DO TRABALHO DE PARTO -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SINAIS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PREMONITORES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INSINUAÇÃO OU ENCAIXAMENTO 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2492896"/>
            <a:ext cx="9144000" cy="4365104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assagem da maior circunferência da apresentação fetal, através do anel estreito superior da pelve. A cabeça penetra na pelve com seu maior diâmetro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4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pPr algn="ctr"/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Abaixamento do abdômen – o feto se acomoda no estreito superior da pélvis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materna</a:t>
            </a:r>
          </a:p>
          <a:p>
            <a:pPr algn="just">
              <a:buFont typeface="Courier New" pitchFamily="49" charset="0"/>
              <a:buChar char="o"/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primeiro mecanismo do parto geralmente nas primigestas ocorre 1 a 2 semanas antes do parto, já nas multíparas, no momento do trabalho 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parto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21724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1368" y="-3771800"/>
            <a:ext cx="16885368" cy="1274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 descr="Resultado de imagem para insinuaçã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29684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5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MECANISMO DO TRABALHO DE PARTO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112568"/>
          </a:xfrm>
        </p:spPr>
        <p:txBody>
          <a:bodyPr/>
          <a:lstStyle/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Descida seguida de flexão: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descida começa com a insinuação e geralmente ocorre junto com o terceiro mecanismo que é a rotação interna, para girar e nascer. Portanto o feto vai descendo e rodando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Nas primíparas, a insinuação ocorre antes da descida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Nas multíparas, a descida começa geralmente com a insinuação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5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Resultado de imagem para assinclitismo poster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7572428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2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3952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SINAIS CLÍNICOS DO TRABALHO DE PARTO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ALTERAÇÕES CERVICAIS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Alterações da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cérvix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: a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cérvix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torna-se mais amolecida, mais curta e dilata-se ligeiramente de 1 a 2 cm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Vestígios de sangue: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perda do “tampão mucoso”, que pode estar com raios de sangue (Isso pode ocorrer alguns dias antes de o bebê nascer, mas aumenta no dia em que inicia o franco trabalho de parto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169" y="620688"/>
            <a:ext cx="8229600" cy="10668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ATITUDE E HÁBITO FETAL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 Forma ovóide 2 pólos:</a:t>
            </a:r>
          </a:p>
          <a:p>
            <a:r>
              <a:rPr lang="pt-BR" sz="3200" dirty="0" smtClean="0"/>
              <a:t>Cefálico e pélvico</a:t>
            </a:r>
            <a:endParaRPr lang="pt-BR" sz="3200" dirty="0"/>
          </a:p>
        </p:txBody>
      </p:sp>
      <p:pic>
        <p:nvPicPr>
          <p:cNvPr id="13314" name="Picture 2" descr="Resultado de imagem para apresentação cefal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7286676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9698" name="Picture 2" descr="Resultado de imagem para tampao muco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4000496" cy="6311624"/>
          </a:xfrm>
          <a:prstGeom prst="rect">
            <a:avLst/>
          </a:prstGeom>
          <a:noFill/>
        </p:spPr>
      </p:pic>
      <p:pic>
        <p:nvPicPr>
          <p:cNvPr id="29700" name="Picture 4" descr="Resultado de imagem para tampao muco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786314" cy="3429001"/>
          </a:xfrm>
          <a:prstGeom prst="rect">
            <a:avLst/>
          </a:prstGeom>
          <a:noFill/>
        </p:spPr>
      </p:pic>
      <p:pic>
        <p:nvPicPr>
          <p:cNvPr id="29702" name="Picture 6" descr="Resultado de imagem para tampao mucoso com mecô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357562"/>
            <a:ext cx="4857784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9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uptura de membranas pode ou não se manifestar: perda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líquido pela vagina, por rompimento da bolsa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amniótica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alterações cervicais: dilatação superior a 2 cm e apagamento superior a 20%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36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928" y="836712"/>
            <a:ext cx="878497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>
                <a:latin typeface="Arial" pitchFamily="34" charset="0"/>
                <a:cs typeface="Arial" pitchFamily="34" charset="0"/>
              </a:rPr>
              <a:t>DILATAÇÃO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903512"/>
            <a:ext cx="8712968" cy="4671024"/>
          </a:xfrm>
        </p:spPr>
        <p:txBody>
          <a:bodyPr/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É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o início do processo de nascimento, quando as contrações do útero adquirem uma frequência ritmada e duradoura, variando de 2 a 3 contrações em cada 10 minutos e cada uma dura algo em torno de 30 a 50 segundos.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8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DILATAÇÃO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892480" cy="537321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Quanto mais próximo do momento da expulsão fetal, as contrações aceleram. Com estas contrações o colo uterino, que mede cerca de 3 cm de comprimento e fica totalmente fechado (fora do período de trabalho de parto), começa a reduzir seu comprimento (conhecido como apagamento) e dilatar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175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Resultado de imagem para encurtamento do colo uter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57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7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Trabalho de Parto</a:t>
            </a:r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5181600" y="1524000"/>
          <a:ext cx="17557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CorelPhotoPaint.Image.8" r:id="rId4" imgW="1755206" imgH="932453" progId="CorelPhotoPaint.Image.8">
                  <p:embed/>
                </p:oleObj>
              </mc:Choice>
              <mc:Fallback>
                <p:oleObj name="CorelPhotoPaint.Image.8" r:id="rId4" imgW="1755206" imgH="932453" progId="CorelPhotoPaint.Image.8">
                  <p:embed/>
                  <p:pic>
                    <p:nvPicPr>
                      <p:cNvPr id="634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17557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181600" y="2743200"/>
          <a:ext cx="17557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CorelPhotoPaint.Image.8" r:id="rId6" imgW="1755206" imgH="905028" progId="CorelPhotoPaint.Image.8">
                  <p:embed/>
                </p:oleObj>
              </mc:Choice>
              <mc:Fallback>
                <p:oleObj name="CorelPhotoPaint.Image.8" r:id="rId6" imgW="1755206" imgH="905028" progId="CorelPhotoPaint.Image.8">
                  <p:embed/>
                  <p:pic>
                    <p:nvPicPr>
                      <p:cNvPr id="63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17557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5181600" y="3962400"/>
          <a:ext cx="17653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CorelPhotoPaint.Image.8" r:id="rId8" imgW="1764796" imgH="923311" progId="CorelPhotoPaint.Image.8">
                  <p:embed/>
                </p:oleObj>
              </mc:Choice>
              <mc:Fallback>
                <p:oleObj name="CorelPhotoPaint.Image.8" r:id="rId8" imgW="1764796" imgH="923311" progId="CorelPhotoPaint.Image.8">
                  <p:embed/>
                  <p:pic>
                    <p:nvPicPr>
                      <p:cNvPr id="634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62400"/>
                        <a:ext cx="17653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5181600" y="5181600"/>
          <a:ext cx="1727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CorelPhotoPaint.Image.8" r:id="rId10" imgW="1727781" imgH="905028" progId="CorelPhotoPaint.Image.8">
                  <p:embed/>
                </p:oleObj>
              </mc:Choice>
              <mc:Fallback>
                <p:oleObj name="CorelPhotoPaint.Image.8" r:id="rId10" imgW="1727781" imgH="905028" progId="CorelPhotoPaint.Image.8">
                  <p:embed/>
                  <p:pic>
                    <p:nvPicPr>
                      <p:cNvPr id="634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727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8" name="Picture 10" descr="PARTO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230438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2667000" y="2438400"/>
            <a:ext cx="2438400" cy="10953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B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819400" y="5029200"/>
            <a:ext cx="205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Contrações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010400" y="1447800"/>
            <a:ext cx="14478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Longo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Apagado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Fino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Dilatado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Resultado de imagem para apagamento do c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205909" cy="6500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3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429684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1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Resultado de imagem para inicio da dilat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insinuação trabalho de pa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989" cy="6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SITUAÇÃO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- relação </a:t>
            </a:r>
            <a:r>
              <a:rPr lang="pt-BR" dirty="0">
                <a:solidFill>
                  <a:srgbClr val="FF0000"/>
                </a:solidFill>
              </a:rPr>
              <a:t>entre o maior eixo uterino com o maior eixo </a:t>
            </a:r>
            <a:r>
              <a:rPr lang="pt-BR" dirty="0" smtClean="0">
                <a:solidFill>
                  <a:srgbClr val="FF0000"/>
                </a:solidFill>
              </a:rPr>
              <a:t>fetal</a:t>
            </a:r>
            <a:r>
              <a:rPr lang="pt-BR" dirty="0"/>
              <a:t/>
            </a:r>
            <a:br>
              <a:rPr lang="pt-BR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869160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pt-BR" sz="4000" dirty="0" smtClean="0"/>
              <a:t>Longitudinal: maior eixo uterino e fetal coincidem (cefálica e pélvico)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dirty="0" smtClean="0"/>
              <a:t> </a:t>
            </a:r>
            <a:r>
              <a:rPr lang="pt-BR" sz="4000" dirty="0" err="1" smtClean="0"/>
              <a:t>Transversa:quando</a:t>
            </a:r>
            <a:r>
              <a:rPr lang="pt-BR" sz="4000" dirty="0" smtClean="0"/>
              <a:t> </a:t>
            </a:r>
            <a:r>
              <a:rPr lang="pt-BR" sz="4000" dirty="0" err="1" smtClean="0"/>
              <a:t>perpendiculam</a:t>
            </a:r>
            <a:endParaRPr lang="pt-BR" sz="4000" dirty="0" smtClean="0"/>
          </a:p>
          <a:p>
            <a:pPr marL="109728" indent="0" algn="just">
              <a:buNone/>
            </a:pPr>
            <a:endParaRPr lang="pt-BR" sz="4000" dirty="0" smtClean="0"/>
          </a:p>
          <a:p>
            <a:pPr algn="just"/>
            <a:r>
              <a:rPr lang="pt-BR" sz="4000" dirty="0" smtClean="0"/>
              <a:t> Oblíqua: cruzada ou inclinada (fase transição para longitudinal ou transversa).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517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42918"/>
            <a:ext cx="8712968" cy="84186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>RUPTURA DAS MEMBRANAS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5233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Com a dilatação e apagamento do colo, forma-se 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“Bolsa das águas”,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que é formada pelas membranas ovulares descoladas do istmo, pressionadas pelo LA. Também avaliada pelo toque vaginal</a:t>
            </a:r>
          </a:p>
          <a:p>
            <a:pPr>
              <a:buFont typeface="Wingdings" pitchFamily="2" charset="2"/>
              <a:buChar char="v"/>
            </a:pP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Amniorrexe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pode ocorrer antes ou durante o trabalho de parto, sendo mais freqüente no final do período de dilatação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Resultado de imagem para bolsa das 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3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>RUPTURA DAS MEMBRANAS</a:t>
            </a:r>
            <a:br>
              <a:rPr lang="pt-BR" sz="4900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amniotomia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é oportuna, com 8 cm de dilatação ou mais. 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ua ruptura precoce pode atrapalhar o trabalho de parto, levando a formação de bossa sanguinolenta no pólo cefálico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1746" name="Picture 2" descr="Resultado de imagem para bolsa r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71966" cy="6572272"/>
          </a:xfrm>
          <a:prstGeom prst="rect">
            <a:avLst/>
          </a:prstGeom>
          <a:noFill/>
        </p:spPr>
      </p:pic>
      <p:pic>
        <p:nvPicPr>
          <p:cNvPr id="31748" name="Picture 4" descr="Resultado de imagem para bolsa ro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4714876" cy="6429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6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/>
          <a:lstStyle/>
          <a:p>
            <a:r>
              <a:rPr lang="pt-BR" dirty="0" smtClean="0"/>
              <a:t>DIFERENÇA ENTRE TP LATENTE E ATIVO – </a:t>
            </a:r>
            <a:r>
              <a:rPr lang="pt-BR" b="1" dirty="0" smtClean="0"/>
              <a:t>PARA INTERNAÇÃO</a:t>
            </a:r>
            <a:endParaRPr lang="pt-BR" b="1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555106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CONTRAÇÕES UTERINAS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8964488" cy="571504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FASE PRODRÔMICA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: na fase final da gestação, os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pródromos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ou pré-parto, chamados de erroneamente chamado de “falso trabalho de parto”, que antecedem a fase latente. Pode ocorrer contrações leves e perda de tampão mucoso</a:t>
            </a:r>
          </a:p>
        </p:txBody>
      </p:sp>
    </p:spTree>
    <p:extLst>
      <p:ext uri="{BB962C8B-B14F-4D97-AF65-F5344CB8AC3E}">
        <p14:creationId xmlns:p14="http://schemas.microsoft.com/office/powerpoint/2010/main" val="3685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0199"/>
            <a:ext cx="7239000" cy="1555106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CONTRAÇÕES UTERINAS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8964488" cy="571504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FASE LATENTE: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contrações irregulares até 3 cm de dilatação. Dura em cerca de 20 horas em primíparas e 14 horas em multíparas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FASE ATIVA: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contrações regulares, com dilatação de no mínimo 3 cm ou mais. A duração do TP durante a fase ativa nas primíparas é de 12 h, tendo uma dilatação de +/- 1 cm/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já nas multíparas 3 cm/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9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362611"/>
          </a:xfrm>
        </p:spPr>
        <p:txBody>
          <a:bodyPr>
            <a:normAutofit fontScale="925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SINAIS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Aumento gradual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atividade uterina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contrações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fracas, com ritmo irregular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que duram 15 a 30 segundos cada uma, com uma frequência de 2 a 3 em 10 minutos, por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vezes dolorosas.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Pode haver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alguma modificação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cervical,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incluindo apagamento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dilatação até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3-4 cm.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Dura em média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horas nas primíparas e de 3 a 5 nas multíparas.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495800" cy="5362611"/>
          </a:xfrm>
        </p:spPr>
        <p:txBody>
          <a:bodyPr>
            <a:normAutofit fontScale="92500"/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Realizar registro de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exame obstétrico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BCF, medida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de altura uterina, avaliação da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dilatação 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apagamento cervical, altura da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apresentação, integridade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da bolsa, secreções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vaginais, integridade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do canal vaginal 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vulva.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4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316288" cy="5218595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SINAIS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Aumento das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secreções cervicais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– perda 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tampão mucoso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– eliminação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muco, por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vezes acompanhado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de sangue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16288" cy="5362611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Observar as perdas vaginais (realizar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exame especular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se julgar necessário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Orientar sobre a diferença de líquido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amniótico para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 tampão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mucoso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008112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Orientar que a gestante retorne ao serviço de saúde em caso de presença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 sinais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trabalho de parto ativo ou sinais de alerta (perda de líquido,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sangramento uterino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contrações eficientes a cada 5 minutos, diminuição dos movimentos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fetais ou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qualquer mal-estar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Resultado de imagem para situação fe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5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Pode-se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também,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optar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por manter essas pacientes em observação 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reavaliá-las dentro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1-2h.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Nos casos de gestantes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que residem em bairros distantes ou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em outros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municípios,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essa situação deve ser melhor avaliada.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Orientar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mulher e a família sobre as contrações do trabalho de parto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ativo, bem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como a frequência e duração das mesmas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ORIENTAR E ESTIMULAR A MULHER EM CONDUTAS ATIVAS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técnicas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respiratórias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assagens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aplicação de calor ou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frio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udanças de posição – para buscar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conforto, diminuição da fadiga e ativação da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circulação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banho morno</a:t>
            </a:r>
          </a:p>
        </p:txBody>
      </p:sp>
    </p:spTree>
    <p:extLst>
      <p:ext uri="{BB962C8B-B14F-4D97-AF65-F5344CB8AC3E}">
        <p14:creationId xmlns:p14="http://schemas.microsoft.com/office/powerpoint/2010/main" val="32854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ORIENTAR E ESTIMULAR A MULHER EM CONDUTAS ATIVAS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deambulação – intensificam e aumentam a duração das contrações uterinas, ocasionando apagamento do colo e aumentando a rapidez do TP. A gravidade auxilia na insinuação e descida do feto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aumentar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ingesta hídrica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evitar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jejuns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música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ambiente; deve ser música suave ou de escolha da parturiente.</a:t>
            </a:r>
          </a:p>
        </p:txBody>
      </p:sp>
    </p:spTree>
    <p:extLst>
      <p:ext uri="{BB962C8B-B14F-4D97-AF65-F5344CB8AC3E}">
        <p14:creationId xmlns:p14="http://schemas.microsoft.com/office/powerpoint/2010/main" val="37264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APRESENTAÇÃO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É  a região do feto que ocupa a área do estreito superior e que nele se insinuará:</a:t>
            </a:r>
            <a:endParaRPr lang="pt-BR" sz="3200" dirty="0"/>
          </a:p>
        </p:txBody>
      </p:sp>
      <p:pic>
        <p:nvPicPr>
          <p:cNvPr id="10242" name="Picture 2" descr="Resultado de imagem para apresentaçã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4905"/>
            <a:ext cx="9144000" cy="429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POSIÇÃO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676456" cy="551723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É o lado da mãe em que se volta o dorso do feto, o dorso pode estar:</a:t>
            </a:r>
          </a:p>
          <a:p>
            <a:r>
              <a:rPr lang="pt-BR" sz="3600" dirty="0"/>
              <a:t>À</a:t>
            </a:r>
            <a:r>
              <a:rPr lang="pt-BR" sz="3600" dirty="0" smtClean="0"/>
              <a:t> direita/ à esquerda</a:t>
            </a:r>
            <a:endParaRPr lang="pt-BR" sz="3600" dirty="0"/>
          </a:p>
        </p:txBody>
      </p:sp>
      <p:pic>
        <p:nvPicPr>
          <p:cNvPr id="9218" name="Picture 2" descr="Resultado de imagem para dors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86124"/>
            <a:ext cx="5143536" cy="2905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8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TRABALHO DE PARTO (TP)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657704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Processo </a:t>
            </a:r>
            <a:r>
              <a:rPr lang="pt-BR" sz="4000" dirty="0"/>
              <a:t>fisiológico que tem por objetivo expulsar o feto, a placenta </a:t>
            </a:r>
            <a:r>
              <a:rPr lang="pt-BR" sz="4000" dirty="0" smtClean="0"/>
              <a:t>e as </a:t>
            </a:r>
            <a:r>
              <a:rPr lang="pt-BR" sz="4000" dirty="0"/>
              <a:t>membranas, para o exterior do útero, através do canal de parto com idade gestacional igual ou </a:t>
            </a:r>
            <a:r>
              <a:rPr lang="pt-BR" sz="4000" dirty="0" smtClean="0"/>
              <a:t>superior a </a:t>
            </a:r>
            <a:r>
              <a:rPr lang="pt-BR" sz="4000" dirty="0"/>
              <a:t>20 semanas.</a:t>
            </a:r>
          </a:p>
        </p:txBody>
      </p:sp>
    </p:spTree>
    <p:extLst>
      <p:ext uri="{BB962C8B-B14F-4D97-AF65-F5344CB8AC3E}">
        <p14:creationId xmlns:p14="http://schemas.microsoft.com/office/powerpoint/2010/main" val="4213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764704"/>
            <a:ext cx="8929718" cy="123781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PROVÁVEIS CAUSAS DO INÍCIO DO TRABALHO DE PARTO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12568"/>
          </a:xfrm>
        </p:spPr>
        <p:txBody>
          <a:bodyPr/>
          <a:lstStyle/>
          <a:p>
            <a:pPr>
              <a:buNone/>
            </a:pPr>
            <a:endParaRPr lang="pt-BR" sz="36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A causa do início do TP não é compreendida completamente, mas parece ser o resultado de uma combinação de fatores tais como</a:t>
            </a:r>
          </a:p>
          <a:p>
            <a:pPr marL="109728" indent="0">
              <a:buNone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(ocitocina fetal+materna).</a:t>
            </a:r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12292" name="Picture 4" descr="Resultado de imagem para animação trabalho de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4405322"/>
            <a:ext cx="2987824" cy="245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12237</TotalTime>
  <Words>1657</Words>
  <Application>Microsoft Office PowerPoint</Application>
  <PresentationFormat>Apresentação na tela (4:3)</PresentationFormat>
  <Paragraphs>172</Paragraphs>
  <Slides>52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4" baseType="lpstr">
      <vt:lpstr>Arial</vt:lpstr>
      <vt:lpstr>Arial Black</vt:lpstr>
      <vt:lpstr>Arial Rounded MT Bold</vt:lpstr>
      <vt:lpstr>Calibri</vt:lpstr>
      <vt:lpstr>Courier New</vt:lpstr>
      <vt:lpstr>Georgia</vt:lpstr>
      <vt:lpstr>Gulim</vt:lpstr>
      <vt:lpstr>Trebuchet MS</vt:lpstr>
      <vt:lpstr>Wingdings</vt:lpstr>
      <vt:lpstr>Wingdings 2</vt:lpstr>
      <vt:lpstr>Urbano</vt:lpstr>
      <vt:lpstr>CorelPhotoPaint.Image.8</vt:lpstr>
      <vt:lpstr>SINAIS E SINTOMAS DO TRABALHO DE PARTO</vt:lpstr>
      <vt:lpstr>O FETO EM RELAÇÃO AO ÚTERO</vt:lpstr>
      <vt:lpstr>ATITUDE E HÁBITO FETAL</vt:lpstr>
      <vt:lpstr>SITUAÇÃO - relação entre o maior eixo uterino com o maior eixo fetal </vt:lpstr>
      <vt:lpstr>Apresentação do PowerPoint</vt:lpstr>
      <vt:lpstr>APRESENTAÇÃO</vt:lpstr>
      <vt:lpstr>POSIÇÃO</vt:lpstr>
      <vt:lpstr>TRABALHO DE PARTO (TP) </vt:lpstr>
      <vt:lpstr>PROVÁVEIS CAUSAS DO INÍCIO DO TRABALHO DE PARTO </vt:lpstr>
      <vt:lpstr>TRABALHO DE PARTO</vt:lpstr>
      <vt:lpstr>FASES CLÍNICAS DO TP </vt:lpstr>
      <vt:lpstr>DURAÇÃO DO TRABALHO DE PARTO</vt:lpstr>
      <vt:lpstr>SINAIS QUE INDICAM QUE A MULHER ESTÁ EM TRABALHO DE PARTO </vt:lpstr>
      <vt:lpstr>FALSO TRABALHO DE PARTO (FTP) </vt:lpstr>
      <vt:lpstr>CONTRAÇÕES UTERINAS</vt:lpstr>
      <vt:lpstr>CONTRAÇÕES UTERINAS</vt:lpstr>
      <vt:lpstr>CONTRAÇÕES UTERINAS</vt:lpstr>
      <vt:lpstr>Apresentação do PowerPoint</vt:lpstr>
      <vt:lpstr>VERDADEIRO TRABALHO DE PARTO (VTP) </vt:lpstr>
      <vt:lpstr>Apresentação do PowerPoint</vt:lpstr>
      <vt:lpstr> MECANISMO DO TRABALHO DE PARTO - SINAIS PREMONITORES  INSINUAÇÃO OU ENCAIXAMENTO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MECANISMO DO TRABALHO DE PARTO</vt:lpstr>
      <vt:lpstr>Apresentação do PowerPoint</vt:lpstr>
      <vt:lpstr>SINAIS CLÍNICOS DO TRABALHO DE PARTO</vt:lpstr>
      <vt:lpstr>Apresentação do PowerPoint</vt:lpstr>
      <vt:lpstr>Apresentação do PowerPoint</vt:lpstr>
      <vt:lpstr>DILATAÇÃO  </vt:lpstr>
      <vt:lpstr>DILATAÇÃO</vt:lpstr>
      <vt:lpstr>Apresentação do PowerPoint</vt:lpstr>
      <vt:lpstr>Trabalho de Parto</vt:lpstr>
      <vt:lpstr>Apresentação do PowerPoint</vt:lpstr>
      <vt:lpstr>Apresentação do PowerPoint</vt:lpstr>
      <vt:lpstr>Apresentação do PowerPoint</vt:lpstr>
      <vt:lpstr>Apresentação do PowerPoint</vt:lpstr>
      <vt:lpstr>RUPTURA DAS MEMBRANAS </vt:lpstr>
      <vt:lpstr>Apresentação do PowerPoint</vt:lpstr>
      <vt:lpstr>RUPTURA DAS MEMBRANAS </vt:lpstr>
      <vt:lpstr>Apresentação do PowerPoint</vt:lpstr>
      <vt:lpstr>DIFERENÇA ENTRE TP LATENTE E ATIVO – PARA INTERNAÇÃO</vt:lpstr>
      <vt:lpstr>CONTRAÇÕES UTERINAS</vt:lpstr>
      <vt:lpstr>CONTRAÇÕES UTERINAS</vt:lpstr>
      <vt:lpstr>TRABALHO DE PARTO LATENTE</vt:lpstr>
      <vt:lpstr>TRABALHO DE PARTO LATENTE</vt:lpstr>
      <vt:lpstr>TRABALHO DE PARTO LATENTE</vt:lpstr>
      <vt:lpstr>TRABALHO DE PARTO LATENTE</vt:lpstr>
      <vt:lpstr>ORIENTAR E ESTIMULAR A MULHER EM CONDUTAS ATIVAS</vt:lpstr>
      <vt:lpstr>ORIENTAR E ESTIMULAR A MULHER EM CONDUTAS ATIVAS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SINAIS E SINTOMAS DO TRABALHO DE PARTO</dc:title>
  <dc:creator>Notebook</dc:creator>
  <cp:lastModifiedBy>Cliente</cp:lastModifiedBy>
  <cp:revision>117</cp:revision>
  <dcterms:created xsi:type="dcterms:W3CDTF">2017-04-04T01:20:24Z</dcterms:created>
  <dcterms:modified xsi:type="dcterms:W3CDTF">2022-04-24T23:57:28Z</dcterms:modified>
</cp:coreProperties>
</file>