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57" r:id="rId5"/>
    <p:sldId id="261" r:id="rId6"/>
    <p:sldId id="265" r:id="rId7"/>
    <p:sldId id="263" r:id="rId8"/>
    <p:sldId id="262" r:id="rId9"/>
    <p:sldId id="26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490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109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65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35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261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8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3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64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764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56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607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46014F-C31A-4A10-A1EB-AF29D03A5381}" type="datetimeFigureOut">
              <a:rPr lang="pt-BR" smtClean="0"/>
              <a:t>29/09/2022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438DCE20-3618-4907-930F-74292FA7CF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7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313510"/>
            <a:ext cx="10363200" cy="3622386"/>
          </a:xfrm>
        </p:spPr>
        <p:txBody>
          <a:bodyPr/>
          <a:lstStyle/>
          <a:p>
            <a:r>
              <a:rPr lang="pt-BR" sz="4000" dirty="0">
                <a:latin typeface="Algerian" panose="04020705040A02060702" pitchFamily="82" charset="0"/>
              </a:rPr>
              <a:t>Drenagem linfática para gestantes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75328" y="4611757"/>
            <a:ext cx="5441344" cy="1527597"/>
          </a:xfrm>
        </p:spPr>
        <p:txBody>
          <a:bodyPr/>
          <a:lstStyle/>
          <a:p>
            <a:r>
              <a:rPr lang="pt-BR" sz="3200" dirty="0" err="1">
                <a:latin typeface="Edwardian Script ITC" panose="030303020407070D0804" pitchFamily="66" charset="0"/>
              </a:rPr>
              <a:t>Prof</a:t>
            </a:r>
            <a:r>
              <a:rPr lang="pt-BR" sz="3200" dirty="0">
                <a:latin typeface="Edwardian Script ITC" panose="030303020407070D0804" pitchFamily="66" charset="0"/>
              </a:rPr>
              <a:t> Brenda </a:t>
            </a:r>
            <a:r>
              <a:rPr lang="pt-BR" sz="3200" dirty="0" err="1">
                <a:latin typeface="Edwardian Script ITC" panose="030303020407070D0804" pitchFamily="66" charset="0"/>
              </a:rPr>
              <a:t>Kuiaski</a:t>
            </a:r>
            <a:endParaRPr lang="pt-BR" sz="32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4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636BF-4DA2-4829-9BAA-09BAB9B4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Algerian" panose="04020705040A02060702" pitchFamily="82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4C58DF-5F5C-49AD-988D-7C5248A1D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9540"/>
          </a:xfrm>
        </p:spPr>
        <p:txBody>
          <a:bodyPr/>
          <a:lstStyle/>
          <a:p>
            <a:r>
              <a:rPr lang="pt-BR" sz="1800" i="1" dirty="0"/>
              <a:t>No decorrer da vida da mulher, ocorrem diversas alterações fisiológicas em todos os sistemas do corpo, entretanto as maiores delas acontecem especialmente durante a </a:t>
            </a:r>
            <a:r>
              <a:rPr lang="pt-BR" sz="1800" i="1" dirty="0">
                <a:solidFill>
                  <a:srgbClr val="FF0000"/>
                </a:solidFill>
              </a:rPr>
              <a:t>gestação</a:t>
            </a:r>
            <a:r>
              <a:rPr lang="pt-BR" sz="1800" i="1" dirty="0"/>
              <a:t>. </a:t>
            </a:r>
          </a:p>
          <a:p>
            <a:r>
              <a:rPr lang="pt-BR" sz="1800" i="1" dirty="0"/>
              <a:t>No período gestacional  o  organismo  feminino  sofre  extensas  adaptações  para  acomodar  o  feto,  elas  são detectadas  nos  sistemas  reprodutor,  endócrino,  renal,  cardiovascular,  respiratório, gastrointestinal e dermatológico.     </a:t>
            </a:r>
          </a:p>
          <a:p>
            <a:r>
              <a:rPr lang="pt-BR" sz="1800" i="1" dirty="0"/>
              <a:t>Nesse  período  há  também  um  aumento  considerável  na  produção  </a:t>
            </a:r>
            <a:r>
              <a:rPr lang="pt-BR" sz="1800" i="1" dirty="0">
                <a:solidFill>
                  <a:schemeClr val="tx2">
                    <a:lumMod val="75000"/>
                  </a:schemeClr>
                </a:solidFill>
              </a:rPr>
              <a:t>hormonal.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9C0B06-69A4-CEB0-0E65-4531197B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78" y="3647471"/>
            <a:ext cx="8570843" cy="23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2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13954"/>
            <a:ext cx="10515600" cy="5563009"/>
          </a:xfrm>
        </p:spPr>
        <p:txBody>
          <a:bodyPr/>
          <a:lstStyle/>
          <a:p>
            <a:r>
              <a:rPr lang="pt-BR" sz="2000" i="1" dirty="0"/>
              <a:t>Os </a:t>
            </a:r>
            <a:r>
              <a:rPr lang="pt-BR" sz="2000" b="1" i="1" dirty="0">
                <a:solidFill>
                  <a:srgbClr val="FF0000"/>
                </a:solidFill>
              </a:rPr>
              <a:t>objetivos</a:t>
            </a:r>
            <a:r>
              <a:rPr lang="pt-BR" sz="2000" i="1" dirty="0"/>
              <a:t> da drenagem linfática manual são: </a:t>
            </a:r>
          </a:p>
          <a:p>
            <a:r>
              <a:rPr lang="pt-BR" sz="2000" i="1" dirty="0"/>
              <a:t>recolocar em movimento a linfa, favorecer a abertura dos capilares linfáticos e, com isso, a eliminação dos resíduos além de aumentar a regeneração celular e estimular o sistema imunológico.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26" y="2231162"/>
            <a:ext cx="7343748" cy="37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61044" y="444137"/>
            <a:ext cx="4992757" cy="5002506"/>
          </a:xfrm>
        </p:spPr>
        <p:txBody>
          <a:bodyPr/>
          <a:lstStyle/>
          <a:p>
            <a:pPr fontAlgn="t"/>
            <a:r>
              <a:rPr lang="pt-BR" sz="2000" i="1" dirty="0"/>
              <a:t>A drenagem linfática para gestantes tem como objetivo ativar a circulação sanguínea e a diminuir o inchaço das pernas, pés e rosto, eliminando o excesso de linfa, devendo ser realizada por um fisioterapeuta, massoterapeuta ou esteticista.</a:t>
            </a:r>
          </a:p>
          <a:p>
            <a:pPr fontAlgn="t"/>
            <a:endParaRPr lang="pt-BR" sz="2000" i="1" dirty="0"/>
          </a:p>
          <a:p>
            <a:pPr marL="0" indent="0" fontAlgn="t">
              <a:buNone/>
            </a:pPr>
            <a:endParaRPr lang="pt-BR" sz="2000" i="1" dirty="0"/>
          </a:p>
          <a:p>
            <a:pPr fontAlgn="t"/>
            <a:endParaRPr lang="pt-BR" sz="2000" i="1" dirty="0"/>
          </a:p>
          <a:p>
            <a:pPr fontAlgn="t"/>
            <a:r>
              <a:rPr lang="pt-BR" sz="2000" i="1" dirty="0"/>
              <a:t>A drenagem linfática na gravidez é contraindicada nos primeiros 3 meses de gestação e é importante que seja feito por um profissional adequado.</a:t>
            </a:r>
            <a:endParaRPr 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13030"/>
          <a:stretch/>
        </p:blipFill>
        <p:spPr>
          <a:xfrm>
            <a:off x="0" y="444137"/>
            <a:ext cx="5782915" cy="278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F824B56-3DE4-BDEE-21AE-83EB64500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63" y="3887727"/>
            <a:ext cx="6167381" cy="22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1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Principais benefícios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i="1" dirty="0"/>
              <a:t>Diminuição do inchaço nas pernas e pés;</a:t>
            </a:r>
          </a:p>
          <a:p>
            <a:r>
              <a:rPr lang="pt-BR" sz="2000" i="1" dirty="0"/>
              <a:t>Melhora da circulação sanguínea;</a:t>
            </a:r>
          </a:p>
          <a:p>
            <a:r>
              <a:rPr lang="pt-BR" sz="2000" i="1" dirty="0"/>
              <a:t>Diminuição do risco de desenvolver varizes;</a:t>
            </a:r>
          </a:p>
          <a:p>
            <a:r>
              <a:rPr lang="pt-BR" sz="2000" i="1" dirty="0"/>
              <a:t>Melhora da nutrição das células e dos tecidos;</a:t>
            </a:r>
          </a:p>
          <a:p>
            <a:r>
              <a:rPr lang="pt-BR" sz="2000" i="1" dirty="0"/>
              <a:t>Promove um bom relaxamento.</a:t>
            </a:r>
          </a:p>
          <a:p>
            <a:endParaRPr lang="pt-BR" sz="2000" i="1" dirty="0"/>
          </a:p>
          <a:p>
            <a:pPr marL="0" indent="0">
              <a:buNone/>
            </a:pPr>
            <a:endParaRPr lang="pt-BR" sz="2000" i="1" dirty="0"/>
          </a:p>
          <a:p>
            <a:pPr marL="0" indent="0">
              <a:buNone/>
            </a:pPr>
            <a:endParaRPr lang="pt-BR" sz="2000" i="1" dirty="0"/>
          </a:p>
          <a:p>
            <a:pPr marL="0" indent="0">
              <a:buNone/>
            </a:pPr>
            <a:r>
              <a:rPr lang="pt-BR" sz="2000" i="1" dirty="0"/>
              <a:t>É normalmente recomendada a realização de 1 sessão de drenagem linfática por semana durante toda a gravidez e no pós parto para ajudar na promoção da sensação de bem estar na mulher.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23117" b="9487"/>
          <a:stretch/>
        </p:blipFill>
        <p:spPr>
          <a:xfrm>
            <a:off x="7198315" y="1320153"/>
            <a:ext cx="4155485" cy="350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97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CC3E7-384D-4DC4-A012-12D1A99F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Duvidas?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A0074D5-7FE5-4B8B-B8D6-BC4E7AB8C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759" y="1253331"/>
            <a:ext cx="5846481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32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67066"/>
          </a:xfrm>
        </p:spPr>
        <p:txBody>
          <a:bodyPr/>
          <a:lstStyle/>
          <a:p>
            <a:r>
              <a:rPr lang="pt-BR" i="1" dirty="0">
                <a:solidFill>
                  <a:srgbClr val="C00000"/>
                </a:solidFill>
              </a:rPr>
              <a:t>A drenagem linfática ajuda a reduz o inchaço depois do parto?</a:t>
            </a:r>
          </a:p>
          <a:p>
            <a:r>
              <a:rPr lang="pt-BR" i="1" dirty="0">
                <a:solidFill>
                  <a:srgbClr val="C00000"/>
                </a:solidFill>
              </a:rPr>
              <a:t>Quanto tempo depois do parto a mulher pode fazê-la?</a:t>
            </a:r>
          </a:p>
          <a:p>
            <a:r>
              <a:rPr lang="pt-BR" i="1" dirty="0">
                <a:solidFill>
                  <a:srgbClr val="C00000"/>
                </a:solidFill>
              </a:rPr>
              <a:t>É verdade que a drenagem linfática ajuda a emagrecer?</a:t>
            </a:r>
          </a:p>
          <a:p>
            <a:r>
              <a:rPr lang="pt-BR" i="1" dirty="0">
                <a:solidFill>
                  <a:srgbClr val="C00000"/>
                </a:solidFill>
              </a:rPr>
              <a:t>Mesmo quem fez cesárea pode fazer drenagem?</a:t>
            </a:r>
          </a:p>
        </p:txBody>
      </p:sp>
    </p:spTree>
    <p:extLst>
      <p:ext uri="{BB962C8B-B14F-4D97-AF65-F5344CB8AC3E}">
        <p14:creationId xmlns:p14="http://schemas.microsoft.com/office/powerpoint/2010/main" val="303439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70709"/>
            <a:ext cx="10515600" cy="5406254"/>
          </a:xfrm>
        </p:spPr>
        <p:txBody>
          <a:bodyPr/>
          <a:lstStyle/>
          <a:p>
            <a:r>
              <a:rPr lang="pt-BR" i="1" dirty="0">
                <a:solidFill>
                  <a:srgbClr val="C00000"/>
                </a:solidFill>
              </a:rPr>
              <a:t>A drenagem linfática ajuda a reduzir o inchaço na gravidez?</a:t>
            </a:r>
          </a:p>
          <a:p>
            <a:r>
              <a:rPr lang="pt-BR" i="1" dirty="0">
                <a:solidFill>
                  <a:srgbClr val="C00000"/>
                </a:solidFill>
              </a:rPr>
              <a:t>Qualquer gestante pode fazer?</a:t>
            </a:r>
          </a:p>
          <a:p>
            <a:r>
              <a:rPr lang="pt-BR" i="1" dirty="0">
                <a:solidFill>
                  <a:srgbClr val="C00000"/>
                </a:solidFill>
              </a:rPr>
              <a:t>É preciso ter o aval do obstetra?</a:t>
            </a:r>
          </a:p>
          <a:p>
            <a:r>
              <a:rPr lang="pt-BR" i="1" dirty="0">
                <a:solidFill>
                  <a:srgbClr val="C00000"/>
                </a:solidFill>
              </a:rPr>
              <a:t>O feto não corre nenhum perigo?</a:t>
            </a:r>
          </a:p>
          <a:p>
            <a:r>
              <a:rPr lang="pt-BR" i="1" dirty="0">
                <a:solidFill>
                  <a:srgbClr val="C00000"/>
                </a:solidFill>
              </a:rPr>
              <a:t>A gravida deve ficar em que posição para que a massagem seja segura? </a:t>
            </a:r>
          </a:p>
        </p:txBody>
      </p:sp>
    </p:spTree>
    <p:extLst>
      <p:ext uri="{BB962C8B-B14F-4D97-AF65-F5344CB8AC3E}">
        <p14:creationId xmlns:p14="http://schemas.microsoft.com/office/powerpoint/2010/main" val="174913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B9F5F-F07A-548C-22E0-56F2FAF6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Posições anatômicas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8B972A6-DEBE-27AA-78FF-9AAEEF532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864" y="1825625"/>
            <a:ext cx="46782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46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56054A0-F2A4-48C7-85CF-E2EA15B60FA6}" vid="{0EAF3954-BC21-47DC-9A45-665BAC72AC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185</TotalTime>
  <Words>344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Edwardian Script ITC</vt:lpstr>
      <vt:lpstr>Tema1</vt:lpstr>
      <vt:lpstr>Drenagem linfática para gestantes</vt:lpstr>
      <vt:lpstr>INTRODUÇÃO</vt:lpstr>
      <vt:lpstr>Apresentação do PowerPoint</vt:lpstr>
      <vt:lpstr>Apresentação do PowerPoint</vt:lpstr>
      <vt:lpstr>Principais benefícios </vt:lpstr>
      <vt:lpstr>Duvidas?</vt:lpstr>
      <vt:lpstr>Apresentação do PowerPoint</vt:lpstr>
      <vt:lpstr>Apresentação do PowerPoint</vt:lpstr>
      <vt:lpstr>Posições anatômicas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Drenagem linfática para gestantes</dc:title>
  <dc:creator>Brenda</dc:creator>
  <cp:lastModifiedBy>Brenda Kuiaski</cp:lastModifiedBy>
  <cp:revision>11</cp:revision>
  <dcterms:created xsi:type="dcterms:W3CDTF">2021-04-28T13:23:00Z</dcterms:created>
  <dcterms:modified xsi:type="dcterms:W3CDTF">2022-09-29T23:46:20Z</dcterms:modified>
</cp:coreProperties>
</file>