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57" r:id="rId8"/>
    <p:sldId id="263" r:id="rId9"/>
    <p:sldId id="264" r:id="rId10"/>
    <p:sldId id="265" r:id="rId11"/>
    <p:sldId id="262" r:id="rId12"/>
    <p:sldId id="258" r:id="rId13"/>
    <p:sldId id="261" r:id="rId14"/>
    <p:sldId id="266" r:id="rId15"/>
    <p:sldId id="259" r:id="rId16"/>
    <p:sldId id="260" r:id="rId17"/>
    <p:sldId id="268" r:id="rId18"/>
    <p:sldId id="274" r:id="rId19"/>
    <p:sldId id="267"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6699"/>
    <a:srgbClr val="FFCC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7818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101085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372143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10906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118288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39528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9"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8" name="Footer Placeholder 4"/>
          <p:cNvSpPr>
            <a:spLocks noGrp="1"/>
          </p:cNvSpPr>
          <p:nvPr>
            <p:ph type="ftr" sz="quarter" idx="11"/>
          </p:nvPr>
        </p:nvSpPr>
        <p:spPr/>
        <p:txBody>
          <a:bodyPr/>
          <a:lstStyle>
            <a:lvl1pPr>
              <a:defRPr/>
            </a:lvl1pPr>
          </a:lstStyle>
          <a:p>
            <a:endParaRPr lang="pt-BR"/>
          </a:p>
        </p:txBody>
      </p:sp>
      <p:sp>
        <p:nvSpPr>
          <p:cNvPr id="9"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149887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4" name="Footer Placeholder 4"/>
          <p:cNvSpPr>
            <a:spLocks noGrp="1"/>
          </p:cNvSpPr>
          <p:nvPr>
            <p:ph type="ftr" sz="quarter" idx="11"/>
          </p:nvPr>
        </p:nvSpPr>
        <p:spPr/>
        <p:txBody>
          <a:bodyPr/>
          <a:lstStyle>
            <a:lvl1pPr>
              <a:defRPr/>
            </a:lvl1pPr>
          </a:lstStyle>
          <a:p>
            <a:endParaRPr lang="pt-BR"/>
          </a:p>
        </p:txBody>
      </p:sp>
      <p:sp>
        <p:nvSpPr>
          <p:cNvPr id="5"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59567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3" name="Footer Placeholder 4"/>
          <p:cNvSpPr>
            <a:spLocks noGrp="1"/>
          </p:cNvSpPr>
          <p:nvPr>
            <p:ph type="ftr" sz="quarter" idx="11"/>
          </p:nvPr>
        </p:nvSpPr>
        <p:spPr/>
        <p:txBody>
          <a:bodyPr/>
          <a:lstStyle>
            <a:lvl1pPr>
              <a:defRPr/>
            </a:lvl1pPr>
          </a:lstStyle>
          <a:p>
            <a:endParaRPr lang="pt-BR"/>
          </a:p>
        </p:txBody>
      </p:sp>
      <p:sp>
        <p:nvSpPr>
          <p:cNvPr id="4"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398676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276663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p:cNvSpPr>
            <a:spLocks noGrp="1"/>
          </p:cNvSpPr>
          <p:nvPr>
            <p:ph type="dt" sz="half" idx="10"/>
          </p:nvPr>
        </p:nvSpPr>
        <p:spPr/>
        <p:txBody>
          <a:bodyPr/>
          <a:lstStyle>
            <a:lvl1pPr>
              <a:defRPr/>
            </a:lvl1pPr>
          </a:lstStyle>
          <a:p>
            <a:fld id="{EF7939E9-4F03-4150-82EF-8CB34B5F4178}" type="datetimeFigureOut">
              <a:rPr lang="pt-BR" smtClean="0"/>
              <a:t>19/09/2022</a:t>
            </a:fld>
            <a:endParaRPr lang="pt-BR"/>
          </a:p>
        </p:txBody>
      </p:sp>
      <p:sp>
        <p:nvSpPr>
          <p:cNvPr id="6" name="Footer Placeholder 4"/>
          <p:cNvSpPr>
            <a:spLocks noGrp="1"/>
          </p:cNvSpPr>
          <p:nvPr>
            <p:ph type="ftr" sz="quarter" idx="11"/>
          </p:nvPr>
        </p:nvSpPr>
        <p:spPr/>
        <p:txBody>
          <a:bodyPr/>
          <a:lstStyle>
            <a:lvl1pPr>
              <a:defRPr/>
            </a:lvl1pPr>
          </a:lstStyle>
          <a:p>
            <a:endParaRPr lang="pt-BR"/>
          </a:p>
        </p:txBody>
      </p:sp>
      <p:sp>
        <p:nvSpPr>
          <p:cNvPr id="7" name="Slide Number Placeholder 5"/>
          <p:cNvSpPr>
            <a:spLocks noGrp="1"/>
          </p:cNvSpPr>
          <p:nvPr>
            <p:ph type="sldNum" sz="quarter" idx="12"/>
          </p:nvPr>
        </p:nvSpPr>
        <p:spPr/>
        <p:txBody>
          <a:bodyPr/>
          <a:lstStyle>
            <a:lvl1pPr>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330421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t>Clique para editar o título mestre</a:t>
            </a:r>
            <a:endParaRPr 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cs typeface="Arial" panose="020B0604020202020204" pitchFamily="34" charset="0"/>
              </a:defRPr>
            </a:lvl1pPr>
          </a:lstStyle>
          <a:p>
            <a:fld id="{EF7939E9-4F03-4150-82EF-8CB34B5F4178}" type="datetimeFigureOut">
              <a:rPr lang="pt-BR" smtClean="0"/>
              <a:t>19/09/2022</a:t>
            </a:fld>
            <a:endParaRPr lang="pt-B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cs typeface="Arial" panose="020B0604020202020204" pitchFamily="34" charset="0"/>
              </a:defRPr>
            </a:lvl1pPr>
          </a:lstStyle>
          <a:p>
            <a:endParaRPr lang="pt-B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66876D6D-D011-4906-B16D-15A04CA4B825}" type="slidenum">
              <a:rPr lang="pt-BR" smtClean="0"/>
              <a:t>‹nº›</a:t>
            </a:fld>
            <a:endParaRPr lang="pt-BR"/>
          </a:p>
        </p:txBody>
      </p:sp>
    </p:spTree>
    <p:extLst>
      <p:ext uri="{BB962C8B-B14F-4D97-AF65-F5344CB8AC3E}">
        <p14:creationId xmlns:p14="http://schemas.microsoft.com/office/powerpoint/2010/main" val="578634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266E09F-4E58-030B-999D-15695FC8DD06}"/>
              </a:ext>
            </a:extLst>
          </p:cNvPr>
          <p:cNvPicPr>
            <a:picLocks noChangeAspect="1"/>
          </p:cNvPicPr>
          <p:nvPr/>
        </p:nvPicPr>
        <p:blipFill>
          <a:blip r:embed="rId2"/>
          <a:stretch>
            <a:fillRect/>
          </a:stretch>
        </p:blipFill>
        <p:spPr>
          <a:xfrm>
            <a:off x="0" y="0"/>
            <a:ext cx="12192000" cy="6215270"/>
          </a:xfrm>
          <a:prstGeom prst="rect">
            <a:avLst/>
          </a:prstGeom>
        </p:spPr>
      </p:pic>
      <p:sp>
        <p:nvSpPr>
          <p:cNvPr id="2" name="Título 1">
            <a:extLst>
              <a:ext uri="{FF2B5EF4-FFF2-40B4-BE49-F238E27FC236}">
                <a16:creationId xmlns:a16="http://schemas.microsoft.com/office/drawing/2014/main" id="{34096249-C5EE-7789-A8B1-FE2542131341}"/>
              </a:ext>
            </a:extLst>
          </p:cNvPr>
          <p:cNvSpPr>
            <a:spLocks noGrp="1"/>
          </p:cNvSpPr>
          <p:nvPr>
            <p:ph type="ctrTitle"/>
          </p:nvPr>
        </p:nvSpPr>
        <p:spPr/>
        <p:txBody>
          <a:bodyPr/>
          <a:lstStyle/>
          <a:p>
            <a:r>
              <a:rPr lang="pt-BR" dirty="0">
                <a:latin typeface="Algerian" panose="04020705040A02060702" pitchFamily="82" charset="0"/>
              </a:rPr>
              <a:t>Depilação e </a:t>
            </a:r>
            <a:r>
              <a:rPr lang="pt-BR" dirty="0" err="1">
                <a:latin typeface="Algerian" panose="04020705040A02060702" pitchFamily="82" charset="0"/>
              </a:rPr>
              <a:t>Epilação</a:t>
            </a:r>
            <a:r>
              <a:rPr lang="pt-BR" dirty="0">
                <a:latin typeface="Algerian" panose="04020705040A02060702" pitchFamily="82" charset="0"/>
              </a:rPr>
              <a:t> facial </a:t>
            </a:r>
          </a:p>
        </p:txBody>
      </p:sp>
      <p:sp>
        <p:nvSpPr>
          <p:cNvPr id="3" name="Subtítulo 2">
            <a:extLst>
              <a:ext uri="{FF2B5EF4-FFF2-40B4-BE49-F238E27FC236}">
                <a16:creationId xmlns:a16="http://schemas.microsoft.com/office/drawing/2014/main" id="{4622D0A8-8336-11A2-88E1-FEC119895A58}"/>
              </a:ext>
            </a:extLst>
          </p:cNvPr>
          <p:cNvSpPr>
            <a:spLocks noGrp="1"/>
          </p:cNvSpPr>
          <p:nvPr>
            <p:ph type="subTitle" idx="1"/>
          </p:nvPr>
        </p:nvSpPr>
        <p:spPr>
          <a:xfrm>
            <a:off x="7832034" y="5300870"/>
            <a:ext cx="4359965" cy="914400"/>
          </a:xfrm>
        </p:spPr>
        <p:txBody>
          <a:bodyPr/>
          <a:lstStyle/>
          <a:p>
            <a:r>
              <a:rPr lang="pt-BR" sz="3600" dirty="0" err="1">
                <a:latin typeface="Edwardian Script ITC" panose="030303020407070D0804" pitchFamily="66" charset="0"/>
              </a:rPr>
              <a:t>Prof</a:t>
            </a:r>
            <a:r>
              <a:rPr lang="pt-BR" sz="3600" dirty="0">
                <a:latin typeface="Edwardian Script ITC" panose="030303020407070D0804" pitchFamily="66" charset="0"/>
              </a:rPr>
              <a:t> Brenda Caroline </a:t>
            </a:r>
          </a:p>
        </p:txBody>
      </p:sp>
    </p:spTree>
    <p:extLst>
      <p:ext uri="{BB962C8B-B14F-4D97-AF65-F5344CB8AC3E}">
        <p14:creationId xmlns:p14="http://schemas.microsoft.com/office/powerpoint/2010/main" val="174086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4F37B-8957-7D1D-918A-56851167306D}"/>
              </a:ext>
            </a:extLst>
          </p:cNvPr>
          <p:cNvSpPr>
            <a:spLocks noGrp="1"/>
          </p:cNvSpPr>
          <p:nvPr>
            <p:ph type="title"/>
          </p:nvPr>
        </p:nvSpPr>
        <p:spPr/>
        <p:txBody>
          <a:bodyPr/>
          <a:lstStyle/>
          <a:p>
            <a:r>
              <a:rPr lang="pt-BR" dirty="0">
                <a:latin typeface="Algerian" panose="04020705040A02060702" pitchFamily="82" charset="0"/>
              </a:rPr>
              <a:t>Lâmina </a:t>
            </a:r>
          </a:p>
        </p:txBody>
      </p:sp>
      <p:sp>
        <p:nvSpPr>
          <p:cNvPr id="3" name="Espaço Reservado para Conteúdo 2">
            <a:extLst>
              <a:ext uri="{FF2B5EF4-FFF2-40B4-BE49-F238E27FC236}">
                <a16:creationId xmlns:a16="http://schemas.microsoft.com/office/drawing/2014/main" id="{90FA7789-B1F2-5094-6A71-170F5FAE48D4}"/>
              </a:ext>
            </a:extLst>
          </p:cNvPr>
          <p:cNvSpPr>
            <a:spLocks noGrp="1"/>
          </p:cNvSpPr>
          <p:nvPr>
            <p:ph idx="1"/>
          </p:nvPr>
        </p:nvSpPr>
        <p:spPr>
          <a:xfrm>
            <a:off x="251792" y="1470991"/>
            <a:ext cx="10827026" cy="2468894"/>
          </a:xfrm>
        </p:spPr>
        <p:txBody>
          <a:bodyPr/>
          <a:lstStyle/>
          <a:p>
            <a:r>
              <a:rPr lang="pt-BR" sz="2000" dirty="0"/>
              <a:t>Método mais popular e acessível, de fácil aplicação. </a:t>
            </a:r>
          </a:p>
          <a:p>
            <a:r>
              <a:rPr lang="pt-BR" sz="2000" dirty="0"/>
              <a:t>Não elimina o pelo completamente, apenas corta o pelo superficialmente. </a:t>
            </a:r>
          </a:p>
          <a:p>
            <a:r>
              <a:rPr lang="pt-BR" sz="2000" dirty="0"/>
              <a:t>Temporário, requer repetição constante para manter os pelos curtos.</a:t>
            </a:r>
          </a:p>
          <a:p>
            <a:r>
              <a:rPr lang="pt-BR" sz="2000" dirty="0">
                <a:solidFill>
                  <a:srgbClr val="FF0000"/>
                </a:solidFill>
              </a:rPr>
              <a:t>Pode causar vermelhidão e irritações, como a foliculite. </a:t>
            </a:r>
          </a:p>
          <a:p>
            <a:r>
              <a:rPr lang="pt-BR" sz="2000" dirty="0"/>
              <a:t>Não pode ser usado em todas as áreas do corpo, como no buço. </a:t>
            </a:r>
          </a:p>
          <a:p>
            <a:r>
              <a:rPr lang="pt-BR" sz="2000" dirty="0"/>
              <a:t>Gera muito lixo e as lâminas raramente são recicladas. </a:t>
            </a:r>
          </a:p>
        </p:txBody>
      </p:sp>
      <p:pic>
        <p:nvPicPr>
          <p:cNvPr id="4" name="Imagem 3">
            <a:extLst>
              <a:ext uri="{FF2B5EF4-FFF2-40B4-BE49-F238E27FC236}">
                <a16:creationId xmlns:a16="http://schemas.microsoft.com/office/drawing/2014/main" id="{11E9AA27-B220-0A69-CC98-77402C4088CA}"/>
              </a:ext>
            </a:extLst>
          </p:cNvPr>
          <p:cNvPicPr>
            <a:picLocks noChangeAspect="1"/>
          </p:cNvPicPr>
          <p:nvPr/>
        </p:nvPicPr>
        <p:blipFill>
          <a:blip r:embed="rId2"/>
          <a:stretch>
            <a:fillRect/>
          </a:stretch>
        </p:blipFill>
        <p:spPr>
          <a:xfrm>
            <a:off x="4402207" y="3939885"/>
            <a:ext cx="6676611" cy="2114260"/>
          </a:xfrm>
          <a:prstGeom prst="rect">
            <a:avLst/>
          </a:prstGeom>
        </p:spPr>
      </p:pic>
    </p:spTree>
    <p:extLst>
      <p:ext uri="{BB962C8B-B14F-4D97-AF65-F5344CB8AC3E}">
        <p14:creationId xmlns:p14="http://schemas.microsoft.com/office/powerpoint/2010/main" val="356669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3A11F-78D0-E4D5-7676-F21F0C97646D}"/>
              </a:ext>
            </a:extLst>
          </p:cNvPr>
          <p:cNvSpPr>
            <a:spLocks noGrp="1"/>
          </p:cNvSpPr>
          <p:nvPr>
            <p:ph type="title"/>
          </p:nvPr>
        </p:nvSpPr>
        <p:spPr/>
        <p:txBody>
          <a:bodyPr/>
          <a:lstStyle/>
          <a:p>
            <a:r>
              <a:rPr lang="pt-BR" dirty="0">
                <a:latin typeface="Algerian" panose="04020705040A02060702" pitchFamily="82" charset="0"/>
              </a:rPr>
              <a:t>Cremes:</a:t>
            </a:r>
          </a:p>
        </p:txBody>
      </p:sp>
      <p:sp>
        <p:nvSpPr>
          <p:cNvPr id="3" name="Espaço Reservado para Conteúdo 2">
            <a:extLst>
              <a:ext uri="{FF2B5EF4-FFF2-40B4-BE49-F238E27FC236}">
                <a16:creationId xmlns:a16="http://schemas.microsoft.com/office/drawing/2014/main" id="{C0F4D84E-846B-7247-212D-90D25EE3EC14}"/>
              </a:ext>
            </a:extLst>
          </p:cNvPr>
          <p:cNvSpPr>
            <a:spLocks noGrp="1"/>
          </p:cNvSpPr>
          <p:nvPr>
            <p:ph idx="1"/>
          </p:nvPr>
        </p:nvSpPr>
        <p:spPr>
          <a:xfrm>
            <a:off x="344557" y="1690689"/>
            <a:ext cx="11009243" cy="2139189"/>
          </a:xfrm>
        </p:spPr>
        <p:txBody>
          <a:bodyPr/>
          <a:lstStyle/>
          <a:p>
            <a:r>
              <a:rPr lang="pt-BR" sz="1800" dirty="0"/>
              <a:t>Assim como a lâmina, é um método superficial de remoção dos pelos. Prático e temporário, pode ser feito em casa. </a:t>
            </a:r>
          </a:p>
          <a:p>
            <a:r>
              <a:rPr lang="pt-BR" sz="1800" dirty="0"/>
              <a:t>É uma substância química semelhante à do alisamento de cabelos. </a:t>
            </a:r>
          </a:p>
          <a:p>
            <a:r>
              <a:rPr lang="pt-BR" sz="1800" dirty="0"/>
              <a:t>Ao se aplicado, o creme destrói a estrutura dos pelos, que em seguida devem ser removidos com espátula ou esponja. </a:t>
            </a:r>
          </a:p>
          <a:p>
            <a:r>
              <a:rPr lang="pt-BR" sz="1800" dirty="0">
                <a:solidFill>
                  <a:srgbClr val="FF0000"/>
                </a:solidFill>
              </a:rPr>
              <a:t>Pode causar alergias e irritações na pele, necessitando de teste alérgico antes da aplicação</a:t>
            </a:r>
            <a:r>
              <a:rPr lang="pt-BR" sz="1800" dirty="0"/>
              <a:t>.</a:t>
            </a:r>
          </a:p>
        </p:txBody>
      </p:sp>
      <p:pic>
        <p:nvPicPr>
          <p:cNvPr id="4" name="Imagem 3">
            <a:extLst>
              <a:ext uri="{FF2B5EF4-FFF2-40B4-BE49-F238E27FC236}">
                <a16:creationId xmlns:a16="http://schemas.microsoft.com/office/drawing/2014/main" id="{C9B41661-F2D4-9DA9-26FE-043FE5609097}"/>
              </a:ext>
            </a:extLst>
          </p:cNvPr>
          <p:cNvPicPr>
            <a:picLocks noChangeAspect="1"/>
          </p:cNvPicPr>
          <p:nvPr/>
        </p:nvPicPr>
        <p:blipFill>
          <a:blip r:embed="rId2"/>
          <a:stretch>
            <a:fillRect/>
          </a:stretch>
        </p:blipFill>
        <p:spPr>
          <a:xfrm>
            <a:off x="4476750" y="3829878"/>
            <a:ext cx="6877050" cy="2158691"/>
          </a:xfrm>
          <a:prstGeom prst="rect">
            <a:avLst/>
          </a:prstGeom>
        </p:spPr>
      </p:pic>
    </p:spTree>
    <p:extLst>
      <p:ext uri="{BB962C8B-B14F-4D97-AF65-F5344CB8AC3E}">
        <p14:creationId xmlns:p14="http://schemas.microsoft.com/office/powerpoint/2010/main" val="188914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255F-06C5-8451-6638-C18546469B36}"/>
              </a:ext>
            </a:extLst>
          </p:cNvPr>
          <p:cNvSpPr>
            <a:spLocks noGrp="1"/>
          </p:cNvSpPr>
          <p:nvPr>
            <p:ph type="title"/>
          </p:nvPr>
        </p:nvSpPr>
        <p:spPr/>
        <p:txBody>
          <a:bodyPr/>
          <a:lstStyle/>
          <a:p>
            <a:r>
              <a:rPr lang="pt-BR" dirty="0">
                <a:latin typeface="Algerian" panose="04020705040A02060702" pitchFamily="82" charset="0"/>
              </a:rPr>
              <a:t>Cera</a:t>
            </a:r>
          </a:p>
        </p:txBody>
      </p:sp>
      <p:sp>
        <p:nvSpPr>
          <p:cNvPr id="3" name="Espaço Reservado para Conteúdo 2">
            <a:extLst>
              <a:ext uri="{FF2B5EF4-FFF2-40B4-BE49-F238E27FC236}">
                <a16:creationId xmlns:a16="http://schemas.microsoft.com/office/drawing/2014/main" id="{FBBAE4F1-C993-46BC-53A7-C4955A4F26E1}"/>
              </a:ext>
            </a:extLst>
          </p:cNvPr>
          <p:cNvSpPr>
            <a:spLocks noGrp="1"/>
          </p:cNvSpPr>
          <p:nvPr>
            <p:ph idx="1"/>
          </p:nvPr>
        </p:nvSpPr>
        <p:spPr>
          <a:xfrm>
            <a:off x="198783" y="1378227"/>
            <a:ext cx="11155017" cy="2398644"/>
          </a:xfrm>
        </p:spPr>
        <p:txBody>
          <a:bodyPr/>
          <a:lstStyle/>
          <a:p>
            <a:r>
              <a:rPr lang="pt-BR" sz="1800" dirty="0"/>
              <a:t>Método bastante utilizado, tanto em salões de beleza quanto em casa. Pode ser com cera quente ou fria. Temporário. </a:t>
            </a:r>
          </a:p>
          <a:p>
            <a:r>
              <a:rPr lang="pt-BR" sz="1800" dirty="0">
                <a:solidFill>
                  <a:srgbClr val="FF0000"/>
                </a:solidFill>
              </a:rPr>
              <a:t>Como a cera tem que ser puxada, é um método dolorido e demorado. Além disso, tende a escurecer a pele e causar pelos encravados. </a:t>
            </a:r>
          </a:p>
          <a:p>
            <a:r>
              <a:rPr lang="pt-BR" sz="1800" dirty="0"/>
              <a:t>Além da cera, requer o uso de papel celofane ou de um falso tecido para remoção da cera, e de um palito ou espátula para aplicação.</a:t>
            </a:r>
          </a:p>
          <a:p>
            <a:r>
              <a:rPr lang="pt-BR" sz="1800" dirty="0"/>
              <a:t>Gera muito lixo, tanto da cera quanto dos acessórios para sua aplicação e remoção. </a:t>
            </a:r>
          </a:p>
          <a:p>
            <a:r>
              <a:rPr lang="pt-BR" sz="1800" dirty="0"/>
              <a:t>Cuidado, muitos lugares reutilizam a cera, o que não é higiênico nem indicado para a saúde. </a:t>
            </a:r>
          </a:p>
        </p:txBody>
      </p:sp>
      <p:pic>
        <p:nvPicPr>
          <p:cNvPr id="4" name="Imagem 3">
            <a:extLst>
              <a:ext uri="{FF2B5EF4-FFF2-40B4-BE49-F238E27FC236}">
                <a16:creationId xmlns:a16="http://schemas.microsoft.com/office/drawing/2014/main" id="{AC48BF22-8B06-403B-0AA9-2B05A193B64F}"/>
              </a:ext>
            </a:extLst>
          </p:cNvPr>
          <p:cNvPicPr>
            <a:picLocks noChangeAspect="1"/>
          </p:cNvPicPr>
          <p:nvPr/>
        </p:nvPicPr>
        <p:blipFill>
          <a:blip r:embed="rId2"/>
          <a:stretch>
            <a:fillRect/>
          </a:stretch>
        </p:blipFill>
        <p:spPr>
          <a:xfrm>
            <a:off x="4332012" y="3988904"/>
            <a:ext cx="6663980" cy="2086162"/>
          </a:xfrm>
          <a:prstGeom prst="rect">
            <a:avLst/>
          </a:prstGeom>
        </p:spPr>
      </p:pic>
    </p:spTree>
    <p:extLst>
      <p:ext uri="{BB962C8B-B14F-4D97-AF65-F5344CB8AC3E}">
        <p14:creationId xmlns:p14="http://schemas.microsoft.com/office/powerpoint/2010/main" val="38017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B0441-13FF-0CC9-A8DC-96E390A7F7C3}"/>
              </a:ext>
            </a:extLst>
          </p:cNvPr>
          <p:cNvSpPr>
            <a:spLocks noGrp="1"/>
          </p:cNvSpPr>
          <p:nvPr>
            <p:ph type="title"/>
          </p:nvPr>
        </p:nvSpPr>
        <p:spPr/>
        <p:txBody>
          <a:bodyPr/>
          <a:lstStyle/>
          <a:p>
            <a:r>
              <a:rPr lang="pt-BR" dirty="0">
                <a:latin typeface="Algerian" panose="04020705040A02060702" pitchFamily="82" charset="0"/>
              </a:rPr>
              <a:t>Depilador elétrico </a:t>
            </a:r>
          </a:p>
        </p:txBody>
      </p:sp>
      <p:sp>
        <p:nvSpPr>
          <p:cNvPr id="3" name="Espaço Reservado para Conteúdo 2">
            <a:extLst>
              <a:ext uri="{FF2B5EF4-FFF2-40B4-BE49-F238E27FC236}">
                <a16:creationId xmlns:a16="http://schemas.microsoft.com/office/drawing/2014/main" id="{A088D040-9938-5F0A-B0BD-73761489719D}"/>
              </a:ext>
            </a:extLst>
          </p:cNvPr>
          <p:cNvSpPr>
            <a:spLocks noGrp="1"/>
          </p:cNvSpPr>
          <p:nvPr>
            <p:ph idx="1"/>
          </p:nvPr>
        </p:nvSpPr>
        <p:spPr>
          <a:xfrm>
            <a:off x="304800" y="1825625"/>
            <a:ext cx="11049000" cy="1831975"/>
          </a:xfrm>
        </p:spPr>
        <p:txBody>
          <a:bodyPr/>
          <a:lstStyle/>
          <a:p>
            <a:r>
              <a:rPr lang="pt-BR" sz="2000" dirty="0"/>
              <a:t>Formado por um conjunto de pinças giratórias, que arranca o pelo desde a raiz, retardando o crescimento do pelo. </a:t>
            </a:r>
          </a:p>
          <a:p>
            <a:r>
              <a:rPr lang="pt-BR" sz="2000" dirty="0"/>
              <a:t>Indicado para a região das pernas, contraindicado para virilha e regiões sensíveis, como o buço. </a:t>
            </a:r>
          </a:p>
          <a:p>
            <a:r>
              <a:rPr lang="pt-BR" sz="2000" dirty="0">
                <a:solidFill>
                  <a:srgbClr val="FF0000"/>
                </a:solidFill>
              </a:rPr>
              <a:t>É bem dolorido e pode causar pelos encravados. </a:t>
            </a:r>
          </a:p>
          <a:p>
            <a:r>
              <a:rPr lang="pt-BR" sz="2000" dirty="0"/>
              <a:t>Necessita atenção com a higiene e limpeza do aparelho. </a:t>
            </a:r>
          </a:p>
        </p:txBody>
      </p:sp>
      <p:pic>
        <p:nvPicPr>
          <p:cNvPr id="5" name="Imagem 4">
            <a:extLst>
              <a:ext uri="{FF2B5EF4-FFF2-40B4-BE49-F238E27FC236}">
                <a16:creationId xmlns:a16="http://schemas.microsoft.com/office/drawing/2014/main" id="{8CA8FC2D-F7DB-11B9-6731-EBE3C4BCF31F}"/>
              </a:ext>
            </a:extLst>
          </p:cNvPr>
          <p:cNvPicPr>
            <a:picLocks noChangeAspect="1"/>
          </p:cNvPicPr>
          <p:nvPr/>
        </p:nvPicPr>
        <p:blipFill>
          <a:blip r:embed="rId2"/>
          <a:stretch>
            <a:fillRect/>
          </a:stretch>
        </p:blipFill>
        <p:spPr>
          <a:xfrm>
            <a:off x="4188515" y="3792536"/>
            <a:ext cx="7036076" cy="2208609"/>
          </a:xfrm>
          <a:prstGeom prst="rect">
            <a:avLst/>
          </a:prstGeom>
        </p:spPr>
      </p:pic>
    </p:spTree>
    <p:extLst>
      <p:ext uri="{BB962C8B-B14F-4D97-AF65-F5344CB8AC3E}">
        <p14:creationId xmlns:p14="http://schemas.microsoft.com/office/powerpoint/2010/main" val="389185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7BA0B-EC36-11DE-D3CE-45E508A6489A}"/>
              </a:ext>
            </a:extLst>
          </p:cNvPr>
          <p:cNvSpPr>
            <a:spLocks noGrp="1"/>
          </p:cNvSpPr>
          <p:nvPr>
            <p:ph type="title"/>
          </p:nvPr>
        </p:nvSpPr>
        <p:spPr/>
        <p:txBody>
          <a:bodyPr/>
          <a:lstStyle/>
          <a:p>
            <a:r>
              <a:rPr lang="pt-BR" dirty="0">
                <a:latin typeface="Algerian" panose="04020705040A02060702" pitchFamily="82" charset="0"/>
              </a:rPr>
              <a:t>Luz pulsada ou </a:t>
            </a:r>
            <a:r>
              <a:rPr lang="pt-BR" dirty="0" err="1">
                <a:latin typeface="Algerian" panose="04020705040A02060702" pitchFamily="82" charset="0"/>
              </a:rPr>
              <a:t>fotodepilação</a:t>
            </a:r>
            <a:r>
              <a:rPr lang="pt-BR" dirty="0">
                <a:latin typeface="Algerian" panose="04020705040A02060702" pitchFamily="82" charset="0"/>
              </a:rPr>
              <a:t> </a:t>
            </a:r>
          </a:p>
        </p:txBody>
      </p:sp>
      <p:sp>
        <p:nvSpPr>
          <p:cNvPr id="3" name="Espaço Reservado para Conteúdo 2">
            <a:extLst>
              <a:ext uri="{FF2B5EF4-FFF2-40B4-BE49-F238E27FC236}">
                <a16:creationId xmlns:a16="http://schemas.microsoft.com/office/drawing/2014/main" id="{3C72798B-786A-AAE1-B3E7-00D979D6E872}"/>
              </a:ext>
            </a:extLst>
          </p:cNvPr>
          <p:cNvSpPr>
            <a:spLocks noGrp="1"/>
          </p:cNvSpPr>
          <p:nvPr>
            <p:ph idx="1"/>
          </p:nvPr>
        </p:nvSpPr>
        <p:spPr>
          <a:xfrm>
            <a:off x="278297" y="1550505"/>
            <a:ext cx="10707755" cy="2835966"/>
          </a:xfrm>
        </p:spPr>
        <p:txBody>
          <a:bodyPr/>
          <a:lstStyle/>
          <a:p>
            <a:r>
              <a:rPr lang="pt-BR" sz="1800" dirty="0"/>
              <a:t>O aparelho emite uma luz pulsada que atua na área externa do pelo, sem atingir a raiz, não eliminando o folículo (raiz) de uma vez.</a:t>
            </a:r>
          </a:p>
          <a:p>
            <a:r>
              <a:rPr lang="pt-BR" sz="1800" dirty="0"/>
              <a:t>Portanto não é um método definitivo. </a:t>
            </a:r>
          </a:p>
          <a:p>
            <a:r>
              <a:rPr lang="pt-BR" sz="1800" dirty="0"/>
              <a:t>Pode ser aplicada em todas as regiões do corpo. </a:t>
            </a:r>
          </a:p>
          <a:p>
            <a:r>
              <a:rPr lang="pt-BR" sz="1800" dirty="0"/>
              <a:t>Deve ser feita em clínicas e aplicada por profissionais treinados.</a:t>
            </a:r>
          </a:p>
          <a:p>
            <a:r>
              <a:rPr lang="pt-BR" sz="1800" dirty="0"/>
              <a:t>Muitas vezes é vendida como laser, mas não tem o mesmo cumprimento de onda específico, sendo mais suave, apenas enfraquecendo e retardando o crescimento do pelo. </a:t>
            </a:r>
          </a:p>
          <a:p>
            <a:r>
              <a:rPr lang="pt-BR" sz="1800" dirty="0"/>
              <a:t>Duração: semipermanente, menor que o laser.</a:t>
            </a:r>
          </a:p>
        </p:txBody>
      </p:sp>
      <p:pic>
        <p:nvPicPr>
          <p:cNvPr id="4" name="Imagem 3">
            <a:extLst>
              <a:ext uri="{FF2B5EF4-FFF2-40B4-BE49-F238E27FC236}">
                <a16:creationId xmlns:a16="http://schemas.microsoft.com/office/drawing/2014/main" id="{9066A688-FD39-5195-9A02-CE6CAC72EFE2}"/>
              </a:ext>
            </a:extLst>
          </p:cNvPr>
          <p:cNvPicPr>
            <a:picLocks noChangeAspect="1"/>
          </p:cNvPicPr>
          <p:nvPr/>
        </p:nvPicPr>
        <p:blipFill>
          <a:blip r:embed="rId2"/>
          <a:stretch>
            <a:fillRect/>
          </a:stretch>
        </p:blipFill>
        <p:spPr>
          <a:xfrm>
            <a:off x="4993171" y="3816968"/>
            <a:ext cx="7079560" cy="2225814"/>
          </a:xfrm>
          <a:prstGeom prst="rect">
            <a:avLst/>
          </a:prstGeom>
        </p:spPr>
      </p:pic>
    </p:spTree>
    <p:extLst>
      <p:ext uri="{BB962C8B-B14F-4D97-AF65-F5344CB8AC3E}">
        <p14:creationId xmlns:p14="http://schemas.microsoft.com/office/powerpoint/2010/main" val="230929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B54B0-105C-BC98-9E60-E25E809F92BB}"/>
              </a:ext>
            </a:extLst>
          </p:cNvPr>
          <p:cNvSpPr>
            <a:spLocks noGrp="1"/>
          </p:cNvSpPr>
          <p:nvPr>
            <p:ph type="title"/>
          </p:nvPr>
        </p:nvSpPr>
        <p:spPr/>
        <p:txBody>
          <a:bodyPr/>
          <a:lstStyle/>
          <a:p>
            <a:r>
              <a:rPr lang="pt-BR" dirty="0">
                <a:latin typeface="Algerian" panose="04020705040A02060702" pitchFamily="82" charset="0"/>
              </a:rPr>
              <a:t>Laser</a:t>
            </a:r>
          </a:p>
        </p:txBody>
      </p:sp>
      <p:sp>
        <p:nvSpPr>
          <p:cNvPr id="3" name="Espaço Reservado para Conteúdo 2">
            <a:extLst>
              <a:ext uri="{FF2B5EF4-FFF2-40B4-BE49-F238E27FC236}">
                <a16:creationId xmlns:a16="http://schemas.microsoft.com/office/drawing/2014/main" id="{93FFCC3A-765F-5B29-0872-96C860388D0F}"/>
              </a:ext>
            </a:extLst>
          </p:cNvPr>
          <p:cNvSpPr>
            <a:spLocks noGrp="1"/>
          </p:cNvSpPr>
          <p:nvPr>
            <p:ph idx="1"/>
          </p:nvPr>
        </p:nvSpPr>
        <p:spPr/>
        <p:txBody>
          <a:bodyPr/>
          <a:lstStyle/>
          <a:p>
            <a:r>
              <a:rPr lang="pt-BR" dirty="0"/>
              <a:t>A depilação a laser é o método mais prático e efetivo para eliminar os pelos indesejados, eliminando a raiz dos pelos. </a:t>
            </a:r>
          </a:p>
        </p:txBody>
      </p:sp>
      <p:pic>
        <p:nvPicPr>
          <p:cNvPr id="4" name="Imagem 3">
            <a:extLst>
              <a:ext uri="{FF2B5EF4-FFF2-40B4-BE49-F238E27FC236}">
                <a16:creationId xmlns:a16="http://schemas.microsoft.com/office/drawing/2014/main" id="{A48CDEE4-9B23-5858-9161-E9E7275A2189}"/>
              </a:ext>
            </a:extLst>
          </p:cNvPr>
          <p:cNvPicPr>
            <a:picLocks noChangeAspect="1"/>
          </p:cNvPicPr>
          <p:nvPr/>
        </p:nvPicPr>
        <p:blipFill>
          <a:blip r:embed="rId2"/>
          <a:stretch>
            <a:fillRect/>
          </a:stretch>
        </p:blipFill>
        <p:spPr>
          <a:xfrm>
            <a:off x="4499527" y="3556497"/>
            <a:ext cx="6854273" cy="2154983"/>
          </a:xfrm>
          <a:prstGeom prst="rect">
            <a:avLst/>
          </a:prstGeom>
        </p:spPr>
      </p:pic>
      <p:pic>
        <p:nvPicPr>
          <p:cNvPr id="5" name="Imagem 4">
            <a:extLst>
              <a:ext uri="{FF2B5EF4-FFF2-40B4-BE49-F238E27FC236}">
                <a16:creationId xmlns:a16="http://schemas.microsoft.com/office/drawing/2014/main" id="{412AB938-44EA-1370-D08A-5FF33CD9B9F4}"/>
              </a:ext>
            </a:extLst>
          </p:cNvPr>
          <p:cNvPicPr>
            <a:picLocks noChangeAspect="1"/>
          </p:cNvPicPr>
          <p:nvPr/>
        </p:nvPicPr>
        <p:blipFill>
          <a:blip r:embed="rId3"/>
          <a:stretch>
            <a:fillRect/>
          </a:stretch>
        </p:blipFill>
        <p:spPr>
          <a:xfrm>
            <a:off x="1041952" y="3836373"/>
            <a:ext cx="3185491" cy="1911294"/>
          </a:xfrm>
          <a:prstGeom prst="rect">
            <a:avLst/>
          </a:prstGeom>
        </p:spPr>
      </p:pic>
    </p:spTree>
    <p:extLst>
      <p:ext uri="{BB962C8B-B14F-4D97-AF65-F5344CB8AC3E}">
        <p14:creationId xmlns:p14="http://schemas.microsoft.com/office/powerpoint/2010/main" val="73047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9C187-EDB9-330C-B73B-11BF12478E21}"/>
              </a:ext>
            </a:extLst>
          </p:cNvPr>
          <p:cNvSpPr>
            <a:spLocks noGrp="1"/>
          </p:cNvSpPr>
          <p:nvPr>
            <p:ph type="title"/>
          </p:nvPr>
        </p:nvSpPr>
        <p:spPr/>
        <p:txBody>
          <a:bodyPr/>
          <a:lstStyle/>
          <a:p>
            <a:r>
              <a:rPr lang="pt-BR" dirty="0">
                <a:latin typeface="Algerian" panose="04020705040A02060702" pitchFamily="82" charset="0"/>
              </a:rPr>
              <a:t>Fio</a:t>
            </a:r>
          </a:p>
        </p:txBody>
      </p:sp>
      <p:sp>
        <p:nvSpPr>
          <p:cNvPr id="3" name="Espaço Reservado para Conteúdo 2">
            <a:extLst>
              <a:ext uri="{FF2B5EF4-FFF2-40B4-BE49-F238E27FC236}">
                <a16:creationId xmlns:a16="http://schemas.microsoft.com/office/drawing/2014/main" id="{892CB260-9FCC-105A-C350-2CBCF2804AB6}"/>
              </a:ext>
            </a:extLst>
          </p:cNvPr>
          <p:cNvSpPr>
            <a:spLocks noGrp="1"/>
          </p:cNvSpPr>
          <p:nvPr>
            <p:ph idx="1"/>
          </p:nvPr>
        </p:nvSpPr>
        <p:spPr>
          <a:xfrm>
            <a:off x="278296" y="1825624"/>
            <a:ext cx="5817704" cy="3846305"/>
          </a:xfrm>
        </p:spPr>
        <p:txBody>
          <a:bodyPr/>
          <a:lstStyle/>
          <a:p>
            <a:pPr algn="l" fontAlgn="base"/>
            <a:r>
              <a:rPr lang="pt-BR" sz="2000" b="0" i="0" dirty="0">
                <a:solidFill>
                  <a:srgbClr val="3C3C3C"/>
                </a:solidFill>
                <a:effectLst/>
                <a:latin typeface="LibreFranklin"/>
              </a:rPr>
              <a:t>Apesar de ser um tanto quanto dolorida, esse tipo de depilação não prejudica em nada a pele e os riscos são praticamente nulos, quando bem realizada. </a:t>
            </a:r>
          </a:p>
          <a:p>
            <a:pPr algn="l" fontAlgn="base"/>
            <a:r>
              <a:rPr lang="pt-BR" sz="2000" b="0" i="0" dirty="0">
                <a:solidFill>
                  <a:srgbClr val="3C3C3C"/>
                </a:solidFill>
                <a:effectLst/>
                <a:latin typeface="LibreFranklin"/>
              </a:rPr>
              <a:t>Os pelos são removidos pela raiz, mas ela só está indicada para pelos finos, que nascem no rosto, principalmente em mulheres, já que os pelos grossos não serão removidos facilmente através desse método.</a:t>
            </a:r>
          </a:p>
          <a:p>
            <a:pPr algn="l" fontAlgn="base"/>
            <a:r>
              <a:rPr lang="pt-BR" sz="2000" b="0" i="0" dirty="0">
                <a:solidFill>
                  <a:srgbClr val="3C3C3C"/>
                </a:solidFill>
                <a:effectLst/>
                <a:latin typeface="LibreFranklin"/>
              </a:rPr>
              <a:t>Esse tipo de depilação dever ser feito aproximadamente de 15 em 15 dias, mas o tempo varia de pessoa para pessoa.</a:t>
            </a:r>
          </a:p>
          <a:p>
            <a:endParaRPr lang="pt-BR" dirty="0"/>
          </a:p>
        </p:txBody>
      </p:sp>
      <p:pic>
        <p:nvPicPr>
          <p:cNvPr id="6" name="Imagem 5">
            <a:extLst>
              <a:ext uri="{FF2B5EF4-FFF2-40B4-BE49-F238E27FC236}">
                <a16:creationId xmlns:a16="http://schemas.microsoft.com/office/drawing/2014/main" id="{7964279B-3480-2A54-DE95-1C3841ECBCC7}"/>
              </a:ext>
            </a:extLst>
          </p:cNvPr>
          <p:cNvPicPr>
            <a:picLocks noChangeAspect="1"/>
          </p:cNvPicPr>
          <p:nvPr/>
        </p:nvPicPr>
        <p:blipFill>
          <a:blip r:embed="rId2"/>
          <a:stretch>
            <a:fillRect/>
          </a:stretch>
        </p:blipFill>
        <p:spPr>
          <a:xfrm>
            <a:off x="6258340" y="365126"/>
            <a:ext cx="4724400" cy="5591175"/>
          </a:xfrm>
          <a:prstGeom prst="rect">
            <a:avLst/>
          </a:prstGeom>
        </p:spPr>
      </p:pic>
    </p:spTree>
    <p:extLst>
      <p:ext uri="{BB962C8B-B14F-4D97-AF65-F5344CB8AC3E}">
        <p14:creationId xmlns:p14="http://schemas.microsoft.com/office/powerpoint/2010/main" val="341954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C9AEE-EF00-1B71-EF56-657BF177CE98}"/>
              </a:ext>
            </a:extLst>
          </p:cNvPr>
          <p:cNvSpPr>
            <a:spLocks noGrp="1"/>
          </p:cNvSpPr>
          <p:nvPr>
            <p:ph type="title"/>
          </p:nvPr>
        </p:nvSpPr>
        <p:spPr/>
        <p:txBody>
          <a:bodyPr/>
          <a:lstStyle/>
          <a:p>
            <a:r>
              <a:rPr lang="pt-BR" dirty="0">
                <a:latin typeface="Algerian" panose="04020705040A02060702" pitchFamily="82" charset="0"/>
              </a:rPr>
              <a:t>Pinça </a:t>
            </a:r>
          </a:p>
        </p:txBody>
      </p:sp>
      <p:sp>
        <p:nvSpPr>
          <p:cNvPr id="3" name="Espaço Reservado para Conteúdo 2">
            <a:extLst>
              <a:ext uri="{FF2B5EF4-FFF2-40B4-BE49-F238E27FC236}">
                <a16:creationId xmlns:a16="http://schemas.microsoft.com/office/drawing/2014/main" id="{1BC2F201-0411-E875-3C5D-8E5C492F7556}"/>
              </a:ext>
            </a:extLst>
          </p:cNvPr>
          <p:cNvSpPr>
            <a:spLocks noGrp="1"/>
          </p:cNvSpPr>
          <p:nvPr>
            <p:ph idx="1"/>
          </p:nvPr>
        </p:nvSpPr>
        <p:spPr>
          <a:xfrm>
            <a:off x="838200" y="1825625"/>
            <a:ext cx="5907157" cy="4351338"/>
          </a:xfrm>
        </p:spPr>
        <p:txBody>
          <a:bodyPr/>
          <a:lstStyle/>
          <a:p>
            <a:r>
              <a:rPr lang="pt-BR" sz="1800" dirty="0"/>
              <a:t>A pinça é um dos tipos de depilação que também retira o fio desde sua raiz. </a:t>
            </a:r>
          </a:p>
          <a:p>
            <a:r>
              <a:rPr lang="pt-BR" sz="1800" dirty="0"/>
              <a:t>Esse método consiste na retirada de fio por fio, por isso, é uma boa alternativa para áreas menores como sobrancelha e região do queixo ou finalização e acabamento de outros métodos.</a:t>
            </a:r>
          </a:p>
          <a:p>
            <a:r>
              <a:rPr lang="pt-BR" sz="1800" dirty="0"/>
              <a:t>Ao se retirar pelos muito curtos, a pinça pode causar trauma e irritação no local. </a:t>
            </a:r>
          </a:p>
          <a:p>
            <a:r>
              <a:rPr lang="pt-BR" sz="1800" dirty="0"/>
              <a:t>Há que se ter cuidado também para não quebrar o fio na hora de puxar. </a:t>
            </a:r>
          </a:p>
          <a:p>
            <a:r>
              <a:rPr lang="pt-BR" sz="1800" dirty="0"/>
              <a:t>Enfim, é um tipo de depilação mais demorado e dolorido, por tirar fio por fio.</a:t>
            </a:r>
          </a:p>
        </p:txBody>
      </p:sp>
      <p:pic>
        <p:nvPicPr>
          <p:cNvPr id="4" name="Imagem 3">
            <a:extLst>
              <a:ext uri="{FF2B5EF4-FFF2-40B4-BE49-F238E27FC236}">
                <a16:creationId xmlns:a16="http://schemas.microsoft.com/office/drawing/2014/main" id="{E0303473-1B58-1742-36B3-D62BF245AD8F}"/>
              </a:ext>
            </a:extLst>
          </p:cNvPr>
          <p:cNvPicPr>
            <a:picLocks noChangeAspect="1"/>
          </p:cNvPicPr>
          <p:nvPr/>
        </p:nvPicPr>
        <p:blipFill>
          <a:blip r:embed="rId2"/>
          <a:stretch>
            <a:fillRect/>
          </a:stretch>
        </p:blipFill>
        <p:spPr>
          <a:xfrm>
            <a:off x="8017979" y="1895475"/>
            <a:ext cx="3524250" cy="3067050"/>
          </a:xfrm>
          <a:prstGeom prst="rect">
            <a:avLst/>
          </a:prstGeom>
        </p:spPr>
      </p:pic>
    </p:spTree>
    <p:extLst>
      <p:ext uri="{BB962C8B-B14F-4D97-AF65-F5344CB8AC3E}">
        <p14:creationId xmlns:p14="http://schemas.microsoft.com/office/powerpoint/2010/main" val="297072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F3A1A-0BA0-036A-34AF-F7A87CD8C2E8}"/>
              </a:ext>
            </a:extLst>
          </p:cNvPr>
          <p:cNvSpPr>
            <a:spLocks noGrp="1"/>
          </p:cNvSpPr>
          <p:nvPr>
            <p:ph type="title"/>
          </p:nvPr>
        </p:nvSpPr>
        <p:spPr/>
        <p:txBody>
          <a:bodyPr/>
          <a:lstStyle/>
          <a:p>
            <a:r>
              <a:rPr lang="pt-BR" dirty="0">
                <a:solidFill>
                  <a:srgbClr val="996633"/>
                </a:solidFill>
                <a:latin typeface="Algerian" panose="04020705040A02060702" pitchFamily="82" charset="0"/>
              </a:rPr>
              <a:t>Tratamento </a:t>
            </a:r>
            <a:r>
              <a:rPr lang="pt-BR" dirty="0" err="1">
                <a:solidFill>
                  <a:srgbClr val="996633"/>
                </a:solidFill>
                <a:latin typeface="Algerian" panose="04020705040A02060702" pitchFamily="82" charset="0"/>
              </a:rPr>
              <a:t>pré</a:t>
            </a:r>
            <a:r>
              <a:rPr lang="pt-BR" dirty="0">
                <a:solidFill>
                  <a:srgbClr val="996633"/>
                </a:solidFill>
                <a:latin typeface="Algerian" panose="04020705040A02060702" pitchFamily="82" charset="0"/>
              </a:rPr>
              <a:t> depilação</a:t>
            </a:r>
          </a:p>
        </p:txBody>
      </p:sp>
      <p:sp>
        <p:nvSpPr>
          <p:cNvPr id="3" name="Espaço Reservado para Conteúdo 2">
            <a:extLst>
              <a:ext uri="{FF2B5EF4-FFF2-40B4-BE49-F238E27FC236}">
                <a16:creationId xmlns:a16="http://schemas.microsoft.com/office/drawing/2014/main" id="{3AC7D848-14BA-361C-5CC6-37DDEC0D0FA9}"/>
              </a:ext>
            </a:extLst>
          </p:cNvPr>
          <p:cNvSpPr>
            <a:spLocks noGrp="1"/>
          </p:cNvSpPr>
          <p:nvPr>
            <p:ph idx="1"/>
          </p:nvPr>
        </p:nvSpPr>
        <p:spPr/>
        <p:txBody>
          <a:bodyPr/>
          <a:lstStyle/>
          <a:p>
            <a:r>
              <a:rPr lang="pt-BR" dirty="0"/>
              <a:t>Assepsia </a:t>
            </a:r>
          </a:p>
          <a:p>
            <a:r>
              <a:rPr lang="pt-BR" dirty="0"/>
              <a:t>Limpeza da pele</a:t>
            </a:r>
          </a:p>
          <a:p>
            <a:r>
              <a:rPr lang="pt-BR" dirty="0"/>
              <a:t>Esfoliação</a:t>
            </a:r>
          </a:p>
        </p:txBody>
      </p:sp>
    </p:spTree>
    <p:extLst>
      <p:ext uri="{BB962C8B-B14F-4D97-AF65-F5344CB8AC3E}">
        <p14:creationId xmlns:p14="http://schemas.microsoft.com/office/powerpoint/2010/main" val="73883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F51439FB-32D6-5CBA-4D3E-8834E53BEBB9}"/>
              </a:ext>
            </a:extLst>
          </p:cNvPr>
          <p:cNvSpPr>
            <a:spLocks noGrp="1"/>
          </p:cNvSpPr>
          <p:nvPr>
            <p:ph idx="1"/>
          </p:nvPr>
        </p:nvSpPr>
        <p:spPr/>
        <p:txBody>
          <a:bodyPr/>
          <a:lstStyle/>
          <a:p>
            <a:pPr marL="0" indent="0" algn="ctr">
              <a:buNone/>
            </a:pPr>
            <a:r>
              <a:rPr lang="pt-BR" sz="8800" dirty="0">
                <a:solidFill>
                  <a:srgbClr val="996633"/>
                </a:solidFill>
                <a:latin typeface="Algerian" panose="04020705040A02060702" pitchFamily="82" charset="0"/>
              </a:rPr>
              <a:t>Vídeo</a:t>
            </a:r>
          </a:p>
        </p:txBody>
      </p:sp>
    </p:spTree>
    <p:extLst>
      <p:ext uri="{BB962C8B-B14F-4D97-AF65-F5344CB8AC3E}">
        <p14:creationId xmlns:p14="http://schemas.microsoft.com/office/powerpoint/2010/main" val="36093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C981E-6D02-5AD7-D6CD-C4C4A5B34774}"/>
              </a:ext>
            </a:extLst>
          </p:cNvPr>
          <p:cNvSpPr>
            <a:spLocks noGrp="1"/>
          </p:cNvSpPr>
          <p:nvPr>
            <p:ph type="title"/>
          </p:nvPr>
        </p:nvSpPr>
        <p:spPr/>
        <p:txBody>
          <a:bodyPr/>
          <a:lstStyle/>
          <a:p>
            <a:r>
              <a:rPr lang="pt-BR" dirty="0">
                <a:solidFill>
                  <a:srgbClr val="990099"/>
                </a:solidFill>
                <a:latin typeface="Algerian" panose="04020705040A02060702" pitchFamily="82" charset="0"/>
              </a:rPr>
              <a:t>Higiene Pessoal:</a:t>
            </a:r>
          </a:p>
        </p:txBody>
      </p:sp>
      <p:sp>
        <p:nvSpPr>
          <p:cNvPr id="3" name="Espaço Reservado para Conteúdo 2">
            <a:extLst>
              <a:ext uri="{FF2B5EF4-FFF2-40B4-BE49-F238E27FC236}">
                <a16:creationId xmlns:a16="http://schemas.microsoft.com/office/drawing/2014/main" id="{F27A32EA-D24A-3CE1-5FDC-97E7866055FF}"/>
              </a:ext>
            </a:extLst>
          </p:cNvPr>
          <p:cNvSpPr>
            <a:spLocks noGrp="1"/>
          </p:cNvSpPr>
          <p:nvPr>
            <p:ph idx="1"/>
          </p:nvPr>
        </p:nvSpPr>
        <p:spPr/>
        <p:txBody>
          <a:bodyPr/>
          <a:lstStyle/>
          <a:p>
            <a:r>
              <a:rPr lang="pt-BR" sz="2000" dirty="0">
                <a:solidFill>
                  <a:srgbClr val="FF6699"/>
                </a:solidFill>
              </a:rPr>
              <a:t>Estar com os cabelos sempre limpos e presos. </a:t>
            </a:r>
          </a:p>
          <a:p>
            <a:r>
              <a:rPr lang="pt-BR" sz="2000" dirty="0">
                <a:solidFill>
                  <a:srgbClr val="FF6699"/>
                </a:solidFill>
              </a:rPr>
              <a:t>Ter unhas limpas e curtas (se esmaltadas dar preferência a cores claras). </a:t>
            </a:r>
          </a:p>
          <a:p>
            <a:r>
              <a:rPr lang="pt-BR" sz="2000" dirty="0">
                <a:solidFill>
                  <a:srgbClr val="FF6699"/>
                </a:solidFill>
              </a:rPr>
              <a:t>Usar vestimentas de cores claras, de preferência branca. </a:t>
            </a:r>
          </a:p>
          <a:p>
            <a:r>
              <a:rPr lang="pt-BR" sz="2000" dirty="0">
                <a:solidFill>
                  <a:srgbClr val="FF6699"/>
                </a:solidFill>
              </a:rPr>
              <a:t>O uso de jaleco deve ser restrito a cabine de depilação. </a:t>
            </a:r>
          </a:p>
          <a:p>
            <a:r>
              <a:rPr lang="pt-BR" sz="2000" dirty="0">
                <a:solidFill>
                  <a:srgbClr val="FF6699"/>
                </a:solidFill>
              </a:rPr>
              <a:t>Maquiagem leve e discreta. </a:t>
            </a:r>
          </a:p>
          <a:p>
            <a:r>
              <a:rPr lang="pt-BR" sz="2000" dirty="0">
                <a:solidFill>
                  <a:srgbClr val="FF6699"/>
                </a:solidFill>
              </a:rPr>
              <a:t>Durante os atendimentos não usar anéis, relógios ou pulseiras, evitando causar desconforto ao cliente. </a:t>
            </a:r>
          </a:p>
          <a:p>
            <a:r>
              <a:rPr lang="pt-BR" sz="2000" dirty="0">
                <a:solidFill>
                  <a:srgbClr val="FF6699"/>
                </a:solidFill>
              </a:rPr>
              <a:t>É imprescindível lavar as mãos antes e depois de cada atendimento, bem como o uso de EPIs descartáveis (luvas, mascara cirúrgica e toca) durante o procedimento, evitando assim contaminações por micro-organismos.</a:t>
            </a:r>
          </a:p>
        </p:txBody>
      </p:sp>
    </p:spTree>
    <p:extLst>
      <p:ext uri="{BB962C8B-B14F-4D97-AF65-F5344CB8AC3E}">
        <p14:creationId xmlns:p14="http://schemas.microsoft.com/office/powerpoint/2010/main" val="382496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36BF9-F03D-CD69-F821-D5E973D8CA4D}"/>
              </a:ext>
            </a:extLst>
          </p:cNvPr>
          <p:cNvSpPr>
            <a:spLocks noGrp="1"/>
          </p:cNvSpPr>
          <p:nvPr>
            <p:ph type="title"/>
          </p:nvPr>
        </p:nvSpPr>
        <p:spPr/>
        <p:txBody>
          <a:bodyPr/>
          <a:lstStyle/>
          <a:p>
            <a:r>
              <a:rPr lang="pt-BR" dirty="0">
                <a:solidFill>
                  <a:srgbClr val="990099"/>
                </a:solidFill>
                <a:latin typeface="Algerian" panose="04020705040A02060702" pitchFamily="82" charset="0"/>
              </a:rPr>
              <a:t>HIGIENE E ORGANIZAÇÃO NO</a:t>
            </a:r>
            <a:br>
              <a:rPr lang="pt-BR" dirty="0">
                <a:solidFill>
                  <a:srgbClr val="990099"/>
                </a:solidFill>
                <a:latin typeface="Algerian" panose="04020705040A02060702" pitchFamily="82" charset="0"/>
              </a:rPr>
            </a:br>
            <a:r>
              <a:rPr lang="pt-BR" dirty="0">
                <a:solidFill>
                  <a:srgbClr val="990099"/>
                </a:solidFill>
                <a:latin typeface="Algerian" panose="04020705040A02060702" pitchFamily="82" charset="0"/>
              </a:rPr>
              <a:t>AMBIENTE DE TRABALHO</a:t>
            </a:r>
          </a:p>
        </p:txBody>
      </p:sp>
      <p:sp>
        <p:nvSpPr>
          <p:cNvPr id="3" name="Espaço Reservado para Conteúdo 2">
            <a:extLst>
              <a:ext uri="{FF2B5EF4-FFF2-40B4-BE49-F238E27FC236}">
                <a16:creationId xmlns:a16="http://schemas.microsoft.com/office/drawing/2014/main" id="{37D44659-BBDE-5801-E9F2-E22D6C487C5E}"/>
              </a:ext>
            </a:extLst>
          </p:cNvPr>
          <p:cNvSpPr>
            <a:spLocks noGrp="1"/>
          </p:cNvSpPr>
          <p:nvPr>
            <p:ph idx="1"/>
          </p:nvPr>
        </p:nvSpPr>
        <p:spPr/>
        <p:txBody>
          <a:bodyPr/>
          <a:lstStyle/>
          <a:p>
            <a:pPr marL="0" indent="0">
              <a:buNone/>
            </a:pPr>
            <a:r>
              <a:rPr lang="pt-BR" dirty="0">
                <a:solidFill>
                  <a:srgbClr val="990099"/>
                </a:solidFill>
              </a:rPr>
              <a:t>NORMAS DA ANVISA (AGÊNCIA NACIONAL DE VIGILÂNCIA SANITÁRIA)</a:t>
            </a:r>
          </a:p>
          <a:p>
            <a:r>
              <a:rPr lang="pt-BR" dirty="0">
                <a:solidFill>
                  <a:srgbClr val="990099"/>
                </a:solidFill>
              </a:rPr>
              <a:t>Profissionais de Depilação: O profissional de depilação deve cumprir as seguintes normas e procedimentos:</a:t>
            </a:r>
          </a:p>
          <a:p>
            <a:endParaRPr lang="pt-BR" dirty="0">
              <a:solidFill>
                <a:srgbClr val="990099"/>
              </a:solidFill>
            </a:endParaRPr>
          </a:p>
          <a:p>
            <a:r>
              <a:rPr lang="pt-BR" sz="2000" dirty="0">
                <a:solidFill>
                  <a:srgbClr val="FF6699"/>
                </a:solidFill>
              </a:rPr>
              <a:t>Atender em local adequado e com privacidade.</a:t>
            </a:r>
          </a:p>
          <a:p>
            <a:r>
              <a:rPr lang="pt-BR" sz="2000" dirty="0">
                <a:solidFill>
                  <a:srgbClr val="FF6699"/>
                </a:solidFill>
              </a:rPr>
              <a:t> Maca com superfície lisa e lavável, que permita uma higienização adequada.</a:t>
            </a:r>
          </a:p>
          <a:p>
            <a:r>
              <a:rPr lang="pt-BR" sz="2000" dirty="0">
                <a:solidFill>
                  <a:srgbClr val="FF6699"/>
                </a:solidFill>
              </a:rPr>
              <a:t> Lençol de papel descartável que deverá ser trocado, após atendimento de cada cliente.</a:t>
            </a:r>
          </a:p>
          <a:p>
            <a:r>
              <a:rPr lang="pt-BR" sz="2000" dirty="0">
                <a:solidFill>
                  <a:srgbClr val="FF6699"/>
                </a:solidFill>
              </a:rPr>
              <a:t> Mesa ou carrinho auxiliar com superfície lisa e lavável para colocação dos produtos usados no processo de depilação.</a:t>
            </a:r>
          </a:p>
        </p:txBody>
      </p:sp>
    </p:spTree>
    <p:extLst>
      <p:ext uri="{BB962C8B-B14F-4D97-AF65-F5344CB8AC3E}">
        <p14:creationId xmlns:p14="http://schemas.microsoft.com/office/powerpoint/2010/main" val="408441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371F159-F818-ED36-89B0-8FA810369AAF}"/>
              </a:ext>
            </a:extLst>
          </p:cNvPr>
          <p:cNvSpPr>
            <a:spLocks noGrp="1"/>
          </p:cNvSpPr>
          <p:nvPr>
            <p:ph idx="1"/>
          </p:nvPr>
        </p:nvSpPr>
        <p:spPr/>
        <p:txBody>
          <a:bodyPr/>
          <a:lstStyle/>
          <a:p>
            <a:r>
              <a:rPr lang="pt-BR" sz="2000" dirty="0">
                <a:solidFill>
                  <a:srgbClr val="FF6699"/>
                </a:solidFill>
              </a:rPr>
              <a:t> Lixeira com saco plástico e tampa para descarte da cera e materiais utilizados.</a:t>
            </a:r>
          </a:p>
          <a:p>
            <a:r>
              <a:rPr lang="pt-BR" sz="2000" dirty="0">
                <a:solidFill>
                  <a:srgbClr val="FF6699"/>
                </a:solidFill>
              </a:rPr>
              <a:t> Usar materiais descartáveis ou esterilizáveis (espátulas, pinças, tesouras).</a:t>
            </a:r>
          </a:p>
          <a:p>
            <a:r>
              <a:rPr lang="pt-BR" sz="2000" dirty="0">
                <a:solidFill>
                  <a:srgbClr val="FF6699"/>
                </a:solidFill>
              </a:rPr>
              <a:t> Usar ceras descartáveis (não reaproveitar cera).</a:t>
            </a:r>
          </a:p>
          <a:p>
            <a:r>
              <a:rPr lang="pt-BR" sz="2000" dirty="0">
                <a:solidFill>
                  <a:srgbClr val="FF6699"/>
                </a:solidFill>
              </a:rPr>
              <a:t>Usar ceras de depilação que tragam no rótulo a identificação do produto, a</a:t>
            </a:r>
          </a:p>
          <a:p>
            <a:r>
              <a:rPr lang="pt-BR" sz="2000" dirty="0">
                <a:solidFill>
                  <a:srgbClr val="FF6699"/>
                </a:solidFill>
              </a:rPr>
              <a:t>procedência, a validade e o número de registro no ministério da saúde (MS).</a:t>
            </a:r>
          </a:p>
          <a:p>
            <a:endParaRPr lang="pt-BR" dirty="0"/>
          </a:p>
        </p:txBody>
      </p:sp>
    </p:spTree>
    <p:extLst>
      <p:ext uri="{BB962C8B-B14F-4D97-AF65-F5344CB8AC3E}">
        <p14:creationId xmlns:p14="http://schemas.microsoft.com/office/powerpoint/2010/main" val="24981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1B8AAE-B001-BB99-E4B6-870BDF165FE1}"/>
              </a:ext>
            </a:extLst>
          </p:cNvPr>
          <p:cNvSpPr>
            <a:spLocks noGrp="1"/>
          </p:cNvSpPr>
          <p:nvPr>
            <p:ph type="title"/>
          </p:nvPr>
        </p:nvSpPr>
        <p:spPr/>
        <p:txBody>
          <a:bodyPr/>
          <a:lstStyle/>
          <a:p>
            <a:r>
              <a:rPr lang="pt-BR" dirty="0">
                <a:solidFill>
                  <a:srgbClr val="996633"/>
                </a:solidFill>
                <a:latin typeface="Algerian" panose="04020705040A02060702" pitchFamily="82" charset="0"/>
              </a:rPr>
              <a:t>Pelos:</a:t>
            </a:r>
          </a:p>
        </p:txBody>
      </p:sp>
      <p:sp>
        <p:nvSpPr>
          <p:cNvPr id="3" name="Espaço Reservado para Conteúdo 2">
            <a:extLst>
              <a:ext uri="{FF2B5EF4-FFF2-40B4-BE49-F238E27FC236}">
                <a16:creationId xmlns:a16="http://schemas.microsoft.com/office/drawing/2014/main" id="{15E19AD4-D796-E7AA-639F-D54C890795F2}"/>
              </a:ext>
            </a:extLst>
          </p:cNvPr>
          <p:cNvSpPr>
            <a:spLocks noGrp="1"/>
          </p:cNvSpPr>
          <p:nvPr>
            <p:ph idx="1"/>
          </p:nvPr>
        </p:nvSpPr>
        <p:spPr>
          <a:xfrm>
            <a:off x="185530" y="1825625"/>
            <a:ext cx="7036905" cy="4351338"/>
          </a:xfrm>
        </p:spPr>
        <p:txBody>
          <a:bodyPr/>
          <a:lstStyle/>
          <a:p>
            <a:r>
              <a:rPr lang="pt-BR" sz="2000" dirty="0">
                <a:latin typeface="Bahnschrift Light" panose="020B0502040204020203" pitchFamily="34" charset="0"/>
              </a:rPr>
              <a:t>Os pelos têm origem dérmica e são constituídos por queratina.</a:t>
            </a:r>
          </a:p>
          <a:p>
            <a:r>
              <a:rPr lang="pt-BR" sz="2000" dirty="0">
                <a:latin typeface="Bahnschrift Light" panose="020B0502040204020203" pitchFamily="34" charset="0"/>
              </a:rPr>
              <a:t>Possuem diversas funções como a de promover proteção </a:t>
            </a:r>
            <a:r>
              <a:rPr lang="pt-BR" sz="2000" dirty="0">
                <a:solidFill>
                  <a:srgbClr val="FF6699"/>
                </a:solidFill>
                <a:latin typeface="Bahnschrift Light" panose="020B0502040204020203" pitchFamily="34" charset="0"/>
              </a:rPr>
              <a:t>mecânica e térmica. </a:t>
            </a:r>
          </a:p>
          <a:p>
            <a:r>
              <a:rPr lang="pt-BR" sz="2000" dirty="0">
                <a:latin typeface="Bahnschrift Light" panose="020B0502040204020203" pitchFamily="34" charset="0"/>
              </a:rPr>
              <a:t>Eles recobrem toda a superfície corporal com exceção das palmas das mãos e plantas dos pés. </a:t>
            </a:r>
          </a:p>
          <a:p>
            <a:r>
              <a:rPr lang="pt-BR" sz="2000" dirty="0">
                <a:latin typeface="Bahnschrift Light" panose="020B0502040204020203" pitchFamily="34" charset="0"/>
              </a:rPr>
              <a:t>Sua espessura pode variar de acordo com a região do corpo, gênero e etnia. </a:t>
            </a:r>
          </a:p>
          <a:p>
            <a:r>
              <a:rPr lang="pt-BR" sz="2000" dirty="0">
                <a:latin typeface="Bahnschrift Light" panose="020B0502040204020203" pitchFamily="34" charset="0"/>
              </a:rPr>
              <a:t>Sua estrutura é dividida em duas partes: </a:t>
            </a:r>
          </a:p>
          <a:p>
            <a:pPr marL="0" indent="0">
              <a:buNone/>
            </a:pPr>
            <a:r>
              <a:rPr lang="pt-BR" sz="2000" b="1" i="1" dirty="0">
                <a:latin typeface="Bahnschrift Light" panose="020B0502040204020203" pitchFamily="34" charset="0"/>
              </a:rPr>
              <a:t>Raiz – porção que fica dentro do folículo piloso </a:t>
            </a:r>
          </a:p>
          <a:p>
            <a:pPr marL="0" indent="0">
              <a:buNone/>
            </a:pPr>
            <a:r>
              <a:rPr lang="pt-BR" sz="2000" b="1" i="1" dirty="0">
                <a:latin typeface="Bahnschrift Light" panose="020B0502040204020203" pitchFamily="34" charset="0"/>
              </a:rPr>
              <a:t>Haste – porção externa ao folículo piloso.</a:t>
            </a:r>
          </a:p>
        </p:txBody>
      </p:sp>
      <p:pic>
        <p:nvPicPr>
          <p:cNvPr id="4" name="Imagem 3">
            <a:extLst>
              <a:ext uri="{FF2B5EF4-FFF2-40B4-BE49-F238E27FC236}">
                <a16:creationId xmlns:a16="http://schemas.microsoft.com/office/drawing/2014/main" id="{1DF37511-0E5E-83A7-A076-D5ADF59ADAD2}"/>
              </a:ext>
            </a:extLst>
          </p:cNvPr>
          <p:cNvPicPr>
            <a:picLocks noChangeAspect="1"/>
          </p:cNvPicPr>
          <p:nvPr/>
        </p:nvPicPr>
        <p:blipFill>
          <a:blip r:embed="rId2"/>
          <a:stretch>
            <a:fillRect/>
          </a:stretch>
        </p:blipFill>
        <p:spPr>
          <a:xfrm>
            <a:off x="7222435" y="1988653"/>
            <a:ext cx="4600554" cy="3153189"/>
          </a:xfrm>
          <a:prstGeom prst="rect">
            <a:avLst/>
          </a:prstGeom>
        </p:spPr>
      </p:pic>
    </p:spTree>
    <p:extLst>
      <p:ext uri="{BB962C8B-B14F-4D97-AF65-F5344CB8AC3E}">
        <p14:creationId xmlns:p14="http://schemas.microsoft.com/office/powerpoint/2010/main" val="125942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2AFE-EA86-27D4-7C98-6FEDA12FC5F1}"/>
              </a:ext>
            </a:extLst>
          </p:cNvPr>
          <p:cNvSpPr>
            <a:spLocks noGrp="1"/>
          </p:cNvSpPr>
          <p:nvPr>
            <p:ph type="title"/>
          </p:nvPr>
        </p:nvSpPr>
        <p:spPr/>
        <p:txBody>
          <a:bodyPr/>
          <a:lstStyle/>
          <a:p>
            <a:r>
              <a:rPr lang="pt-BR" dirty="0">
                <a:solidFill>
                  <a:srgbClr val="996633"/>
                </a:solidFill>
                <a:latin typeface="Algerian" panose="04020705040A02060702" pitchFamily="82" charset="0"/>
              </a:rPr>
              <a:t>FASES DE CRESCIMENTO DOS PELOS</a:t>
            </a:r>
          </a:p>
        </p:txBody>
      </p:sp>
      <p:sp>
        <p:nvSpPr>
          <p:cNvPr id="3" name="Espaço Reservado para Conteúdo 2">
            <a:extLst>
              <a:ext uri="{FF2B5EF4-FFF2-40B4-BE49-F238E27FC236}">
                <a16:creationId xmlns:a16="http://schemas.microsoft.com/office/drawing/2014/main" id="{CC992231-A4CD-B9ED-CF87-38F8DA9408FC}"/>
              </a:ext>
            </a:extLst>
          </p:cNvPr>
          <p:cNvSpPr>
            <a:spLocks noGrp="1"/>
          </p:cNvSpPr>
          <p:nvPr>
            <p:ph idx="1"/>
          </p:nvPr>
        </p:nvSpPr>
        <p:spPr>
          <a:xfrm>
            <a:off x="384313" y="1961321"/>
            <a:ext cx="6427304" cy="4055165"/>
          </a:xfrm>
        </p:spPr>
        <p:txBody>
          <a:bodyPr/>
          <a:lstStyle/>
          <a:p>
            <a:pPr marL="0" indent="0">
              <a:buNone/>
            </a:pPr>
            <a:r>
              <a:rPr lang="pt-BR" sz="2000" dirty="0"/>
              <a:t>O pelo humano apresenta três fases cíclicas de crescimento que ocorrem em fases diferentes, para diferentes partes do corpo: </a:t>
            </a:r>
          </a:p>
          <a:p>
            <a:r>
              <a:rPr lang="pt-BR" sz="2000" b="1" dirty="0" err="1">
                <a:solidFill>
                  <a:srgbClr val="996633"/>
                </a:solidFill>
              </a:rPr>
              <a:t>Anágena</a:t>
            </a:r>
            <a:r>
              <a:rPr lang="pt-BR" sz="2000" dirty="0">
                <a:solidFill>
                  <a:srgbClr val="996633"/>
                </a:solidFill>
              </a:rPr>
              <a:t> - </a:t>
            </a:r>
            <a:r>
              <a:rPr lang="pt-BR" sz="2000" dirty="0"/>
              <a:t>fase de crescimento ativo. Dura de 2 a 3 anos, mas no couro cabeludo pode chegar até 8 anos. </a:t>
            </a:r>
          </a:p>
          <a:p>
            <a:r>
              <a:rPr lang="pt-BR" sz="2000" b="1" dirty="0" err="1">
                <a:solidFill>
                  <a:srgbClr val="996633"/>
                </a:solidFill>
              </a:rPr>
              <a:t>Catágena</a:t>
            </a:r>
            <a:r>
              <a:rPr lang="pt-BR" sz="2000" dirty="0">
                <a:solidFill>
                  <a:srgbClr val="996633"/>
                </a:solidFill>
              </a:rPr>
              <a:t> -</a:t>
            </a:r>
            <a:r>
              <a:rPr lang="pt-BR" sz="2000" dirty="0"/>
              <a:t> fase de transição, os folículos sofrem regressão de suas dimensões e dura em média 3 semanas. </a:t>
            </a:r>
          </a:p>
          <a:p>
            <a:r>
              <a:rPr lang="pt-BR" sz="2000" b="1" dirty="0" err="1">
                <a:solidFill>
                  <a:srgbClr val="996633"/>
                </a:solidFill>
              </a:rPr>
              <a:t>Telógena</a:t>
            </a:r>
            <a:r>
              <a:rPr lang="pt-BR" sz="2000" dirty="0">
                <a:solidFill>
                  <a:srgbClr val="996633"/>
                </a:solidFill>
              </a:rPr>
              <a:t> -</a:t>
            </a:r>
            <a:r>
              <a:rPr lang="pt-BR" sz="2000" dirty="0"/>
              <a:t> fase de repouso. Essa é a fase de desprendimento do pelo e dura de 3 a 4 meses.</a:t>
            </a:r>
          </a:p>
        </p:txBody>
      </p:sp>
      <p:pic>
        <p:nvPicPr>
          <p:cNvPr id="4" name="Imagem 3">
            <a:extLst>
              <a:ext uri="{FF2B5EF4-FFF2-40B4-BE49-F238E27FC236}">
                <a16:creationId xmlns:a16="http://schemas.microsoft.com/office/drawing/2014/main" id="{A4F24937-178D-3B3D-D6B1-99ADEFF2810D}"/>
              </a:ext>
            </a:extLst>
          </p:cNvPr>
          <p:cNvPicPr>
            <a:picLocks noChangeAspect="1"/>
          </p:cNvPicPr>
          <p:nvPr/>
        </p:nvPicPr>
        <p:blipFill>
          <a:blip r:embed="rId2"/>
          <a:stretch>
            <a:fillRect/>
          </a:stretch>
        </p:blipFill>
        <p:spPr>
          <a:xfrm>
            <a:off x="7348005" y="2141272"/>
            <a:ext cx="3796496" cy="2687407"/>
          </a:xfrm>
          <a:prstGeom prst="rect">
            <a:avLst/>
          </a:prstGeom>
        </p:spPr>
      </p:pic>
    </p:spTree>
    <p:extLst>
      <p:ext uri="{BB962C8B-B14F-4D97-AF65-F5344CB8AC3E}">
        <p14:creationId xmlns:p14="http://schemas.microsoft.com/office/powerpoint/2010/main" val="60222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2D8A6-AE01-9280-EE69-167D329691DC}"/>
              </a:ext>
            </a:extLst>
          </p:cNvPr>
          <p:cNvSpPr>
            <a:spLocks noGrp="1"/>
          </p:cNvSpPr>
          <p:nvPr>
            <p:ph type="title"/>
          </p:nvPr>
        </p:nvSpPr>
        <p:spPr/>
        <p:txBody>
          <a:bodyPr/>
          <a:lstStyle/>
          <a:p>
            <a:r>
              <a:rPr lang="pt-BR" dirty="0">
                <a:solidFill>
                  <a:srgbClr val="996633"/>
                </a:solidFill>
                <a:latin typeface="Algerian" panose="04020705040A02060702" pitchFamily="82" charset="0"/>
              </a:rPr>
              <a:t>Definição:</a:t>
            </a:r>
          </a:p>
        </p:txBody>
      </p:sp>
      <p:sp>
        <p:nvSpPr>
          <p:cNvPr id="3" name="Espaço Reservado para Conteúdo 2">
            <a:extLst>
              <a:ext uri="{FF2B5EF4-FFF2-40B4-BE49-F238E27FC236}">
                <a16:creationId xmlns:a16="http://schemas.microsoft.com/office/drawing/2014/main" id="{7482E456-AC62-3A52-86B6-D4E01AC19055}"/>
              </a:ext>
            </a:extLst>
          </p:cNvPr>
          <p:cNvSpPr>
            <a:spLocks noGrp="1"/>
          </p:cNvSpPr>
          <p:nvPr>
            <p:ph idx="1"/>
          </p:nvPr>
        </p:nvSpPr>
        <p:spPr/>
        <p:txBody>
          <a:bodyPr/>
          <a:lstStyle/>
          <a:p>
            <a:r>
              <a:rPr lang="pt-BR" sz="2400" b="1" dirty="0" err="1">
                <a:solidFill>
                  <a:srgbClr val="996633"/>
                </a:solidFill>
              </a:rPr>
              <a:t>Epilação</a:t>
            </a:r>
            <a:r>
              <a:rPr lang="pt-BR" sz="2400" dirty="0">
                <a:solidFill>
                  <a:srgbClr val="996633"/>
                </a:solidFill>
              </a:rPr>
              <a:t>:</a:t>
            </a:r>
            <a:r>
              <a:rPr lang="pt-BR" sz="2400" dirty="0"/>
              <a:t> os pelos são removidos inteiros desde a raiz, incluindo as camadas mais profundas da pele – inclusive o bulbo piloso – local onde o pelo nasce. </a:t>
            </a:r>
          </a:p>
          <a:p>
            <a:endParaRPr lang="pt-BR" sz="2400" dirty="0"/>
          </a:p>
          <a:p>
            <a:r>
              <a:rPr lang="pt-BR" sz="2400" b="1" dirty="0">
                <a:solidFill>
                  <a:srgbClr val="996633"/>
                </a:solidFill>
              </a:rPr>
              <a:t>Depilação</a:t>
            </a:r>
            <a:r>
              <a:rPr lang="pt-BR" sz="2400" dirty="0">
                <a:solidFill>
                  <a:srgbClr val="996633"/>
                </a:solidFill>
              </a:rPr>
              <a:t>:</a:t>
            </a:r>
            <a:r>
              <a:rPr lang="pt-BR" sz="2400" dirty="0"/>
              <a:t> já na depilação, somente a parte do pelo que está na superfície da pele é removida. Portanto, é natural que no primeiro processo os pelos levem mais tempo para crescer novamente. Geralmente feita com lâminas, cremes depilatórios e descoloração.</a:t>
            </a:r>
          </a:p>
        </p:txBody>
      </p:sp>
    </p:spTree>
    <p:extLst>
      <p:ext uri="{BB962C8B-B14F-4D97-AF65-F5344CB8AC3E}">
        <p14:creationId xmlns:p14="http://schemas.microsoft.com/office/powerpoint/2010/main" val="279448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331C-17F5-06B8-C80B-2AEFD9F0B028}"/>
              </a:ext>
            </a:extLst>
          </p:cNvPr>
          <p:cNvSpPr>
            <a:spLocks noGrp="1"/>
          </p:cNvSpPr>
          <p:nvPr>
            <p:ph type="title"/>
          </p:nvPr>
        </p:nvSpPr>
        <p:spPr>
          <a:xfrm>
            <a:off x="838200" y="365126"/>
            <a:ext cx="10515600" cy="2166039"/>
          </a:xfrm>
        </p:spPr>
        <p:txBody>
          <a:bodyPr/>
          <a:lstStyle/>
          <a:p>
            <a:pPr algn="ctr"/>
            <a:r>
              <a:rPr lang="pt-BR" sz="8000" dirty="0">
                <a:solidFill>
                  <a:srgbClr val="FF0000"/>
                </a:solidFill>
                <a:latin typeface="Algerian" panose="04020705040A02060702" pitchFamily="82" charset="0"/>
              </a:rPr>
              <a:t>Métodos </a:t>
            </a:r>
          </a:p>
        </p:txBody>
      </p:sp>
      <p:pic>
        <p:nvPicPr>
          <p:cNvPr id="4" name="Imagem 3">
            <a:extLst>
              <a:ext uri="{FF2B5EF4-FFF2-40B4-BE49-F238E27FC236}">
                <a16:creationId xmlns:a16="http://schemas.microsoft.com/office/drawing/2014/main" id="{C2DF0190-8457-F507-C2AB-7EE4DC429F58}"/>
              </a:ext>
            </a:extLst>
          </p:cNvPr>
          <p:cNvPicPr>
            <a:picLocks noChangeAspect="1"/>
          </p:cNvPicPr>
          <p:nvPr/>
        </p:nvPicPr>
        <p:blipFill>
          <a:blip r:embed="rId2"/>
          <a:stretch>
            <a:fillRect/>
          </a:stretch>
        </p:blipFill>
        <p:spPr>
          <a:xfrm>
            <a:off x="3687049" y="3018182"/>
            <a:ext cx="4817902" cy="2710070"/>
          </a:xfrm>
          <a:prstGeom prst="rect">
            <a:avLst/>
          </a:prstGeom>
        </p:spPr>
      </p:pic>
    </p:spTree>
    <p:extLst>
      <p:ext uri="{BB962C8B-B14F-4D97-AF65-F5344CB8AC3E}">
        <p14:creationId xmlns:p14="http://schemas.microsoft.com/office/powerpoint/2010/main" val="404242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03B5C9F6-0509-C344-1A0E-54E81CB315EF}"/>
              </a:ext>
            </a:extLst>
          </p:cNvPr>
          <p:cNvPicPr>
            <a:picLocks noGrp="1" noChangeAspect="1"/>
          </p:cNvPicPr>
          <p:nvPr>
            <p:ph idx="1"/>
          </p:nvPr>
        </p:nvPicPr>
        <p:blipFill rotWithShape="1">
          <a:blip r:embed="rId2"/>
          <a:srcRect t="11037"/>
          <a:stretch/>
        </p:blipFill>
        <p:spPr>
          <a:xfrm>
            <a:off x="2939670" y="278294"/>
            <a:ext cx="6312660" cy="5615938"/>
          </a:xfrm>
          <a:prstGeom prst="rect">
            <a:avLst/>
          </a:prstGeom>
        </p:spPr>
      </p:pic>
    </p:spTree>
    <p:extLst>
      <p:ext uri="{BB962C8B-B14F-4D97-AF65-F5344CB8AC3E}">
        <p14:creationId xmlns:p14="http://schemas.microsoft.com/office/powerpoint/2010/main" val="2715643060"/>
      </p:ext>
    </p:extLst>
  </p:cSld>
  <p:clrMapOvr>
    <a:masterClrMapping/>
  </p:clrMapOvr>
</p:sld>
</file>

<file path=ppt/theme/theme1.xml><?xml version="1.0" encoding="utf-8"?>
<a:theme xmlns:a="http://schemas.openxmlformats.org/drawingml/2006/main" name="Tema1">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D82003F1-FF24-47D6-94DC-5D51CFA322C2}" vid="{A4D6CFD9-DF6D-42E9-9DF0-BB72342B6140}"/>
    </a:ext>
  </a:extLst>
</a:theme>
</file>

<file path=docProps/app.xml><?xml version="1.0" encoding="utf-8"?>
<Properties xmlns="http://schemas.openxmlformats.org/officeDocument/2006/extended-properties" xmlns:vt="http://schemas.openxmlformats.org/officeDocument/2006/docPropsVTypes">
  <Template>Tema1</Template>
  <TotalTime>122</TotalTime>
  <Words>1178</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19</vt:i4>
      </vt:variant>
    </vt:vector>
  </HeadingPairs>
  <TitlesOfParts>
    <vt:vector size="27" baseType="lpstr">
      <vt:lpstr>Algerian</vt:lpstr>
      <vt:lpstr>Arial</vt:lpstr>
      <vt:lpstr>Bahnschrift Light</vt:lpstr>
      <vt:lpstr>Calibri</vt:lpstr>
      <vt:lpstr>Calibri Light</vt:lpstr>
      <vt:lpstr>Edwardian Script ITC</vt:lpstr>
      <vt:lpstr>LibreFranklin</vt:lpstr>
      <vt:lpstr>Tema1</vt:lpstr>
      <vt:lpstr>Depilação e Epilação facial </vt:lpstr>
      <vt:lpstr>Higiene Pessoal:</vt:lpstr>
      <vt:lpstr>HIGIENE E ORGANIZAÇÃO NO AMBIENTE DE TRABALHO</vt:lpstr>
      <vt:lpstr>Apresentação do PowerPoint</vt:lpstr>
      <vt:lpstr>Pelos:</vt:lpstr>
      <vt:lpstr>FASES DE CRESCIMENTO DOS PELOS</vt:lpstr>
      <vt:lpstr>Definição:</vt:lpstr>
      <vt:lpstr>Métodos </vt:lpstr>
      <vt:lpstr>Apresentação do PowerPoint</vt:lpstr>
      <vt:lpstr>Lâmina </vt:lpstr>
      <vt:lpstr>Cremes:</vt:lpstr>
      <vt:lpstr>Cera</vt:lpstr>
      <vt:lpstr>Depilador elétrico </vt:lpstr>
      <vt:lpstr>Luz pulsada ou fotodepilação </vt:lpstr>
      <vt:lpstr>Laser</vt:lpstr>
      <vt:lpstr>Fio</vt:lpstr>
      <vt:lpstr>Pinça </vt:lpstr>
      <vt:lpstr>Tratamento pré depilação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Depilação e Epilação facial </dc:title>
  <dc:creator>Brenda Kuiaski</dc:creator>
  <cp:lastModifiedBy>Brenda Kuiaski</cp:lastModifiedBy>
  <cp:revision>3</cp:revision>
  <dcterms:created xsi:type="dcterms:W3CDTF">2022-09-15T17:45:47Z</dcterms:created>
  <dcterms:modified xsi:type="dcterms:W3CDTF">2022-09-19T15:07:30Z</dcterms:modified>
</cp:coreProperties>
</file>