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aleway"/>
      <p:regular r:id="rId39"/>
      <p:bold r:id="rId40"/>
      <p:italic r:id="rId41"/>
      <p:boldItalic r:id="rId42"/>
    </p:embeddedFont>
    <p:embeddedFont>
      <p:font typeface="Roboto"/>
      <p:regular r:id="rId43"/>
      <p:bold r:id="rId44"/>
      <p:italic r:id="rId45"/>
      <p:boldItalic r:id="rId46"/>
    </p:embeddedFont>
    <p:embeddedFont>
      <p:font typeface="Lat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.fntdata"/><Relationship Id="rId42" Type="http://schemas.openxmlformats.org/officeDocument/2006/relationships/font" Target="fonts/Raleway-boldItalic.fntdata"/><Relationship Id="rId41" Type="http://schemas.openxmlformats.org/officeDocument/2006/relationships/font" Target="fonts/Raleway-italic.fntdata"/><Relationship Id="rId44" Type="http://schemas.openxmlformats.org/officeDocument/2006/relationships/font" Target="fonts/Roboto-bold.fntdata"/><Relationship Id="rId43" Type="http://schemas.openxmlformats.org/officeDocument/2006/relationships/font" Target="fonts/Roboto-regular.fntdata"/><Relationship Id="rId46" Type="http://schemas.openxmlformats.org/officeDocument/2006/relationships/font" Target="fonts/Roboto-boldItalic.fntdata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bold.fntdata"/><Relationship Id="rId47" Type="http://schemas.openxmlformats.org/officeDocument/2006/relationships/font" Target="fonts/Lato-regular.fntdata"/><Relationship Id="rId4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aleway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7c29bb32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77c29bb32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7c29bb32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77c29bb32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7c29bb32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77c29bb32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7c29bb32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7c29bb32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77c29bb32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77c29bb32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77e7742c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77e7742c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77c29bb3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77c29bb3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77e7742c9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77e7742c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77e7742c9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77e7742c9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7e7742c9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7e7742c9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d109cd22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d109cd22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7e7742c9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7e7742c9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7e7742c9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77e7742c9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77e7742c9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77e7742c9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77e7742c9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77e7742c9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77e7742c9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77e7742c9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77e7742c9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77e7742c9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77e7742c9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77e7742c9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77e7742c9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77e7742c9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77e7742c9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77e7742c9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77e7742c9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77e7742c9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d109cd22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d109cd22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77e7742c9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77e7742c9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77e7742c9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77e7742c9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77e7742c9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77e7742c9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77e7742c9c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77e7742c9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d109cd22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d109cd22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d109cd221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d109cd221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d109cd22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d109cd22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7c29bb3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77c29bb3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77c29bb32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77c29bb32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7c29bb32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7c29bb32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70875" y="1322450"/>
            <a:ext cx="4907100" cy="28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/>
              <a:t>Qualidade e segurança do paciente cirúrgico</a:t>
            </a:r>
            <a:endParaRPr sz="43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7952" y="427107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Prof. Karina Marafigo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650" y="529475"/>
            <a:ext cx="4084549" cy="40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500" y="0"/>
            <a:ext cx="71274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275" y="0"/>
            <a:ext cx="69109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975" y="0"/>
            <a:ext cx="54669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240"/>
              <a:t>SEGURANÇA DO PACIENTE</a:t>
            </a:r>
            <a:endParaRPr sz="4240"/>
          </a:p>
        </p:txBody>
      </p:sp>
      <p:sp>
        <p:nvSpPr>
          <p:cNvPr id="157" name="Google Shape;157;p25"/>
          <p:cNvSpPr/>
          <p:nvPr/>
        </p:nvSpPr>
        <p:spPr>
          <a:xfrm>
            <a:off x="952500" y="2353225"/>
            <a:ext cx="7328700" cy="191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998400" y="2802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4. ASSEGURAR CIRURGIA EM LOCAL DE INTERVENÇÃO, 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PROCEDIMENTO E PACIENTE CORRETOS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096" y="0"/>
            <a:ext cx="532060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240"/>
              <a:t>SEGURANÇA DO PACIENTE</a:t>
            </a:r>
            <a:endParaRPr sz="4240"/>
          </a:p>
        </p:txBody>
      </p:sp>
      <p:sp>
        <p:nvSpPr>
          <p:cNvPr id="169" name="Google Shape;169;p27"/>
          <p:cNvSpPr/>
          <p:nvPr/>
        </p:nvSpPr>
        <p:spPr>
          <a:xfrm>
            <a:off x="952500" y="2353225"/>
            <a:ext cx="7328700" cy="191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998400" y="3043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5. HIGIENIZAR AS MÃOS PARA EVITAR INFECÇÕES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949" y="0"/>
            <a:ext cx="68947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007" y="0"/>
            <a:ext cx="50210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860" y="0"/>
            <a:ext cx="51588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4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640"/>
              <a:t>Conceito</a:t>
            </a:r>
            <a:endParaRPr sz="2640"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300">
                <a:solidFill>
                  <a:srgbClr val="55555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 Programa Nacional de Segurança do Paciente consiste em um conjunto de medidas para prevenir e reduzir a ocorrência de incidentes nos serviços de saúde – eventos ou circunstâncias que poderiam resultar ou que resultaram em dano desnecessário para o paciente.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043" y="0"/>
            <a:ext cx="68610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240"/>
              <a:t>SEGURANÇA DO PACIENTE</a:t>
            </a:r>
            <a:endParaRPr sz="4240"/>
          </a:p>
        </p:txBody>
      </p:sp>
      <p:sp>
        <p:nvSpPr>
          <p:cNvPr id="201" name="Google Shape;201;p33"/>
          <p:cNvSpPr/>
          <p:nvPr/>
        </p:nvSpPr>
        <p:spPr>
          <a:xfrm>
            <a:off x="952500" y="2353225"/>
            <a:ext cx="7328700" cy="191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998400" y="3043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6. REDUZIR O RISCO DE QUEDAS E LESÃO POR PRESSÃO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PREVENÇÃO DE QUEDAS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729450" y="17744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Uso de calçados antiderrapantes;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Não levantar rápido devido risco de queda de pressão ou tontura;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Deambular com acompanhante e/ou fisioterapeuta ou profissional de enfermagem;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Conhecer os efeitos das medicações em uso;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Assegurar de que o chão está seco e livre de obstáculos;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Manter ao alcance pertences e objetos pessoais;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Utilizar luz auxiliar durante a noite;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Pedir ajuda da equipe quando não conseguir se levantar sozinho;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Informar a enfermagem período que passará sem acompanhante;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Manter grades da cama elevadas durante todo o período.</a:t>
            </a:r>
            <a:endParaRPr sz="1800"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850" y="104975"/>
            <a:ext cx="1637526" cy="14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60" y="0"/>
            <a:ext cx="78028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813425" y="447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PREVENÇÃO DE LESÃO POR PRESSÃO</a:t>
            </a:r>
            <a:endParaRPr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727650" y="1375575"/>
            <a:ext cx="7688700" cy="3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36550" lvl="0" marL="45720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Raleway"/>
              <a:buAutoNum type="arabicPeriod"/>
            </a:pPr>
            <a:r>
              <a:rPr lang="pt-BR" sz="6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Avaliação de risco de todos os pacientes antes e durante a internação;</a:t>
            </a:r>
            <a:endParaRPr sz="6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Raleway"/>
              <a:buAutoNum type="arabicPeriod"/>
            </a:pPr>
            <a:r>
              <a:rPr lang="pt-BR" sz="6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Realização de avaliação criteriosa da pele pelo menos uma vez por dia, especialmente nas áreas de proeminências ósseas (joelhos, cotovelos e calcanhares);</a:t>
            </a:r>
            <a:endParaRPr sz="6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Raleway"/>
              <a:buAutoNum type="arabicPeriod"/>
            </a:pPr>
            <a:r>
              <a:rPr lang="pt-BR" sz="6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Uso de colchão especial ou de coxins, como colchão de espuma do tipo caixa de ovo, colchão d’água ou pneumático;</a:t>
            </a:r>
            <a:endParaRPr sz="6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Raleway"/>
              <a:buAutoNum type="arabicPeriod"/>
            </a:pPr>
            <a:r>
              <a:rPr lang="pt-BR" sz="6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Uso de apoio (travesseiros, coxins ou espumas) na altura da panturrilha, a ﬁm de erguer os pés e proteger os calcanhares;</a:t>
            </a:r>
            <a:endParaRPr sz="6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Raleway"/>
              <a:buAutoNum type="arabicPeriod"/>
            </a:pPr>
            <a:r>
              <a:rPr lang="pt-BR" sz="6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Manutenção da higiene corporal;</a:t>
            </a:r>
            <a:endParaRPr sz="6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813425" y="447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PREVENÇÃO DE LESÃO POR PRESSÃO</a:t>
            </a:r>
            <a:endParaRPr/>
          </a:p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727650" y="1375575"/>
            <a:ext cx="7688700" cy="3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965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6. Hidratação diária da pele do paciente com hidratantes e umectantes.</a:t>
            </a:r>
            <a:endParaRPr sz="6965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77272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6965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7. Manutenção de nutrição adequada para favorecer a cicatrização dos tecidos.</a:t>
            </a:r>
            <a:endParaRPr sz="6965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77272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6965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8. Uso de barreiras protetoras da umidade excessiva, quando necessário, como, por exemplo: película semipermeável, hidrocoloides, espuma de poliuretano, sacos retais e/ou substâncias oleosas.</a:t>
            </a:r>
            <a:endParaRPr sz="6965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77272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6965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9. Orientação do paciente e da família na prevenção e tratamento das lesões por pressão.</a:t>
            </a:r>
            <a:endParaRPr sz="6965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 sz="6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676975" y="478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PREVENÇÃO DE LESÃO POR PRESSÃO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727650" y="13651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l">
              <a:lnSpc>
                <a:spcPct val="17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965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10. </a:t>
            </a:r>
            <a:r>
              <a:rPr lang="pt-BR" sz="6965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Mudança de posição para reduzir a pressão local, evitando manter a mesma posição durante períodos prolongados.</a:t>
            </a:r>
            <a:endParaRPr sz="6965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6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850" y="2304675"/>
            <a:ext cx="4503176" cy="283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86449"/>
            <a:ext cx="9144000" cy="445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500" y="0"/>
            <a:ext cx="5271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75" y="0"/>
            <a:ext cx="5941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240"/>
              <a:t>SEGURANÇA DO PACIENTE</a:t>
            </a:r>
            <a:endParaRPr sz="4240"/>
          </a:p>
        </p:txBody>
      </p:sp>
      <p:sp>
        <p:nvSpPr>
          <p:cNvPr id="100" name="Google Shape;100;p15"/>
          <p:cNvSpPr/>
          <p:nvPr/>
        </p:nvSpPr>
        <p:spPr>
          <a:xfrm>
            <a:off x="952500" y="2353225"/>
            <a:ext cx="7328700" cy="143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998400" y="2802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AutoNum type="arabicPeriod"/>
            </a:pPr>
            <a:r>
              <a:rPr b="1" lang="pt-BR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IDENTIFICAR CORRETAMENTE O PACIENTE</a:t>
            </a:r>
            <a:endParaRPr b="1"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5" y="104776"/>
            <a:ext cx="4187775" cy="25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2600" y="830250"/>
            <a:ext cx="4467825" cy="42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50" y="0"/>
            <a:ext cx="788061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840"/>
              <a:t>NEVER EVENTS</a:t>
            </a:r>
            <a:endParaRPr sz="3840"/>
          </a:p>
        </p:txBody>
      </p:sp>
      <p:sp>
        <p:nvSpPr>
          <p:cNvPr id="271" name="Google Shape;271;p4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3900"/>
              <a:t>EVENTOS ADVERSOS COM DANOS GRAVES AO PACIENTE, PODENDO LEVÁ-LO A ÓBITO!!!</a:t>
            </a:r>
            <a:endParaRPr b="1" sz="3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Lembre-se…</a:t>
            </a:r>
            <a:endParaRPr/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Quando se fala em enfermagem, todo cuidado é pouco!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/>
              <a:t>As vidas estão em nossas mãos e sob nossa responsabilidade!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/>
              <a:t>Pense nisso…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200"/>
              <a:t>Obrigada! 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16369" cy="27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675" y="2287400"/>
            <a:ext cx="3824875" cy="27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240"/>
              <a:t>SEGURANÇA DO PACIENTE</a:t>
            </a:r>
            <a:endParaRPr sz="4240"/>
          </a:p>
        </p:txBody>
      </p:sp>
      <p:sp>
        <p:nvSpPr>
          <p:cNvPr id="113" name="Google Shape;113;p17"/>
          <p:cNvSpPr/>
          <p:nvPr/>
        </p:nvSpPr>
        <p:spPr>
          <a:xfrm>
            <a:off x="952500" y="2353225"/>
            <a:ext cx="7328700" cy="143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998400" y="2802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b="1" lang="pt-BR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MELHORAR A COMUNICAÇÃO ENTRE PROFISSIONAIS DE SAÚDE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477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4240"/>
              <a:t>SEGURANÇA DO PACIENTE</a:t>
            </a:r>
            <a:endParaRPr sz="4240"/>
          </a:p>
        </p:txBody>
      </p:sp>
      <p:sp>
        <p:nvSpPr>
          <p:cNvPr id="125" name="Google Shape;125;p19"/>
          <p:cNvSpPr/>
          <p:nvPr/>
        </p:nvSpPr>
        <p:spPr>
          <a:xfrm>
            <a:off x="952500" y="2353225"/>
            <a:ext cx="7328700" cy="191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998400" y="28027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1" lang="pt-BR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b="1"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MELHORAR A SEGURANÇA NA PRESCRIÇÃO, PREPARO 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 ADMINISTRAÇÃO DE MEDICAMENTOS.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370" y="0"/>
            <a:ext cx="60249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758" y="0"/>
            <a:ext cx="563893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