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veat SemiBold" panose="020B0604020202020204" charset="0"/>
      <p:regular r:id="rId31"/>
      <p:bold r:id="rId32"/>
    </p:embeddedFont>
    <p:embeddedFont>
      <p:font typeface="Maven Pro" panose="020B0604020202020204" charset="0"/>
      <p:regular r:id="rId33"/>
      <p:bold r:id="rId34"/>
    </p:embeddedFont>
    <p:embeddedFont>
      <p:font typeface="Nunito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4c01622ac6_0_2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4c01622ac6_0_2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c01622ac6_0_20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4c01622ac6_0_20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4c01622ac6_0_2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4c01622ac6_0_2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4c01622ac6_0_2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4c01622ac6_0_2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4c01622ac6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4c01622ac6_0_2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4c01622ac6_0_2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4c01622ac6_0_2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4c01622a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4c01622a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c01622ac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4c01622ac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4c01622ac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4c01622ac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4c01622ac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4c01622ac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4c01622ac6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4c01622ac6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4c01622ac6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4c01622ac6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4c01622ac6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4c01622ac6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c01622ac6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c01622ac6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4c01622ac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4c01622ac6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4c01622ac6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4c01622ac6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4c01622ac6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4c01622ac6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4c01622ac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4c01622ac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4c01622ac6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4c01622ac6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4c01622ac6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4c01622ac6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4c01622ac6_0_1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4c01622ac6_0_1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4c01622ac6_0_1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4c01622ac6_0_1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4c01622ac6_0_1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4c01622ac6_0_1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4c01622ac6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4c01622ac6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c01622ac6_0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4c01622ac6_0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4c01622ac6_0_2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4c01622ac6_0_2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4c01622ac6_0_2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4c01622ac6_0_2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hyperlink" Target="https://blog.volkdobrasil.com.br/a-importancia-das-mao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Tkbkd88f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>
            <a:spLocks noGrp="1"/>
          </p:cNvSpPr>
          <p:nvPr>
            <p:ph type="ctrTitle"/>
          </p:nvPr>
        </p:nvSpPr>
        <p:spPr>
          <a:xfrm>
            <a:off x="499025" y="17946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Centro Cirúrgico</a:t>
            </a:r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"/>
          </p:nvPr>
        </p:nvSpPr>
        <p:spPr>
          <a:xfrm>
            <a:off x="499025" y="159045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Prof. Karina de Fatima Marafigo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Descobrimento dos microorganismos</a:t>
            </a:r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body" idx="1"/>
          </p:nvPr>
        </p:nvSpPr>
        <p:spPr>
          <a:xfrm>
            <a:off x="1972225" y="1183225"/>
            <a:ext cx="6858000" cy="3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Luis Pasteur: Em 1864 iniciou a pesquisa sobre a fermentação. </a:t>
            </a:r>
            <a:r>
              <a:rPr lang="pt-BR" sz="1700">
                <a:solidFill>
                  <a:srgbClr val="202122"/>
                </a:solidFill>
              </a:rPr>
              <a:t>Em 1871, o próprio Pasteur obrigou os médicos dos hospitais militares a ferver o instrumental e as bandagens que seriam utilizados nos procedimentos médicos.</a:t>
            </a:r>
            <a:endParaRPr sz="1700">
              <a:solidFill>
                <a:srgbClr val="20212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300"/>
              <a:buChar char="●"/>
            </a:pPr>
            <a:r>
              <a:rPr lang="pt-BR" sz="1700">
                <a:solidFill>
                  <a:srgbClr val="202122"/>
                </a:solidFill>
              </a:rPr>
              <a:t>Robert Koch: Em 1876 descobriu o agente bacteriano causador do carbúnculo e descreveu, pela primeira vez, como a transmissão da doença se dá através dos esporos. Mais tarde, Koch foi chamado a Berlim para assumir a direção de um laboratório bacteriológico recém-criado, onde conseguiu detectar o agente causador da tuberculose. Com a Etiologia da Tuberculose, Koch conseguiu, pela primeira vez na história, identificar um micro-organismo</a:t>
            </a:r>
            <a:r>
              <a:rPr lang="pt-BR" sz="1800">
                <a:solidFill>
                  <a:srgbClr val="202122"/>
                </a:solidFill>
              </a:rPr>
              <a:t>.</a:t>
            </a:r>
            <a:endParaRPr sz="1800">
              <a:solidFill>
                <a:srgbClr val="202122"/>
              </a:solidFill>
            </a:endParaRPr>
          </a:p>
        </p:txBody>
      </p:sp>
      <p:pic>
        <p:nvPicPr>
          <p:cNvPr id="342" name="Google Shape;3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75" y="1265125"/>
            <a:ext cx="1264348" cy="17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838" y="3238475"/>
            <a:ext cx="1340216" cy="174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História da antissepsia</a:t>
            </a:r>
            <a:endParaRPr/>
          </a:p>
        </p:txBody>
      </p:sp>
      <p:sp>
        <p:nvSpPr>
          <p:cNvPr id="350" name="Google Shape;350;p23"/>
          <p:cNvSpPr txBox="1">
            <a:spLocks noGrp="1"/>
          </p:cNvSpPr>
          <p:nvPr>
            <p:ph type="body" idx="1"/>
          </p:nvPr>
        </p:nvSpPr>
        <p:spPr>
          <a:xfrm>
            <a:off x="3249725" y="1233725"/>
            <a:ext cx="5715000" cy="3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700">
                <a:solidFill>
                  <a:srgbClr val="000000"/>
                </a:solidFill>
              </a:rPr>
              <a:t>Joseph Lister, professor de cirurgia na universidade de Glasgow (Londres), acreditou inicialmente que os micróbios responsáveis pelas infecções eram transmitidos pelo ar, e concentrou suas atenções na criação de um meio de desinfecção do campo operatório. Propôs a vaporização de ácido carbólico (ácido fênico) sobre a região onde seria realizado o ato cirúrgico. Lister experimentou pela primeira vez seu método no dia 12 de agosto de 1865, durante operação, em Glasgow, de um menino com fratura exposta da tíbia. A mesa de cirurgia foi continuamente pulverizada com ácido por meio de um vaporizador de perfume adaptado por Lister.</a:t>
            </a:r>
            <a:r>
              <a:rPr lang="pt-BR" sz="1800">
                <a:solidFill>
                  <a:srgbClr val="000000"/>
                </a:solidFill>
                <a:highlight>
                  <a:srgbClr val="E7E7DE"/>
                </a:highlight>
              </a:rPr>
              <a:t> </a:t>
            </a:r>
            <a:endParaRPr sz="1800"/>
          </a:p>
        </p:txBody>
      </p:sp>
      <p:pic>
        <p:nvPicPr>
          <p:cNvPr id="351" name="Google Shape;3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25" y="1456213"/>
            <a:ext cx="2614482" cy="32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4"/>
          <p:cNvSpPr txBox="1">
            <a:spLocks noGrp="1"/>
          </p:cNvSpPr>
          <p:nvPr>
            <p:ph type="body" idx="1"/>
          </p:nvPr>
        </p:nvSpPr>
        <p:spPr>
          <a:xfrm>
            <a:off x="1303800" y="381000"/>
            <a:ext cx="7030500" cy="4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3400" b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Após a adoção do método de Lister, o número de mortes por infecções pós-operatórias reduziu-se drasticamente na Enfermaria Masculina de Glasgow, caindo de 45% para 15% entre 1865 e 1869.</a:t>
            </a:r>
            <a:endParaRPr sz="36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5"/>
          <p:cNvSpPr txBox="1">
            <a:spLocks noGrp="1"/>
          </p:cNvSpPr>
          <p:nvPr>
            <p:ph type="title"/>
          </p:nvPr>
        </p:nvSpPr>
        <p:spPr>
          <a:xfrm>
            <a:off x="1056750" y="60315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surgimento das luvas</a:t>
            </a:r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body" idx="1"/>
          </p:nvPr>
        </p:nvSpPr>
        <p:spPr>
          <a:xfrm>
            <a:off x="224150" y="1131800"/>
            <a:ext cx="5950200" cy="27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pt-BR" sz="1597"/>
              <a:t>O mesmo Ácido Carbólico a 5% (fenol) utilizado na antissepsia cirúrgica era também usado para antissepsia das mãos dos profissionais. Esta técnica logo se mostrou inconveniente, já que gerava vermelhidão e eczemas (dermatites) nas mãos dos cirurgiões.</a:t>
            </a:r>
            <a:endParaRPr sz="1597"/>
          </a:p>
          <a:p>
            <a:pPr marL="0" lvl="0" indent="0" algn="just" rtl="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358"/>
              <a:buNone/>
            </a:pPr>
            <a:r>
              <a:rPr lang="pt-BR" sz="1597"/>
              <a:t>Foi então que William Steward Halsted, de Baltimore, encomendou a Goodyear (a fabricante de pneus) a confecção de luvas finas de borracha para </a:t>
            </a:r>
            <a:r>
              <a:rPr lang="pt-BR" sz="1597">
                <a:uFill>
                  <a:noFill/>
                </a:uFill>
                <a:hlinkClick r:id="rId4"/>
              </a:rPr>
              <a:t>proteger as mãos</a:t>
            </a:r>
            <a:r>
              <a:rPr lang="pt-BR" sz="1597"/>
              <a:t> de uma enfermeira de quem gostava, Caroline Hampton. Ali nasceu a luva de segurança.</a:t>
            </a:r>
            <a:endParaRPr sz="1597"/>
          </a:p>
          <a:p>
            <a:pPr marL="0" lvl="0" indent="0" algn="just" rtl="0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358"/>
              <a:buNone/>
            </a:pPr>
            <a:r>
              <a:rPr lang="pt-BR" sz="1597"/>
              <a:t>As luvas eram muito similares às usadas por anatomistas, mas mais finas para não atrapalharem os movimentos. Elas eram esterilizadas com vapor de água e utilizadas em diversos procedimentos, inclusive os cirúrgicos.</a:t>
            </a:r>
            <a:endParaRPr sz="1597"/>
          </a:p>
          <a:p>
            <a:pPr marL="0" lvl="0" indent="0" algn="l" rtl="0">
              <a:lnSpc>
                <a:spcPct val="105000"/>
              </a:lnSpc>
              <a:spcBef>
                <a:spcPts val="1100"/>
              </a:spcBef>
              <a:spcAft>
                <a:spcPts val="1200"/>
              </a:spcAft>
              <a:buSzPts val="358"/>
              <a:buNone/>
            </a:pPr>
            <a:endParaRPr sz="522"/>
          </a:p>
        </p:txBody>
      </p:sp>
      <p:pic>
        <p:nvPicPr>
          <p:cNvPr id="365" name="Google Shape;36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6775" y="941300"/>
            <a:ext cx="1741400" cy="220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5538" y="3296924"/>
            <a:ext cx="2323869" cy="169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6"/>
          <p:cNvSpPr txBox="1">
            <a:spLocks noGrp="1"/>
          </p:cNvSpPr>
          <p:nvPr>
            <p:ph type="title"/>
          </p:nvPr>
        </p:nvSpPr>
        <p:spPr>
          <a:xfrm>
            <a:off x="1056750" y="44534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E7E7DE"/>
                </a:solidFill>
                <a:highlight>
                  <a:srgbClr val="000000"/>
                </a:highlight>
              </a:rPr>
              <a:t>O Centro Cirúrgico nos dias de hoje</a:t>
            </a:r>
            <a:endParaRPr sz="3000">
              <a:solidFill>
                <a:srgbClr val="E7E7DE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Estrutura</a:t>
            </a:r>
            <a:endParaRPr/>
          </a:p>
        </p:txBody>
      </p:sp>
      <p:sp>
        <p:nvSpPr>
          <p:cNvPr id="378" name="Google Shape;378;p27"/>
          <p:cNvSpPr txBox="1">
            <a:spLocks noGrp="1"/>
          </p:cNvSpPr>
          <p:nvPr>
            <p:ph type="body" idx="1"/>
          </p:nvPr>
        </p:nvSpPr>
        <p:spPr>
          <a:xfrm>
            <a:off x="1008525" y="1597875"/>
            <a:ext cx="33282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Dois vestiários para funcionários, sendo um feminino e outro masculino;  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Sala da Administração;  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Sala do almoxarifado;  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DML;  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Copa; 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Área de recepção dos pacientes;  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Salas operatórias (SO); 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9" name="Google Shape;379;p27"/>
          <p:cNvSpPr txBox="1">
            <a:spLocks noGrp="1"/>
          </p:cNvSpPr>
          <p:nvPr>
            <p:ph type="body" idx="1"/>
          </p:nvPr>
        </p:nvSpPr>
        <p:spPr>
          <a:xfrm>
            <a:off x="4477300" y="1597875"/>
            <a:ext cx="34566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Sala de equipamentos;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Arsenal de materiais e medicações;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Sala de recuperação pós-anestésica (SRPA);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Expurgo;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Repouso dos Anestesistas;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Repouso da Enfermagem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6" name="Google Shape;3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53" y="0"/>
            <a:ext cx="770584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3" name="Google Shape;3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00" y="0"/>
            <a:ext cx="80134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Sala Operatória (SO)</a:t>
            </a:r>
            <a:endParaRPr/>
          </a:p>
        </p:txBody>
      </p:sp>
      <p:sp>
        <p:nvSpPr>
          <p:cNvPr id="399" name="Google Shape;399;p30"/>
          <p:cNvSpPr txBox="1">
            <a:spLocks noGrp="1"/>
          </p:cNvSpPr>
          <p:nvPr>
            <p:ph type="body" idx="1"/>
          </p:nvPr>
        </p:nvSpPr>
        <p:spPr>
          <a:xfrm>
            <a:off x="600500" y="1301625"/>
            <a:ext cx="3388200" cy="3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Foco Cirúrgico Central;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Mesa cirúrgica;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Mesas auxiliares para instrumentação e pacotes esterilizados;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Carro de anestesia;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Carro de emergência;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Bisturi elétrico;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Mesa auxiliar para anestesia e medicamentos;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Suporte de hamper;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Monitor cardíaco;  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/>
          </a:p>
        </p:txBody>
      </p:sp>
      <p:sp>
        <p:nvSpPr>
          <p:cNvPr id="400" name="Google Shape;400;p30"/>
          <p:cNvSpPr txBox="1">
            <a:spLocks noGrp="1"/>
          </p:cNvSpPr>
          <p:nvPr>
            <p:ph type="body" idx="1"/>
          </p:nvPr>
        </p:nvSpPr>
        <p:spPr>
          <a:xfrm>
            <a:off x="5122500" y="1301625"/>
            <a:ext cx="3495300" cy="3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Oxímetro de pulso;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Aparelho de P.A. não invasivo;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Suportes para soro;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Braçadeiras;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Frascos aspiradores de secreções a vácuo;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Régua de gases;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Coletor para material perfuro-cortante;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Sistema de ventilação com ar condicionado centralizado;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Baldes para lixo.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Sala de Recuperação Pós Anestésica (SRPA)</a:t>
            </a:r>
            <a:endParaRPr/>
          </a:p>
        </p:txBody>
      </p:sp>
      <p:sp>
        <p:nvSpPr>
          <p:cNvPr id="406" name="Google Shape;406;p31"/>
          <p:cNvSpPr txBox="1">
            <a:spLocks noGrp="1"/>
          </p:cNvSpPr>
          <p:nvPr>
            <p:ph type="body" idx="1"/>
          </p:nvPr>
        </p:nvSpPr>
        <p:spPr>
          <a:xfrm>
            <a:off x="1303800" y="1417075"/>
            <a:ext cx="70305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Camas hospitalares motorizadas;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Monitores multiparamétricos;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Carro de emergência;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Respirador de transporte;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Desfibrilador;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Glicosímetro;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Pontos de oxigênio, vácuo e ar comprimido;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Bombas de Infusão;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Geladeira para medicação e geladeira para Hemocomponentes;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Definição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100"/>
              <a:t>A Unidade de Centro Cirúrgico pode ser definida como um conjunto de áreas e instalações destinadas à realização de procedimentos anestésico-cirúrgicos, recuperação anestésica e pós-operatório imediato, de forma a promover a segurança e conforto para o paciente e equipe. (SOBECC, 2017)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Central de Materiais Estéreis (CME)</a:t>
            </a:r>
            <a:endParaRPr/>
          </a:p>
        </p:txBody>
      </p:sp>
      <p:sp>
        <p:nvSpPr>
          <p:cNvPr id="412" name="Google Shape;412;p32"/>
          <p:cNvSpPr txBox="1">
            <a:spLocks noGrp="1"/>
          </p:cNvSpPr>
          <p:nvPr>
            <p:ph type="body" idx="1"/>
          </p:nvPr>
        </p:nvSpPr>
        <p:spPr>
          <a:xfrm>
            <a:off x="577325" y="1207150"/>
            <a:ext cx="8103600" cy="3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A Central de Material e Esterilização (CME) é um setor destinado à limpeza, ao acondicionamento, à esterilização, à guarda e à distribuição dos produtos para a saúde. Segundo a RDC 50, as atividades que devem ser desenvolvidas na CME são:  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Receber, desinfetar e separar os produtos para a saúde;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Realizar a limpeza dos produtos para a saúde passíveis de reprocessamento;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Receber os pacotes de têxtil cirúrgicos limpos vindas da lavanderia;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Realizar o empacotamento dos conjuntos de instrumentais e outros produtos;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Esterilizar esses produtos por meio de métodos físicos;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Realizar o monitoramento dos processos realizados no processamento de produtos para a saúde;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Acondicionar e distribuir os instrumentais e os pacotes têxteis cirúrgicos esterilizados. 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19" name="Google Shape;4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400" y="0"/>
            <a:ext cx="77455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26" name="Google Shape;4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Estrutura física da CME</a:t>
            </a:r>
            <a:endParaRPr/>
          </a:p>
        </p:txBody>
      </p:sp>
      <p:sp>
        <p:nvSpPr>
          <p:cNvPr id="432" name="Google Shape;432;p35"/>
          <p:cNvSpPr txBox="1">
            <a:spLocks noGrp="1"/>
          </p:cNvSpPr>
          <p:nvPr>
            <p:ph type="body" idx="1"/>
          </p:nvPr>
        </p:nvSpPr>
        <p:spPr>
          <a:xfrm>
            <a:off x="1303800" y="1501050"/>
            <a:ext cx="7030500" cy="3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25">
                <a:solidFill>
                  <a:srgbClr val="000000"/>
                </a:solidFill>
              </a:rPr>
              <a:t>De acordo com a RDC 15 de 15/03/2012, a CME (tipo II) deve obrigatoriamente conter:</a:t>
            </a:r>
            <a:endParaRPr sz="1725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25">
                <a:solidFill>
                  <a:srgbClr val="000000"/>
                </a:solidFill>
              </a:rPr>
              <a:t>I - Sala de recepção e limpeza (setor sujo);</a:t>
            </a:r>
            <a:endParaRPr sz="1725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25">
                <a:solidFill>
                  <a:srgbClr val="000000"/>
                </a:solidFill>
              </a:rPr>
              <a:t>II - Sala de preparo e esterilização (setor limpo);</a:t>
            </a:r>
            <a:endParaRPr sz="1725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25">
                <a:solidFill>
                  <a:srgbClr val="000000"/>
                </a:solidFill>
              </a:rPr>
              <a:t>III - Sala de desinfecção química, quando aplicável (setor limpo);</a:t>
            </a:r>
            <a:endParaRPr sz="1725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25">
                <a:solidFill>
                  <a:srgbClr val="000000"/>
                </a:solidFill>
              </a:rPr>
              <a:t>IV - Área de monitoramento do processo de esterilização (setor limpo); e</a:t>
            </a:r>
            <a:endParaRPr sz="1725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25">
                <a:solidFill>
                  <a:srgbClr val="000000"/>
                </a:solidFill>
              </a:rPr>
              <a:t>V - Sala de armazenamento e distribuição de materiais esterilizados (setor limpo).</a:t>
            </a:r>
            <a:endParaRPr sz="1725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Zoneamento do Centro Cirúrgico</a:t>
            </a:r>
            <a:endParaRPr/>
          </a:p>
        </p:txBody>
      </p:sp>
      <p:sp>
        <p:nvSpPr>
          <p:cNvPr id="438" name="Google Shape;438;p3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latin typeface="Maven Pro"/>
                <a:ea typeface="Maven Pro"/>
                <a:cs typeface="Maven Pro"/>
                <a:sym typeface="Maven Pro"/>
              </a:rPr>
              <a:t>Área Restrita: </a:t>
            </a:r>
            <a:endParaRPr sz="2100" b="1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100"/>
              <a:t>Salas cirúrgicas e lavabos que convergem para um corredor cirúrgico reservado.</a:t>
            </a:r>
            <a:endParaRPr sz="2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Zoneamento do Centro Cirúrgico</a:t>
            </a:r>
            <a:endParaRPr/>
          </a:p>
        </p:txBody>
      </p:sp>
      <p:sp>
        <p:nvSpPr>
          <p:cNvPr id="444" name="Google Shape;444;p3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latin typeface="Maven Pro"/>
                <a:ea typeface="Maven Pro"/>
                <a:cs typeface="Maven Pro"/>
                <a:sym typeface="Maven Pro"/>
              </a:rPr>
              <a:t>Área Semi-restrita: </a:t>
            </a:r>
            <a:endParaRPr sz="2100" b="1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100"/>
              <a:t>Sala de recuperação anestésica, indução anestésica e posto de enfermagem, onde se tem os cuidados intermediários e observação do paciente.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Zoneamento do Centro Cirúrgico</a:t>
            </a:r>
            <a:endParaRPr/>
          </a:p>
        </p:txBody>
      </p:sp>
      <p:sp>
        <p:nvSpPr>
          <p:cNvPr id="450" name="Google Shape;450;p3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latin typeface="Maven Pro"/>
                <a:ea typeface="Maven Pro"/>
                <a:cs typeface="Maven Pro"/>
                <a:sym typeface="Maven Pro"/>
              </a:rPr>
              <a:t>Área Não Restrita: </a:t>
            </a:r>
            <a:endParaRPr sz="2100" b="1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100"/>
              <a:t>Ambientes de apoio, serviços de estocagem, área de transição ou zona de transferência, vestiários.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50" y="0"/>
            <a:ext cx="805344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Fluxos no Centro Cirúrgico</a:t>
            </a:r>
            <a:endParaRPr/>
          </a:p>
        </p:txBody>
      </p:sp>
      <p:sp>
        <p:nvSpPr>
          <p:cNvPr id="461" name="Google Shape;461;p4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Vídeo Gestão Centro Cirúrgico: </a:t>
            </a:r>
            <a:r>
              <a:rPr lang="pt-BR" sz="1800" u="sng">
                <a:solidFill>
                  <a:schemeClr val="hlink"/>
                </a:solidFill>
                <a:hlinkClick r:id="rId3"/>
              </a:rPr>
              <a:t>https://youtu.be/NQTkbkd88fY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Atividade em sala de aula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Finalidade</a:t>
            </a: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303800" y="1400725"/>
            <a:ext cx="7030500" cy="3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Desenvolver atividades de assistência baseado em princípios científicos, tecnológicos e normas organizacionais;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Prestar assistência integral às pacientes durante o período perioperatório seja em cirurgias eletivas ou cirurgias de urgência/emergência;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Prever e prover recursos humanos e materiais necessários para a assistência no atendimento das pacientes;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Colaborar com as Instituições de Ensino que utilizam o Hospital como campo de ensino;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Colaborar no desenvolvimento de pesquisas na área da Saúde. 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Importância do Centro Cirúrgico</a:t>
            </a:r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100"/>
              <a:t>O Centro Cirúrgico (CC) compreende uma área crítica, de acesso restrito, e é considerado uma das unidades mais complexas do Hospital, não só por sua especificidade em realizar procedimentos invasivos, mais também por ser um local fechado que expõe a paciente e a equipe de saúde em situações estressantes. 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Contexto Histórico</a:t>
            </a:r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body" idx="1"/>
          </p:nvPr>
        </p:nvSpPr>
        <p:spPr>
          <a:xfrm>
            <a:off x="1303800" y="20572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latin typeface="Caveat SemiBold"/>
                <a:ea typeface="Caveat SemiBold"/>
                <a:cs typeface="Caveat SemiBold"/>
                <a:sym typeface="Caveat SemiBold"/>
              </a:rPr>
              <a:t>“Devemos tomar conhecimento dos primórdios quando quisermos dizer que entendemos de algo”.</a:t>
            </a:r>
            <a:endParaRPr sz="3200"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>
                <a:latin typeface="Caveat SemiBold"/>
                <a:ea typeface="Caveat SemiBold"/>
                <a:cs typeface="Caveat SemiBold"/>
                <a:sym typeface="Caveat SemiBold"/>
              </a:rPr>
              <a:t>Aristóteles</a:t>
            </a:r>
            <a:endParaRPr sz="2400"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Pilares cirúrgicos</a:t>
            </a:r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Conhecimento anatômico;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Descoberta da anestesia;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Descoberta dos microorganismos e sua atuação na infecção.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Conhecimento anatômico</a:t>
            </a:r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body" idx="1"/>
          </p:nvPr>
        </p:nvSpPr>
        <p:spPr>
          <a:xfrm>
            <a:off x="3877225" y="1351325"/>
            <a:ext cx="50316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900"/>
              <a:buChar char="●"/>
            </a:pPr>
            <a:r>
              <a:rPr lang="pt-BR" sz="1900">
                <a:solidFill>
                  <a:srgbClr val="444444"/>
                </a:solidFill>
              </a:rPr>
              <a:t>O conhecimento anatômico do corpo humano data de quinhentos anos antes de Cristo no sul da Itália com Alcméon de Crotona, que realizou dissecações em animais. </a:t>
            </a:r>
            <a:endParaRPr sz="1900">
              <a:solidFill>
                <a:srgbClr val="444444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900"/>
              <a:buChar char="●"/>
            </a:pPr>
            <a:r>
              <a:rPr lang="pt-BR" sz="1900">
                <a:solidFill>
                  <a:srgbClr val="444444"/>
                </a:solidFill>
              </a:rPr>
              <a:t>No século III A.C., Herófilo e Erasístrato, foram os primeiros que realizaram dissecações humanas de modo sistemático, contribuindo com grandes avanços  para o campo.</a:t>
            </a:r>
            <a:endParaRPr sz="1900">
              <a:solidFill>
                <a:srgbClr val="444444"/>
              </a:solidFill>
            </a:endParaRPr>
          </a:p>
        </p:txBody>
      </p:sp>
      <p:pic>
        <p:nvPicPr>
          <p:cNvPr id="319" name="Google Shape;3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45" y="1759850"/>
            <a:ext cx="3858519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Descoberta da anestesia</a:t>
            </a:r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body" idx="1"/>
          </p:nvPr>
        </p:nvSpPr>
        <p:spPr>
          <a:xfrm>
            <a:off x="71150" y="1177675"/>
            <a:ext cx="5565300" cy="3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03D39"/>
              </a:buClr>
              <a:buSzPts val="1800"/>
              <a:buChar char="●"/>
            </a:pPr>
            <a:r>
              <a:rPr lang="pt-BR" sz="1800">
                <a:solidFill>
                  <a:srgbClr val="403D39"/>
                </a:solidFill>
              </a:rPr>
              <a:t>O primeiro passo dado em direção à descoberta de um modo de anestesiar os pacientes foi dado por Joseph Priestley, em 1773, com a descoberta do dióxido de nitrogênio (NO2), mas suas experiências não obtiveram sucesso.</a:t>
            </a:r>
            <a:endParaRPr sz="1800">
              <a:solidFill>
                <a:srgbClr val="403D39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403D39"/>
              </a:solidFill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403D39"/>
              </a:buClr>
              <a:buSzPts val="1800"/>
              <a:buChar char="●"/>
            </a:pPr>
            <a:r>
              <a:rPr lang="pt-BR" sz="1800">
                <a:solidFill>
                  <a:srgbClr val="403D39"/>
                </a:solidFill>
              </a:rPr>
              <a:t>Somente em 1846, na cidade de Boston, nos Estados Unidos, o dentista americano Thomas Green Morton, pela primeira vez, usou o éter para realizar uma cirurgia de tumor de pescoço em uma jovem de 17 anos.</a:t>
            </a:r>
            <a:endParaRPr sz="1800">
              <a:solidFill>
                <a:srgbClr val="403D3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403D39"/>
              </a:solidFill>
            </a:endParaRPr>
          </a:p>
        </p:txBody>
      </p:sp>
      <p:pic>
        <p:nvPicPr>
          <p:cNvPr id="327" name="Google Shape;3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2000" y="897500"/>
            <a:ext cx="1602300" cy="194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1999" y="2891019"/>
            <a:ext cx="1602300" cy="214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85" y="0"/>
            <a:ext cx="59332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Office PowerPoint</Application>
  <PresentationFormat>Apresentação na tela (16:9)</PresentationFormat>
  <Paragraphs>109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Maven Pro</vt:lpstr>
      <vt:lpstr>Caveat SemiBold</vt:lpstr>
      <vt:lpstr>Nunito</vt:lpstr>
      <vt:lpstr>Momentum</vt:lpstr>
      <vt:lpstr>Centro Cirúrgico</vt:lpstr>
      <vt:lpstr>Definição</vt:lpstr>
      <vt:lpstr>Finalidade</vt:lpstr>
      <vt:lpstr>Importância do Centro Cirúrgico</vt:lpstr>
      <vt:lpstr>Contexto Histórico</vt:lpstr>
      <vt:lpstr>Pilares cirúrgicos</vt:lpstr>
      <vt:lpstr>Conhecimento anatômico</vt:lpstr>
      <vt:lpstr>Descoberta da anestesia</vt:lpstr>
      <vt:lpstr>Apresentação do PowerPoint</vt:lpstr>
      <vt:lpstr>Descobrimento dos microorganismos</vt:lpstr>
      <vt:lpstr>História da antissepsia</vt:lpstr>
      <vt:lpstr>Apresentação do PowerPoint</vt:lpstr>
      <vt:lpstr>O surgimento das luvas</vt:lpstr>
      <vt:lpstr>O Centro Cirúrgico nos dias de hoje</vt:lpstr>
      <vt:lpstr>Estrutura</vt:lpstr>
      <vt:lpstr>Apresentação do PowerPoint</vt:lpstr>
      <vt:lpstr>Apresentação do PowerPoint</vt:lpstr>
      <vt:lpstr>Sala Operatória (SO)</vt:lpstr>
      <vt:lpstr>Sala de Recuperação Pós Anestésica (SRPA)</vt:lpstr>
      <vt:lpstr>Central de Materiais Estéreis (CME)</vt:lpstr>
      <vt:lpstr>Apresentação do PowerPoint</vt:lpstr>
      <vt:lpstr>Apresentação do PowerPoint</vt:lpstr>
      <vt:lpstr>Estrutura física da CME</vt:lpstr>
      <vt:lpstr>Zoneamento do Centro Cirúrgico</vt:lpstr>
      <vt:lpstr>Zoneamento do Centro Cirúrgico</vt:lpstr>
      <vt:lpstr>Zoneamento do Centro Cirúrgico</vt:lpstr>
      <vt:lpstr>Apresentação do PowerPoint</vt:lpstr>
      <vt:lpstr>Fluxos no Centro Cirúrgico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Cirúrgico</dc:title>
  <dc:creator>Usuario</dc:creator>
  <cp:lastModifiedBy>Usuario</cp:lastModifiedBy>
  <cp:revision>1</cp:revision>
  <dcterms:modified xsi:type="dcterms:W3CDTF">2022-10-19T17:43:19Z</dcterms:modified>
</cp:coreProperties>
</file>