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roxima Nova"/>
      <p:regular r:id="rId41"/>
      <p:bold r:id="rId42"/>
      <p:italic r:id="rId43"/>
      <p:boldItalic r:id="rId44"/>
    </p:embeddedFont>
    <p:embeddedFont>
      <p:font typeface="Alfa Slab One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22" Type="http://schemas.openxmlformats.org/officeDocument/2006/relationships/slide" Target="slides/slide17.xml"/><Relationship Id="rId44" Type="http://schemas.openxmlformats.org/officeDocument/2006/relationships/font" Target="fonts/ProximaNova-boldItalic.fntdata"/><Relationship Id="rId21" Type="http://schemas.openxmlformats.org/officeDocument/2006/relationships/slide" Target="slides/slide16.xml"/><Relationship Id="rId43" Type="http://schemas.openxmlformats.org/officeDocument/2006/relationships/font" Target="fonts/ProximaNova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30ffde098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30ffde09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30ffde098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30ffde098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30ffde09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30ffde09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30ffde098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30ffde098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30ffde09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730ffde09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30ffde09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730ffde09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30ffde09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730ffde09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30ffde09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30ffde09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730ffde09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730ffde09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30ffde09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730ffde09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730ffde09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730ffde09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30ffde09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30ffde09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30ffde09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30ffde09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30ffde09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30ffde09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30ffde09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30ffde09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730ffde09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730ffde09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30ffde098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730ffde098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30ffde09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730ffde09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30ffde098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730ffde09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730ffde098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730ffde09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730ffde098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730ffde098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30ffde09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30ffde09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30ffde098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730ffde09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730ffde098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730ffde098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730ffde098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730ffde098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30ffde098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730ffde098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30ffde098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730ffde098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30ffde098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730ffde098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30ffde09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30ffde09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730ffde09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730ffde09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30ffde09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30ffde09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30ffde09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30ffde09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0ffde09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30ffde09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30ffde09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30ffde09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Sala Operatória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25717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EFEFEF"/>
                </a:solidFill>
              </a:rPr>
              <a:t>Prof. Karina Marafigo</a:t>
            </a:r>
            <a:endParaRPr b="1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Instrumentador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Montar mesa cirúrgica;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Atuar no processo de instrumentação cirúrgica;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Atentar para quantidade de pinças, compressas e gazes;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Realizar curativo;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Retirar mesa cirúrgica;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Lavar instrumentais.</a:t>
            </a:r>
            <a:endParaRPr sz="23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125" y="2442875"/>
            <a:ext cx="2700625" cy="27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Técnico em enfermagem SRPA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Admitir pacientes provenientes do SO, aferindo sinais vitais e registrando as condições gerais do paciente;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Revisar e repor os materiais necessários;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Prestar os cuidados conforme prescrição médica;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Prestar os cuidados de enfermagem aos pacientes conforme planejamento e supervisão do Enfermeiro;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as tarefas diárias e semanais do preparo e manutenção da unidade para atendimento do paciente conforme planejamento e orientação do Enfermeiro; 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875" y="78325"/>
            <a:ext cx="1245125" cy="27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Técnico em enfermagem SRPA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Realizar checagem e a anotação de enfermagem de todos os cuidados prestados;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Verificar datas de validade de medicamentos e material esterilizado;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Montar os pontos de oxigênio e vácuo;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Limpar todos os aparelhos e superfícies com pano embebido em solução adequada, após alta dos pacientes;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Montar equipamentos que tenham sido desmontados para limpeza e desinfecção, verificando seu funcionamento;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Completar a provisão de soros e medicamentos;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Dedicar atenção especial à limpeza dos cabos, fios e tomadas;</a:t>
            </a:r>
            <a:endParaRPr sz="2142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875" y="78325"/>
            <a:ext cx="1245125" cy="27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Técnico em enfermagem SRPA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682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Repor materiais de consumo: gazes, compressas, luvas estéreis e de procedimentos, esparadrapo, agulhas, cateteres intravenosos, seringas, algodão, sondas, soluções, etc;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Participar na melhoria dos processos realizados na unidade como parte do grupo de trabalho, emitindo opiniões e sugestões;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Participar de treinamentos e sugerir temas a serem abordados;  </a:t>
            </a:r>
            <a:endParaRPr sz="2142"/>
          </a:p>
          <a:p>
            <a:pPr indent="-36464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43"/>
              <a:buChar char="●"/>
            </a:pPr>
            <a:r>
              <a:rPr lang="pt-BR" sz="2142"/>
              <a:t>Participar de reuniões convocadas pelo Enfermeiro. </a:t>
            </a:r>
            <a:endParaRPr sz="2142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201" y="700616"/>
            <a:ext cx="1805376" cy="398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Enfermeiro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Receber e passar o plantão para o enfermeiro e tomar as providências que julgar necessárias;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Diagnosticar as necessidades de enfermagem, elaborar e executar planos de Sistematização da Assistência de Enfermagem;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Coordenar o funcionamento das salas de cirurgia, respeitando a programação cirúrgica (mapa cirúrgico) e fazendo as mudanças necessárias nos casos imprevistos;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Prover a Sala Cirúrgica de pessoal, material e equipamentos necessários para a realização do ato cirúrgico;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Supervisionar e instruir os funcionários no desempenho de suas funções, avaliando-os periodicamente;</a:t>
            </a:r>
            <a:endParaRPr sz="2100"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875" y="0"/>
            <a:ext cx="2021850" cy="12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Enfermeiro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Orientar e supervisionar os funcionários no cumprimento da técnica asséptica;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Prestar adequadas informações à pessoa, família e coletividade a respeito dos direitos, riscos, benefícios e intercorrência acerca da assistência de enfermagem;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procedimentos de alta complexidade e privativos do enfermeiro estabelecidos em protocolos e pelo conselho de classe;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Comunicar o cancelamento da cirurgia ao familiar e/ou responsável pelo paciente, em virtude de problemas técnicos no Centro Cirúrgico;  </a:t>
            </a:r>
            <a:endParaRPr sz="21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875" y="0"/>
            <a:ext cx="2021850" cy="12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Enfermeiro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Elaborar as escalas diárias de serviço da equipe de enfermagem;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Exigir o uso de uniforme privativo completo de todo o pessoal apenas ao adentrar nas dependências do Centro Cirúrgico, não podendo circular pelo hospital com tal vestimenta;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Zelar pelos materiais e equipamentos supervisionando o seu manuseio adequado; </a:t>
            </a:r>
            <a:r>
              <a:rPr lang="pt-BR" sz="2100"/>
              <a:t>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Solicitar manutenção corretiva dos materiais ou equipamentos, quando houver necessidade;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Supervisionar o controle da temperatura das geladeiras e checar o carro de emergência da SRPA em todos os plantões de acordo com os turnos de trabalho e preencher os impressos específicos;  </a:t>
            </a:r>
            <a:endParaRPr sz="2100"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875" y="0"/>
            <a:ext cx="2021850" cy="12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Enfermeiro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Encaminhar material para o laboratório, banco de sangue, quando houver necessidade;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Desempenhar as funções administrativas que são delegadas pela chefia imediata;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Fazer treinamentos para manter a atualização dos funcionários;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Fazer cumprir normas e rotinas do Centro Cirúrgico;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Manter registros das ocorrências do plantão em livro próprio;  Imprimir mapa cirúrgico diariamente;  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Colaborar com as Pesquisas e Treinamentos desenvolvidos no Hospital.</a:t>
            </a:r>
            <a:r>
              <a:rPr lang="pt-BR" sz="2100"/>
              <a:t> </a:t>
            </a:r>
            <a:endParaRPr sz="21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875" y="0"/>
            <a:ext cx="2021850" cy="12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médico-cirúrgica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Assegurar, no pré-operatório, a demarcação correta do sítio cirúrgico, garantindo assim a segurança do paciente;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Descrever a cirurgia no sistema ou em letra legível, logo após o ato operatório;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a prescrição pós-operatória;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Registrar as informações inerentes à descrição cirúrgica, anatomopatológica, prescrição médica e registros anestésicos, firmando com assinatura e carimbo do respectivo profissional;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Agendar cirurgia de caráter eletivo 24h antes da cirurgia;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Solicitar sala para cirurgias de urgência/emergência com o máximo de antecedência possível;</a:t>
            </a:r>
            <a:endParaRPr sz="21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0675" y="-207125"/>
            <a:ext cx="1877000" cy="18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médico-cirúrgica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Suspensão cirúrgica de acordo com critérios médicos;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Cumprimento do horário conforme mapa cirúrgico;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É responsabilidade do Cirurgião Titular e/ou Médico residente, a comunicação do cancelamento da cirurgia ao familiar e/ou responsável pelo paciente, bem como, nos casos de complicações relacionadas ao procedimento cirúrgico; </a:t>
            </a:r>
            <a:endParaRPr sz="210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75" y="3266500"/>
            <a:ext cx="1877000" cy="18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500"/>
              <a:t>A sala Operatória (SO) é o local destinado a realização do ato anestésico-cirúrgico e possui estrutura física padronizada e regulamentada. Devendo ser composta de equipamentos fixos e móveis. </a:t>
            </a:r>
            <a:endParaRPr sz="3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Anestesiologista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Não praticar atos profissionais danosos ao paciente que possam ser caracterizados como imperícia, imprudência ou negligência;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Cumprir e executar os protocolos de cirurgia segura;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visita pré-anestésica;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Indicar anestesia adequadamente conforme o procedimento cirúrgico e estado físico do paciente;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anestesia em diferentes especialidades cirúrgicas, conforme escala;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025" y="3396150"/>
            <a:ext cx="3148851" cy="17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3075" y="10085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650" y="2209425"/>
            <a:ext cx="4552375" cy="303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4575" y="7"/>
            <a:ext cx="2959425" cy="396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Anestesiologista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645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Transferir o paciente para a sala de recuperação pós-anestésica (SRPA), unidade de terapia intensiva ou outro local em que haja necessidade de acompanhamento do anestesiologista, ao final do procedimento;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Preencher ficha de anestesia e demais documentos hospitalares relacionados à assistência anestesiológica do paciente;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rígido controle dos fármacos anestésicos utilizados;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Avaliar os pacientes que se encontram na sala de recuperação anestésica (RPA), assistindo-os durante as intercorrências clínico-cirúrgicas; </a:t>
            </a:r>
            <a:endParaRPr sz="2100"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2225" y="0"/>
            <a:ext cx="3148851" cy="17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Anestesiologista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Contribuir no treinamento prático de médico residentes e alunos de graduação;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Participar de atividades teóricas, teórico-práticas e práticas destinadas ao treinamento e educação continuada;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Cumprir ordens da sua chefia e seguir o regimento da instituição;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Zelar e manusear com cuidado todos os equipamentos utilizados durante a anestesia.</a:t>
            </a:r>
            <a:endParaRPr sz="210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00" y="3590275"/>
            <a:ext cx="2980749" cy="16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Serviços de apoio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423775" y="1443850"/>
            <a:ext cx="533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300"/>
              <a:t>Os serviços de apoio são fundamentais para o funcionamento da Sala Operatória e de todo o centro cirúrgico. São responsáveis por prover em tempo hábil todo o aparato necessário, como por exemplo, pijamas cirúrgicos, aventais, camisolas, campos operatórios, refeições para funcionários, manutenção de lâmpadas, focos, equipamentos, </a:t>
            </a:r>
            <a:r>
              <a:rPr lang="pt-BR" sz="2300"/>
              <a:t>abastecimento</a:t>
            </a:r>
            <a:r>
              <a:rPr lang="pt-BR" sz="2300"/>
              <a:t> de gases, entre outros.</a:t>
            </a:r>
            <a:endParaRPr sz="2300"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150" y="206400"/>
            <a:ext cx="1664975" cy="16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075" y="1871382"/>
            <a:ext cx="1664975" cy="168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538" y="3097300"/>
            <a:ext cx="2046200" cy="20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Equipamentos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Foco Cirúrgico Central;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Mesa cirúrgica;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Mesas auxiliares para instrumentação e pacotes esterilizados;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Carro de anestesia;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Carro de emergência;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Bisturi elétrico;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Mesa auxiliar para anestesia e medicamentos;  Suporte de hamper;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Monitor cardíaco;  </a:t>
            </a:r>
            <a:endParaRPr sz="2100"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4677525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Oxímetro de pulso;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Aparelho de P.A. não invasivo;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Suportes para soro;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Braçadeiras;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Frascos aspiradores de secreções a vácuo;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Régua de gases;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Coletor para material perfuro-cortante;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Sistema de ventilação com ar condicionado centralizado;  </a:t>
            </a:r>
            <a:endParaRPr sz="2100"/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Baldes para lixo.</a:t>
            </a:r>
            <a:endParaRPr sz="2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28" y="0"/>
            <a:ext cx="770584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Seringa;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Agulha;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Gazes;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Fios cirúrgicos;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Micropore;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Esparadrapo;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Luvas de procedimento;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Luva estéril;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4699925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Instrumental cirúrgico;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Lap;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Compressas;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Caneta de eletrocautério;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Extensão de látex;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Sondas;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Catéteres;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Lâmina de bisturi.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72" y="-25"/>
            <a:ext cx="79650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540" y="0"/>
            <a:ext cx="72810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Recursos humanos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65175" y="961627"/>
            <a:ext cx="8520600" cy="39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Auxiliar de serviços gerais;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Técnico em enfermagem (circulante);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Técnico em enfermagem (auxiliar de anestesia);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Técnico em enfermagem (instrumentador);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Técnico em enfermagem SRPA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Enfermeiro;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Equipe médico-cirúrgica;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Anestesiologista;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Serviços de apoio (ex: cozinha, lavanderia,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manutenção).</a:t>
            </a:r>
            <a:endParaRPr sz="21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585" y="265725"/>
            <a:ext cx="3101466" cy="44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Medicamentos</a:t>
            </a:r>
            <a:endParaRPr/>
          </a:p>
        </p:txBody>
      </p:sp>
      <p:sp>
        <p:nvSpPr>
          <p:cNvPr id="254" name="Google Shape;25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Soros;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Anestésicos injetáveis;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Anestésicos inalatórios;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Analgésicos;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Anti-inflamatórios;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Antibióticos;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Antihipertensivos;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Drogas vasoativas;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Sedativos;</a:t>
            </a:r>
            <a:endParaRPr sz="92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9200"/>
              <a:t>Entre outros.</a:t>
            </a:r>
            <a:endParaRPr sz="9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825" y="1129363"/>
            <a:ext cx="6040425" cy="34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Cuidados com limpeza e desinfecção - CIRCULANTE 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311700" y="147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Calçar as luvas de procedimentos;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Retirar da mesa de instrumentais os materiais perfurocortantes, descartando-os em recipiente próprio;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Retirar os instrumentais da mesa e colocá-los em suas caixas, verificando a integridade, o número de peças de acordo com a etiqueta da caixa mantendo as pinças abertas, com exceção das pontiagudas, borrifar o material com detergente desincrustante (Prélavagem), em seguida encaminhá-los para o expurgo;  </a:t>
            </a:r>
            <a:endParaRPr sz="21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100"/>
              <a:t>Colar o indicador químico do interior da caixa no prontuário do paciente; 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Cuidados com limpeza e desinfecção - CIRCULANTE</a:t>
            </a:r>
            <a:endParaRPr/>
          </a:p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311700" y="1443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Aspirar todos os resíduos líquidos no aspirador da sala de operação e encaminhá-los para o expurgo;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Desmontar os aparelhos e encaminhar os acessórios para Central de Material Esterilizado;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Revisar os hampers separando os campos e compressa;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Solicitar que os profissionais do serviço de higienização realizem a retirada do lixo e tecidos e limpeza do chão;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Proceder com a limpeza concorrente e a montagem da sala para o próximo procedimento, conforme orientações do enfermeiro.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75" y="-9525"/>
            <a:ext cx="77664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311700" y="445025"/>
            <a:ext cx="8520600" cy="4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/>
              <a:t>LEMBRE-SE: A Segurança do Paciente sempre estará em primeiro lugar!</a:t>
            </a:r>
            <a:endParaRPr sz="5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83" name="Google Shape;28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Possari JF, Centro cirúrgico: planejamento, organização e gestão. São Paulo: Iátria, 2009.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Silvia MDAA, Rodrigues AL, Cesaretti IUR. Enfermagem na unidade de centro cirúrgico. São Paulo: EPU, 1997.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SOCIEDADE BRASILEIRA DE ENFERMEIROS DE CENTRO CIRÚRGICO, Diretrizes de Práticas em Enfermagem Cirúrgica e Processamento de Produtos para a Saúde, SOBECC, 7ª edição. São Paulo 2017.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208050" y="1411950"/>
            <a:ext cx="28575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Funções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da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Equipe</a:t>
            </a:r>
            <a:endParaRPr sz="4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46" y="0"/>
            <a:ext cx="59739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Auxiliar de serviços gerais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47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Executar trabalhos de limpeza, desinfecção e conservação dos ambientes em geral, utilizando os materiais e instrumentos adequados, de acordo com as rotinas previamente definidas;  </a:t>
            </a:r>
            <a:endParaRPr sz="2100"/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limpeza concorrente, permitindo a otimização da SO;  </a:t>
            </a:r>
            <a:endParaRPr sz="2100"/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Realizar limpeza terminal ao término do plantão ou quando houver necessidade.</a:t>
            </a:r>
            <a:endParaRPr sz="21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99" y="519700"/>
            <a:ext cx="3309475" cy="47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Circulante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Testar equipamentos da sala operatória;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Realizar desinfecção das bancadas;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Montar a sala operatória de acordo com agendamento;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Receber o paciente cirúrgico - PROTOCOLO DE CIRURGIA SEGURA;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Auxiliar no posicionamento do paciente;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Posicionar focos cirúrgicos;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Abrir materiais estéreis (atentar para indicadores);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Realizar degermação do sítio operatório;</a:t>
            </a:r>
            <a:endParaRPr sz="10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977" y="0"/>
            <a:ext cx="1639026" cy="212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Circulante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Colocar placa de eletrocautério;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Realizar anotação de enfermagem e SSVV;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Preencher lista de verificação de segurança cirúrgica;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Auxiliar na contagem de pinças, gazes e compressas;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Auxiliar em curativo;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Liberar paciente para SRPA;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Preparar e destinar peça de anatomopatológico;</a:t>
            </a:r>
            <a:endParaRPr sz="10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0000"/>
              <a:t>Realizar desinfecção de bancadas, cabos, monitores, suporte de soro, aspirador, eletrocautério, etc.</a:t>
            </a:r>
            <a:endParaRPr sz="10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977" y="0"/>
            <a:ext cx="1639026" cy="212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Auxiliar de anestesia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Preparar materiais e medicamentos para anestesia;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Conferir informações com paciente antes da anestesia - PROTOCOLO DE CIRURGIA SEGURA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Posicionar paciente para anestesia;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Instalar monitorização multiparamétrica;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Auxiliar médico anestesiologista no processo de anestesia, seja ela geral, raquidiana, peridural ou outra;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Auxiliar na intubação quando houver;</a:t>
            </a:r>
            <a:endParaRPr sz="25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5799" y="0"/>
            <a:ext cx="1470625" cy="181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Auxiliar de anestesia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Monitorar SSVV do paciente comunicando anestesiologista em qualquer alteração;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Medicar paciente de acordo com protocolo interno/prescrição;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Manter fluidoterapia funcionante - puncionar paciente se necessário;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Comunicar anestesiologista ao término da cirurgia;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Auxiliar na extubação quando houver;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Auxiliar no encaminhamento à SRPA;</a:t>
            </a:r>
            <a:endParaRPr sz="525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5250"/>
              <a:t>Auxiliar na limpeza e desinfecção da sala.</a:t>
            </a:r>
            <a:endParaRPr sz="52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124" y="-12"/>
            <a:ext cx="1470625" cy="181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