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601" r:id="rId2"/>
    <p:sldId id="599" r:id="rId3"/>
    <p:sldId id="600" r:id="rId4"/>
    <p:sldId id="562" r:id="rId5"/>
    <p:sldId id="613" r:id="rId6"/>
    <p:sldId id="661" r:id="rId7"/>
    <p:sldId id="602" r:id="rId8"/>
    <p:sldId id="614" r:id="rId9"/>
    <p:sldId id="615" r:id="rId10"/>
    <p:sldId id="596" r:id="rId11"/>
    <p:sldId id="697" r:id="rId12"/>
    <p:sldId id="611" r:id="rId13"/>
    <p:sldId id="612" r:id="rId14"/>
    <p:sldId id="563" r:id="rId15"/>
    <p:sldId id="541" r:id="rId16"/>
    <p:sldId id="688" r:id="rId17"/>
    <p:sldId id="689" r:id="rId18"/>
    <p:sldId id="558" r:id="rId19"/>
    <p:sldId id="559" r:id="rId20"/>
    <p:sldId id="701" r:id="rId21"/>
    <p:sldId id="708" r:id="rId22"/>
    <p:sldId id="700" r:id="rId23"/>
    <p:sldId id="704" r:id="rId24"/>
    <p:sldId id="702" r:id="rId25"/>
    <p:sldId id="705" r:id="rId26"/>
    <p:sldId id="706" r:id="rId27"/>
    <p:sldId id="703" r:id="rId28"/>
    <p:sldId id="707" r:id="rId29"/>
    <p:sldId id="698" r:id="rId30"/>
    <p:sldId id="699" r:id="rId31"/>
    <p:sldId id="662" r:id="rId32"/>
    <p:sldId id="620" r:id="rId33"/>
    <p:sldId id="677" r:id="rId34"/>
    <p:sldId id="678" r:id="rId35"/>
    <p:sldId id="672" r:id="rId36"/>
    <p:sldId id="693" r:id="rId37"/>
    <p:sldId id="674" r:id="rId38"/>
    <p:sldId id="694" r:id="rId39"/>
    <p:sldId id="695" r:id="rId40"/>
    <p:sldId id="696" r:id="rId41"/>
    <p:sldId id="582" r:id="rId42"/>
    <p:sldId id="690" r:id="rId43"/>
    <p:sldId id="691" r:id="rId44"/>
    <p:sldId id="692" r:id="rId45"/>
    <p:sldId id="680" r:id="rId46"/>
    <p:sldId id="685" r:id="rId47"/>
    <p:sldId id="686" r:id="rId48"/>
    <p:sldId id="687" r:id="rId49"/>
    <p:sldId id="683" r:id="rId50"/>
    <p:sldId id="681" r:id="rId51"/>
    <p:sldId id="682" r:id="rId52"/>
    <p:sldId id="684" r:id="rId53"/>
    <p:sldId id="658" r:id="rId54"/>
    <p:sldId id="646" r:id="rId55"/>
    <p:sldId id="571" r:id="rId56"/>
    <p:sldId id="572" r:id="rId57"/>
    <p:sldId id="656" r:id="rId58"/>
    <p:sldId id="666" r:id="rId59"/>
    <p:sldId id="667" r:id="rId60"/>
    <p:sldId id="663" r:id="rId61"/>
    <p:sldId id="659" r:id="rId62"/>
    <p:sldId id="668" r:id="rId63"/>
    <p:sldId id="589" r:id="rId64"/>
    <p:sldId id="660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6" autoAdjust="0"/>
    <p:restoredTop sz="94660"/>
  </p:normalViewPr>
  <p:slideViewPr>
    <p:cSldViewPr snapToGrid="0">
      <p:cViewPr>
        <p:scale>
          <a:sx n="55" d="100"/>
          <a:sy n="55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88017" y="476250"/>
            <a:ext cx="960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Arial Black" pitchFamily="34" charset="0"/>
              </a:rPr>
              <a:t>Divisão funcional do SISTEMA NERVOSO</a:t>
            </a:r>
            <a:endParaRPr lang="pt-BR" sz="2400" b="1" u="sng">
              <a:latin typeface="Arial Black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19667" y="3141664"/>
            <a:ext cx="2142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SISTEMA </a:t>
            </a: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NERVOSO</a:t>
            </a:r>
          </a:p>
        </p:txBody>
      </p:sp>
      <p:sp>
        <p:nvSpPr>
          <p:cNvPr id="11268" name="AutoShape 6"/>
          <p:cNvSpPr>
            <a:spLocks/>
          </p:cNvSpPr>
          <p:nvPr/>
        </p:nvSpPr>
        <p:spPr bwMode="auto">
          <a:xfrm>
            <a:off x="3274828" y="1127051"/>
            <a:ext cx="85059" cy="5730949"/>
          </a:xfrm>
          <a:prstGeom prst="leftBrace">
            <a:avLst>
              <a:gd name="adj1" fmla="val 42641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3084" y="1169582"/>
            <a:ext cx="84497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SISTEMA NERVOSO SENSORIAL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de neurônios relacionados com as funções de decodificação e interpretação dos estímulos originados nos órgãos sensoriais somáticos e viscerais  </a:t>
            </a:r>
            <a:endParaRPr lang="pt-BR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503084" y="3402419"/>
            <a:ext cx="84497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SISTEMA NERVOSO MOTOR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de neurônios relacionados com as funções motoras somáticas e viscerais</a:t>
            </a:r>
            <a:endParaRPr lang="pt-BR" sz="28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503085" y="4912242"/>
            <a:ext cx="83523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SISTEMA NERVOSO INTEGRATIVO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neurônios que realizam a integração sensorial e motora, além de interpretar e elaborar comandos motores   </a:t>
            </a:r>
            <a:endParaRPr lang="pt-BR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764464" y="255182"/>
            <a:ext cx="6783573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Arial Black" pitchFamily="34" charset="0"/>
              </a:rPr>
              <a:t>O ENCÉFALO</a:t>
            </a:r>
          </a:p>
        </p:txBody>
      </p:sp>
      <p:pic>
        <p:nvPicPr>
          <p:cNvPr id="5123" name="Picture 5" descr="EncefalohumanoSagital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786074" y="1041991"/>
            <a:ext cx="9313333" cy="581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3" y="0"/>
            <a:ext cx="96270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184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s3.amazonaws.com/magoo/ABAAAAvgoA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73" y="0"/>
            <a:ext cx="93779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http://4.bp.blogspot.com/-GoFOhbxYJ-Q/Tf_65guSoxI/AAAAAAAAAkg/dKzNkb-bePY/s1600/PrintScre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74" y="0"/>
            <a:ext cx="104199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14400"/>
          </a:xfrm>
        </p:spPr>
        <p:txBody>
          <a:bodyPr/>
          <a:lstStyle/>
          <a:p>
            <a:r>
              <a:rPr lang="pt-BR" b="1" dirty="0" smtClean="0"/>
              <a:t>CÉREBRO OU TELENCÉFALO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04800"/>
            <a:ext cx="12191999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Parte mais desenvolvida do encéfalo. Relacionado com o pensamento, raciocínio, memória, aprendizado, sentidos, emoções, fome, sede, controle de temperatura e ações motoras voluntárias.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Hemisfério direito</a:t>
            </a:r>
            <a:r>
              <a:rPr lang="pt-BR" dirty="0" smtClean="0"/>
              <a:t>: criatividade e habilidades artísticas.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Hemisfério esquerdo</a:t>
            </a:r>
            <a:r>
              <a:rPr lang="pt-BR" dirty="0" smtClean="0"/>
              <a:t>: habilidades analíticas e matemáticas.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Córtex</a:t>
            </a:r>
            <a:r>
              <a:rPr lang="pt-BR" dirty="0" smtClean="0"/>
              <a:t> → onde se localizam as áreas responsáveis pelo controle sensorial, audição, visão, motor e fala</a:t>
            </a:r>
          </a:p>
          <a:p>
            <a:r>
              <a:rPr lang="pt-BR" b="1" dirty="0" smtClean="0"/>
              <a:t>Córtex cerebral → massa cinzenta → presença de corpos de neurônios.</a:t>
            </a:r>
          </a:p>
          <a:p>
            <a:r>
              <a:rPr lang="pt-BR" b="1" dirty="0" smtClean="0"/>
              <a:t>Medula cerebral → massa branca → presença de axônios e dendritos (</a:t>
            </a:r>
            <a:r>
              <a:rPr lang="pt-BR" b="1" dirty="0" err="1" smtClean="0"/>
              <a:t>neurofibras</a:t>
            </a:r>
            <a:r>
              <a:rPr lang="pt-BR" b="1" dirty="0" smtClean="0"/>
              <a:t>).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0" descr="Córtex lob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0" y="741364"/>
            <a:ext cx="5067301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1"/>
          <p:cNvSpPr txBox="1">
            <a:spLocks noChangeArrowheads="1"/>
          </p:cNvSpPr>
          <p:nvPr/>
        </p:nvSpPr>
        <p:spPr bwMode="auto">
          <a:xfrm>
            <a:off x="431800" y="260350"/>
            <a:ext cx="3548279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Arial Black" pitchFamily="34" charset="0"/>
              </a:rPr>
              <a:t>CÓRTEX CEREBRAL</a:t>
            </a:r>
          </a:p>
        </p:txBody>
      </p:sp>
      <p:sp>
        <p:nvSpPr>
          <p:cNvPr id="12292" name="Text Box 52"/>
          <p:cNvSpPr txBox="1">
            <a:spLocks noChangeArrowheads="1"/>
          </p:cNvSpPr>
          <p:nvPr/>
        </p:nvSpPr>
        <p:spPr bwMode="auto">
          <a:xfrm>
            <a:off x="5467350" y="0"/>
            <a:ext cx="672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/>
              <a:t>Cada hemisfério é dividido em 5 lobos</a:t>
            </a:r>
          </a:p>
        </p:txBody>
      </p:sp>
      <p:sp>
        <p:nvSpPr>
          <p:cNvPr id="12293" name="Text Box 53"/>
          <p:cNvSpPr txBox="1">
            <a:spLocks noChangeArrowheads="1"/>
          </p:cNvSpPr>
          <p:nvPr/>
        </p:nvSpPr>
        <p:spPr bwMode="auto">
          <a:xfrm>
            <a:off x="5295900" y="571500"/>
            <a:ext cx="6896101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FRONTAL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processamentos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complexos (cognição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planejamento e iniciação dos movimentos voluntários)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PARIETAL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área de projeção e processamento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somestésico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(tato, dor e raciocínio)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TEMPORAL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área de projeção e processamento auditivo (emoções e memória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OCCIPITAL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área de projeção e processamento visual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INSULA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fica oculto sob os lobos frontais e temporal (paladar, coordena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emoções)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54" descr="Mapa funcional do corte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2"/>
          <a:stretch>
            <a:fillRect/>
          </a:stretch>
        </p:blipFill>
        <p:spPr bwMode="auto">
          <a:xfrm>
            <a:off x="1" y="3822700"/>
            <a:ext cx="5067299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951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2005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884" y="0"/>
            <a:ext cx="9907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79" y="0"/>
            <a:ext cx="8612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images.slideplayer.com.br/5/1625770/slides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149" y="0"/>
            <a:ext cx="869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SISTEMA LÍMBICO </a:t>
            </a:r>
            <a:r>
              <a:rPr lang="pt-BR" b="1" dirty="0">
                <a:solidFill>
                  <a:srgbClr val="FF0000"/>
                </a:solidFill>
              </a:rPr>
              <a:t>– O CÉREBRO EMOCIONAL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287" y="1380227"/>
            <a:ext cx="11766430" cy="47459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70000"/>
              </a:lnSpc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Conjunto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de diversas estruturas de neurônios conectadas que atuam de forma integrada e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complementar, controlando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COMPORTAMENTO EMOCIONAL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as 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FORÇAS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MOTIVACIONAIS </a:t>
            </a:r>
          </a:p>
          <a:p>
            <a:pPr marL="0" indent="0" fontAlgn="base">
              <a:lnSpc>
                <a:spcPct val="170000"/>
              </a:lnSpc>
              <a:buNone/>
            </a:pPr>
            <a:endParaRPr lang="pt-BR" sz="96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lnSpc>
                <a:spcPct val="170000"/>
              </a:lnSpc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moções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e sentimentos (ira, pavor, paixão, amor, ódio, alegria e tristeza)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aspectos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da identidade pessoal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memória 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00762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SISTEMA LÍMBICO </a:t>
            </a:r>
            <a:r>
              <a:rPr lang="pt-BR" b="1" dirty="0">
                <a:solidFill>
                  <a:srgbClr val="FF0000"/>
                </a:solidFill>
              </a:rPr>
              <a:t>– O CÉREBRO EMOCIONAL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287" y="1380226"/>
            <a:ext cx="11766430" cy="527936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- coordena </a:t>
            </a:r>
            <a:r>
              <a:rPr lang="pt-BR" sz="8600" dirty="0">
                <a:latin typeface="Arial" pitchFamily="34" charset="0"/>
                <a:cs typeface="Arial" pitchFamily="34" charset="0"/>
              </a:rPr>
              <a:t>as atividades sociais que possibilitam a manutenção da espécie através de sua vida em sociedade</a:t>
            </a:r>
            <a:r>
              <a:rPr lang="pt-BR" sz="8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8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comanda </a:t>
            </a:r>
            <a:r>
              <a:rPr lang="pt-BR" sz="8600" dirty="0">
                <a:latin typeface="Arial" pitchFamily="34" charset="0"/>
                <a:cs typeface="Arial" pitchFamily="34" charset="0"/>
              </a:rPr>
              <a:t>certos comportamentos necessários à sobrevivência de todos os </a:t>
            </a:r>
            <a:r>
              <a:rPr lang="pt-BR" sz="8600" dirty="0" smtClean="0">
                <a:latin typeface="Arial" pitchFamily="34" charset="0"/>
                <a:cs typeface="Arial" pitchFamily="34" charset="0"/>
              </a:rPr>
              <a:t>mamíferos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cria </a:t>
            </a:r>
            <a:r>
              <a:rPr lang="pt-BR" sz="8600" dirty="0">
                <a:latin typeface="Arial" pitchFamily="34" charset="0"/>
                <a:cs typeface="Arial" pitchFamily="34" charset="0"/>
              </a:rPr>
              <a:t>e modula funções mais específicas as quais permitem ao animal distinguir entre o que lhe agrada ou desagrada</a:t>
            </a:r>
          </a:p>
          <a:p>
            <a:pPr algn="just">
              <a:lnSpc>
                <a:spcPct val="170000"/>
              </a:lnSpc>
            </a:pPr>
            <a:endParaRPr lang="pt-BR" sz="8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pt-BR" sz="8600" b="1" dirty="0" smtClean="0">
                <a:latin typeface="Arial" pitchFamily="34" charset="0"/>
                <a:cs typeface="Arial" pitchFamily="34" charset="0"/>
              </a:rPr>
              <a:t>A PARTIR DO SISTEMA LÍMBICO, ACONTECEM AS DIVERSAS INTERAÇÕES ENTRE OS SISTEMAS NERVOSO E ENDÓCRINO PELA INTERAÇÃO DAS PERCEPÇÕES CÓRTICOCEREBRAIS COM O HIPOTÁLAMO</a:t>
            </a:r>
          </a:p>
          <a:p>
            <a:pPr marL="0" indent="0" fontAlgn="base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92005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04" y="0"/>
            <a:ext cx="9489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776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7585"/>
            <a:ext cx="12192000" cy="11430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PRINCIPAIS ESTRUTURAS DO SISTEMA LÍMBICO</a:t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>
                <a:solidFill>
                  <a:srgbClr val="0070C0"/>
                </a:solidFill>
              </a:rPr>
              <a:t/>
            </a:r>
            <a:br>
              <a:rPr lang="pt-BR" sz="4000" b="1" dirty="0">
                <a:solidFill>
                  <a:srgbClr val="0070C0"/>
                </a:solidFill>
              </a:rPr>
            </a:br>
            <a:r>
              <a:rPr lang="pt-BR" sz="4000" b="1" dirty="0"/>
              <a:t>1. Giro do cíngulo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792" y="1600201"/>
            <a:ext cx="11593902" cy="49903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t-BR" dirty="0" smtClean="0"/>
          </a:p>
          <a:p>
            <a:pPr marL="0" indent="0" fontAlgn="base">
              <a:buNone/>
            </a:pPr>
            <a:r>
              <a:rPr lang="pt-BR" b="1" dirty="0" smtClean="0"/>
              <a:t>    </a:t>
            </a:r>
            <a:endParaRPr lang="pt-BR" b="1" dirty="0"/>
          </a:p>
          <a:p>
            <a:pPr fontAlgn="base"/>
            <a:r>
              <a:rPr lang="pt-BR" sz="3600" dirty="0"/>
              <a:t>Á</a:t>
            </a:r>
            <a:r>
              <a:rPr lang="pt-BR" sz="3600" dirty="0" smtClean="0"/>
              <a:t>rea </a:t>
            </a:r>
            <a:r>
              <a:rPr lang="pt-BR" sz="3600" dirty="0"/>
              <a:t>responsável por uma série de respostas emocionais como a relação entre odores e imagens com a memória de experiências agradáveis</a:t>
            </a:r>
            <a:r>
              <a:rPr lang="pt-BR" sz="3600" dirty="0" smtClean="0"/>
              <a:t>.</a:t>
            </a:r>
            <a:r>
              <a:rPr lang="pt-BR" sz="3600" dirty="0"/>
              <a:t>  </a:t>
            </a:r>
            <a:r>
              <a:rPr lang="pt-BR" sz="3600" dirty="0" smtClean="0"/>
              <a:t>Também </a:t>
            </a:r>
            <a:r>
              <a:rPr lang="pt-BR" sz="3600" dirty="0"/>
              <a:t>controla a agressividade e as respostas emocionais à dor, bem como o </a:t>
            </a:r>
            <a:r>
              <a:rPr lang="pt-BR" sz="3600" dirty="0" smtClean="0"/>
              <a:t>aprendizado, através </a:t>
            </a:r>
            <a:r>
              <a:rPr lang="pt-BR" sz="3600" dirty="0"/>
              <a:t>de reforço positivo e negativo (recompensa e punição).</a:t>
            </a:r>
          </a:p>
          <a:p>
            <a:pPr fontAlgn="base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80594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842" y="0"/>
            <a:ext cx="10972800" cy="1143000"/>
          </a:xfrm>
        </p:spPr>
        <p:txBody>
          <a:bodyPr/>
          <a:lstStyle/>
          <a:p>
            <a:r>
              <a:rPr lang="pt-BR" b="1" dirty="0"/>
              <a:t>2. Amígdalas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5057" y="500333"/>
            <a:ext cx="11507636" cy="635766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pt-BR" b="1" dirty="0" smtClean="0"/>
              <a:t>     </a:t>
            </a:r>
            <a:endParaRPr lang="pt-BR" b="1" dirty="0"/>
          </a:p>
          <a:p>
            <a:pPr fontAlgn="base"/>
            <a:r>
              <a:rPr lang="pt-BR" dirty="0"/>
              <a:t>S</a:t>
            </a:r>
            <a:r>
              <a:rPr lang="pt-BR" dirty="0" smtClean="0"/>
              <a:t>ão </a:t>
            </a:r>
            <a:r>
              <a:rPr lang="pt-BR" dirty="0"/>
              <a:t>duas estruturas esféricas da </a:t>
            </a:r>
            <a:r>
              <a:rPr lang="pt-BR" dirty="0" err="1"/>
              <a:t>neuroanatomia</a:t>
            </a:r>
            <a:r>
              <a:rPr lang="pt-BR" dirty="0"/>
              <a:t> do sistema límbico. É uma das áreas mais importantes, responsável por respostas emocionais relativas ao comportamento social de humanos e outros mamíferos. É umas das principais áreas do controle da agressividade.</a:t>
            </a:r>
          </a:p>
          <a:p>
            <a:pPr fontAlgn="base"/>
            <a:r>
              <a:rPr lang="pt-BR" dirty="0"/>
              <a:t>A área é ligada ao hipocampo e o hipotálamo por meio do </a:t>
            </a:r>
            <a:r>
              <a:rPr lang="pt-BR" dirty="0" err="1"/>
              <a:t>fórnix</a:t>
            </a:r>
            <a:r>
              <a:rPr lang="pt-BR" dirty="0"/>
              <a:t>. Desenvolve uma série de ligações que controlam diversas atividades autônomas do corpo como as alterações emocionais dos batimentos cardíacos, da respiração e da pressão arterial.</a:t>
            </a:r>
          </a:p>
          <a:p>
            <a:pPr fontAlgn="base"/>
            <a:r>
              <a:rPr lang="pt-BR" dirty="0"/>
              <a:t>A relação entre os estímulos emocionais e respostas musculares como gestos ou expressões faciais também são mediadas por esse grupo de neurônios</a:t>
            </a:r>
            <a:r>
              <a:rPr lang="pt-BR" dirty="0" smtClean="0"/>
              <a:t>.</a:t>
            </a:r>
          </a:p>
          <a:p>
            <a:pPr fontAlgn="base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7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094" y="0"/>
            <a:ext cx="10972800" cy="1143000"/>
          </a:xfrm>
        </p:spPr>
        <p:txBody>
          <a:bodyPr/>
          <a:lstStyle/>
          <a:p>
            <a:r>
              <a:rPr lang="pt-BR" b="1" dirty="0"/>
              <a:t>3. Tálamo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655609"/>
            <a:ext cx="10972800" cy="547055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b="1" dirty="0" smtClean="0"/>
              <a:t>    </a:t>
            </a:r>
            <a:endParaRPr lang="pt-BR" sz="4400" b="1" dirty="0"/>
          </a:p>
          <a:p>
            <a:pPr fontAlgn="base"/>
            <a:r>
              <a:rPr lang="pt-BR" sz="4400" dirty="0"/>
              <a:t>R</a:t>
            </a:r>
            <a:r>
              <a:rPr lang="pt-BR" sz="4400" dirty="0" smtClean="0"/>
              <a:t>esponsável </a:t>
            </a:r>
            <a:r>
              <a:rPr lang="pt-BR" sz="4400" dirty="0"/>
              <a:t>pela comunicação dos neurônios de diversas áreas do sistema límbico. Localizado na parte mais interior do encéfalo, suas conexões estão relacionadas às funções motoras e sensitivas.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23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98925"/>
            <a:ext cx="10972800" cy="1143000"/>
          </a:xfrm>
        </p:spPr>
        <p:txBody>
          <a:bodyPr>
            <a:noAutofit/>
          </a:bodyPr>
          <a:lstStyle/>
          <a:p>
            <a:r>
              <a:rPr lang="pt-BR" sz="4800" b="1" dirty="0"/>
              <a:t>4. Hipotálamo</a:t>
            </a:r>
            <a:br>
              <a:rPr lang="pt-BR" sz="4800" b="1" dirty="0"/>
            </a:b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815" y="1397479"/>
            <a:ext cx="11507638" cy="5460521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pt-BR" sz="5200" dirty="0" smtClean="0"/>
              <a:t>É uma </a:t>
            </a:r>
            <a:r>
              <a:rPr lang="pt-BR" sz="5200" dirty="0"/>
              <a:t>das áreas mais importantes do sistema </a:t>
            </a:r>
            <a:r>
              <a:rPr lang="pt-BR" sz="5200" dirty="0" smtClean="0"/>
              <a:t>límbico.</a:t>
            </a:r>
          </a:p>
          <a:p>
            <a:pPr fontAlgn="base"/>
            <a:r>
              <a:rPr lang="pt-BR" sz="5200" dirty="0" smtClean="0"/>
              <a:t>Possui </a:t>
            </a:r>
            <a:r>
              <a:rPr lang="pt-BR" sz="5200" dirty="0"/>
              <a:t>a função de regular a produção hormonal e outros processos metabólicos, realiza a conexão do sistema nervoso ao sistema endócrino</a:t>
            </a:r>
            <a:r>
              <a:rPr lang="pt-BR" sz="5200" dirty="0" smtClean="0"/>
              <a:t>.</a:t>
            </a:r>
            <a:r>
              <a:rPr lang="pt-BR" sz="5200" dirty="0"/>
              <a:t> </a:t>
            </a:r>
            <a:endParaRPr lang="pt-BR" sz="5200" dirty="0" smtClean="0"/>
          </a:p>
          <a:p>
            <a:pPr fontAlgn="base"/>
            <a:r>
              <a:rPr lang="pt-BR" sz="5200" dirty="0" smtClean="0"/>
              <a:t>As </a:t>
            </a:r>
            <a:r>
              <a:rPr lang="pt-BR" sz="5200" dirty="0"/>
              <a:t>atividades realizadas pelo hipotálamo controla todo o ciclo biológico, sono, fome, sede, temperatura corporal e é o centro da atividade sexual. </a:t>
            </a:r>
            <a:endParaRPr lang="pt-BR" sz="5200" dirty="0" smtClean="0"/>
          </a:p>
          <a:p>
            <a:pPr fontAlgn="base"/>
            <a:r>
              <a:rPr lang="pt-BR" sz="5200" dirty="0" smtClean="0"/>
              <a:t>É </a:t>
            </a:r>
            <a:r>
              <a:rPr lang="pt-BR" sz="5200" dirty="0"/>
              <a:t>responsável também pela regulação de diversas atividades autônomas do corpo.</a:t>
            </a:r>
          </a:p>
          <a:p>
            <a:pPr fontAlgn="base"/>
            <a:endParaRPr lang="pt-BR" sz="4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78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2309" y="276044"/>
            <a:ext cx="11473133" cy="658195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3600" b="1" dirty="0" smtClean="0"/>
              <a:t>        5</a:t>
            </a:r>
            <a:r>
              <a:rPr lang="pt-BR" sz="3600" b="1" dirty="0"/>
              <a:t>. Septo</a:t>
            </a:r>
          </a:p>
          <a:p>
            <a:pPr fontAlgn="base"/>
            <a:r>
              <a:rPr lang="pt-BR" sz="3600" dirty="0"/>
              <a:t>C</a:t>
            </a:r>
            <a:r>
              <a:rPr lang="pt-BR" sz="3600" dirty="0" smtClean="0"/>
              <a:t>oordena </a:t>
            </a:r>
            <a:r>
              <a:rPr lang="pt-BR" sz="3600" dirty="0"/>
              <a:t>as relações entre as sensações de prazer, memórias e as funções sexuais, como o orgasmo</a:t>
            </a:r>
            <a:r>
              <a:rPr lang="pt-BR" sz="3600" dirty="0" smtClean="0"/>
              <a:t>.</a:t>
            </a:r>
          </a:p>
          <a:p>
            <a:pPr fontAlgn="base"/>
            <a:endParaRPr lang="pt-BR" sz="3600" dirty="0"/>
          </a:p>
          <a:p>
            <a:pPr marL="0" indent="0" fontAlgn="base">
              <a:buNone/>
            </a:pPr>
            <a:r>
              <a:rPr lang="pt-BR" sz="3600" b="1" dirty="0" smtClean="0"/>
              <a:t>        6</a:t>
            </a:r>
            <a:r>
              <a:rPr lang="pt-BR" sz="3600" b="1" dirty="0"/>
              <a:t>. Corpo Mamilar</a:t>
            </a:r>
          </a:p>
          <a:p>
            <a:pPr fontAlgn="base"/>
            <a:r>
              <a:rPr lang="pt-BR" sz="3600" dirty="0"/>
              <a:t>É</a:t>
            </a:r>
            <a:r>
              <a:rPr lang="pt-BR" sz="3600" dirty="0" smtClean="0"/>
              <a:t> </a:t>
            </a:r>
            <a:r>
              <a:rPr lang="pt-BR" sz="3600" dirty="0"/>
              <a:t>responsável pela transmissão dos impulsos oriundos das amígdalas e do hipocampo. Também funciona na manutenção da memória recente e da memória espacial ligada à localização de objetos e eventos.</a:t>
            </a:r>
          </a:p>
          <a:p>
            <a:pPr fontAlgn="base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80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PROBLEMAS RELACIONADOS AO SISTEMA LÍMBICO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2309" y="1311215"/>
            <a:ext cx="11473133" cy="5158596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pt-BR" dirty="0" smtClean="0"/>
              <a:t>Por </a:t>
            </a:r>
            <a:r>
              <a:rPr lang="pt-BR" dirty="0"/>
              <a:t>desenvolver uma série de atividades do corpo humano, o mau funcionamento do sistema límbico pode acarretar diversas disfunções e doenças como:</a:t>
            </a:r>
          </a:p>
          <a:p>
            <a:pPr fontAlgn="base"/>
            <a:r>
              <a:rPr lang="pt-BR" dirty="0"/>
              <a:t>Depressão</a:t>
            </a:r>
          </a:p>
          <a:p>
            <a:pPr fontAlgn="base"/>
            <a:r>
              <a:rPr lang="pt-BR" dirty="0"/>
              <a:t>Ansiedade</a:t>
            </a:r>
          </a:p>
          <a:p>
            <a:pPr fontAlgn="base"/>
            <a:r>
              <a:rPr lang="pt-BR" dirty="0"/>
              <a:t>Problemas de memória (recente ou de longa duração)</a:t>
            </a:r>
          </a:p>
          <a:p>
            <a:pPr fontAlgn="base"/>
            <a:r>
              <a:rPr lang="pt-BR" dirty="0"/>
              <a:t>Alzheimer</a:t>
            </a:r>
          </a:p>
          <a:p>
            <a:pPr fontAlgn="base"/>
            <a:r>
              <a:rPr lang="pt-BR" dirty="0"/>
              <a:t>Esquizofrenia</a:t>
            </a:r>
          </a:p>
          <a:p>
            <a:pPr fontAlgn="base"/>
            <a:r>
              <a:rPr lang="pt-BR" dirty="0"/>
              <a:t>TDAH (Transtorno do </a:t>
            </a:r>
            <a:r>
              <a:rPr lang="pt-BR" dirty="0" smtClean="0"/>
              <a:t>Déficit </a:t>
            </a:r>
            <a:r>
              <a:rPr lang="pt-BR" dirty="0"/>
              <a:t>de Atenção e Hiperatividade)</a:t>
            </a:r>
          </a:p>
          <a:p>
            <a:pPr fontAlgn="base"/>
            <a:r>
              <a:rPr lang="pt-BR" dirty="0"/>
              <a:t>Epilepsia </a:t>
            </a:r>
            <a:r>
              <a:rPr lang="pt-BR" dirty="0" smtClean="0"/>
              <a:t>Psicomotora</a:t>
            </a:r>
          </a:p>
          <a:p>
            <a:pPr fontAlgn="base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7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56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1259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234" y="0"/>
            <a:ext cx="9122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042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716496"/>
      </p:ext>
    </p:extLst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850"/>
          </a:xfrm>
        </p:spPr>
        <p:txBody>
          <a:bodyPr/>
          <a:lstStyle/>
          <a:p>
            <a:r>
              <a:rPr lang="pt-BR" b="1" dirty="0" smtClean="0"/>
              <a:t>MEDULA ESPINHAL ou RAQUE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09650"/>
            <a:ext cx="12192000" cy="5848349"/>
          </a:xfrm>
        </p:spPr>
        <p:txBody>
          <a:bodyPr>
            <a:normAutofit/>
          </a:bodyPr>
          <a:lstStyle/>
          <a:p>
            <a:r>
              <a:rPr lang="pt-BR" dirty="0" smtClean="0"/>
              <a:t>Liga o encéfalo aos nervos espinais </a:t>
            </a:r>
          </a:p>
          <a:p>
            <a:r>
              <a:rPr lang="pt-BR" dirty="0" smtClean="0"/>
              <a:t>Atua como estação nervosa retransmissora, distribui informações que chegam até ela para o encéfalo </a:t>
            </a:r>
          </a:p>
          <a:p>
            <a:r>
              <a:rPr lang="pt-BR" dirty="0" smtClean="0"/>
              <a:t>Conduz impulsos nervosos motores do cérebro para os músculos e conduz impulsos nervosos sensitivos das várias partes do corpo para o cérebro </a:t>
            </a:r>
          </a:p>
          <a:p>
            <a:r>
              <a:rPr lang="pt-BR" dirty="0" smtClean="0"/>
              <a:t>Relacionada com os atos reflexos (respostas rápidas sem participação do encéfalo) - </a:t>
            </a:r>
            <a:r>
              <a:rPr lang="pt-BR" b="1" dirty="0" smtClean="0"/>
              <a:t>retirar a mão rapidamente ao tocar um objeto muito quente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188914"/>
            <a:ext cx="1198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MEDULA</a:t>
            </a:r>
            <a:r>
              <a:rPr lang="pt-BR" sz="28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situa-se dentro do canal vertebral. Assim como o encéfalo, está envolta por membranas.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nervos espinhais emergem aos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pares (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cada forame vertebral.</a:t>
            </a:r>
          </a:p>
        </p:txBody>
      </p:sp>
      <p:pic>
        <p:nvPicPr>
          <p:cNvPr id="13315" name="Picture 5" descr="Medula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1444626"/>
            <a:ext cx="4521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Medula e Canal Vertebr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6" t="531"/>
          <a:stretch>
            <a:fillRect/>
          </a:stretch>
        </p:blipFill>
        <p:spPr bwMode="auto">
          <a:xfrm>
            <a:off x="5232401" y="1484314"/>
            <a:ext cx="672041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edula Subst Branca Cinzenta 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0047" y="1041991"/>
            <a:ext cx="8788400" cy="29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Medula Subst Branca Cinzenta descriça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8318" y="4260850"/>
            <a:ext cx="6432549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390652" y="304801"/>
            <a:ext cx="950383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cs typeface="Arial" charset="0"/>
              </a:rPr>
              <a:t>MEDULA </a:t>
            </a:r>
            <a:r>
              <a:rPr lang="pt-BR" sz="2800" b="1" dirty="0" smtClean="0">
                <a:cs typeface="Arial" charset="0"/>
              </a:rPr>
              <a:t>- SUBSTÂNCIA </a:t>
            </a:r>
            <a:r>
              <a:rPr lang="pt-BR" sz="2800" b="1" dirty="0">
                <a:cs typeface="Arial" charset="0"/>
              </a:rPr>
              <a:t>CINZENTA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0" y="255182"/>
            <a:ext cx="4944533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66"/>
                </a:solidFill>
                <a:latin typeface="Arial Black" pitchFamily="34" charset="0"/>
              </a:rPr>
              <a:t>MEDULA</a:t>
            </a:r>
            <a:endParaRPr lang="pt-BR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pPr algn="ctr"/>
            <a:r>
              <a:rPr lang="pt-BR" sz="2800" b="1" dirty="0">
                <a:solidFill>
                  <a:srgbClr val="000066"/>
                </a:solidFill>
                <a:latin typeface="Arial Black" pitchFamily="34" charset="0"/>
              </a:rPr>
              <a:t>SUBSTÂNCIA BRANCA</a:t>
            </a:r>
          </a:p>
          <a:p>
            <a:endParaRPr lang="pt-BR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pt-BR" sz="2800" dirty="0"/>
              <a:t>A substância branca é a região de tráfego de fibras nervosas mielinizadas</a:t>
            </a:r>
          </a:p>
          <a:p>
            <a:endParaRPr lang="pt-BR" sz="2800" dirty="0"/>
          </a:p>
          <a:p>
            <a:r>
              <a:rPr lang="pt-BR" sz="2800" b="1" dirty="0"/>
              <a:t> </a:t>
            </a:r>
            <a:r>
              <a:rPr lang="pt-BR" sz="2800" dirty="0"/>
              <a:t>1) </a:t>
            </a:r>
            <a:r>
              <a:rPr lang="pt-BR" sz="2800" b="1" dirty="0">
                <a:solidFill>
                  <a:srgbClr val="333399"/>
                </a:solidFill>
              </a:rPr>
              <a:t>do encéfalo para a medula</a:t>
            </a:r>
            <a:r>
              <a:rPr lang="pt-BR" sz="2800" dirty="0"/>
              <a:t> </a:t>
            </a:r>
          </a:p>
          <a:p>
            <a:r>
              <a:rPr lang="pt-BR" sz="2800" dirty="0"/>
              <a:t>        (Vias descendentes)</a:t>
            </a:r>
          </a:p>
          <a:p>
            <a:endParaRPr lang="pt-BR" sz="2800" dirty="0"/>
          </a:p>
          <a:p>
            <a:r>
              <a:rPr lang="pt-BR" sz="2800" dirty="0"/>
              <a:t>2) </a:t>
            </a:r>
            <a:r>
              <a:rPr lang="pt-BR" sz="2800" b="1" dirty="0">
                <a:solidFill>
                  <a:srgbClr val="008000"/>
                </a:solidFill>
              </a:rPr>
              <a:t>da medula para o encéfalo</a:t>
            </a:r>
            <a:r>
              <a:rPr lang="pt-BR" sz="2800" dirty="0"/>
              <a:t> </a:t>
            </a:r>
          </a:p>
          <a:p>
            <a:r>
              <a:rPr lang="pt-BR" sz="2800" dirty="0"/>
              <a:t>        (Vias ascendentes) </a:t>
            </a:r>
          </a:p>
          <a:p>
            <a:endParaRPr lang="pt-BR" sz="2800" dirty="0"/>
          </a:p>
          <a:p>
            <a:r>
              <a:rPr lang="pt-BR" sz="2800" dirty="0"/>
              <a:t>3) </a:t>
            </a:r>
            <a:r>
              <a:rPr lang="pt-BR" sz="2800" b="1" dirty="0">
                <a:solidFill>
                  <a:srgbClr val="0000FF"/>
                </a:solidFill>
              </a:rPr>
              <a:t>fibras próprias da medula </a:t>
            </a:r>
          </a:p>
          <a:p>
            <a:r>
              <a:rPr lang="pt-BR" sz="2800" dirty="0"/>
              <a:t>        (Tratos </a:t>
            </a:r>
            <a:r>
              <a:rPr lang="pt-BR" sz="2800" dirty="0" err="1"/>
              <a:t>proprioespinhais</a:t>
            </a:r>
            <a:r>
              <a:rPr lang="pt-BR" sz="2800" dirty="0"/>
              <a:t>)</a:t>
            </a:r>
          </a:p>
          <a:p>
            <a:r>
              <a:rPr lang="pt-BR" sz="1400" dirty="0"/>
              <a:t> 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784167" y="188913"/>
            <a:ext cx="3004798" cy="95410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Fibras ascendentes</a:t>
            </a:r>
          </a:p>
          <a:p>
            <a:pPr algn="ctr"/>
            <a:r>
              <a:rPr lang="pt-BR" sz="2800" b="1" dirty="0"/>
              <a:t>(sensitivas)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5135033" y="188913"/>
            <a:ext cx="3200364" cy="95410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Fibras descendentes</a:t>
            </a:r>
          </a:p>
          <a:p>
            <a:pPr algn="ctr"/>
            <a:r>
              <a:rPr lang="pt-BR" sz="2800" b="1" dirty="0"/>
              <a:t>(motoras)</a:t>
            </a:r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6288618" y="1333352"/>
            <a:ext cx="768349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 flipV="1">
            <a:off x="9840384" y="1248292"/>
            <a:ext cx="768349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327651" y="2169042"/>
          <a:ext cx="5964767" cy="303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94" name="Imagem de bitmap" r:id="rId3" imgW="3905795" imgH="2362530" progId="PBrush">
                  <p:embed/>
                </p:oleObj>
              </mc:Choice>
              <mc:Fallback>
                <p:oleObj name="Imagem de bitmap" r:id="rId3" imgW="3905795" imgH="2362530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1" y="2169042"/>
                        <a:ext cx="5964767" cy="3030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8496300" y="5805488"/>
            <a:ext cx="33218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dirty="0" smtClean="0"/>
              <a:t>Formada </a:t>
            </a:r>
            <a:r>
              <a:rPr lang="pt-BR" sz="2800" b="1" dirty="0"/>
              <a:t>por axônios</a:t>
            </a:r>
          </a:p>
        </p:txBody>
      </p:sp>
      <p:sp>
        <p:nvSpPr>
          <p:cNvPr id="1033" name="AutoShape 12"/>
          <p:cNvSpPr>
            <a:spLocks noChangeArrowheads="1"/>
          </p:cNvSpPr>
          <p:nvPr/>
        </p:nvSpPr>
        <p:spPr bwMode="auto">
          <a:xfrm>
            <a:off x="10033001" y="5229226"/>
            <a:ext cx="385233" cy="576263"/>
          </a:xfrm>
          <a:prstGeom prst="downArrow">
            <a:avLst>
              <a:gd name="adj1" fmla="val 50000"/>
              <a:gd name="adj2" fmla="val 498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3"/>
          <p:cNvSpPr>
            <a:spLocks noChangeArrowheads="1"/>
          </p:cNvSpPr>
          <p:nvPr/>
        </p:nvSpPr>
        <p:spPr bwMode="auto">
          <a:xfrm flipV="1">
            <a:off x="10513485" y="5157788"/>
            <a:ext cx="383116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pt-BR" b="1" dirty="0" smtClean="0"/>
              <a:t>SISTEMA NERVOSO PERIFÉRICO (SNP)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009650"/>
            <a:ext cx="12192000" cy="584835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Conecta o SNC (encéfalo e medula) aos diversos órgãos</a:t>
            </a:r>
          </a:p>
          <a:p>
            <a:endParaRPr lang="pt-BR" dirty="0" smtClean="0"/>
          </a:p>
          <a:p>
            <a:r>
              <a:rPr lang="pt-BR" dirty="0" smtClean="0"/>
              <a:t>constituído por nervos cranianos e espinhais, os gânglios e as terminações nervosas</a:t>
            </a:r>
          </a:p>
          <a:p>
            <a:endParaRPr lang="pt-BR" dirty="0" smtClean="0"/>
          </a:p>
          <a:p>
            <a:pPr marL="342900" lvl="2" indent="-342900"/>
            <a:r>
              <a:rPr lang="pt-BR" sz="3200" b="1" dirty="0" smtClean="0"/>
              <a:t>Nervos</a:t>
            </a:r>
            <a:r>
              <a:rPr lang="pt-BR" sz="3200" dirty="0" smtClean="0"/>
              <a:t> - feixes de fibras nervosas (cordões esbranquiçados) envoltos por tecido conjuntivo, formados por centenas de milhares de axônios que unem SNC aos órgãos periféricos</a:t>
            </a:r>
          </a:p>
          <a:p>
            <a:endParaRPr lang="pt-BR" dirty="0" smtClean="0"/>
          </a:p>
          <a:p>
            <a:r>
              <a:rPr lang="pt-BR" b="1" dirty="0" smtClean="0"/>
              <a:t>Gânglios</a:t>
            </a:r>
            <a:r>
              <a:rPr lang="pt-BR" dirty="0" smtClean="0"/>
              <a:t> - aglomerados de corpos celulares de neurônios sensitivos e neurônios motores viscerais encontrados fora do SNC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6" y="-1"/>
            <a:ext cx="11248844" cy="643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6354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slideplayer.com.br/2/367640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241540"/>
            <a:ext cx="10610491" cy="661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685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9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72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NERVOSO CENTRAL (SNC)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Composto pelo encéfalo e medula espinal</a:t>
            </a:r>
          </a:p>
          <a:p>
            <a:r>
              <a:rPr lang="pt-BR" sz="4800" dirty="0" smtClean="0"/>
              <a:t>Interpreta as informações obtidas e elabora respostas adequadas, enviando-as aos órgãos do corpo responsáveis pelas ações</a:t>
            </a:r>
          </a:p>
          <a:p>
            <a:pPr>
              <a:buNone/>
            </a:pPr>
            <a:endParaRPr lang="pt-BR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211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CLASSIFICAÇÃO DOS NERVOS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507" y="609600"/>
            <a:ext cx="11483163" cy="5961321"/>
          </a:xfrm>
        </p:spPr>
        <p:txBody>
          <a:bodyPr/>
          <a:lstStyle/>
          <a:p>
            <a:pPr>
              <a:buNone/>
            </a:pPr>
            <a:endParaRPr lang="pt-BR" b="1" dirty="0" smtClean="0"/>
          </a:p>
          <a:p>
            <a:r>
              <a:rPr lang="pt-BR" sz="3600" b="1" dirty="0" smtClean="0"/>
              <a:t>Nervos motores, ou eferentes </a:t>
            </a:r>
            <a:r>
              <a:rPr lang="pt-BR" sz="3600" dirty="0" smtClean="0"/>
              <a:t>→ contêm apenas fibras motoras. Conduzem impulsos nervosos do SNC para os órgãos</a:t>
            </a:r>
          </a:p>
          <a:p>
            <a:r>
              <a:rPr lang="pt-BR" sz="3600" b="1" dirty="0" smtClean="0"/>
              <a:t>Nervos sensitivos, ou aferentes </a:t>
            </a:r>
            <a:r>
              <a:rPr lang="pt-BR" sz="3600" dirty="0" smtClean="0"/>
              <a:t>→ contêm apenas fibras sensoriais. Conduzem impulsos nervosos dos órgãos para o SNC </a:t>
            </a:r>
          </a:p>
          <a:p>
            <a:r>
              <a:rPr lang="pt-BR" sz="3600" b="1" dirty="0" smtClean="0"/>
              <a:t>Nervos mistos </a:t>
            </a:r>
            <a:r>
              <a:rPr lang="pt-BR" sz="3600" dirty="0" smtClean="0"/>
              <a:t>→ contêm fibras motoras e sensoriais. Conduzem impulsos nervosos do SNC e dos órgãos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540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istema Nervoso Perifer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33376"/>
            <a:ext cx="914400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Nervos espinhais e Dermátom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807"/>
          <a:stretch>
            <a:fillRect/>
          </a:stretch>
        </p:blipFill>
        <p:spPr bwMode="auto">
          <a:xfrm>
            <a:off x="46567" y="104775"/>
            <a:ext cx="2616200" cy="66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50" name="Group 3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48651"/>
              </p:ext>
            </p:extLst>
          </p:nvPr>
        </p:nvGraphicFramePr>
        <p:xfrm>
          <a:off x="0" y="44451"/>
          <a:ext cx="12191999" cy="6813553"/>
        </p:xfrm>
        <a:graphic>
          <a:graphicData uri="http://schemas.openxmlformats.org/drawingml/2006/table">
            <a:tbl>
              <a:tblPr/>
              <a:tblGrid>
                <a:gridCol w="4066117"/>
                <a:gridCol w="2597149"/>
                <a:gridCol w="5528733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Nervos cranianos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Função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I-olfatório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sensitivo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do olfato.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II-optico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sensitivo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visual.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III-oculomotor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da movimentação do globo ocular, da pupila e do cristalino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IV-troclear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da movimentação do globo ocular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V-Trigêmeo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dos movimentos da mastigação (ramo motor); Percepções sensoriais da face, seios da face e dentes (ramo sensorial).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VI-abducente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da movimentação do globo ocular.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3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VII-facial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dos músculos faciais – mímica facial (ramo motor);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gustativa no terço anterior da língua (ramo sensorial).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VIII-vestíbulo-coclear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sensitiva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postural originária do labirinto (ramo vestibular);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auditiva (ramo coclear).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IX-glossofaríngeo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gustativa no terço posterior da língua,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percepções sensoriais da faringe, laringe e palato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X-vago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Percepções sensoriais da orelha, faringe, laringe, tórax e vísceras. Inervação das vísceras torácicas e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abdominais.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XI-acessório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motor da faringe, laringe, palato, dos músculos esternocleidomastóideo e trapézio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XII- hipoglosso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dos músculos da faringe, da laringe e da língua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4130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12 pares nervos cranian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051" y="0"/>
            <a:ext cx="96968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388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12 pares nervos cranian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958" y="0"/>
            <a:ext cx="6762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8829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52400" y="214314"/>
            <a:ext cx="5463117" cy="523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cs typeface="Arial" charset="0"/>
              </a:rPr>
              <a:t>NERVOS ESPINAIS</a:t>
            </a:r>
          </a:p>
        </p:txBody>
      </p:sp>
      <p:pic>
        <p:nvPicPr>
          <p:cNvPr id="17411" name="Picture 5" descr="Medul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5"/>
          <a:stretch>
            <a:fillRect/>
          </a:stretch>
        </p:blipFill>
        <p:spPr bwMode="auto">
          <a:xfrm>
            <a:off x="276447" y="956930"/>
            <a:ext cx="5819554" cy="590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64595" y="142876"/>
            <a:ext cx="5727405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/>
              <a:t>Nervos </a:t>
            </a:r>
            <a:r>
              <a:rPr lang="pt-BR" sz="2800" b="1" dirty="0" smtClean="0"/>
              <a:t>espinais</a:t>
            </a:r>
            <a:r>
              <a:rPr lang="pt-BR" sz="2800" dirty="0"/>
              <a:t>: União de uma raiz ventral (motora) e dorsal (sensorial).</a:t>
            </a:r>
          </a:p>
          <a:p>
            <a:endParaRPr lang="pt-BR" sz="2800" dirty="0"/>
          </a:p>
          <a:p>
            <a:r>
              <a:rPr lang="pt-BR" sz="2800" dirty="0"/>
              <a:t>O tronco do nervo </a:t>
            </a:r>
            <a:r>
              <a:rPr lang="pt-BR" sz="2800" dirty="0" smtClean="0"/>
              <a:t>espinal </a:t>
            </a:r>
            <a:r>
              <a:rPr lang="pt-BR" sz="2800" dirty="0"/>
              <a:t>é </a:t>
            </a:r>
            <a:r>
              <a:rPr lang="pt-BR" sz="2800" dirty="0" smtClean="0"/>
              <a:t>de funcionalmente </a:t>
            </a:r>
            <a:r>
              <a:rPr lang="pt-BR" sz="2800" dirty="0"/>
              <a:t>misto e deixa o canal vertebral pelo forame intervertebral.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Ramo dorsal:</a:t>
            </a:r>
            <a:r>
              <a:rPr lang="pt-BR" sz="2800" dirty="0"/>
              <a:t> inerva a pele e músculos da região dorsal do tronco, da nuca e região occipital da cabeça. 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Ramo ventral:</a:t>
            </a:r>
            <a:r>
              <a:rPr lang="pt-BR" sz="2800" dirty="0"/>
              <a:t> inerva a pele, musculatura, ossos e vasos dos membros e região </a:t>
            </a:r>
            <a:r>
              <a:rPr lang="pt-BR" sz="2800" dirty="0" err="1"/>
              <a:t>antero-lateral</a:t>
            </a:r>
            <a:r>
              <a:rPr lang="pt-BR" sz="2800" dirty="0"/>
              <a:t> do pescoço e tronco</a:t>
            </a:r>
            <a:r>
              <a:rPr lang="pt-BR" sz="2400" dirty="0"/>
              <a:t>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euronio eferente e aferente da medul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3267" y="2098675"/>
            <a:ext cx="9294284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49768" y="260351"/>
            <a:ext cx="7347845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cs typeface="Arial" charset="0"/>
              </a:rPr>
              <a:t>COMPONENTES FUNCIONAIS DE UM NERVO ESPINHAL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24417" y="788988"/>
            <a:ext cx="358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CC3300"/>
                </a:solidFill>
              </a:rPr>
              <a:t>Fibras sensitivas somáticas gerais</a:t>
            </a:r>
          </a:p>
          <a:p>
            <a:r>
              <a:rPr lang="pt-BR" b="1">
                <a:solidFill>
                  <a:schemeClr val="tx2"/>
                </a:solidFill>
              </a:rPr>
              <a:t> </a:t>
            </a:r>
            <a:r>
              <a:rPr lang="pt-BR"/>
              <a:t>Pele, músculos, tendões e articulação</a:t>
            </a:r>
          </a:p>
          <a:p>
            <a:r>
              <a:rPr lang="pt-BR" b="1"/>
              <a:t> </a:t>
            </a:r>
            <a:r>
              <a:rPr lang="pt-BR">
                <a:solidFill>
                  <a:schemeClr val="tx2"/>
                </a:solidFill>
              </a:rPr>
              <a:t> </a:t>
            </a:r>
          </a:p>
          <a:p>
            <a:r>
              <a:rPr lang="pt-BR" b="1">
                <a:solidFill>
                  <a:srgbClr val="008000"/>
                </a:solidFill>
              </a:rPr>
              <a:t>Fibras sensitivas viscerais</a:t>
            </a:r>
            <a:r>
              <a:rPr lang="pt-BR"/>
              <a:t>  </a:t>
            </a:r>
            <a:endParaRPr lang="pt-BR" b="1">
              <a:solidFill>
                <a:schemeClr val="tx2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191251" y="765176"/>
            <a:ext cx="388420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Fibras motoras somáticas</a:t>
            </a:r>
          </a:p>
          <a:p>
            <a:r>
              <a:rPr lang="pt-BR" dirty="0"/>
              <a:t>  Músculos estriados esqueléticos </a:t>
            </a:r>
            <a:r>
              <a:rPr lang="pt-BR" b="1" dirty="0">
                <a:solidFill>
                  <a:schemeClr val="accent2"/>
                </a:solidFill>
              </a:rPr>
              <a:t> </a:t>
            </a:r>
          </a:p>
          <a:p>
            <a:endParaRPr lang="pt-BR" b="1" dirty="0">
              <a:solidFill>
                <a:schemeClr val="accent2"/>
              </a:solidFill>
            </a:endParaRPr>
          </a:p>
          <a:p>
            <a:r>
              <a:rPr lang="pt-BR" b="1" dirty="0">
                <a:solidFill>
                  <a:srgbClr val="333399"/>
                </a:solidFill>
              </a:rPr>
              <a:t>Fibras motoras viscerais (</a:t>
            </a:r>
            <a:r>
              <a:rPr lang="pt-BR" b="1" dirty="0" smtClean="0">
                <a:solidFill>
                  <a:srgbClr val="333399"/>
                </a:solidFill>
              </a:rPr>
              <a:t>autonômicas</a:t>
            </a:r>
            <a:r>
              <a:rPr lang="pt-BR" b="1" dirty="0">
                <a:solidFill>
                  <a:srgbClr val="333399"/>
                </a:solidFill>
              </a:rPr>
              <a:t>)</a:t>
            </a:r>
          </a:p>
          <a:p>
            <a:r>
              <a:rPr lang="pt-BR" dirty="0"/>
              <a:t>  Músculos lisos, cardíaco e glândulas</a:t>
            </a:r>
          </a:p>
        </p:txBody>
      </p:sp>
    </p:spTree>
    <p:extLst>
      <p:ext uri="{BB962C8B-B14F-4D97-AF65-F5344CB8AC3E}">
        <p14:creationId xmlns:p14="http://schemas.microsoft.com/office/powerpoint/2010/main" val="488268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http://www.afh.bio.br/nervoso/img/Nervo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702" y="0"/>
            <a:ext cx="9229061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3898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nidade motora"/>
          <p:cNvPicPr>
            <a:picLocks noChangeAspect="1" noChangeArrowheads="1"/>
          </p:cNvPicPr>
          <p:nvPr/>
        </p:nvPicPr>
        <p:blipFill>
          <a:blip r:embed="rId2"/>
          <a:srcRect l="1627"/>
          <a:stretch>
            <a:fillRect/>
          </a:stretch>
        </p:blipFill>
        <p:spPr bwMode="auto">
          <a:xfrm>
            <a:off x="1" y="0"/>
            <a:ext cx="7486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698318" y="87314"/>
            <a:ext cx="447674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/>
              <a:t>Quando atingem o sitio de inervação, as fibras nervosas se ramificam em terminações nervosas.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Fibras motoras:</a:t>
            </a:r>
            <a:r>
              <a:rPr lang="pt-BR" sz="2800" dirty="0"/>
              <a:t> terminações motoras que formam as junções </a:t>
            </a:r>
            <a:r>
              <a:rPr lang="pt-BR" sz="2800" dirty="0" err="1"/>
              <a:t>neuro-musculares</a:t>
            </a:r>
            <a:r>
              <a:rPr lang="pt-BR" sz="2800" dirty="0"/>
              <a:t>.  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Fibras sensoriais:</a:t>
            </a:r>
            <a:r>
              <a:rPr lang="pt-BR" sz="2800" dirty="0"/>
              <a:t> terminações sensitivas que possuem a capacidade de converter diferentes formas de energia física ou química em impulso nervoso.   </a:t>
            </a:r>
          </a:p>
        </p:txBody>
      </p:sp>
    </p:spTree>
    <p:extLst>
      <p:ext uri="{BB962C8B-B14F-4D97-AF65-F5344CB8AC3E}">
        <p14:creationId xmlns:p14="http://schemas.microsoft.com/office/powerpoint/2010/main" val="65956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images.slideplayer.com.br/27/9116245/slides/slid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1056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819149"/>
            <a:ext cx="11546958" cy="6038849"/>
          </a:xfrm>
        </p:spPr>
        <p:txBody>
          <a:bodyPr/>
          <a:lstStyle/>
          <a:p>
            <a:pPr algn="ctr"/>
            <a:r>
              <a:rPr lang="pt-BR" sz="4800" dirty="0" smtClean="0"/>
              <a:t>O encéfalo é protegido pelo crânio e a medula espinal fica em um canal da coluna vertebral. Os nervos do sistema nervoso periférico entram e saem da medula espinal por meio de encaixes existentes entre as vértebras</a:t>
            </a:r>
          </a:p>
          <a:p>
            <a:pPr algn="ctr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SISTEMA NERVOSO PERIFÉRICO VOLUNTÁRIO OU SOMÁTICO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977" y="1600201"/>
            <a:ext cx="11483163" cy="4885659"/>
          </a:xfrm>
        </p:spPr>
        <p:txBody>
          <a:bodyPr>
            <a:noAutofit/>
          </a:bodyPr>
          <a:lstStyle/>
          <a:p>
            <a:r>
              <a:rPr lang="pt-BR" sz="4400" dirty="0" smtClean="0"/>
              <a:t>Reage a estímulos provenientes do ambiente externo</a:t>
            </a:r>
          </a:p>
          <a:p>
            <a:r>
              <a:rPr lang="pt-BR" sz="4400" dirty="0" smtClean="0"/>
              <a:t>Formado por </a:t>
            </a:r>
            <a:r>
              <a:rPr lang="pt-BR" sz="4400" dirty="0" err="1" smtClean="0"/>
              <a:t>neurofibras</a:t>
            </a:r>
            <a:r>
              <a:rPr lang="pt-BR" sz="4400" dirty="0" smtClean="0"/>
              <a:t> motoras que conduzem impulsos nervosos do SNC aos músculos estriados esqueléticos</a:t>
            </a:r>
          </a:p>
          <a:p>
            <a:r>
              <a:rPr lang="pt-BR" sz="4400" dirty="0" smtClean="0"/>
              <a:t>Constituição: nervos raquidianos e nervos cranianos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644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SISTEMA NERVOSO PERIFÉRICO AUTÔNOMO OU INVOLUNTÁRIO OU VISCERAL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685800"/>
            <a:ext cx="12192000" cy="61722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b="1" dirty="0" smtClean="0"/>
          </a:p>
          <a:p>
            <a:r>
              <a:rPr lang="pt-BR" dirty="0" smtClean="0"/>
              <a:t>Regula o ambiente interno do corpo, controlando a atividade dos sistemas </a:t>
            </a:r>
            <a:r>
              <a:rPr lang="pt-BR" dirty="0" err="1" smtClean="0"/>
              <a:t>digestório</a:t>
            </a:r>
            <a:r>
              <a:rPr lang="pt-BR" dirty="0" smtClean="0"/>
              <a:t>, cardiovascular, urinário e endócrino, e a pressão arterial, temperatura corporal, contração dos músculos lisos, secreção das glândulas, batimentos cardíacos, </a:t>
            </a:r>
            <a:r>
              <a:rPr lang="pt-PT" dirty="0" smtClean="0"/>
              <a:t> respiração, circulação do sangue e digestão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PT" sz="3200" dirty="0" smtClean="0"/>
              <a:t>Não é independente do restante do sistema nervoso. É interligado com o hipotálamo, que coordena a resposta comportamental para garantir a homeostasia</a:t>
            </a:r>
            <a:endParaRPr lang="pt-BR" sz="3200" dirty="0" smtClean="0"/>
          </a:p>
          <a:p>
            <a:r>
              <a:rPr lang="pt-BR" dirty="0" smtClean="0"/>
              <a:t>Formado por </a:t>
            </a:r>
            <a:r>
              <a:rPr lang="pt-BR" dirty="0" err="1" smtClean="0"/>
              <a:t>neurofibras</a:t>
            </a:r>
            <a:r>
              <a:rPr lang="pt-BR" dirty="0" smtClean="0"/>
              <a:t> motoras que conduzem impulsos nervosos do SNC aos músculos não-estriados das vísceras e à musculatura estriada do coração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719667" y="274638"/>
            <a:ext cx="10972800" cy="633412"/>
          </a:xfrm>
          <a:noFill/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BR" b="1" dirty="0" smtClean="0"/>
              <a:t>SN Motor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27051" y="1169581"/>
            <a:ext cx="4800600" cy="584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/>
              <a:t>SN MOTOR </a:t>
            </a:r>
            <a:r>
              <a:rPr lang="pt-BR" sz="3200" b="1" dirty="0">
                <a:solidFill>
                  <a:srgbClr val="FF0000"/>
                </a:solidFill>
              </a:rPr>
              <a:t>SOMÁTICO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288618" y="1148317"/>
            <a:ext cx="5185833" cy="5847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/>
              <a:t>SN MOTOR </a:t>
            </a:r>
            <a:r>
              <a:rPr lang="pt-BR" sz="3200" b="1" dirty="0">
                <a:solidFill>
                  <a:schemeClr val="hlink"/>
                </a:solidFill>
              </a:rPr>
              <a:t>AUTÔNOMO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82946" y="2381693"/>
            <a:ext cx="501206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1600" dirty="0"/>
              <a:t> </a:t>
            </a:r>
            <a:r>
              <a:rPr lang="pt-BR" sz="2800" dirty="0" smtClean="0"/>
              <a:t>Controla movimentos voluntários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Controle </a:t>
            </a:r>
            <a:r>
              <a:rPr lang="pt-BR" sz="2800" dirty="0" smtClean="0"/>
              <a:t>consciente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Órgão efetor: músculo </a:t>
            </a:r>
            <a:r>
              <a:rPr lang="pt-BR" sz="2800" dirty="0" smtClean="0"/>
              <a:t>esquelético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Anatomia: </a:t>
            </a:r>
            <a:r>
              <a:rPr lang="pt-BR" sz="2800" b="1" dirty="0"/>
              <a:t>1 neurônio</a:t>
            </a:r>
            <a:r>
              <a:rPr lang="pt-BR" sz="2800" dirty="0"/>
              <a:t> para conectar SNC e órgãos </a:t>
            </a:r>
            <a:r>
              <a:rPr lang="pt-BR" sz="2800" dirty="0" smtClean="0"/>
              <a:t>efetores</a:t>
            </a:r>
            <a:endParaRPr lang="pt-BR" sz="2800" dirty="0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383867" y="1956391"/>
            <a:ext cx="535447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1600" dirty="0"/>
              <a:t> </a:t>
            </a:r>
            <a:r>
              <a:rPr lang="pt-BR" sz="2800" dirty="0"/>
              <a:t>Controla movimentos </a:t>
            </a:r>
            <a:r>
              <a:rPr lang="pt-BR" sz="2800" dirty="0" smtClean="0"/>
              <a:t>involuntários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Controle </a:t>
            </a:r>
            <a:r>
              <a:rPr lang="pt-BR" sz="2800" dirty="0" smtClean="0"/>
              <a:t>inconsciente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Órgãos efetores: músculos liso e cardíaco, </a:t>
            </a:r>
            <a:r>
              <a:rPr lang="pt-BR" sz="2800" dirty="0" smtClean="0"/>
              <a:t>glândulas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Anatomia: </a:t>
            </a:r>
            <a:r>
              <a:rPr lang="pt-BR" sz="2800" b="1" dirty="0"/>
              <a:t>2 neurônios</a:t>
            </a:r>
            <a:r>
              <a:rPr lang="pt-BR" sz="2800" dirty="0"/>
              <a:t> para conectar SNC e órgãos </a:t>
            </a:r>
            <a:r>
              <a:rPr lang="pt-BR" sz="2800" dirty="0" smtClean="0"/>
              <a:t>efetores</a:t>
            </a:r>
            <a:r>
              <a:rPr lang="pt-BR" sz="2800" dirty="0"/>
              <a:t> </a:t>
            </a:r>
            <a:r>
              <a:rPr lang="pt-BR" sz="2800" dirty="0" smtClean="0"/>
              <a:t>- pré </a:t>
            </a:r>
            <a:r>
              <a:rPr lang="pt-BR" sz="2800" dirty="0"/>
              <a:t>e </a:t>
            </a:r>
            <a:r>
              <a:rPr lang="pt-BR" sz="2800" dirty="0" smtClean="0"/>
              <a:t>pós-ganglionar</a:t>
            </a:r>
            <a:endParaRPr lang="pt-BR" sz="2800" dirty="0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5903384" y="1628776"/>
            <a:ext cx="0" cy="522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1119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2800" y="1265239"/>
            <a:ext cx="1879600" cy="3798887"/>
            <a:chOff x="384" y="480"/>
            <a:chExt cx="888" cy="2393"/>
          </a:xfrm>
        </p:grpSpPr>
        <p:pic>
          <p:nvPicPr>
            <p:cNvPr id="6164" name="Picture 3" descr="j009025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480"/>
              <a:ext cx="8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4" descr="j00902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968"/>
              <a:ext cx="8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058401" y="1036638"/>
            <a:ext cx="1739900" cy="4565650"/>
            <a:chOff x="4752" y="336"/>
            <a:chExt cx="822" cy="2876"/>
          </a:xfrm>
        </p:grpSpPr>
        <p:pic>
          <p:nvPicPr>
            <p:cNvPr id="6161" name="Picture 6" descr="Estomago em contraça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36"/>
              <a:ext cx="65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7" descr="Coraça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1920"/>
              <a:ext cx="565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8" descr="Salivar Morfologia Geral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2736"/>
              <a:ext cx="72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220134" y="284163"/>
            <a:ext cx="26522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>
                <a:latin typeface="Arial Black" pitchFamily="34" charset="0"/>
              </a:rPr>
              <a:t>Sistema Nervoso Somático</a:t>
            </a:r>
          </a:p>
          <a:p>
            <a:pPr algn="ctr"/>
            <a:r>
              <a:rPr lang="pt-BR" sz="1300">
                <a:latin typeface="Arial Black" pitchFamily="34" charset="0"/>
              </a:rPr>
              <a:t>Vida de relação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8600017" y="276225"/>
            <a:ext cx="2548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>
                <a:latin typeface="Arial Black" pitchFamily="34" charset="0"/>
              </a:rPr>
              <a:t>Sistema Nervoso Visceral</a:t>
            </a:r>
          </a:p>
          <a:p>
            <a:pPr algn="ctr"/>
            <a:r>
              <a:rPr lang="pt-BR" sz="1300">
                <a:latin typeface="Arial Black" pitchFamily="34" charset="0"/>
              </a:rPr>
              <a:t>Vida neurovegetativa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912284" y="5805489"/>
            <a:ext cx="1107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Motricidade </a:t>
            </a:r>
          </a:p>
          <a:p>
            <a:r>
              <a:rPr lang="pt-BR" sz="1400" b="1"/>
              <a:t>somática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9457267" y="5876926"/>
            <a:ext cx="168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Motricidade visceral</a:t>
            </a:r>
          </a:p>
          <a:p>
            <a:r>
              <a:rPr lang="pt-BR" sz="1400" b="1"/>
              <a:t>Secreção glandular</a:t>
            </a: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4559301" y="284163"/>
            <a:ext cx="2397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 Black" pitchFamily="34" charset="0"/>
              </a:rPr>
              <a:t>SISTEMA NERVOSO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30551" y="971550"/>
            <a:ext cx="5975349" cy="5159375"/>
            <a:chOff x="1479" y="612"/>
            <a:chExt cx="2823" cy="3250"/>
          </a:xfrm>
        </p:grpSpPr>
        <p:pic>
          <p:nvPicPr>
            <p:cNvPr id="6157" name="Picture 15" descr="Comparaçao Somatico x Autonomico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9" y="612"/>
              <a:ext cx="2823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Text Box 16"/>
            <p:cNvSpPr txBox="1">
              <a:spLocks noChangeArrowheads="1"/>
            </p:cNvSpPr>
            <p:nvPr/>
          </p:nvSpPr>
          <p:spPr bwMode="auto">
            <a:xfrm>
              <a:off x="2613" y="3668"/>
              <a:ext cx="9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/>
                <a:t>Cadeia de dois neurônios</a:t>
              </a:r>
            </a:p>
          </p:txBody>
        </p:sp>
        <p:sp>
          <p:nvSpPr>
            <p:cNvPr id="6159" name="Text Box 17"/>
            <p:cNvSpPr txBox="1">
              <a:spLocks noChangeArrowheads="1"/>
            </p:cNvSpPr>
            <p:nvPr/>
          </p:nvSpPr>
          <p:spPr bwMode="auto">
            <a:xfrm>
              <a:off x="1525" y="3665"/>
              <a:ext cx="5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/>
                <a:t>Neurônio único</a:t>
              </a:r>
            </a:p>
          </p:txBody>
        </p:sp>
        <p:sp>
          <p:nvSpPr>
            <p:cNvPr id="6160" name="Text Box 18"/>
            <p:cNvSpPr txBox="1">
              <a:spLocks noChangeArrowheads="1"/>
            </p:cNvSpPr>
            <p:nvPr/>
          </p:nvSpPr>
          <p:spPr bwMode="auto">
            <a:xfrm>
              <a:off x="3067" y="2064"/>
              <a:ext cx="4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/>
                <a:t>Gânglio</a:t>
              </a:r>
            </a:p>
            <a:p>
              <a:pPr algn="ctr"/>
              <a:r>
                <a:rPr lang="pt-BR" sz="1400"/>
                <a:t>autonômico</a:t>
              </a:r>
            </a:p>
          </p:txBody>
        </p:sp>
      </p:grpSp>
      <p:sp>
        <p:nvSpPr>
          <p:cNvPr id="6154" name="Line 19"/>
          <p:cNvSpPr>
            <a:spLocks noChangeShapeType="1"/>
          </p:cNvSpPr>
          <p:nvPr/>
        </p:nvSpPr>
        <p:spPr bwMode="auto">
          <a:xfrm flipH="1">
            <a:off x="3920067" y="444500"/>
            <a:ext cx="575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155" name="Line 20"/>
          <p:cNvSpPr>
            <a:spLocks noChangeShapeType="1"/>
          </p:cNvSpPr>
          <p:nvPr/>
        </p:nvSpPr>
        <p:spPr bwMode="auto">
          <a:xfrm>
            <a:off x="7770285" y="436563"/>
            <a:ext cx="4783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04036"/>
            <a:ext cx="10972800" cy="1013601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00"/>
                </a:solidFill>
                <a:latin typeface="Calibri" pitchFamily="34" charset="0"/>
              </a:rPr>
              <a:t>SISTEMA NERVOSO AUTÔNOMO</a:t>
            </a:r>
            <a:r>
              <a:rPr lang="pt-BR" sz="6600" b="1" dirty="0" smtClean="0">
                <a:latin typeface="Calibri" pitchFamily="34" charset="0"/>
              </a:rPr>
              <a:t/>
            </a:r>
            <a:br>
              <a:rPr lang="pt-BR" sz="6600" b="1" dirty="0" smtClean="0">
                <a:latin typeface="Calibri" pitchFamily="34" charset="0"/>
              </a:rPr>
            </a:br>
            <a:endParaRPr lang="pt-BR" sz="7200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41991"/>
            <a:ext cx="12191999" cy="5528930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Divide-se em </a:t>
            </a:r>
            <a:r>
              <a:rPr lang="pt-PT" sz="4000" u="sng" cap="none" dirty="0" smtClean="0">
                <a:latin typeface="Calibri" pitchFamily="34" charset="0"/>
              </a:rPr>
              <a:t>sistema nervoso simpático</a:t>
            </a:r>
            <a:r>
              <a:rPr lang="pt-PT" sz="4000" cap="none" dirty="0" smtClean="0">
                <a:latin typeface="Calibri" pitchFamily="34" charset="0"/>
              </a:rPr>
              <a:t> e </a:t>
            </a:r>
            <a:r>
              <a:rPr lang="pt-PT" sz="4000" u="sng" cap="none" dirty="0" smtClean="0">
                <a:latin typeface="Calibri" pitchFamily="34" charset="0"/>
              </a:rPr>
              <a:t>sistema</a:t>
            </a:r>
          </a:p>
          <a:p>
            <a:pPr lvl="1" algn="just">
              <a:buNone/>
            </a:pPr>
            <a:r>
              <a:rPr lang="pt-PT" sz="4000" u="sng" cap="none" dirty="0" smtClean="0">
                <a:latin typeface="Calibri" pitchFamily="34" charset="0"/>
              </a:rPr>
              <a:t>nervoso parassimpático</a:t>
            </a:r>
            <a:r>
              <a:rPr lang="pt-PT" sz="4000" cap="none" dirty="0" smtClean="0">
                <a:latin typeface="Calibri" pitchFamily="34" charset="0"/>
              </a:rPr>
              <a:t> </a:t>
            </a:r>
            <a:r>
              <a:rPr lang="pt-PT" sz="4000" dirty="0" smtClean="0">
                <a:latin typeface="Calibri" pitchFamily="34" charset="0"/>
              </a:rPr>
              <a:t>-</a:t>
            </a:r>
            <a:r>
              <a:rPr lang="pt-PT" sz="4000" cap="none" dirty="0" smtClean="0">
                <a:latin typeface="Calibri" pitchFamily="34" charset="0"/>
              </a:rPr>
              <a:t> constituídos basicamente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por uma via motora com dois </a:t>
            </a:r>
            <a:r>
              <a:rPr lang="pt-PT" sz="4000" u="sng" cap="none" dirty="0" smtClean="0">
                <a:latin typeface="Calibri" pitchFamily="34" charset="0"/>
              </a:rPr>
              <a:t>neurônios</a:t>
            </a:r>
            <a:r>
              <a:rPr lang="pt-PT" sz="4000" cap="none" dirty="0" smtClean="0">
                <a:latin typeface="Calibri" pitchFamily="34" charset="0"/>
              </a:rPr>
              <a:t>, sendo um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pré-ganglionar (cujo corpo se encontra no sistema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nervoso central), e outro pós-ganglionar (cujo corpo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se encontra em gânglios autonômicos)</a:t>
            </a:r>
            <a:endParaRPr lang="pt-BR" sz="4000" cap="non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904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97172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SNPA SIMPÁTICO 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182" y="659219"/>
            <a:ext cx="11504428" cy="619878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t-BR" b="1" dirty="0" smtClean="0"/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Seus gânglios ficam próximos da medula espinal</a:t>
            </a:r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Só possui os nervos raquidianos</a:t>
            </a:r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Estimula ações que mobilizam energia, permitindo ao organismo responder a situações de estresse </a:t>
            </a:r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Promove aumento da pressão arterial, dos batimentos cardíacos, da concentração de glicose no sangue e ativa o metabolismo geral do corpo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Os neurônios pós-ganglionares do sistema nervoso simpático secretam principalmente noradrenalina, razão por que a maioria deles é chamada neurônios adrenérgicos</a:t>
            </a:r>
          </a:p>
          <a:p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4642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2060"/>
                </a:solidFill>
              </a:rPr>
              <a:t>SNPA PARASSIMPÁTICO </a:t>
            </a:r>
            <a:endParaRPr lang="pt-BR" sz="54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181" y="1105787"/>
            <a:ext cx="11632019" cy="5752214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Seus gânglios ficam próximos ou no interior dos órgãos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Constituído de nervos raquidianos e de nervos cranianos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Estimula atividades relaxantes, reduz os batimentos cardíacos, reduz a pressão arterial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hormônio secretado pelos neurônios pós-ganglionares do sistema nervoso parassimpático é a acetilcolina, razão pela qual esses neurônios são chamados colinérgicos</a:t>
            </a:r>
          </a:p>
          <a:p>
            <a:pPr>
              <a:buNone/>
            </a:pPr>
            <a:endParaRPr lang="pt-BR" sz="4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SNA</a:t>
            </a:r>
            <a:endParaRPr lang="pt-BR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90323"/>
              </p:ext>
            </p:extLst>
          </p:nvPr>
        </p:nvGraphicFramePr>
        <p:xfrm>
          <a:off x="0" y="-1311215"/>
          <a:ext cx="12192000" cy="80915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72997"/>
                <a:gridCol w="6119003"/>
              </a:tblGrid>
              <a:tr h="599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SIMPÁTICO</a:t>
                      </a:r>
                      <a:endParaRPr lang="pt-BR" sz="3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PARASSIMPÁTICO</a:t>
                      </a:r>
                      <a:endParaRPr lang="pt-BR" sz="3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Neurônios </a:t>
                      </a:r>
                      <a:r>
                        <a:rPr lang="pt-BR" sz="3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pré-gânglionares</a:t>
                      </a: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na medula torácica  e lombar (T1 a L2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- </a:t>
                      </a:r>
                      <a:r>
                        <a:rPr lang="pt-BR" sz="36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tóraco-lombar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Localizam-se no Tronco encefálico e na medula sacral(S2, S3 e S4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- </a:t>
                      </a: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crânio-sacral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99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Gânglios longe das vísceras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>
                          <a:effectLst/>
                          <a:latin typeface="Arial" pitchFamily="34" charset="0"/>
                          <a:cs typeface="Arial" pitchFamily="34" charset="0"/>
                        </a:rPr>
                        <a:t>Neurônios próximos ou dentro das vísceras</a:t>
                      </a:r>
                      <a:endParaRPr lang="pt-BR" sz="3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99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Fibra 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pré-ganglionar </a:t>
                      </a: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curta e pós longa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>
                          <a:effectLst/>
                          <a:latin typeface="Arial" pitchFamily="34" charset="0"/>
                          <a:cs typeface="Arial" pitchFamily="34" charset="0"/>
                        </a:rPr>
                        <a:t>Fibra pré-gânglionar longa e pós curta</a:t>
                      </a:r>
                      <a:endParaRPr lang="pt-BR" sz="3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991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neurotransmissores são 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noradrenalina e adrenalina</a:t>
                      </a:r>
                      <a:r>
                        <a:rPr lang="pt-BR" sz="3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(essa proveniente da medula da </a:t>
                      </a:r>
                      <a:r>
                        <a:rPr lang="pt-BR" sz="3600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supra-renal</a:t>
                      </a:r>
                      <a:r>
                        <a:rPr lang="pt-BR" sz="3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pt-BR" sz="3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Sistema de alerta e fuga. 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 neurotransmissor é acetilcolina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8397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http://www.afh.bio.br/nervoso/img/Nervos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368" y="0"/>
            <a:ext cx="540134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0" y="1"/>
          <a:ext cx="12192000" cy="6858001"/>
        </p:xfrm>
        <a:graphic>
          <a:graphicData uri="http://schemas.openxmlformats.org/drawingml/2006/table">
            <a:tbl>
              <a:tblPr/>
              <a:tblGrid>
                <a:gridCol w="3045599"/>
                <a:gridCol w="4137600"/>
                <a:gridCol w="5008801"/>
              </a:tblGrid>
              <a:tr h="36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ÓRGÃO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ESTIMULAÇÃO PARASSIMPÁTICA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ESTIMULAÇÃO SIMPÁTICA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ÍRIS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Miose (m. circular)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Midríase (m. radial)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CRISTALINO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Acomodação para perto (m. ciliar 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Acomodação para longe  (m. ciliar)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234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GLÂNDULAS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-Salivares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-Digestivas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-Lacrimais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-Sudoríparas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Salivação copiosa (+)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Estimulação da secreção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Diminuição do lacrimejamento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tem inervação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Salivação viscosa (+)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Diminuição da secreção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Lacrimejamento (vasodilataçâo e secreção)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Sudorese *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T. GASTROINTESTINAL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-Esfíncteres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-Parede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-Vesícula biliar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Abertura ( relaxamento)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Aumento da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motilidade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Contraída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Fechamento (contração)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Diminuição da motilidade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Relaxada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PÂNCREAS ENDÓCRINO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Aumenta a secreção de insulina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Reduz a secreção de insulina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FÍGADO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Síntese de glicogênio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Liberação de glicose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TECIDO ADIPOSO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tem inervação 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Lipólise e liberação de acido graxo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2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BEXIGA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URINÁRIA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-Parede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-Esfíncter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Contraído (esvaziamento)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Relaxado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Relaxado (enchimento)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Contraído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CORAÇÃO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Bradicardia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Taquicardia e aumento da força de contração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BRÔNQUIOS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Broncoconstrição  (contração)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Broncodilatação (relaxamento)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VASOS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SANGUINEOS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tem inervação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vasoconstrição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PÊNIS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Ereção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Ejaculação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289" name="Text Box 51"/>
          <p:cNvSpPr txBox="1">
            <a:spLocks noChangeArrowheads="1"/>
          </p:cNvSpPr>
          <p:nvPr/>
        </p:nvSpPr>
        <p:spPr bwMode="auto">
          <a:xfrm>
            <a:off x="912284" y="5805489"/>
            <a:ext cx="21162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Times New Roman" pitchFamily="18" charset="0"/>
              </a:rPr>
              <a:t>* O NT pós-ganglionar é a Ach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318977"/>
            <a:ext cx="11546958" cy="6539022"/>
          </a:xfrm>
        </p:spPr>
        <p:txBody>
          <a:bodyPr/>
          <a:lstStyle/>
          <a:p>
            <a:pPr algn="ctr"/>
            <a:r>
              <a:rPr lang="pt-BR" sz="4800" dirty="0" smtClean="0"/>
              <a:t>Entre os ossos e os tecidos do SNC, existem 3 camadas de membranas, as meninges, que ajudam a estabilizar o tecido neural e protegê-lo do atrito com os ossos do esqueleto (dura </a:t>
            </a:r>
            <a:r>
              <a:rPr lang="pt-BR" sz="4800" dirty="0" err="1" smtClean="0"/>
              <a:t>máter</a:t>
            </a:r>
            <a:r>
              <a:rPr lang="pt-BR" sz="4800" dirty="0" smtClean="0"/>
              <a:t>, </a:t>
            </a:r>
            <a:r>
              <a:rPr lang="pt-BR" sz="4800" dirty="0" err="1" smtClean="0"/>
              <a:t>aracnóide-máter</a:t>
            </a:r>
            <a:r>
              <a:rPr lang="pt-BR" sz="4800" dirty="0" smtClean="0"/>
              <a:t> e pia </a:t>
            </a:r>
            <a:r>
              <a:rPr lang="pt-BR" sz="4800" dirty="0" err="1" smtClean="0"/>
              <a:t>máter</a:t>
            </a:r>
            <a:r>
              <a:rPr lang="pt-BR" sz="4800" dirty="0" smtClean="0"/>
              <a:t> – de fora para dentro)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 descr="Resultado de imagem para distribuição dos gânglios vegetativos no corpo hum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82867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visão Simpática e PArassimpatica li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8317" y="304800"/>
            <a:ext cx="773853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4434" y="404813"/>
            <a:ext cx="32660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latin typeface="Arial Black" pitchFamily="34" charset="0"/>
              </a:rPr>
              <a:t>ÓRGÃOS EFETUADORES VISCERAIS E INERVAÇÃO AUTONÔMICA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060574"/>
            <a:ext cx="4368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6600"/>
                </a:solidFill>
              </a:rPr>
              <a:t>DIVISÃO PARASSIMPÁTICA</a:t>
            </a:r>
          </a:p>
          <a:p>
            <a:r>
              <a:rPr lang="pt-BR" sz="2800" b="1" dirty="0">
                <a:solidFill>
                  <a:srgbClr val="006600"/>
                </a:solidFill>
              </a:rPr>
              <a:t>   </a:t>
            </a:r>
            <a:r>
              <a:rPr lang="pt-BR" sz="2800" b="1" dirty="0"/>
              <a:t>Tronco encefálico</a:t>
            </a:r>
          </a:p>
          <a:p>
            <a:r>
              <a:rPr lang="pt-BR" sz="2800" b="1" dirty="0"/>
              <a:t>        </a:t>
            </a:r>
            <a:r>
              <a:rPr lang="pt-BR" sz="2800" dirty="0"/>
              <a:t>(III, VII, IX e X)</a:t>
            </a:r>
          </a:p>
          <a:p>
            <a:r>
              <a:rPr lang="pt-BR" sz="2800" b="1" dirty="0"/>
              <a:t>   Medula sacral</a:t>
            </a:r>
          </a:p>
          <a:p>
            <a:r>
              <a:rPr lang="pt-BR" sz="2800" b="1" dirty="0">
                <a:solidFill>
                  <a:srgbClr val="008000"/>
                </a:solidFill>
              </a:rPr>
              <a:t> 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DIVISÃO SIMPÁTICA</a:t>
            </a:r>
          </a:p>
          <a:p>
            <a:r>
              <a:rPr lang="pt-BR" sz="2800" b="1" dirty="0">
                <a:solidFill>
                  <a:srgbClr val="FF9900"/>
                </a:solidFill>
              </a:rPr>
              <a:t>   </a:t>
            </a:r>
            <a:r>
              <a:rPr lang="pt-BR" sz="2800" b="1" dirty="0"/>
              <a:t>Medula </a:t>
            </a:r>
            <a:r>
              <a:rPr lang="pt-BR" sz="2800" b="1" dirty="0" err="1"/>
              <a:t>toraco-lombar</a:t>
            </a:r>
            <a:endParaRPr lang="pt-BR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0738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9133" y="1268414"/>
            <a:ext cx="430106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0212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667" y="981076"/>
            <a:ext cx="3352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j0078760"/>
          <p:cNvPicPr>
            <a:picLocks noChangeAspect="1" noChangeArrowheads="1"/>
          </p:cNvPicPr>
          <p:nvPr/>
        </p:nvPicPr>
        <p:blipFill>
          <a:blip r:embed="rId4"/>
          <a:srcRect l="36606"/>
          <a:stretch>
            <a:fillRect/>
          </a:stretch>
        </p:blipFill>
        <p:spPr bwMode="auto">
          <a:xfrm>
            <a:off x="4578351" y="4005263"/>
            <a:ext cx="2815167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34101" y="3357563"/>
            <a:ext cx="32660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Lutar ou fugir   </a:t>
            </a:r>
            <a:endParaRPr lang="pt-BR" sz="2000"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22434" y="5661026"/>
            <a:ext cx="41296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Comer, repousar, restaurar                              </a:t>
            </a:r>
            <a:endParaRPr lang="pt-BR" sz="2000">
              <a:latin typeface="Times New Roman" pitchFamily="18" charset="0"/>
            </a:endParaRPr>
          </a:p>
        </p:txBody>
      </p:sp>
      <p:pic>
        <p:nvPicPr>
          <p:cNvPr id="12295" name="Picture 7" descr="SO0136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7484" y="4221163"/>
            <a:ext cx="25400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44450"/>
            <a:ext cx="1219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O SNA tem uma natureza dual </a:t>
            </a:r>
          </a:p>
          <a:p>
            <a:pPr algn="ctr"/>
            <a:r>
              <a:rPr lang="pt-BR" sz="2400" b="1"/>
              <a:t>Ação cooperativa e interdependente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678518" y="2060575"/>
            <a:ext cx="673100" cy="2736850"/>
          </a:xfrm>
          <a:prstGeom prst="upDownArrow">
            <a:avLst>
              <a:gd name="adj1" fmla="val 50000"/>
              <a:gd name="adj2" fmla="val 1084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14917" y="1341439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 Black" pitchFamily="34" charset="0"/>
              </a:rPr>
              <a:t>SIMPÁTICO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34434" y="5157789"/>
            <a:ext cx="2701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 Black" pitchFamily="34" charset="0"/>
              </a:rPr>
              <a:t>PARASSIMPATICO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Resultado de imagem para posição dos gânglios no sistema nervoso somát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http://www.guttmann.com/files/el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79" y="0"/>
            <a:ext cx="765544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255589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O </a:t>
            </a:r>
            <a:r>
              <a:rPr lang="pt-BR" sz="2400" b="1" dirty="0">
                <a:solidFill>
                  <a:srgbClr val="0000FF"/>
                </a:solidFill>
              </a:rPr>
              <a:t>ENCÉFALO</a:t>
            </a:r>
            <a:r>
              <a:rPr lang="pt-BR" sz="2400" b="1" dirty="0"/>
              <a:t> situa-se dentro do crânio, </a:t>
            </a:r>
            <a:r>
              <a:rPr lang="pt-BR" sz="2400" b="1" dirty="0" smtClean="0"/>
              <a:t>coberto </a:t>
            </a:r>
            <a:r>
              <a:rPr lang="pt-BR" sz="2400" b="1" dirty="0"/>
              <a:t>por várias camadas de tecido conjuntivo (dura-máter, pia-máter e aracnóide)</a:t>
            </a:r>
          </a:p>
        </p:txBody>
      </p:sp>
      <p:pic>
        <p:nvPicPr>
          <p:cNvPr id="8" name="Imagem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884" y="1169580"/>
            <a:ext cx="8633637" cy="56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72" y="361508"/>
            <a:ext cx="11504428" cy="6188148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Crânio - volume interno de 1,4 litro - um litro ocupado pelas células e o e restante é sangue (100 -150 ml),  fluido </a:t>
            </a:r>
            <a:r>
              <a:rPr lang="pt-BR" sz="3600" dirty="0" err="1" smtClean="0"/>
              <a:t>cerebroespinal</a:t>
            </a:r>
            <a:r>
              <a:rPr lang="pt-BR" sz="3600" dirty="0" smtClean="0"/>
              <a:t> e fluido intersticial (250 -300 ml)</a:t>
            </a:r>
          </a:p>
          <a:p>
            <a:r>
              <a:rPr lang="pt-BR" sz="3600" dirty="0" smtClean="0"/>
              <a:t>O fluido </a:t>
            </a:r>
            <a:r>
              <a:rPr lang="pt-BR" sz="3600" dirty="0" err="1" smtClean="0"/>
              <a:t>cerebroespinal</a:t>
            </a:r>
            <a:r>
              <a:rPr lang="pt-BR" sz="3600" dirty="0" smtClean="0"/>
              <a:t> é uma solução salina continuamente secretada dentro das cavidades do encéfalo (ventrículos), que flui para dentro do espaço </a:t>
            </a:r>
            <a:r>
              <a:rPr lang="pt-BR" sz="3600" dirty="0" err="1" smtClean="0"/>
              <a:t>subaracnóide</a:t>
            </a:r>
            <a:r>
              <a:rPr lang="pt-BR" sz="3600" dirty="0" smtClean="0"/>
              <a:t> entre a pia </a:t>
            </a:r>
            <a:r>
              <a:rPr lang="pt-BR" sz="3600" dirty="0" err="1" smtClean="0"/>
              <a:t>máter</a:t>
            </a:r>
            <a:r>
              <a:rPr lang="pt-BR" sz="3600" dirty="0" smtClean="0"/>
              <a:t> e a </a:t>
            </a:r>
            <a:r>
              <a:rPr lang="pt-BR" sz="3600" dirty="0" err="1" smtClean="0"/>
              <a:t>aracnóide-máter</a:t>
            </a:r>
            <a:r>
              <a:rPr lang="pt-BR" sz="3600" dirty="0" smtClean="0"/>
              <a:t>, envolvendo o encéfalo e a medula espinal</a:t>
            </a:r>
          </a:p>
          <a:p>
            <a:r>
              <a:rPr lang="pt-BR" sz="3600" dirty="0" smtClean="0"/>
              <a:t>O fluido </a:t>
            </a:r>
            <a:r>
              <a:rPr lang="pt-BR" sz="3600" dirty="0" err="1" smtClean="0"/>
              <a:t>cerebroespinal</a:t>
            </a:r>
            <a:r>
              <a:rPr lang="pt-BR" sz="3600" dirty="0" smtClean="0"/>
              <a:t> tem como funções a proteção química e física, fazendo com que o encéfalo e a medula espinal flutuem nesse fluido entre as membranas.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507" y="276447"/>
            <a:ext cx="11546958" cy="6581553"/>
          </a:xfrm>
        </p:spPr>
        <p:txBody>
          <a:bodyPr>
            <a:normAutofit/>
          </a:bodyPr>
          <a:lstStyle/>
          <a:p>
            <a:r>
              <a:rPr lang="pt-BR" dirty="0" smtClean="0"/>
              <a:t>Cerca de 15% do sangue bombeado pelo coração vai para o encéfalo para fornecer glicose e oxigênio adequados</a:t>
            </a:r>
          </a:p>
          <a:p>
            <a:r>
              <a:rPr lang="pt-BR" dirty="0" smtClean="0"/>
              <a:t>A interrupção no suprimento de sangue para o encéfalo pode ocasionar a morte do encéfalo em poucos minutos após ficar sem oxigênio (4 a 6 minutos)</a:t>
            </a:r>
          </a:p>
          <a:p>
            <a:r>
              <a:rPr lang="pt-BR" dirty="0" smtClean="0"/>
              <a:t>Uma hipoglicemia progressiva ocasiona confusão, inconsciência e finalmente morte</a:t>
            </a:r>
          </a:p>
          <a:p>
            <a:r>
              <a:rPr lang="pt-BR" dirty="0" smtClean="0"/>
              <a:t>Os capilares do encéfalo são muito menos permeáveis que a maioria dos capilares do corpo, conferindo uma proteção, impedindo a entrada nas células do encéfalo de substâncias potencialmente perigosas, constituindo uma barreira </a:t>
            </a:r>
            <a:r>
              <a:rPr lang="pt-BR" dirty="0" err="1" smtClean="0"/>
              <a:t>hematoencefálica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34632</TotalTime>
  <Words>2454</Words>
  <Application>Microsoft Office PowerPoint</Application>
  <PresentationFormat>Personalizar</PresentationFormat>
  <Paragraphs>331</Paragraphs>
  <Slides>64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6" baseType="lpstr">
      <vt:lpstr>Tema do Office</vt:lpstr>
      <vt:lpstr>Imagem de bitmap</vt:lpstr>
      <vt:lpstr>Apresentação do PowerPoint</vt:lpstr>
      <vt:lpstr>Apresentação do PowerPoint</vt:lpstr>
      <vt:lpstr>Apresentação do PowerPoint</vt:lpstr>
      <vt:lpstr>SISTEMA NERVOSO CENTRAL (SNC)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CÉREBRO OU TELENCÉFALO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LÍMBICO – O CÉREBRO EMOCIONAL</vt:lpstr>
      <vt:lpstr>SISTEMA LÍMBICO – O CÉREBRO EMOCIONAL</vt:lpstr>
      <vt:lpstr>Apresentação do PowerPoint</vt:lpstr>
      <vt:lpstr>PRINCIPAIS ESTRUTURAS DO SISTEMA LÍMBICO  1. Giro do cíngulo</vt:lpstr>
      <vt:lpstr>2. Amígdalas</vt:lpstr>
      <vt:lpstr>3. Tálamo</vt:lpstr>
      <vt:lpstr>4. Hipotálamo </vt:lpstr>
      <vt:lpstr>Apresentação do PowerPoint</vt:lpstr>
      <vt:lpstr>PROBLEMAS RELACIONADOS AO SISTEMA LÍMBICO </vt:lpstr>
      <vt:lpstr>Apresentação do PowerPoint</vt:lpstr>
      <vt:lpstr>Apresentação do PowerPoint</vt:lpstr>
      <vt:lpstr>MEDULA ESPINHAL ou RAQUE </vt:lpstr>
      <vt:lpstr>Apresentação do PowerPoint</vt:lpstr>
      <vt:lpstr>Apresentação do PowerPoint</vt:lpstr>
      <vt:lpstr>Apresentação do PowerPoint</vt:lpstr>
      <vt:lpstr>SISTEMA NERVOSO PERIFÉRICO (SNP) </vt:lpstr>
      <vt:lpstr>Apresentação do PowerPoint</vt:lpstr>
      <vt:lpstr>Apresentação do PowerPoint</vt:lpstr>
      <vt:lpstr>Apresentação do PowerPoint</vt:lpstr>
      <vt:lpstr>Apresentação do PowerPoint</vt:lpstr>
      <vt:lpstr>CLASSIFICAÇÃO DOS NERVOS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NERVOSO PERIFÉRICO VOLUNTÁRIO OU SOMÁTICO</vt:lpstr>
      <vt:lpstr>SISTEMA NERVOSO PERIFÉRICO AUTÔNOMO OU INVOLUNTÁRIO OU VISCERAL</vt:lpstr>
      <vt:lpstr>SN Motor</vt:lpstr>
      <vt:lpstr>Apresentação do PowerPoint</vt:lpstr>
      <vt:lpstr>SISTEMA NERVOSO AUTÔNOMO </vt:lpstr>
      <vt:lpstr>SNPA SIMPÁTICO </vt:lpstr>
      <vt:lpstr>SNPA PARASSIMPÁTICO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 Barborik</dc:creator>
  <cp:lastModifiedBy>Isabela</cp:lastModifiedBy>
  <cp:revision>101</cp:revision>
  <dcterms:created xsi:type="dcterms:W3CDTF">2013-08-01T08:46:49Z</dcterms:created>
  <dcterms:modified xsi:type="dcterms:W3CDTF">2020-09-17T17:41:40Z</dcterms:modified>
</cp:coreProperties>
</file>