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Carolina Isphair Pires" initials="MCIP" lastIdx="1" clrIdx="0">
    <p:extLst>
      <p:ext uri="{19B8F6BF-5375-455C-9EA6-DF929625EA0E}">
        <p15:presenceInfo xmlns:p15="http://schemas.microsoft.com/office/powerpoint/2012/main" xmlns="" userId="662875da45ff1d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28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28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33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63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0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93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62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04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08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89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01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A319961-6938-4661-8158-612F92A9894C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93B8123-D962-4734-87CF-D60D32E2F060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1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B5202B-E793-4E82-9D4F-BE5517FECF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/>
              <a:t>ATENÇÃO BÁSICA À SAÚDE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6316DBD-8455-4BB5-A4F4-3266DD218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/>
              <a:t>ATENÇÃO PRIMÁRIA À SAÚDE</a:t>
            </a:r>
          </a:p>
        </p:txBody>
      </p:sp>
    </p:spTree>
    <p:extLst>
      <p:ext uri="{BB962C8B-B14F-4D97-AF65-F5344CB8AC3E}">
        <p14:creationId xmlns:p14="http://schemas.microsoft.com/office/powerpoint/2010/main" val="288006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4169AC64-B120-4F1B-A635-9E218094F9F1}"/>
              </a:ext>
            </a:extLst>
          </p:cNvPr>
          <p:cNvSpPr/>
          <p:nvPr/>
        </p:nvSpPr>
        <p:spPr>
          <a:xfrm>
            <a:off x="1609344" y="2413338"/>
            <a:ext cx="9226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>
              <a:latin typeface="Georgia" panose="02040502050405020303" pitchFamily="18" charset="0"/>
            </a:endParaRPr>
          </a:p>
          <a:p>
            <a:endParaRPr lang="pt-BR" dirty="0">
              <a:latin typeface="Georgia" panose="02040502050405020303" pitchFamily="18" charset="0"/>
            </a:endParaRPr>
          </a:p>
          <a:p>
            <a:r>
              <a:rPr lang="pt-BR" dirty="0">
                <a:latin typeface="Georgia" panose="02040502050405020303" pitchFamily="18" charset="0"/>
              </a:rPr>
              <a:t>Para enfrentar os desafios da saúde e desenvolvimento da era moderna precisamos de uma APS que:</a:t>
            </a:r>
          </a:p>
          <a:p>
            <a:endParaRPr lang="pt-BR" dirty="0">
              <a:latin typeface="Georgia" panose="02040502050405020303" pitchFamily="18" charset="0"/>
            </a:endParaRPr>
          </a:p>
          <a:p>
            <a:endParaRPr lang="pt-BR" dirty="0">
              <a:latin typeface="Georgia" panose="02040502050405020303" pitchFamily="18" charset="0"/>
            </a:endParaRPr>
          </a:p>
          <a:p>
            <a:endParaRPr lang="pt-BR" dirty="0">
              <a:latin typeface="Georgia" panose="02040502050405020303" pitchFamily="18" charset="0"/>
            </a:endParaRPr>
          </a:p>
          <a:p>
            <a:endParaRPr lang="pt-BR" dirty="0">
              <a:latin typeface="Georgia" panose="02040502050405020303" pitchFamily="18" charset="0"/>
            </a:endParaRPr>
          </a:p>
        </p:txBody>
      </p:sp>
      <p:sp>
        <p:nvSpPr>
          <p:cNvPr id="5" name="Botão de ação: Ajuda 4">
            <a:hlinkClick r:id="" action="ppaction://noaction" highlightClick="1"/>
            <a:extLst>
              <a:ext uri="{FF2B5EF4-FFF2-40B4-BE49-F238E27FC236}">
                <a16:creationId xmlns:a16="http://schemas.microsoft.com/office/drawing/2014/main" xmlns="" id="{0C88C4FC-CBCE-4469-9D24-422C9885BD2E}"/>
              </a:ext>
            </a:extLst>
          </p:cNvPr>
          <p:cNvSpPr/>
          <p:nvPr/>
        </p:nvSpPr>
        <p:spPr>
          <a:xfrm>
            <a:off x="4498848" y="3776472"/>
            <a:ext cx="2075688" cy="205740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22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048B73-9A5E-4239-9157-65725A601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/>
              <a:t>ABS = primeiro ponto de um sistema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56AD4C3-47EA-45CD-A41B-B50A340ECC2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216404" y="2878138"/>
            <a:ext cx="9563450" cy="2720975"/>
          </a:xfrm>
        </p:spPr>
        <p:txBody>
          <a:bodyPr/>
          <a:lstStyle/>
          <a:p>
            <a:pPr algn="ctr"/>
            <a:r>
              <a:rPr lang="pt-BR" cap="none" dirty="0"/>
              <a:t>O conceito usual para este campo de práticas é a APS como decorrência do pacto mundial realizado em 1978, na cidade de Alma Ata, onde diversos países presentes na Conferência Internacional de Cuidados Primários de Saúde afirmaram compromissos com a meta de “Saúde para todos no ano 2000”</a:t>
            </a:r>
          </a:p>
        </p:txBody>
      </p:sp>
    </p:spTree>
    <p:extLst>
      <p:ext uri="{BB962C8B-B14F-4D97-AF65-F5344CB8AC3E}">
        <p14:creationId xmlns:p14="http://schemas.microsoft.com/office/powerpoint/2010/main" val="177743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4EE3F34-9CC3-472E-8E7F-55DF08B31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 síntese: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F8116DF-9D21-4C98-8221-DE226C93C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algn="ctr"/>
            <a:r>
              <a:rPr lang="pt-BR" dirty="0"/>
              <a:t>O pensamento da APS no mundo apresenta-se com vários sentidos desde o Primeiro Nível de Atenção, passando por:</a:t>
            </a:r>
          </a:p>
          <a:p>
            <a:pPr algn="ctr"/>
            <a:r>
              <a:rPr lang="pt-BR" dirty="0"/>
              <a:t>*um tipo de serviço</a:t>
            </a:r>
          </a:p>
          <a:p>
            <a:pPr algn="ctr"/>
            <a:r>
              <a:rPr lang="pt-BR" dirty="0"/>
              <a:t>*uma filosofia de atendimento</a:t>
            </a:r>
          </a:p>
          <a:p>
            <a:pPr algn="ctr"/>
            <a:r>
              <a:rPr lang="pt-BR" dirty="0"/>
              <a:t>*uma estratégia de organização dos sistemas de saúde</a:t>
            </a:r>
          </a:p>
        </p:txBody>
      </p:sp>
    </p:spTree>
    <p:extLst>
      <p:ext uri="{BB962C8B-B14F-4D97-AF65-F5344CB8AC3E}">
        <p14:creationId xmlns:p14="http://schemas.microsoft.com/office/powerpoint/2010/main" val="195696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2DE05F-918C-41B0-979F-F80F0651A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191" y="3583476"/>
            <a:ext cx="10058400" cy="1450757"/>
          </a:xfrm>
        </p:spPr>
        <p:txBody>
          <a:bodyPr>
            <a:noAutofit/>
          </a:bodyPr>
          <a:lstStyle/>
          <a:p>
            <a:pPr algn="ctr"/>
            <a:r>
              <a:rPr lang="pt-BR" sz="4000" dirty="0"/>
              <a:t>No Brasil o termo AB significa o primeiro nível de atenção e sustenta-se no princípio da Integralidade, compreendido como a articulação de ações de :</a:t>
            </a:r>
            <a:br>
              <a:rPr lang="pt-BR" sz="4000" dirty="0"/>
            </a:br>
            <a:r>
              <a:rPr lang="pt-BR" sz="4000" dirty="0"/>
              <a:t>*promoção da saúde</a:t>
            </a:r>
            <a:br>
              <a:rPr lang="pt-BR" sz="4000" dirty="0"/>
            </a:br>
            <a:r>
              <a:rPr lang="pt-BR" sz="4000" dirty="0"/>
              <a:t>*prevenção</a:t>
            </a:r>
            <a:br>
              <a:rPr lang="pt-BR" sz="4000" dirty="0"/>
            </a:br>
            <a:r>
              <a:rPr lang="pt-BR" sz="4000" dirty="0"/>
              <a:t>*tratamento</a:t>
            </a:r>
            <a:br>
              <a:rPr lang="pt-BR" sz="4000" dirty="0"/>
            </a:br>
            <a:r>
              <a:rPr lang="pt-BR" sz="4000" dirty="0"/>
              <a:t>*reabilitação de doenças e agravos</a:t>
            </a:r>
          </a:p>
        </p:txBody>
      </p:sp>
    </p:spTree>
    <p:extLst>
      <p:ext uri="{BB962C8B-B14F-4D97-AF65-F5344CB8AC3E}">
        <p14:creationId xmlns:p14="http://schemas.microsoft.com/office/powerpoint/2010/main" val="146025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7EDB17-FE5B-42DF-90C3-A0CA7CB0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523" y="3935814"/>
            <a:ext cx="10058400" cy="1450757"/>
          </a:xfrm>
        </p:spPr>
        <p:txBody>
          <a:bodyPr>
            <a:noAutofit/>
          </a:bodyPr>
          <a:lstStyle/>
          <a:p>
            <a:pPr algn="ctr"/>
            <a:r>
              <a:rPr lang="pt-BR" sz="4000" dirty="0"/>
              <a:t>No cenário internacional ou nacional, o conceito de AP ou AB se dirige para um ponto comum, no qual seus princípios e diretrizes gerais, têm sido nestas últimas décadas o balizador na formulação de estratégias para a construção de um novo modelo de atenção à saúde</a:t>
            </a:r>
          </a:p>
        </p:txBody>
      </p:sp>
    </p:spTree>
    <p:extLst>
      <p:ext uri="{BB962C8B-B14F-4D97-AF65-F5344CB8AC3E}">
        <p14:creationId xmlns:p14="http://schemas.microsoft.com/office/powerpoint/2010/main" val="3144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FB97D7-E7CD-4671-8275-2C65F07BB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287" y="3095538"/>
            <a:ext cx="9645662" cy="662730"/>
          </a:xfrm>
        </p:spPr>
        <p:txBody>
          <a:bodyPr>
            <a:noAutofit/>
          </a:bodyPr>
          <a:lstStyle/>
          <a:p>
            <a:pPr algn="ctr"/>
            <a:r>
              <a:rPr lang="pt-BR" sz="4800" dirty="0"/>
              <a:t>Base: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6B8A549-B133-4D8E-829F-44F01CF88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3758268"/>
            <a:ext cx="10058400" cy="2407640"/>
          </a:xfrm>
        </p:spPr>
        <p:txBody>
          <a:bodyPr>
            <a:normAutofit lnSpcReduction="100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Práticas      cuidadosas</a:t>
            </a:r>
          </a:p>
          <a:p>
            <a:r>
              <a:rPr lang="pt-BR" dirty="0"/>
              <a:t>                     resolutivas</a:t>
            </a:r>
          </a:p>
          <a:p>
            <a:r>
              <a:rPr lang="pt-BR" dirty="0"/>
              <a:t>                     qualificadas</a:t>
            </a:r>
          </a:p>
        </p:txBody>
      </p:sp>
      <p:sp>
        <p:nvSpPr>
          <p:cNvPr id="5" name="Chave Direita 4">
            <a:extLst>
              <a:ext uri="{FF2B5EF4-FFF2-40B4-BE49-F238E27FC236}">
                <a16:creationId xmlns:a16="http://schemas.microsoft.com/office/drawing/2014/main" xmlns="" id="{077D86C0-66EF-4A94-A4AD-60B4EE8E56DF}"/>
              </a:ext>
            </a:extLst>
          </p:cNvPr>
          <p:cNvSpPr/>
          <p:nvPr/>
        </p:nvSpPr>
        <p:spPr>
          <a:xfrm>
            <a:off x="2592198" y="4471332"/>
            <a:ext cx="419450" cy="15603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0381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4A49FC-CA6D-4F27-94FB-742C11E06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AP ou AB: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D1E38A1-1207-41CE-A745-A2B309689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509" y="2751745"/>
            <a:ext cx="8281612" cy="4023360"/>
          </a:xfrm>
        </p:spPr>
        <p:txBody>
          <a:bodyPr/>
          <a:lstStyle/>
          <a:p>
            <a:pPr algn="ctr"/>
            <a:r>
              <a:rPr lang="pt-BR" dirty="0"/>
              <a:t>Nível de um sistema de serviços de saúde que oferece a entrada no sistema para todas as novas necessidades e problemas, fornece atenção sobre a pessoa no decorrer do tempo, para todas as condições, e coordena ou integra a atenção fornecida em algum outro ponto ou por terceiros</a:t>
            </a:r>
          </a:p>
          <a:p>
            <a:pPr algn="ctr"/>
            <a:r>
              <a:rPr lang="pt-BR" dirty="0"/>
              <a:t>                                                                                (STARFIELD, 2001)</a:t>
            </a:r>
          </a:p>
        </p:txBody>
      </p:sp>
    </p:spTree>
    <p:extLst>
      <p:ext uri="{BB962C8B-B14F-4D97-AF65-F5344CB8AC3E}">
        <p14:creationId xmlns:p14="http://schemas.microsoft.com/office/powerpoint/2010/main" val="116244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07B6E5C-BBB5-4DD7-B26A-3C5E1B88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449" y="3429000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Conjunto de funções que, combinadas, são de competência exclusiva da AP e forma a base e determina o trabalho de todos os outros níveis de atenção</a:t>
            </a:r>
          </a:p>
        </p:txBody>
      </p:sp>
    </p:spTree>
    <p:extLst>
      <p:ext uri="{BB962C8B-B14F-4D97-AF65-F5344CB8AC3E}">
        <p14:creationId xmlns:p14="http://schemas.microsoft.com/office/powerpoint/2010/main" val="2405526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E12A93AA-0F1A-4C1A-8862-0E2CA22CA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2075688"/>
          </a:xfrm>
        </p:spPr>
        <p:txBody>
          <a:bodyPr>
            <a:normAutofit/>
          </a:bodyPr>
          <a:lstStyle/>
          <a:p>
            <a:r>
              <a:rPr lang="pt-BR" sz="4800" dirty="0"/>
              <a:t>Leitura Sugerida: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54CF6F95-76FC-4C1E-93D1-1CEC88A7E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3328416"/>
            <a:ext cx="10058400" cy="2267712"/>
          </a:xfrm>
        </p:spPr>
        <p:txBody>
          <a:bodyPr>
            <a:normAutofit/>
          </a:bodyPr>
          <a:lstStyle/>
          <a:p>
            <a:pPr algn="ctr"/>
            <a:r>
              <a:rPr lang="pt-BR" cap="none" dirty="0"/>
              <a:t>Especialização Multiprofissional na Atenção Básica. Eixo I. Reconhecimento da Realidade. Saúde e Sociedade- UFSC. </a:t>
            </a:r>
          </a:p>
          <a:p>
            <a:pPr algn="ctr"/>
            <a:endParaRPr lang="pt-BR" cap="none" dirty="0"/>
          </a:p>
          <a:p>
            <a:pPr algn="ctr"/>
            <a:r>
              <a:rPr lang="pt-BR" cap="none" dirty="0"/>
              <a:t>Capítulo 4: </a:t>
            </a:r>
            <a:r>
              <a:rPr lang="pt-BR" b="1" dirty="0"/>
              <a:t>ATENÇÃO PRIMÁRIA DA SAÚDE E ATENÇÃO BÁSICA DE SAÚDE </a:t>
            </a:r>
            <a:endParaRPr lang="pt-BR" cap="none" dirty="0"/>
          </a:p>
        </p:txBody>
      </p:sp>
    </p:spTree>
    <p:extLst>
      <p:ext uri="{BB962C8B-B14F-4D97-AF65-F5344CB8AC3E}">
        <p14:creationId xmlns:p14="http://schemas.microsoft.com/office/powerpoint/2010/main" val="2491449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</TotalTime>
  <Words>333</Words>
  <Application>Microsoft Office PowerPoint</Application>
  <PresentationFormat>Personalizar</PresentationFormat>
  <Paragraphs>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Retrospectiva</vt:lpstr>
      <vt:lpstr>ATENÇÃO BÁSICA À SAÚDE</vt:lpstr>
      <vt:lpstr>ABS = primeiro ponto de um sistema</vt:lpstr>
      <vt:lpstr>Em síntese:</vt:lpstr>
      <vt:lpstr>No Brasil o termo AB significa o primeiro nível de atenção e sustenta-se no princípio da Integralidade, compreendido como a articulação de ações de : *promoção da saúde *prevenção *tratamento *reabilitação de doenças e agravos</vt:lpstr>
      <vt:lpstr>No cenário internacional ou nacional, o conceito de AP ou AB se dirige para um ponto comum, no qual seus princípios e diretrizes gerais, têm sido nestas últimas décadas o balizador na formulação de estratégias para a construção de um novo modelo de atenção à saúde</vt:lpstr>
      <vt:lpstr>Base:</vt:lpstr>
      <vt:lpstr>Conceito de AP ou AB:</vt:lpstr>
      <vt:lpstr>Conjunto de funções que, combinadas, são de competência exclusiva da AP e forma a base e determina o trabalho de todos os outros níveis de atenção</vt:lpstr>
      <vt:lpstr>Leitura Sugerida: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TRÊS FORMAS PARA DEFINIR:</dc:title>
  <dc:creator>Janine</dc:creator>
  <cp:lastModifiedBy>user</cp:lastModifiedBy>
  <cp:revision>31</cp:revision>
  <dcterms:created xsi:type="dcterms:W3CDTF">2009-01-01T03:45:06Z</dcterms:created>
  <dcterms:modified xsi:type="dcterms:W3CDTF">2022-09-15T15:11:42Z</dcterms:modified>
</cp:coreProperties>
</file>