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9/7/2021</a:t>
            </a:fld>
            <a:endParaRPr lang="en-US" dirty="0"/>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pPr eaLnBrk="1" latinLnBrk="0" hangingPunct="1"/>
            <a:fld id="{2BBB5E19-F10A-4C2F-BF6F-11C513378A2E}" type="slidenum">
              <a:rPr kumimoji="0" lang="en-US" smtClean="0"/>
              <a:pPr eaLnBrk="1" latinLnBrk="0" hangingPunct="1"/>
              <a:t>‹nº›</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9/7/2021</a:t>
            </a:fld>
            <a:endParaRPr lang="en-US"/>
          </a:p>
        </p:txBody>
      </p:sp>
      <p:sp>
        <p:nvSpPr>
          <p:cNvPr id="5" name="Espaço Reservado para Rodapé 4"/>
          <p:cNvSpPr>
            <a:spLocks noGrp="1"/>
          </p:cNvSpPr>
          <p:nvPr>
            <p:ph type="ftr" sz="quarter" idx="11"/>
          </p:nvPr>
        </p:nvSpPr>
        <p:spPr/>
        <p:txBody>
          <a:bodyPr/>
          <a:lstStyle/>
          <a:p>
            <a:endParaRPr kumimoji="0" lang="en-US"/>
          </a:p>
        </p:txBody>
      </p:sp>
      <p:sp>
        <p:nvSpPr>
          <p:cNvPr id="6" name="Espaço Reservado para Número de Slid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9/7/2021</a:t>
            </a:fld>
            <a:endParaRPr lang="en-US"/>
          </a:p>
        </p:txBody>
      </p:sp>
      <p:sp>
        <p:nvSpPr>
          <p:cNvPr id="5" name="Espaço Reservado para Rodapé 4"/>
          <p:cNvSpPr>
            <a:spLocks noGrp="1"/>
          </p:cNvSpPr>
          <p:nvPr>
            <p:ph type="ftr" sz="quarter" idx="11"/>
          </p:nvPr>
        </p:nvSpPr>
        <p:spPr/>
        <p:txBody>
          <a:bodyPr/>
          <a:lstStyle/>
          <a:p>
            <a:endParaRPr kumimoji="0" lang="en-US"/>
          </a:p>
        </p:txBody>
      </p:sp>
      <p:sp>
        <p:nvSpPr>
          <p:cNvPr id="6" name="Espaço Reservado para Número de Slid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‹nº›</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9/7/2021</a:t>
            </a:fld>
            <a:endParaRPr lang="en-US"/>
          </a:p>
        </p:txBody>
      </p:sp>
      <p:sp>
        <p:nvSpPr>
          <p:cNvPr id="9" name="Espaço Reservado para Número de Slide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‹nº›</a:t>
            </a:fld>
            <a:endParaRPr kumimoji="0" lang="en-US"/>
          </a:p>
        </p:txBody>
      </p:sp>
      <p:sp>
        <p:nvSpPr>
          <p:cNvPr id="10" name="Espaço Reservado para Rodapé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9/7/2021</a:t>
            </a:fld>
            <a:endParaRPr lang="en-US"/>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pPr eaLnBrk="1" latinLnBrk="0" hangingPunct="1"/>
            <a:fld id="{2BBB5E19-F10A-4C2F-BF6F-11C513378A2E}" type="slidenum">
              <a:rPr kumimoji="0" lang="en-US" smtClean="0"/>
              <a:pPr eaLnBrk="1" latinLnBrk="0" hangingPunct="1"/>
              <a:t>‹nº›</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9/7/2021</a:t>
            </a:fld>
            <a:endParaRPr lang="en-US"/>
          </a:p>
        </p:txBody>
      </p:sp>
      <p:sp>
        <p:nvSpPr>
          <p:cNvPr id="6" name="Espaço Reservado para Rodapé 5"/>
          <p:cNvSpPr>
            <a:spLocks noGrp="1"/>
          </p:cNvSpPr>
          <p:nvPr>
            <p:ph type="ftr" sz="quarter" idx="11"/>
          </p:nvPr>
        </p:nvSpPr>
        <p:spPr/>
        <p:txBody>
          <a:bodyPr/>
          <a:lstStyle/>
          <a:p>
            <a:endParaRPr kumimoji="0" lang="en-US"/>
          </a:p>
        </p:txBody>
      </p:sp>
      <p:sp>
        <p:nvSpPr>
          <p:cNvPr id="7" name="Espaço Reservado para Número de Slide 6"/>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‹nº›</a:t>
            </a:fld>
            <a:endParaRPr kumimoji="0" lang="en-US"/>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9/7/2021</a:t>
            </a:fld>
            <a:endParaRPr lang="en-US"/>
          </a:p>
        </p:txBody>
      </p:sp>
      <p:sp>
        <p:nvSpPr>
          <p:cNvPr id="8" name="Espaço Reservado para Rodapé 7"/>
          <p:cNvSpPr>
            <a:spLocks noGrp="1"/>
          </p:cNvSpPr>
          <p:nvPr>
            <p:ph type="ftr" sz="quarter" idx="11"/>
          </p:nvPr>
        </p:nvSpPr>
        <p:spPr/>
        <p:txBody>
          <a:bodyPr/>
          <a:lstStyle/>
          <a:p>
            <a:endParaRPr kumimoji="0" lang="en-US"/>
          </a:p>
        </p:txBody>
      </p:sp>
      <p:sp>
        <p:nvSpPr>
          <p:cNvPr id="9" name="Espaço Reservado para Número de Slide 8"/>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‹nº›</a:t>
            </a:fld>
            <a:endParaRPr kumimoji="0" lang="en-US"/>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9/7/2021</a:t>
            </a:fld>
            <a:endParaRPr lang="en-US"/>
          </a:p>
        </p:txBody>
      </p:sp>
      <p:sp>
        <p:nvSpPr>
          <p:cNvPr id="7" name="Espaço Reservado para Número de Slide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‹nº›</a:t>
            </a:fld>
            <a:endParaRPr kumimoji="0" lang="en-US"/>
          </a:p>
        </p:txBody>
      </p:sp>
      <p:sp>
        <p:nvSpPr>
          <p:cNvPr id="8" name="Espaço Reservado para Rodapé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9/7/2021</a:t>
            </a:fld>
            <a:endParaRPr lang="en-US"/>
          </a:p>
        </p:txBody>
      </p:sp>
      <p:sp>
        <p:nvSpPr>
          <p:cNvPr id="3" name="Espaço Reservado para Rodapé 2"/>
          <p:cNvSpPr>
            <a:spLocks noGrp="1"/>
          </p:cNvSpPr>
          <p:nvPr>
            <p:ph type="ftr" sz="quarter" idx="11"/>
          </p:nvPr>
        </p:nvSpPr>
        <p:spPr/>
        <p:txBody>
          <a:bodyPr/>
          <a:lstStyle/>
          <a:p>
            <a:endParaRPr kumimoji="0" lang="en-US"/>
          </a:p>
        </p:txBody>
      </p:sp>
      <p:sp>
        <p:nvSpPr>
          <p:cNvPr id="4" name="Espaço Reservado para Número de Slide 3"/>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‹nº›</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9/7/2021</a:t>
            </a:fld>
            <a:endParaRPr lang="en-US" dirty="0"/>
          </a:p>
        </p:txBody>
      </p:sp>
      <p:sp>
        <p:nvSpPr>
          <p:cNvPr id="22" name="Espaço Reservado para Número de Slide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‹nº›</a:t>
            </a:fld>
            <a:endParaRPr kumimoji="0" lang="en-US"/>
          </a:p>
        </p:txBody>
      </p:sp>
      <p:sp>
        <p:nvSpPr>
          <p:cNvPr id="23" name="Espaço Reservado para Rodapé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9/7/2021</a:t>
            </a:fld>
            <a:endParaRPr lang="en-US"/>
          </a:p>
        </p:txBody>
      </p:sp>
      <p:sp>
        <p:nvSpPr>
          <p:cNvPr id="18" name="Espaço Reservado para Número de Slide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‹nº›</a:t>
            </a:fld>
            <a:endParaRPr kumimoji="0" lang="en-US"/>
          </a:p>
        </p:txBody>
      </p:sp>
      <p:sp>
        <p:nvSpPr>
          <p:cNvPr id="21" name="Espaço Reservado para Rodapé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9/7/2021</a:t>
            </a:fld>
            <a:endParaRPr lang="en-US" dirty="0">
              <a:solidFill>
                <a:schemeClr val="tx2"/>
              </a:solidFill>
            </a:endParaRP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‹nº›</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antapaula.com.br/blog-cancer-de-mam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antapaula.com.br/tireoide-conheca-as-5-principais-doencas-e-como-preveni-las/" TargetMode="External"/><Relationship Id="rId2" Type="http://schemas.openxmlformats.org/officeDocument/2006/relationships/hyperlink" Target="https://www.santapaula.com.br/cancer-de-prostata-o-que-voce-precisa-saber-sobre-sintomas-e-tratament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Medicina nuclear</a:t>
            </a:r>
            <a:endParaRPr lang="pt-BR" dirty="0"/>
          </a:p>
        </p:txBody>
      </p:sp>
      <p:sp>
        <p:nvSpPr>
          <p:cNvPr id="3" name="Subtítulo 2"/>
          <p:cNvSpPr>
            <a:spLocks noGrp="1"/>
          </p:cNvSpPr>
          <p:nvPr>
            <p:ph type="subTitle" idx="1"/>
          </p:nvPr>
        </p:nvSpPr>
        <p:spPr/>
        <p:txBody>
          <a:bodyPr/>
          <a:lstStyle/>
          <a:p>
            <a:r>
              <a:rPr lang="pt-BR" dirty="0" smtClean="0"/>
              <a:t>Professor : Sérgio </a:t>
            </a:r>
            <a:r>
              <a:rPr lang="pt-BR" dirty="0" err="1" smtClean="0"/>
              <a:t>Nicoluzzi</a:t>
            </a:r>
            <a:endParaRPr lang="pt-BR" dirty="0"/>
          </a:p>
        </p:txBody>
      </p:sp>
    </p:spTree>
    <p:extLst>
      <p:ext uri="{BB962C8B-B14F-4D97-AF65-F5344CB8AC3E}">
        <p14:creationId xmlns:p14="http://schemas.microsoft.com/office/powerpoint/2010/main" val="4132835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O que significa “</a:t>
            </a:r>
            <a:r>
              <a:rPr lang="pt-BR" b="1" dirty="0" err="1"/>
              <a:t>teranóstico</a:t>
            </a:r>
            <a:r>
              <a:rPr lang="pt-BR" b="1" dirty="0"/>
              <a:t>”?</a:t>
            </a:r>
            <a:br>
              <a:rPr lang="pt-BR" b="1" dirty="0"/>
            </a:br>
            <a:endParaRPr lang="pt-BR" dirty="0"/>
          </a:p>
        </p:txBody>
      </p:sp>
      <p:sp>
        <p:nvSpPr>
          <p:cNvPr id="3" name="Espaço Reservado para Conteúdo 2"/>
          <p:cNvSpPr>
            <a:spLocks noGrp="1"/>
          </p:cNvSpPr>
          <p:nvPr>
            <p:ph sz="quarter" idx="1"/>
          </p:nvPr>
        </p:nvSpPr>
        <p:spPr/>
        <p:txBody>
          <a:bodyPr/>
          <a:lstStyle/>
          <a:p>
            <a:r>
              <a:rPr lang="pt-BR" dirty="0"/>
              <a:t>Em alguns casos, como no câncer de próstata, o mesmo mecanismo fisiológico é responsável por fazer a terapia e o diagnóstico por imagem. Da fusão dessas duas palavras surgiu o termo </a:t>
            </a:r>
            <a:r>
              <a:rPr lang="pt-BR" b="1" dirty="0"/>
              <a:t>“</a:t>
            </a:r>
            <a:r>
              <a:rPr lang="pt-BR" b="1" dirty="0" err="1"/>
              <a:t>teranóstico</a:t>
            </a:r>
            <a:r>
              <a:rPr lang="pt-BR" b="1" dirty="0"/>
              <a:t>”</a:t>
            </a:r>
            <a:r>
              <a:rPr lang="pt-BR" dirty="0"/>
              <a:t>, que representa a capacidade de fazer </a:t>
            </a:r>
            <a:r>
              <a:rPr lang="pt-BR" b="1" dirty="0"/>
              <a:t>terapia</a:t>
            </a:r>
            <a:r>
              <a:rPr lang="pt-BR" dirty="0"/>
              <a:t> e </a:t>
            </a:r>
            <a:r>
              <a:rPr lang="pt-BR" b="1" dirty="0"/>
              <a:t>diagnóstico</a:t>
            </a:r>
            <a:r>
              <a:rPr lang="pt-BR" dirty="0"/>
              <a:t> com a mesma molécula.</a:t>
            </a:r>
            <a:endParaRPr lang="pt-BR" dirty="0"/>
          </a:p>
        </p:txBody>
      </p:sp>
    </p:spTree>
    <p:extLst>
      <p:ext uri="{BB962C8B-B14F-4D97-AF65-F5344CB8AC3E}">
        <p14:creationId xmlns:p14="http://schemas.microsoft.com/office/powerpoint/2010/main" val="185691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7467600" cy="836712"/>
          </a:xfrm>
        </p:spPr>
        <p:txBody>
          <a:bodyPr/>
          <a:lstStyle/>
          <a:p>
            <a:r>
              <a:rPr lang="pt-BR" dirty="0" smtClean="0"/>
              <a:t>exemplo</a:t>
            </a:r>
            <a:endParaRPr lang="pt-BR" dirty="0"/>
          </a:p>
        </p:txBody>
      </p:sp>
      <p:sp>
        <p:nvSpPr>
          <p:cNvPr id="3" name="Espaço Reservado para Conteúdo 2"/>
          <p:cNvSpPr>
            <a:spLocks noGrp="1"/>
          </p:cNvSpPr>
          <p:nvPr>
            <p:ph sz="quarter" idx="1"/>
          </p:nvPr>
        </p:nvSpPr>
        <p:spPr>
          <a:xfrm>
            <a:off x="457200" y="900545"/>
            <a:ext cx="7467600" cy="5573407"/>
          </a:xfrm>
        </p:spPr>
        <p:txBody>
          <a:bodyPr>
            <a:normAutofit fontScale="92500" lnSpcReduction="10000"/>
          </a:bodyPr>
          <a:lstStyle/>
          <a:p>
            <a:r>
              <a:rPr lang="pt-BR" dirty="0"/>
              <a:t>no câncer de próstata. O PSMA é uma proteína de membrana que está presente nas células do câncer de próstata. É muito comum que, alguns anos depois da </a:t>
            </a:r>
            <a:r>
              <a:rPr lang="pt-BR" dirty="0" err="1"/>
              <a:t>prostatectomia</a:t>
            </a:r>
            <a:r>
              <a:rPr lang="pt-BR" dirty="0"/>
              <a:t>, os pacientes apresentem aumento progressivo do PSA nos exames de sangue. Para identificar onde está o foco tumoral responsável por esse aumento, o paciente pode fazer um exame conhecido como PET PSMA. Nele, </a:t>
            </a:r>
            <a:r>
              <a:rPr lang="pt-BR" dirty="0" err="1"/>
              <a:t>radiofármacos</a:t>
            </a:r>
            <a:r>
              <a:rPr lang="pt-BR" dirty="0"/>
              <a:t> marcados com gálio-68 ou flúor-18 geram as imagens de PET </a:t>
            </a:r>
            <a:r>
              <a:rPr lang="pt-BR" dirty="0" err="1"/>
              <a:t>scan</a:t>
            </a:r>
            <a:r>
              <a:rPr lang="pt-BR" dirty="0"/>
              <a:t> que mostram onde estão localizados os focos tumorais. Para destruir esses focos tumorais, os mesmos </a:t>
            </a:r>
            <a:r>
              <a:rPr lang="pt-BR" dirty="0" err="1"/>
              <a:t>radiofármacos</a:t>
            </a:r>
            <a:r>
              <a:rPr lang="pt-BR" dirty="0"/>
              <a:t> podem ser marcados com lutécio-177, que emite partículas beta, levando uma radiação com alto poder de destruir o DNA tumoral. Também é possível marcar esses </a:t>
            </a:r>
            <a:r>
              <a:rPr lang="pt-BR" dirty="0" err="1"/>
              <a:t>radiofármacos</a:t>
            </a:r>
            <a:r>
              <a:rPr lang="pt-BR" dirty="0"/>
              <a:t> com actínio-223, que emite partículas alfa, com maior poder de destruir o DNA do que as partículas beta</a:t>
            </a:r>
            <a:endParaRPr lang="pt-BR" dirty="0"/>
          </a:p>
        </p:txBody>
      </p:sp>
    </p:spTree>
    <p:extLst>
      <p:ext uri="{BB962C8B-B14F-4D97-AF65-F5344CB8AC3E}">
        <p14:creationId xmlns:p14="http://schemas.microsoft.com/office/powerpoint/2010/main" val="87390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Ponto negativo</a:t>
            </a:r>
            <a:endParaRPr lang="pt-BR" dirty="0"/>
          </a:p>
        </p:txBody>
      </p:sp>
      <p:sp>
        <p:nvSpPr>
          <p:cNvPr id="3" name="Espaço Reservado para Conteúdo 2"/>
          <p:cNvSpPr>
            <a:spLocks noGrp="1"/>
          </p:cNvSpPr>
          <p:nvPr>
            <p:ph sz="quarter" idx="1"/>
          </p:nvPr>
        </p:nvSpPr>
        <p:spPr/>
        <p:txBody>
          <a:bodyPr/>
          <a:lstStyle/>
          <a:p>
            <a:r>
              <a:rPr lang="pt-BR" dirty="0"/>
              <a:t>O maior problema dos tratamentos oncológicos tradicionais é a toxicidade. O mesmo quimioterápico que mata o tumor também mata a célula normal. A radiação que sai do acelerador da radioterapia precisa atravessar os órgãos e tecidos normais antes de atingir o tumor. Com o </a:t>
            </a:r>
            <a:r>
              <a:rPr lang="pt-BR" dirty="0" err="1"/>
              <a:t>teranóstico</a:t>
            </a:r>
            <a:r>
              <a:rPr lang="pt-BR" dirty="0"/>
              <a:t>, a radiação é direcionada especificamente para os focos de tumor previamente identificados pelo PET PSMA, poupando as células normais. O resultado disso é um tratamento que atinge somente o alvo conhecido, com baixíssima toxicidade.</a:t>
            </a:r>
            <a:endParaRPr lang="pt-BR" dirty="0"/>
          </a:p>
        </p:txBody>
      </p:sp>
    </p:spTree>
    <p:extLst>
      <p:ext uri="{BB962C8B-B14F-4D97-AF65-F5344CB8AC3E}">
        <p14:creationId xmlns:p14="http://schemas.microsoft.com/office/powerpoint/2010/main" val="1156607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Terapia-alvo</a:t>
            </a:r>
            <a:endParaRPr lang="pt-BR" dirty="0"/>
          </a:p>
        </p:txBody>
      </p:sp>
      <p:sp>
        <p:nvSpPr>
          <p:cNvPr id="3" name="Espaço Reservado para Conteúdo 2"/>
          <p:cNvSpPr>
            <a:spLocks noGrp="1"/>
          </p:cNvSpPr>
          <p:nvPr>
            <p:ph sz="quarter" idx="1"/>
          </p:nvPr>
        </p:nvSpPr>
        <p:spPr/>
        <p:txBody>
          <a:bodyPr/>
          <a:lstStyle/>
          <a:p>
            <a:r>
              <a:rPr lang="pt-BR" dirty="0"/>
              <a:t>Na </a:t>
            </a:r>
            <a:r>
              <a:rPr lang="pt-BR" b="1" dirty="0"/>
              <a:t>medicina nuclear</a:t>
            </a:r>
            <a:r>
              <a:rPr lang="pt-BR" dirty="0"/>
              <a:t> se encontram os melhores exemplos de terapias-alvo, que é justamente o princípio do </a:t>
            </a:r>
            <a:r>
              <a:rPr lang="pt-BR" dirty="0" err="1"/>
              <a:t>teranóstico</a:t>
            </a:r>
            <a:r>
              <a:rPr lang="pt-BR" dirty="0"/>
              <a:t>. Outras terapias-alvo da medicina nuclear são o iodo radioativo para câncer de tireoide e o Dotatate-Lutécio177 para tumores neuroendócrinos de pâncreas ou intestino</a:t>
            </a:r>
            <a:endParaRPr lang="pt-BR" dirty="0"/>
          </a:p>
        </p:txBody>
      </p:sp>
    </p:spTree>
    <p:extLst>
      <p:ext uri="{BB962C8B-B14F-4D97-AF65-F5344CB8AC3E}">
        <p14:creationId xmlns:p14="http://schemas.microsoft.com/office/powerpoint/2010/main" val="971231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beneficios</a:t>
            </a:r>
            <a:endParaRPr lang="pt-BR" dirty="0"/>
          </a:p>
        </p:txBody>
      </p:sp>
      <p:sp>
        <p:nvSpPr>
          <p:cNvPr id="3" name="Espaço Reservado para Conteúdo 2"/>
          <p:cNvSpPr>
            <a:spLocks noGrp="1"/>
          </p:cNvSpPr>
          <p:nvPr>
            <p:ph sz="quarter" idx="1"/>
          </p:nvPr>
        </p:nvSpPr>
        <p:spPr/>
        <p:txBody>
          <a:bodyPr/>
          <a:lstStyle/>
          <a:p>
            <a:r>
              <a:rPr lang="pt-BR" dirty="0"/>
              <a:t>Um dos benefícios da tecnologia é que, por meio de um exame simples, é possível coletar imagens internas do corpo do paciente, como se fosse tirar uma fotografia. Isso significa que os médicos podem definir como realizar cirurgias por meio de formas menos invasivas. Com a tecnologia usada na medicina, foi possível salvar muitas vidas, pois os recursos avançados proporcionam melhor forma de cuidar dos pacientes, restabelecendo a saúde e a qualidade de vida. Os principais exames da </a:t>
            </a:r>
            <a:r>
              <a:rPr lang="pt-BR" b="1" dirty="0"/>
              <a:t>medicina nuclear</a:t>
            </a:r>
            <a:r>
              <a:rPr lang="pt-BR" dirty="0"/>
              <a:t> são: a cintilografia e o PET-CT ou PET </a:t>
            </a:r>
            <a:r>
              <a:rPr lang="pt-BR" dirty="0" err="1"/>
              <a:t>scan</a:t>
            </a:r>
            <a:r>
              <a:rPr lang="pt-BR" dirty="0"/>
              <a:t>.</a:t>
            </a:r>
            <a:endParaRPr lang="pt-BR" dirty="0"/>
          </a:p>
        </p:txBody>
      </p:sp>
    </p:spTree>
    <p:extLst>
      <p:ext uri="{BB962C8B-B14F-4D97-AF65-F5344CB8AC3E}">
        <p14:creationId xmlns:p14="http://schemas.microsoft.com/office/powerpoint/2010/main" val="325471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O que é cirurgia </a:t>
            </a:r>
            <a:r>
              <a:rPr lang="pt-BR" b="1" dirty="0" err="1"/>
              <a:t>radioguiada</a:t>
            </a:r>
            <a:r>
              <a:rPr lang="pt-BR" b="1" dirty="0"/>
              <a:t>?</a:t>
            </a:r>
            <a:br>
              <a:rPr lang="pt-BR" b="1" dirty="0"/>
            </a:br>
            <a:endParaRPr lang="pt-BR" dirty="0"/>
          </a:p>
        </p:txBody>
      </p:sp>
      <p:sp>
        <p:nvSpPr>
          <p:cNvPr id="3" name="Espaço Reservado para Conteúdo 2"/>
          <p:cNvSpPr>
            <a:spLocks noGrp="1"/>
          </p:cNvSpPr>
          <p:nvPr>
            <p:ph sz="quarter" idx="1"/>
          </p:nvPr>
        </p:nvSpPr>
        <p:spPr/>
        <p:txBody>
          <a:bodyPr>
            <a:normAutofit/>
          </a:bodyPr>
          <a:lstStyle/>
          <a:p>
            <a:r>
              <a:rPr lang="pt-BR" dirty="0" smtClean="0"/>
              <a:t>Ela </a:t>
            </a:r>
            <a:r>
              <a:rPr lang="pt-BR" dirty="0"/>
              <a:t>é utilizada basicamente em duas situações: para a detecção </a:t>
            </a:r>
            <a:r>
              <a:rPr lang="pt-BR" dirty="0" err="1"/>
              <a:t>radioguiada</a:t>
            </a:r>
            <a:r>
              <a:rPr lang="pt-BR" dirty="0"/>
              <a:t> de lesões ocultas e a biópsia do linfonodo sentinela. Pacientes com pequenos nódulos suspeitos na mama precisam fazer algum tipo de marcação para que o cirurgião consiga achar esse nódulo durante a cirurgia. Antigamente, essa marcação era feita com um fio de aço. Hoje, esses pequenos nódulos são marcados com a gotinha de uma substância radioativa que fica no interior do nódulo.</a:t>
            </a:r>
            <a:endParaRPr lang="pt-BR" dirty="0"/>
          </a:p>
        </p:txBody>
      </p:sp>
    </p:spTree>
    <p:extLst>
      <p:ext uri="{BB962C8B-B14F-4D97-AF65-F5344CB8AC3E}">
        <p14:creationId xmlns:p14="http://schemas.microsoft.com/office/powerpoint/2010/main" val="1320072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Gama-</a:t>
            </a:r>
            <a:r>
              <a:rPr lang="pt-BR" dirty="0" err="1" smtClean="0"/>
              <a:t>probe</a:t>
            </a:r>
            <a:endParaRPr lang="pt-BR" dirty="0"/>
          </a:p>
        </p:txBody>
      </p:sp>
      <p:sp>
        <p:nvSpPr>
          <p:cNvPr id="3" name="Espaço Reservado para Conteúdo 2"/>
          <p:cNvSpPr>
            <a:spLocks noGrp="1"/>
          </p:cNvSpPr>
          <p:nvPr>
            <p:ph sz="quarter" idx="1"/>
          </p:nvPr>
        </p:nvSpPr>
        <p:spPr/>
        <p:txBody>
          <a:bodyPr/>
          <a:lstStyle/>
          <a:p>
            <a:pPr marL="0" indent="0">
              <a:buNone/>
            </a:pPr>
            <a:r>
              <a:rPr lang="pt-BR" dirty="0" smtClean="0"/>
              <a:t>Esse </a:t>
            </a:r>
            <a:r>
              <a:rPr lang="pt-BR" dirty="0"/>
              <a:t>aparelho possui um detector de radiação que parece uma caneta. Quando essa “caneta” é apontada para o nódulo, emite um sinal sonoro, orientando o cirurgião a localizar o pequeno nódulo. As vantagens desse procedimento são uma cicatriz de cirurgia menor e o tempo de cirurgia mais curto, além de evitar ter que ficar com um fio de aço na mama nas horas que antecedem a cirurgia. Esse procedimento também é conhecido como ROLL (do inglês </a:t>
            </a:r>
            <a:r>
              <a:rPr lang="pt-BR" dirty="0" err="1"/>
              <a:t>radioguided</a:t>
            </a:r>
            <a:r>
              <a:rPr lang="pt-BR" dirty="0"/>
              <a:t> </a:t>
            </a:r>
            <a:r>
              <a:rPr lang="pt-BR" dirty="0" err="1"/>
              <a:t>occult</a:t>
            </a:r>
            <a:r>
              <a:rPr lang="pt-BR" dirty="0"/>
              <a:t> </a:t>
            </a:r>
            <a:r>
              <a:rPr lang="pt-BR" dirty="0" err="1"/>
              <a:t>lesion</a:t>
            </a:r>
            <a:r>
              <a:rPr lang="pt-BR" dirty="0"/>
              <a:t> </a:t>
            </a:r>
            <a:r>
              <a:rPr lang="pt-BR" dirty="0" err="1"/>
              <a:t>localization</a:t>
            </a:r>
            <a:r>
              <a:rPr lang="pt-BR" dirty="0"/>
              <a:t>).</a:t>
            </a:r>
            <a:endParaRPr lang="pt-BR" dirty="0"/>
          </a:p>
        </p:txBody>
      </p:sp>
    </p:spTree>
    <p:extLst>
      <p:ext uri="{BB962C8B-B14F-4D97-AF65-F5344CB8AC3E}">
        <p14:creationId xmlns:p14="http://schemas.microsoft.com/office/powerpoint/2010/main" val="1608999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79512" y="332656"/>
            <a:ext cx="8856984" cy="6408712"/>
          </a:xfrm>
        </p:spPr>
      </p:pic>
    </p:spTree>
    <p:extLst>
      <p:ext uri="{BB962C8B-B14F-4D97-AF65-F5344CB8AC3E}">
        <p14:creationId xmlns:p14="http://schemas.microsoft.com/office/powerpoint/2010/main" val="2295272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7850" y="4192"/>
            <a:ext cx="9151849" cy="6863887"/>
          </a:xfrm>
        </p:spPr>
      </p:pic>
    </p:spTree>
    <p:extLst>
      <p:ext uri="{BB962C8B-B14F-4D97-AF65-F5344CB8AC3E}">
        <p14:creationId xmlns:p14="http://schemas.microsoft.com/office/powerpoint/2010/main" val="2634431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é linfonodo sentinela?</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a:t>De acordo com o especialista, o linfonodo sentinela é o gânglio linfático que recebe a drenagem linfática de um tumor. A sua biópsia está indicada para se detectarem metástases microscópicas, que não podem ser identificadas por exames de imagem, o que é muito importante para os pacientes com </a:t>
            </a:r>
            <a:r>
              <a:rPr lang="pt-BR" dirty="0">
                <a:hlinkClick r:id="rId2"/>
              </a:rPr>
              <a:t>câncer de mama</a:t>
            </a:r>
            <a:r>
              <a:rPr lang="pt-BR" dirty="0"/>
              <a:t> e com melanoma. Na </a:t>
            </a:r>
            <a:r>
              <a:rPr lang="pt-BR" b="1" dirty="0"/>
              <a:t>medicina nuclear</a:t>
            </a:r>
            <a:r>
              <a:rPr lang="pt-BR" dirty="0"/>
              <a:t>, o paciente recebe a injeção de um </a:t>
            </a:r>
            <a:r>
              <a:rPr lang="pt-BR" dirty="0" err="1"/>
              <a:t>radiofármaco</a:t>
            </a:r>
            <a:r>
              <a:rPr lang="pt-BR" dirty="0"/>
              <a:t> na pele da mama ou ao redor da cicatriz do melanoma. Esse </a:t>
            </a:r>
            <a:r>
              <a:rPr lang="pt-BR" dirty="0" err="1"/>
              <a:t>radiofármaco</a:t>
            </a:r>
            <a:r>
              <a:rPr lang="pt-BR" dirty="0"/>
              <a:t> drena pelos vasos linfáticos até um linfonodo, que recebe o nome de sentinela. Esse exame se chama </a:t>
            </a:r>
            <a:r>
              <a:rPr lang="pt-BR" dirty="0" err="1"/>
              <a:t>linfocintilografia</a:t>
            </a:r>
            <a:r>
              <a:rPr lang="pt-BR" dirty="0"/>
              <a:t>. Uma vez que esse linfonodo recebeu a drenagem do </a:t>
            </a:r>
            <a:r>
              <a:rPr lang="pt-BR" dirty="0" err="1"/>
              <a:t>radiofármaco</a:t>
            </a:r>
            <a:r>
              <a:rPr lang="pt-BR" dirty="0"/>
              <a:t>, ele fica radioativo, o que permite que o cirurgião o localize durante a cirurgia utilizando o gama </a:t>
            </a:r>
            <a:r>
              <a:rPr lang="pt-BR" dirty="0" err="1"/>
              <a:t>probe</a:t>
            </a:r>
            <a:r>
              <a:rPr lang="pt-BR" dirty="0"/>
              <a:t>.</a:t>
            </a:r>
            <a:endParaRPr lang="pt-BR" dirty="0"/>
          </a:p>
        </p:txBody>
      </p:sp>
    </p:spTree>
    <p:extLst>
      <p:ext uri="{BB962C8B-B14F-4D97-AF65-F5344CB8AC3E}">
        <p14:creationId xmlns:p14="http://schemas.microsoft.com/office/powerpoint/2010/main" val="5147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é a medicina nuclear?</a:t>
            </a:r>
            <a:endParaRPr lang="pt-BR" dirty="0"/>
          </a:p>
        </p:txBody>
      </p:sp>
      <p:pic>
        <p:nvPicPr>
          <p:cNvPr id="4" name="Espaço Reservado para Conteúdo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67544" y="1412776"/>
            <a:ext cx="7467600" cy="4896544"/>
          </a:xfrm>
        </p:spPr>
      </p:pic>
    </p:spTree>
    <p:extLst>
      <p:ext uri="{BB962C8B-B14F-4D97-AF65-F5344CB8AC3E}">
        <p14:creationId xmlns:p14="http://schemas.microsoft.com/office/powerpoint/2010/main" val="377154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lstStyle/>
          <a:p>
            <a:r>
              <a:rPr lang="pt-BR" dirty="0"/>
              <a:t>A </a:t>
            </a:r>
            <a:r>
              <a:rPr lang="pt-BR" b="1" dirty="0"/>
              <a:t>medicina nuclear</a:t>
            </a:r>
            <a:r>
              <a:rPr lang="pt-BR" dirty="0"/>
              <a:t> é uma especialidade médica que usa pequenas quantidades de substâncias radioativas, por meio dos denominados </a:t>
            </a:r>
            <a:r>
              <a:rPr lang="pt-BR" dirty="0" err="1"/>
              <a:t>radiofármacos</a:t>
            </a:r>
            <a:r>
              <a:rPr lang="pt-BR" dirty="0"/>
              <a:t>, para realizar exames diagnósticos e tratamentos terapêuticos e auxiliar alguns procedimentos cirúrgicos. Saiba, a seguir, mais detalhes dessa área da medicina e suas vantagens</a:t>
            </a:r>
            <a:endParaRPr lang="pt-BR" dirty="0"/>
          </a:p>
        </p:txBody>
      </p:sp>
    </p:spTree>
    <p:extLst>
      <p:ext uri="{BB962C8B-B14F-4D97-AF65-F5344CB8AC3E}">
        <p14:creationId xmlns:p14="http://schemas.microsoft.com/office/powerpoint/2010/main" val="2816701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Para que serve esta modalidade?</a:t>
            </a:r>
            <a:endParaRPr lang="pt-BR" dirty="0"/>
          </a:p>
        </p:txBody>
      </p:sp>
      <p:sp>
        <p:nvSpPr>
          <p:cNvPr id="3" name="Espaço Reservado para Conteúdo 2"/>
          <p:cNvSpPr>
            <a:spLocks noGrp="1"/>
          </p:cNvSpPr>
          <p:nvPr>
            <p:ph sz="quarter" idx="1"/>
          </p:nvPr>
        </p:nvSpPr>
        <p:spPr/>
        <p:txBody>
          <a:bodyPr/>
          <a:lstStyle/>
          <a:p>
            <a:r>
              <a:rPr lang="pt-BR" dirty="0"/>
              <a:t>A especialidade médica é inovadora e está crescendo rápido por oferecer novas alternativas de tratamento contra tumores, como os de </a:t>
            </a:r>
            <a:r>
              <a:rPr lang="pt-BR" dirty="0">
                <a:hlinkClick r:id="rId2"/>
              </a:rPr>
              <a:t>próstata</a:t>
            </a:r>
            <a:r>
              <a:rPr lang="pt-BR" dirty="0"/>
              <a:t>, intestino, pâncreas e </a:t>
            </a:r>
            <a:r>
              <a:rPr lang="pt-BR" dirty="0">
                <a:hlinkClick r:id="rId3"/>
              </a:rPr>
              <a:t>tireoide</a:t>
            </a:r>
            <a:r>
              <a:rPr lang="pt-BR" dirty="0"/>
              <a:t>, o que aumenta as chances de recuperação dos pacientes.</a:t>
            </a:r>
            <a:endParaRPr lang="pt-BR" dirty="0"/>
          </a:p>
        </p:txBody>
      </p:sp>
    </p:spTree>
    <p:extLst>
      <p:ext uri="{BB962C8B-B14F-4D97-AF65-F5344CB8AC3E}">
        <p14:creationId xmlns:p14="http://schemas.microsoft.com/office/powerpoint/2010/main" val="1281670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692696"/>
            <a:ext cx="8892480" cy="4031873"/>
          </a:xfrm>
          <a:prstGeom prst="rect">
            <a:avLst/>
          </a:prstGeom>
        </p:spPr>
        <p:txBody>
          <a:bodyPr wrap="square">
            <a:spAutoFit/>
          </a:bodyPr>
          <a:lstStyle/>
          <a:p>
            <a:r>
              <a:rPr lang="pt-BR" sz="3200" dirty="0"/>
              <a:t>Outro diferencial da área é a possibilidade de avaliar a função de diversos órgãos, além de realizar procedimentos não invasivos e mais seguros, tendo entre suas principais aplicações exames como cintilografia e tomografia por emissão de pósitrons (também conhecida como PET </a:t>
            </a:r>
            <a:r>
              <a:rPr lang="pt-BR" sz="3200" dirty="0" err="1"/>
              <a:t>scan</a:t>
            </a:r>
            <a:r>
              <a:rPr lang="pt-BR" sz="3200" dirty="0"/>
              <a:t> ou PET-CT, em inglês</a:t>
            </a:r>
            <a:r>
              <a:rPr lang="pt-BR" dirty="0"/>
              <a:t>).</a:t>
            </a:r>
            <a:endParaRPr lang="pt-BR" dirty="0"/>
          </a:p>
        </p:txBody>
      </p:sp>
    </p:spTree>
    <p:extLst>
      <p:ext uri="{BB962C8B-B14F-4D97-AF65-F5344CB8AC3E}">
        <p14:creationId xmlns:p14="http://schemas.microsoft.com/office/powerpoint/2010/main" val="3191998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Equipamento de PET-CT</a:t>
            </a:r>
            <a:endParaRPr lang="pt-BR" dirty="0"/>
          </a:p>
        </p:txBody>
      </p:sp>
      <p:pic>
        <p:nvPicPr>
          <p:cNvPr id="4" name="Espaço Reservado para Conteúdo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11560" y="1772816"/>
            <a:ext cx="7313294" cy="4873625"/>
          </a:xfrm>
        </p:spPr>
      </p:pic>
    </p:spTree>
    <p:extLst>
      <p:ext uri="{BB962C8B-B14F-4D97-AF65-F5344CB8AC3E}">
        <p14:creationId xmlns:p14="http://schemas.microsoft.com/office/powerpoint/2010/main" val="2651223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exame causa reação ?</a:t>
            </a:r>
            <a:endParaRPr lang="pt-BR" dirty="0"/>
          </a:p>
        </p:txBody>
      </p:sp>
      <p:sp>
        <p:nvSpPr>
          <p:cNvPr id="3" name="Espaço Reservado para Conteúdo 2"/>
          <p:cNvSpPr>
            <a:spLocks noGrp="1"/>
          </p:cNvSpPr>
          <p:nvPr>
            <p:ph sz="quarter" idx="1"/>
          </p:nvPr>
        </p:nvSpPr>
        <p:spPr/>
        <p:txBody>
          <a:bodyPr/>
          <a:lstStyle/>
          <a:p>
            <a:r>
              <a:rPr lang="pt-BR" dirty="0"/>
              <a:t>As substâncias radioativas, por serem usadas em quantidades mínimas, são muito seguras e oferecem poucas possibilidades de causar reações adversas aos pacientes. Apenas as gestantes e as mulheres que estão amamentando não podem passar pelo uso dessa tecnologia</a:t>
            </a:r>
            <a:endParaRPr lang="pt-BR" dirty="0"/>
          </a:p>
        </p:txBody>
      </p:sp>
    </p:spTree>
    <p:extLst>
      <p:ext uri="{BB962C8B-B14F-4D97-AF65-F5344CB8AC3E}">
        <p14:creationId xmlns:p14="http://schemas.microsoft.com/office/powerpoint/2010/main" val="2030367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188640"/>
            <a:ext cx="7467600" cy="1143000"/>
          </a:xfrm>
        </p:spPr>
        <p:txBody>
          <a:bodyPr>
            <a:normAutofit/>
          </a:bodyPr>
          <a:lstStyle/>
          <a:p>
            <a:r>
              <a:rPr lang="pt-BR" b="1" dirty="0" smtClean="0"/>
              <a:t>qual </a:t>
            </a:r>
            <a:r>
              <a:rPr lang="pt-BR" b="1" dirty="0"/>
              <a:t>o tipo de radiação utilizada</a:t>
            </a:r>
            <a:r>
              <a:rPr lang="pt-BR" b="1" dirty="0" smtClean="0"/>
              <a:t>?</a:t>
            </a:r>
            <a:r>
              <a:rPr lang="pt-BR" b="1" dirty="0"/>
              <a:t/>
            </a:r>
            <a:br>
              <a:rPr lang="pt-BR" b="1" dirty="0"/>
            </a:br>
            <a:endParaRPr lang="pt-BR" dirty="0"/>
          </a:p>
        </p:txBody>
      </p:sp>
      <p:sp>
        <p:nvSpPr>
          <p:cNvPr id="3" name="Espaço Reservado para Conteúdo 2"/>
          <p:cNvSpPr>
            <a:spLocks noGrp="1"/>
          </p:cNvSpPr>
          <p:nvPr>
            <p:ph sz="quarter" idx="1"/>
          </p:nvPr>
        </p:nvSpPr>
        <p:spPr>
          <a:xfrm>
            <a:off x="467544" y="1556792"/>
            <a:ext cx="7467600" cy="4197080"/>
          </a:xfrm>
        </p:spPr>
        <p:txBody>
          <a:bodyPr/>
          <a:lstStyle/>
          <a:p>
            <a:r>
              <a:rPr lang="pt-BR" dirty="0"/>
              <a:t>E</a:t>
            </a:r>
            <a:r>
              <a:rPr lang="pt-BR" dirty="0" smtClean="0"/>
              <a:t>xistem </a:t>
            </a:r>
            <a:r>
              <a:rPr lang="pt-BR" dirty="0"/>
              <a:t>três tipos de radiação: a partícula alfa, a partícula beta e a radiação gama. A radiação gama é a aquela usada nos exames de raios X, no cateterismo, na cintilografia e no PET-CT. Ela só serve, portanto, para diagnósticos por imagem. Os tratamentos de </a:t>
            </a:r>
            <a:r>
              <a:rPr lang="pt-BR" b="1" dirty="0"/>
              <a:t>medicina nuclear</a:t>
            </a:r>
            <a:r>
              <a:rPr lang="pt-BR" dirty="0"/>
              <a:t> utilizam as partículas alta e beta, que têm um alto poder de ionização, mas um baixo poder de penetração tecidual.</a:t>
            </a:r>
            <a:endParaRPr lang="pt-BR" dirty="0"/>
          </a:p>
        </p:txBody>
      </p:sp>
    </p:spTree>
    <p:extLst>
      <p:ext uri="{BB962C8B-B14F-4D97-AF65-F5344CB8AC3E}">
        <p14:creationId xmlns:p14="http://schemas.microsoft.com/office/powerpoint/2010/main" val="165006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Como funcionam os tratamentos da medicina </a:t>
            </a:r>
            <a:r>
              <a:rPr lang="pt-BR" b="1" dirty="0" err="1"/>
              <a:t>nuclea</a:t>
            </a:r>
            <a:r>
              <a:rPr lang="pt-BR" b="1" dirty="0"/>
              <a:t/>
            </a:r>
            <a:br>
              <a:rPr lang="pt-BR" b="1" dirty="0"/>
            </a:br>
            <a:endParaRPr lang="pt-BR" dirty="0"/>
          </a:p>
        </p:txBody>
      </p:sp>
      <p:sp>
        <p:nvSpPr>
          <p:cNvPr id="3" name="Espaço Reservado para Conteúdo 2"/>
          <p:cNvSpPr>
            <a:spLocks noGrp="1"/>
          </p:cNvSpPr>
          <p:nvPr>
            <p:ph sz="quarter" idx="1"/>
          </p:nvPr>
        </p:nvSpPr>
        <p:spPr/>
        <p:txBody>
          <a:bodyPr/>
          <a:lstStyle/>
          <a:p>
            <a:r>
              <a:rPr lang="pt-BR" dirty="0"/>
              <a:t>Por meio de mecanismos fisiológicos específicos, como receptores de membrana na superfície das células tumorais, os </a:t>
            </a:r>
            <a:r>
              <a:rPr lang="pt-BR" dirty="0" err="1"/>
              <a:t>radiofármacos</a:t>
            </a:r>
            <a:r>
              <a:rPr lang="pt-BR" dirty="0"/>
              <a:t> carregam pequenas partículas radioativas (alfa ou beta) até os tumores. Quando eles se ligam ao receptor na membra da célula tumoral, as partículas alfa ou beta destroem o DNA da célula, levando consequentemente à morte celular.</a:t>
            </a:r>
            <a:endParaRPr lang="pt-BR" dirty="0"/>
          </a:p>
        </p:txBody>
      </p:sp>
    </p:spTree>
    <p:extLst>
      <p:ext uri="{BB962C8B-B14F-4D97-AF65-F5344CB8AC3E}">
        <p14:creationId xmlns:p14="http://schemas.microsoft.com/office/powerpoint/2010/main" val="2392884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TotalTime>
  <Words>874</Words>
  <Application>Microsoft Office PowerPoint</Application>
  <PresentationFormat>Apresentação na tela (4:3)</PresentationFormat>
  <Paragraphs>30</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Balcão Envidraçado</vt:lpstr>
      <vt:lpstr>Medicina nuclear</vt:lpstr>
      <vt:lpstr>O que é a medicina nuclear?</vt:lpstr>
      <vt:lpstr>Apresentação do PowerPoint</vt:lpstr>
      <vt:lpstr>Para que serve esta modalidade?</vt:lpstr>
      <vt:lpstr>Apresentação do PowerPoint</vt:lpstr>
      <vt:lpstr>Equipamento de PET-CT</vt:lpstr>
      <vt:lpstr>O exame causa reação ?</vt:lpstr>
      <vt:lpstr>qual o tipo de radiação utilizada? </vt:lpstr>
      <vt:lpstr>Como funcionam os tratamentos da medicina nuclea </vt:lpstr>
      <vt:lpstr>O que significa “teranóstico”? </vt:lpstr>
      <vt:lpstr>exemplo</vt:lpstr>
      <vt:lpstr>Ponto negativo</vt:lpstr>
      <vt:lpstr>Terapia-alvo</vt:lpstr>
      <vt:lpstr>beneficios</vt:lpstr>
      <vt:lpstr>O que é cirurgia radioguiada? </vt:lpstr>
      <vt:lpstr>Gama-probe</vt:lpstr>
      <vt:lpstr>Apresentação do PowerPoint</vt:lpstr>
      <vt:lpstr>Apresentação do PowerPoint</vt:lpstr>
      <vt:lpstr>O que é linfonodo sentinela?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Medicina nuclear</dc:title>
  <dc:creator>EEBJuliaBZaniolo</dc:creator>
  <cp:lastModifiedBy>EEBJuliaBZaniolo</cp:lastModifiedBy>
  <cp:revision>3</cp:revision>
  <dcterms:created xsi:type="dcterms:W3CDTF">2021-09-07T23:39:52Z</dcterms:created>
  <dcterms:modified xsi:type="dcterms:W3CDTF">2021-09-08T00:09:12Z</dcterms:modified>
</cp:coreProperties>
</file>