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 /><Relationship Id="rId2" Type="http://schemas.openxmlformats.org/package/2006/relationships/metadata/thumbnail" Target="docProps/thumbnail.jpeg" /><Relationship Id="rId1" Type="http://schemas.openxmlformats.org/officeDocument/2006/relationships/officeDocument" Target="ppt/presentation.xml" /><Relationship Id="rId4" Type="http://schemas.openxmlformats.org/officeDocument/2006/relationships/extended-properties" Target="docProps/app.xml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5" r:id="rId6"/>
    <p:sldId id="260" r:id="rId7"/>
    <p:sldId id="264" r:id="rId8"/>
    <p:sldId id="261" r:id="rId9"/>
    <p:sldId id="262" r:id="rId10"/>
  </p:sldIdLst>
  <p:sldSz cx="12192000" cy="685800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 /><Relationship Id="rId13" Type="http://schemas.openxmlformats.org/officeDocument/2006/relationships/theme" Target="theme/theme1.xml" /><Relationship Id="rId3" Type="http://schemas.openxmlformats.org/officeDocument/2006/relationships/slide" Target="slides/slide2.xml" /><Relationship Id="rId7" Type="http://schemas.openxmlformats.org/officeDocument/2006/relationships/slide" Target="slides/slide6.xml" /><Relationship Id="rId12" Type="http://schemas.openxmlformats.org/officeDocument/2006/relationships/viewProps" Target="viewProps.xml" /><Relationship Id="rId2" Type="http://schemas.openxmlformats.org/officeDocument/2006/relationships/slide" Target="slides/slide1.xml" /><Relationship Id="rId1" Type="http://schemas.openxmlformats.org/officeDocument/2006/relationships/slideMaster" Target="slideMasters/slideMaster1.xml" /><Relationship Id="rId6" Type="http://schemas.openxmlformats.org/officeDocument/2006/relationships/slide" Target="slides/slide5.xml" /><Relationship Id="rId11" Type="http://schemas.openxmlformats.org/officeDocument/2006/relationships/presProps" Target="presProps.xml" /><Relationship Id="rId5" Type="http://schemas.openxmlformats.org/officeDocument/2006/relationships/slide" Target="slides/slide4.xml" /><Relationship Id="rId10" Type="http://schemas.openxmlformats.org/officeDocument/2006/relationships/slide" Target="slides/slide9.xml" /><Relationship Id="rId4" Type="http://schemas.openxmlformats.org/officeDocument/2006/relationships/slide" Target="slides/slide3.xml" /><Relationship Id="rId9" Type="http://schemas.openxmlformats.org/officeDocument/2006/relationships/slide" Target="slides/slide8.xml" /><Relationship Id="rId14" Type="http://schemas.openxmlformats.org/officeDocument/2006/relationships/tableStyles" Target="tableStyles.xml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/>
              <a:t>Clique para editar o estilo do subtítulo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08B36D-A8B2-4348-AAED-6F22A7990AF5}" type="datetimeFigureOut">
              <a:rPr lang="pt-BR" smtClean="0"/>
              <a:t>03/03/2022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72CD2D-4C77-46CF-BEC1-A1AAE4B9BB3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573185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08B36D-A8B2-4348-AAED-6F22A7990AF5}" type="datetimeFigureOut">
              <a:rPr lang="pt-BR" smtClean="0"/>
              <a:t>03/03/2022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72CD2D-4C77-46CF-BEC1-A1AAE4B9BB3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7647713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08B36D-A8B2-4348-AAED-6F22A7990AF5}" type="datetimeFigureOut">
              <a:rPr lang="pt-BR" smtClean="0"/>
              <a:t>03/03/2022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72CD2D-4C77-46CF-BEC1-A1AAE4B9BB3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9296951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08B36D-A8B2-4348-AAED-6F22A7990AF5}" type="datetimeFigureOut">
              <a:rPr lang="pt-BR" smtClean="0"/>
              <a:t>03/03/2022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72CD2D-4C77-46CF-BEC1-A1AAE4B9BB3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0401222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08B36D-A8B2-4348-AAED-6F22A7990AF5}" type="datetimeFigureOut">
              <a:rPr lang="pt-BR" smtClean="0"/>
              <a:t>03/03/2022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72CD2D-4C77-46CF-BEC1-A1AAE4B9BB3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7550504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08B36D-A8B2-4348-AAED-6F22A7990AF5}" type="datetimeFigureOut">
              <a:rPr lang="pt-BR" smtClean="0"/>
              <a:t>03/03/2022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72CD2D-4C77-46CF-BEC1-A1AAE4B9BB3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3597772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08B36D-A8B2-4348-AAED-6F22A7990AF5}" type="datetimeFigureOut">
              <a:rPr lang="pt-BR" smtClean="0"/>
              <a:t>03/03/2022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72CD2D-4C77-46CF-BEC1-A1AAE4B9BB3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9778665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08B36D-A8B2-4348-AAED-6F22A7990AF5}" type="datetimeFigureOut">
              <a:rPr lang="pt-BR" smtClean="0"/>
              <a:t>03/03/2022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72CD2D-4C77-46CF-BEC1-A1AAE4B9BB3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5314719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08B36D-A8B2-4348-AAED-6F22A7990AF5}" type="datetimeFigureOut">
              <a:rPr lang="pt-BR" smtClean="0"/>
              <a:t>03/03/2022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72CD2D-4C77-46CF-BEC1-A1AAE4B9BB3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2485774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08B36D-A8B2-4348-AAED-6F22A7990AF5}" type="datetimeFigureOut">
              <a:rPr lang="pt-BR" smtClean="0"/>
              <a:t>03/03/2022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72CD2D-4C77-46CF-BEC1-A1AAE4B9BB3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3098437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08B36D-A8B2-4348-AAED-6F22A7990AF5}" type="datetimeFigureOut">
              <a:rPr lang="pt-BR" smtClean="0"/>
              <a:t>03/03/2022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72CD2D-4C77-46CF-BEC1-A1AAE4B9BB3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3855827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 /><Relationship Id="rId3" Type="http://schemas.openxmlformats.org/officeDocument/2006/relationships/slideLayout" Target="../slideLayouts/slideLayout3.xml" /><Relationship Id="rId7" Type="http://schemas.openxmlformats.org/officeDocument/2006/relationships/slideLayout" Target="../slideLayouts/slideLayout7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1" Type="http://schemas.openxmlformats.org/officeDocument/2006/relationships/slideLayout" Target="../slideLayouts/slideLayout1.xml" /><Relationship Id="rId6" Type="http://schemas.openxmlformats.org/officeDocument/2006/relationships/slideLayout" Target="../slideLayouts/slideLayout6.xml" /><Relationship Id="rId11" Type="http://schemas.openxmlformats.org/officeDocument/2006/relationships/slideLayout" Target="../slideLayouts/slideLayout11.xml" /><Relationship Id="rId5" Type="http://schemas.openxmlformats.org/officeDocument/2006/relationships/slideLayout" Target="../slideLayouts/slideLayout5.xml" /><Relationship Id="rId10" Type="http://schemas.openxmlformats.org/officeDocument/2006/relationships/slideLayout" Target="../slideLayouts/slideLayout10.xml" /><Relationship Id="rId4" Type="http://schemas.openxmlformats.org/officeDocument/2006/relationships/slideLayout" Target="../slideLayouts/slideLayout4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08B36D-A8B2-4348-AAED-6F22A7990AF5}" type="datetimeFigureOut">
              <a:rPr lang="pt-BR" smtClean="0"/>
              <a:t>03/03/2022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72CD2D-4C77-46CF-BEC1-A1AAE4B9BB3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5793929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 /><Relationship Id="rId1" Type="http://schemas.openxmlformats.org/officeDocument/2006/relationships/slideLayout" Target="../slideLayouts/slideLayout1.xml" 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 /><Relationship Id="rId1" Type="http://schemas.openxmlformats.org/officeDocument/2006/relationships/slideLayout" Target="../slideLayouts/slideLayout2.xml" 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 /><Relationship Id="rId1" Type="http://schemas.openxmlformats.org/officeDocument/2006/relationships/slideLayout" Target="../slideLayouts/slideLayout2.xml" 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 /><Relationship Id="rId1" Type="http://schemas.openxmlformats.org/officeDocument/2006/relationships/slideLayout" Target="../slideLayouts/slideLayout2.xml" 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 /><Relationship Id="rId1" Type="http://schemas.openxmlformats.org/officeDocument/2006/relationships/slideLayout" Target="../slideLayouts/slideLayout2.xml" 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 /><Relationship Id="rId2" Type="http://schemas.openxmlformats.org/officeDocument/2006/relationships/image" Target="../media/image5.jpg" /><Relationship Id="rId1" Type="http://schemas.openxmlformats.org/officeDocument/2006/relationships/slideLayout" Target="../slideLayouts/slideLayout2.xml" /><Relationship Id="rId4" Type="http://schemas.openxmlformats.org/officeDocument/2006/relationships/image" Target="../media/image4.jpg" 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 /><Relationship Id="rId1" Type="http://schemas.openxmlformats.org/officeDocument/2006/relationships/slideLayout" Target="../slideLayouts/slideLayout2.xml" 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 /><Relationship Id="rId1" Type="http://schemas.openxmlformats.org/officeDocument/2006/relationships/slideLayout" Target="../slideLayouts/slideLayout2.xml" 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 /><Relationship Id="rId1" Type="http://schemas.openxmlformats.org/officeDocument/2006/relationships/slideLayout" Target="../slideLayouts/slideLayout2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m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3690" y="0"/>
            <a:ext cx="12335690" cy="6858000"/>
          </a:xfrm>
          <a:prstGeom prst="rect">
            <a:avLst/>
          </a:prstGeom>
        </p:spPr>
      </p:pic>
      <p:sp>
        <p:nvSpPr>
          <p:cNvPr id="8" name="CaixaDeTexto 7"/>
          <p:cNvSpPr txBox="1"/>
          <p:nvPr/>
        </p:nvSpPr>
        <p:spPr>
          <a:xfrm>
            <a:off x="-130627" y="26126"/>
            <a:ext cx="1030659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800" dirty="0">
                <a:solidFill>
                  <a:srgbClr val="FF0000"/>
                </a:solidFill>
              </a:rPr>
              <a:t>TRABALHO DE MAMOGRAFIA</a:t>
            </a:r>
          </a:p>
          <a:p>
            <a:r>
              <a:rPr lang="pt-BR" sz="2800" dirty="0">
                <a:solidFill>
                  <a:srgbClr val="FF0000"/>
                </a:solidFill>
              </a:rPr>
              <a:t>CRÂNIO CAUDAL FORÇADA – XCC (EXAGERADA LATERALMENTE)</a:t>
            </a:r>
          </a:p>
        </p:txBody>
      </p:sp>
    </p:spTree>
    <p:extLst>
      <p:ext uri="{BB962C8B-B14F-4D97-AF65-F5344CB8AC3E}">
        <p14:creationId xmlns:p14="http://schemas.microsoft.com/office/powerpoint/2010/main" val="17214355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m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12192000" cy="7733211"/>
          </a:xfrm>
          <a:prstGeom prst="rect">
            <a:avLst/>
          </a:prstGeom>
        </p:spPr>
      </p:pic>
      <p:sp>
        <p:nvSpPr>
          <p:cNvPr id="11" name="CaixaDeTexto 10"/>
          <p:cNvSpPr txBox="1"/>
          <p:nvPr/>
        </p:nvSpPr>
        <p:spPr>
          <a:xfrm>
            <a:off x="1894114" y="5380672"/>
            <a:ext cx="7628709" cy="1385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800" dirty="0">
                <a:solidFill>
                  <a:srgbClr val="C00000"/>
                </a:solidFill>
              </a:rPr>
              <a:t>ALUNA: SILMARA SOUZA RAMINA</a:t>
            </a:r>
          </a:p>
          <a:p>
            <a:r>
              <a:rPr lang="pt-BR" sz="2800" dirty="0">
                <a:solidFill>
                  <a:srgbClr val="C00000"/>
                </a:solidFill>
              </a:rPr>
              <a:t>TURMA RADIOLOGIA XI</a:t>
            </a:r>
          </a:p>
          <a:p>
            <a:r>
              <a:rPr lang="pt-BR" sz="2800" dirty="0">
                <a:solidFill>
                  <a:srgbClr val="C00000"/>
                </a:solidFill>
              </a:rPr>
              <a:t>PROFESSORA:  CLEIDE MARIA JENZURA CORNELSEN</a:t>
            </a:r>
          </a:p>
        </p:txBody>
      </p:sp>
    </p:spTree>
    <p:extLst>
      <p:ext uri="{BB962C8B-B14F-4D97-AF65-F5344CB8AC3E}">
        <p14:creationId xmlns:p14="http://schemas.microsoft.com/office/powerpoint/2010/main" val="41454821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" y="-1"/>
            <a:ext cx="12191998" cy="4258491"/>
          </a:xfrm>
          <a:prstGeom prst="rect">
            <a:avLst/>
          </a:prstGeom>
        </p:spPr>
      </p:pic>
      <p:sp>
        <p:nvSpPr>
          <p:cNvPr id="5" name="CaixaDeTexto 4"/>
          <p:cNvSpPr txBox="1"/>
          <p:nvPr/>
        </p:nvSpPr>
        <p:spPr>
          <a:xfrm>
            <a:off x="2" y="4428310"/>
            <a:ext cx="12191998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800" dirty="0"/>
              <a:t>Na </a:t>
            </a:r>
            <a:r>
              <a:rPr lang="pt-BR" sz="2800" b="1" dirty="0"/>
              <a:t>incidência </a:t>
            </a:r>
            <a:r>
              <a:rPr lang="pt-BR" sz="2800" b="1" dirty="0" err="1"/>
              <a:t>cranio</a:t>
            </a:r>
            <a:r>
              <a:rPr lang="pt-BR" sz="2800" b="1" dirty="0"/>
              <a:t> caudal</a:t>
            </a:r>
            <a:r>
              <a:rPr lang="pt-BR" sz="2800" dirty="0"/>
              <a:t> utilizada na rotina do rastreamento do câncer de mama, o posicionamento da mama no chassi privilegia a exposição dos quadrantes medias da mama, pois esses podem não ser bem avaliados na </a:t>
            </a:r>
            <a:r>
              <a:rPr lang="pt-BR" sz="2800" b="1" dirty="0"/>
              <a:t>incidência</a:t>
            </a:r>
            <a:r>
              <a:rPr lang="pt-BR" sz="2800" dirty="0"/>
              <a:t> </a:t>
            </a:r>
            <a:r>
              <a:rPr lang="pt-BR" sz="2800" dirty="0" err="1"/>
              <a:t>mediolateral</a:t>
            </a:r>
            <a:r>
              <a:rPr lang="pt-BR" sz="2800" dirty="0"/>
              <a:t> oblíqua.(</a:t>
            </a:r>
            <a:r>
              <a:rPr lang="pt-BR" sz="2800" b="1" dirty="0"/>
              <a:t> É uma incidência craniocaudal, com ênfase na exposição dos quadrantes externos, notadamente o quadrante superior externo.)</a:t>
            </a:r>
          </a:p>
        </p:txBody>
      </p:sp>
    </p:spTree>
    <p:extLst>
      <p:ext uri="{BB962C8B-B14F-4D97-AF65-F5344CB8AC3E}">
        <p14:creationId xmlns:p14="http://schemas.microsoft.com/office/powerpoint/2010/main" val="21148358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AutoShape 2" descr="1.bp.blogspot.com/-h2jTsLdKzbg/URli4Comt-I/AAAAAAA...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BR"/>
          </a:p>
        </p:txBody>
      </p:sp>
      <p:sp>
        <p:nvSpPr>
          <p:cNvPr id="8" name="CaixaDeTexto 7"/>
          <p:cNvSpPr txBox="1"/>
          <p:nvPr/>
        </p:nvSpPr>
        <p:spPr>
          <a:xfrm>
            <a:off x="63501" y="4480560"/>
            <a:ext cx="11484066" cy="26161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800" b="1" dirty="0"/>
              <a:t>Essa incidência demonstra patologias potenciais da mama ou alterações no tecido mamário. Ela também enfatiza a demonstração do tecido axilar. </a:t>
            </a:r>
          </a:p>
          <a:p>
            <a:r>
              <a:rPr lang="pt-BR" sz="2800" b="1" dirty="0"/>
              <a:t>Essa é a incidência opcional solicitada com maior </a:t>
            </a:r>
            <a:r>
              <a:rPr lang="pt-BR" sz="2800" b="1" dirty="0" err="1"/>
              <a:t>freqüência</a:t>
            </a:r>
            <a:r>
              <a:rPr lang="pt-BR" sz="2800" b="1" dirty="0"/>
              <a:t> quando a incidência CC não mostra todo o tecido axilar ou quando a lesão é visualizada na </a:t>
            </a:r>
            <a:r>
              <a:rPr lang="pt-BR" sz="2800" b="1" dirty="0" err="1"/>
              <a:t>OMl</a:t>
            </a:r>
            <a:r>
              <a:rPr lang="pt-BR" sz="2800" b="1" dirty="0"/>
              <a:t>, mas não na Cc. </a:t>
            </a:r>
          </a:p>
          <a:p>
            <a:endParaRPr lang="pt-BR" sz="2400" dirty="0"/>
          </a:p>
        </p:txBody>
      </p:sp>
      <p:pic>
        <p:nvPicPr>
          <p:cNvPr id="9" name="Imagem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00" y="-117566"/>
            <a:ext cx="12192000" cy="45981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2338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00" y="-117566"/>
            <a:ext cx="12192000" cy="6975566"/>
          </a:xfrm>
          <a:prstGeom prst="rect">
            <a:avLst/>
          </a:prstGeom>
        </p:spPr>
      </p:pic>
      <p:sp>
        <p:nvSpPr>
          <p:cNvPr id="5" name="CaixaDeTexto 4"/>
          <p:cNvSpPr txBox="1"/>
          <p:nvPr/>
        </p:nvSpPr>
        <p:spPr>
          <a:xfrm>
            <a:off x="63500" y="4323806"/>
            <a:ext cx="12192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200" dirty="0">
                <a:solidFill>
                  <a:srgbClr val="C00000"/>
                </a:solidFill>
              </a:rPr>
              <a:t>Para melhor </a:t>
            </a:r>
            <a:r>
              <a:rPr lang="pt-BR" sz="3200" dirty="0" err="1">
                <a:solidFill>
                  <a:srgbClr val="C00000"/>
                </a:solidFill>
              </a:rPr>
              <a:t>visibilização</a:t>
            </a:r>
            <a:r>
              <a:rPr lang="pt-BR" sz="3200" dirty="0">
                <a:solidFill>
                  <a:srgbClr val="C00000"/>
                </a:solidFill>
              </a:rPr>
              <a:t> dos quadrantes externos, incluindo a Cauda de Spence (tecido mamário proeminente, que “invade” a axila lateralmente, na borda lateral do músculo grande peitoral).</a:t>
            </a:r>
          </a:p>
        </p:txBody>
      </p:sp>
    </p:spTree>
    <p:extLst>
      <p:ext uri="{BB962C8B-B14F-4D97-AF65-F5344CB8AC3E}">
        <p14:creationId xmlns:p14="http://schemas.microsoft.com/office/powerpoint/2010/main" val="25064120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Imagem 1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818" y="0"/>
            <a:ext cx="12192000" cy="6962503"/>
          </a:xfrm>
          <a:prstGeom prst="rect">
            <a:avLst/>
          </a:prstGeom>
        </p:spPr>
      </p:pic>
      <p:sp>
        <p:nvSpPr>
          <p:cNvPr id="19" name="CaixaDeTexto 18"/>
          <p:cNvSpPr txBox="1"/>
          <p:nvPr/>
        </p:nvSpPr>
        <p:spPr>
          <a:xfrm>
            <a:off x="0" y="1477328"/>
            <a:ext cx="12192000" cy="4702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pt-BR" dirty="0"/>
          </a:p>
        </p:txBody>
      </p:sp>
      <p:pic>
        <p:nvPicPr>
          <p:cNvPr id="20" name="Imagem 1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7096" y="242593"/>
            <a:ext cx="4432300" cy="3594100"/>
          </a:xfrm>
          <a:prstGeom prst="rect">
            <a:avLst/>
          </a:prstGeom>
        </p:spPr>
      </p:pic>
      <p:sp>
        <p:nvSpPr>
          <p:cNvPr id="21" name="CaixaDeTexto 20"/>
          <p:cNvSpPr txBox="1"/>
          <p:nvPr/>
        </p:nvSpPr>
        <p:spPr>
          <a:xfrm>
            <a:off x="5172891" y="1712459"/>
            <a:ext cx="6622869" cy="27550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pt-BR" dirty="0"/>
          </a:p>
        </p:txBody>
      </p:sp>
      <p:pic>
        <p:nvPicPr>
          <p:cNvPr id="22" name="Imagem 2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1541" y="502943"/>
            <a:ext cx="2857500" cy="3073400"/>
          </a:xfrm>
          <a:prstGeom prst="rect">
            <a:avLst/>
          </a:prstGeom>
        </p:spPr>
      </p:pic>
      <p:sp>
        <p:nvSpPr>
          <p:cNvPr id="24" name="CaixaDeTexto 23"/>
          <p:cNvSpPr txBox="1"/>
          <p:nvPr/>
        </p:nvSpPr>
        <p:spPr>
          <a:xfrm>
            <a:off x="0" y="3836693"/>
            <a:ext cx="12361817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200" dirty="0">
                <a:solidFill>
                  <a:srgbClr val="FF0000"/>
                </a:solidFill>
              </a:rPr>
              <a:t>Paciente posicionada em incidência </a:t>
            </a:r>
            <a:r>
              <a:rPr lang="pt-BR" sz="3200" dirty="0" err="1">
                <a:solidFill>
                  <a:srgbClr val="FF0000"/>
                </a:solidFill>
              </a:rPr>
              <a:t>crânio-caudal</a:t>
            </a:r>
            <a:r>
              <a:rPr lang="pt-BR" sz="3200" dirty="0">
                <a:solidFill>
                  <a:srgbClr val="FF0000"/>
                </a:solidFill>
              </a:rPr>
              <a:t> exagerada, onde o tubo deve ser angulado cerca de 5º erguendo o lado referente à mama que será radiografada. Posicionar a paciente como em uma radiografia </a:t>
            </a:r>
            <a:r>
              <a:rPr lang="pt-BR" sz="3200" dirty="0" err="1">
                <a:solidFill>
                  <a:srgbClr val="FF0000"/>
                </a:solidFill>
              </a:rPr>
              <a:t>crânio-caudal</a:t>
            </a:r>
            <a:r>
              <a:rPr lang="pt-BR" sz="3200" dirty="0">
                <a:solidFill>
                  <a:srgbClr val="FF0000"/>
                </a:solidFill>
              </a:rPr>
              <a:t>, girando o corpo dela de modo que a região lateral da mama possa ser tracionada e radiografada.</a:t>
            </a:r>
          </a:p>
        </p:txBody>
      </p:sp>
    </p:spTree>
    <p:extLst>
      <p:ext uri="{BB962C8B-B14F-4D97-AF65-F5344CB8AC3E}">
        <p14:creationId xmlns:p14="http://schemas.microsoft.com/office/powerpoint/2010/main" val="141984263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336597"/>
            <a:ext cx="12192000" cy="5830220"/>
          </a:xfrm>
          <a:prstGeom prst="rect">
            <a:avLst/>
          </a:prstGeom>
        </p:spPr>
      </p:pic>
      <p:sp>
        <p:nvSpPr>
          <p:cNvPr id="5" name="CaixaDeTexto 4"/>
          <p:cNvSpPr txBox="1"/>
          <p:nvPr/>
        </p:nvSpPr>
        <p:spPr>
          <a:xfrm>
            <a:off x="0" y="4493623"/>
            <a:ext cx="121920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sz="2000" b="1" dirty="0">
                <a:solidFill>
                  <a:srgbClr val="C00000"/>
                </a:solidFill>
              </a:rPr>
              <a:t>Elevar o sulco </a:t>
            </a:r>
            <a:r>
              <a:rPr lang="pt-BR" sz="2000" b="1" dirty="0" err="1">
                <a:solidFill>
                  <a:srgbClr val="C00000"/>
                </a:solidFill>
              </a:rPr>
              <a:t>inframamário</a:t>
            </a:r>
            <a:r>
              <a:rPr lang="pt-BR" sz="2000" b="1" dirty="0">
                <a:solidFill>
                  <a:srgbClr val="C00000"/>
                </a:solidFill>
              </a:rPr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sz="2000" b="1" dirty="0">
                <a:solidFill>
                  <a:srgbClr val="C00000"/>
                </a:solidFill>
              </a:rPr>
              <a:t>Centralizar os quadrantes externos no </a:t>
            </a:r>
            <a:r>
              <a:rPr lang="pt-BR" sz="2000" b="1" dirty="0" err="1">
                <a:solidFill>
                  <a:srgbClr val="C00000"/>
                </a:solidFill>
              </a:rPr>
              <a:t>bucky</a:t>
            </a:r>
            <a:r>
              <a:rPr lang="pt-BR" sz="2000" b="1" dirty="0">
                <a:solidFill>
                  <a:srgbClr val="C00000"/>
                </a:solidFill>
              </a:rPr>
              <a:t>, incluir o mamilo, que deve ficar paralelo ao filme.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sz="2000" b="1" dirty="0">
                <a:solidFill>
                  <a:srgbClr val="C00000"/>
                </a:solidFill>
              </a:rPr>
              <a:t>Filme mais próximo dos quadrantes inferiores.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sz="2000" b="1" dirty="0">
                <a:solidFill>
                  <a:srgbClr val="C00000"/>
                </a:solidFill>
              </a:rPr>
              <a:t>“Cleópatra” – representa variação da craniocaudal forçada, sendo realizada com tubo vertical, feixe perpendicular à mama e a paciente bem inclinada sobre o </a:t>
            </a:r>
            <a:r>
              <a:rPr lang="pt-BR" sz="2000" b="1" dirty="0" err="1">
                <a:solidFill>
                  <a:srgbClr val="C00000"/>
                </a:solidFill>
              </a:rPr>
              <a:t>bucky</a:t>
            </a:r>
            <a:r>
              <a:rPr lang="pt-BR" sz="2000" b="1" dirty="0">
                <a:solidFill>
                  <a:srgbClr val="C00000"/>
                </a:solidFill>
              </a:rPr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sz="2000" b="1" dirty="0">
                <a:solidFill>
                  <a:srgbClr val="C00000"/>
                </a:solidFill>
              </a:rPr>
              <a:t>Escolher entre realizar XCC ou “Cleópatra” depende apenas da facilidade  de posicionamento para casa paciente, pois as duas incidências têm o mesmo resultado radiográfico.</a:t>
            </a:r>
          </a:p>
        </p:txBody>
      </p:sp>
    </p:spTree>
    <p:extLst>
      <p:ext uri="{BB962C8B-B14F-4D97-AF65-F5344CB8AC3E}">
        <p14:creationId xmlns:p14="http://schemas.microsoft.com/office/powerpoint/2010/main" val="40001186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2192000" cy="7680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576308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ângulo 4"/>
          <p:cNvSpPr/>
          <p:nvPr/>
        </p:nvSpPr>
        <p:spPr>
          <a:xfrm>
            <a:off x="0" y="0"/>
            <a:ext cx="121920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b="1" i="0" u="none" strike="noStrike" dirty="0">
                <a:solidFill>
                  <a:srgbClr val="212529"/>
                </a:solidFill>
                <a:effectLst/>
                <a:latin typeface="-apple-system"/>
              </a:rPr>
              <a:t>No caso apresentado abaixo, foi parcialmente exposto, pela incidência craniocaudal, um nódulo no 1/3 profundo dos quadrantes laterais da mama direita. A incidência craniocaudal exagerada mostrou tratar-se de um linfonodo típico (redondo, circunscrito, com o centro </a:t>
            </a:r>
            <a:r>
              <a:rPr lang="pt-BR" b="1" i="0" u="none" strike="noStrike" dirty="0" err="1">
                <a:solidFill>
                  <a:srgbClr val="212529"/>
                </a:solidFill>
                <a:effectLst/>
                <a:latin typeface="-apple-system"/>
              </a:rPr>
              <a:t>radioluscente</a:t>
            </a:r>
            <a:r>
              <a:rPr lang="pt-BR" b="1" i="0" u="none" strike="noStrike" dirty="0">
                <a:solidFill>
                  <a:srgbClr val="212529"/>
                </a:solidFill>
                <a:effectLst/>
                <a:latin typeface="-apple-system"/>
              </a:rPr>
              <a:t>).</a:t>
            </a:r>
            <a:endParaRPr lang="pt-BR" b="1" dirty="0"/>
          </a:p>
        </p:txBody>
      </p:sp>
      <p:pic>
        <p:nvPicPr>
          <p:cNvPr id="8" name="Imagem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90312"/>
            <a:ext cx="12192000" cy="58852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8298868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221</TotalTime>
  <Words>359</Words>
  <Application>Microsoft Office PowerPoint</Application>
  <PresentationFormat>Widescreen</PresentationFormat>
  <Paragraphs>16</Paragraphs>
  <Slides>9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9</vt:i4>
      </vt:variant>
    </vt:vector>
  </HeadingPairs>
  <TitlesOfParts>
    <vt:vector size="10" baseType="lpstr">
      <vt:lpstr>Tema do Office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5542988318124</dc:creator>
  <cp:lastModifiedBy>Usuário desconhecido</cp:lastModifiedBy>
  <cp:revision>22</cp:revision>
  <dcterms:created xsi:type="dcterms:W3CDTF">2022-03-01T19:40:52Z</dcterms:created>
  <dcterms:modified xsi:type="dcterms:W3CDTF">2022-03-03T18:04:59Z</dcterms:modified>
</cp:coreProperties>
</file>