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60" r:id="rId6"/>
    <p:sldId id="256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F217FD-1F42-4CA6-89C8-9A88745F520C}" v="273" dt="2022-03-01T23:18:50.764"/>
    <p1510:client id="{90F8712D-F7FF-44C0-BF07-6E1BA3375CFB}" v="25" dt="2022-03-03T00:35:56.7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02.03.2022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18429805-D1F6-453D-BF69-5EF1649266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b="7787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38DB4A7-C6D5-4992-BAAC-F36C0E2C9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r>
              <a:rPr lang="pt-BR" sz="4600" dirty="0">
                <a:cs typeface="Calibri Light"/>
              </a:rPr>
              <a:t>Axilar</a:t>
            </a:r>
            <a:br>
              <a:rPr lang="pt-BR" sz="4600" dirty="0">
                <a:cs typeface="Calibri Light"/>
              </a:rPr>
            </a:br>
            <a:r>
              <a:rPr lang="pt-BR" sz="4600" dirty="0">
                <a:ea typeface="+mj-lt"/>
                <a:cs typeface="+mj-lt"/>
              </a:rPr>
              <a:t>Linfonodos axilares </a:t>
            </a:r>
            <a:br>
              <a:rPr lang="pt-BR" sz="4600" dirty="0">
                <a:cs typeface="Calibri Light"/>
              </a:rPr>
            </a:br>
            <a:r>
              <a:rPr lang="pt-BR" sz="4600" dirty="0">
                <a:cs typeface="Calibri Light"/>
              </a:rPr>
              <a:t>Incidência  axilar </a:t>
            </a:r>
            <a:endParaRPr lang="pt-BR" sz="4600" dirty="0"/>
          </a:p>
        </p:txBody>
      </p:sp>
      <p:sp>
        <p:nvSpPr>
          <p:cNvPr id="31" name="Rectangle 2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E7CBD2-49A6-4A2E-8B3C-2AD3F92FF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t-BR" sz="2000">
                <a:cs typeface="Calibri"/>
              </a:rPr>
              <a:t>Aluna: Gabrielly Corrêa Antunes</a:t>
            </a:r>
          </a:p>
          <a:p>
            <a:r>
              <a:rPr lang="pt-BR" sz="2000">
                <a:cs typeface="Calibri"/>
              </a:rPr>
              <a:t>Turma: Radiologia XI </a:t>
            </a:r>
          </a:p>
        </p:txBody>
      </p:sp>
    </p:spTree>
    <p:extLst>
      <p:ext uri="{BB962C8B-B14F-4D97-AF65-F5344CB8AC3E}">
        <p14:creationId xmlns:p14="http://schemas.microsoft.com/office/powerpoint/2010/main" val="2625131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4" descr="Uma imagem contendo pessoa, no interior, armário, homem&#10;&#10;Descrição gerada automaticamente">
            <a:extLst>
              <a:ext uri="{FF2B5EF4-FFF2-40B4-BE49-F238E27FC236}">
                <a16:creationId xmlns:a16="http://schemas.microsoft.com/office/drawing/2014/main" id="{19FBF672-5DED-4912-B5D7-F3C832C3A5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l="4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757EE36-8831-48E7-8DDE-3D26467D6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r>
              <a:rPr lang="pt-BR" sz="5000">
                <a:cs typeface="Calibri Light"/>
              </a:rPr>
              <a:t>Oque são linfonodos axilar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9C8B83-C528-4E72-8841-848684629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ea typeface="+mn-lt"/>
                <a:cs typeface="+mn-lt"/>
              </a:rPr>
              <a:t>São gânglios linfáticos que estão distribuídos em várias regiões do nosso corpo, inclusive nas axilas. São estruturas anatômicas normais. O simples fato de aparecer na mamografia não é considerado uma alteração. Em razão da posição que a mulher fica pra fazer o exame eles podem ser vistos. </a:t>
            </a:r>
            <a:endParaRPr lang="pt-BR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3638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>
            <a:extLst>
              <a:ext uri="{FF2B5EF4-FFF2-40B4-BE49-F238E27FC236}">
                <a16:creationId xmlns:a16="http://schemas.microsoft.com/office/drawing/2014/main" id="{256BB673-1EE5-4717-819E-F5FD77D128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11" r="-1" b="12070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9895FF4-9275-499E-B3E1-710C7C4FB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2" y="4185749"/>
            <a:ext cx="9265771" cy="622836"/>
          </a:xfrm>
        </p:spPr>
        <p:txBody>
          <a:bodyPr>
            <a:normAutofit/>
          </a:bodyPr>
          <a:lstStyle/>
          <a:p>
            <a:endParaRPr lang="pt-BR" sz="36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5F8558-A1CE-4E11-A27E-6E81FD78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856921"/>
            <a:ext cx="9565028" cy="190040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400" dirty="0">
                <a:ea typeface="+mn-lt"/>
                <a:cs typeface="+mn-lt"/>
              </a:rPr>
              <a:t>Também conhecidos como ínguas, caroços ou gânglios linfáticos são em número aproximado de 20 a 30 nódulos separados e desempenham a função de drenar vasos do membro superior, parede torácica, abdome superior e quadrante lateral da mama.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172800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1A484DA-966F-4960-BBB1-06675F7D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endParaRPr lang="pt-BR" sz="3800">
              <a:solidFill>
                <a:schemeClr val="bg1"/>
              </a:solidFill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A60022-7986-4896-8EC7-4DB47FBA3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400" dirty="0">
                <a:solidFill>
                  <a:schemeClr val="bg1"/>
                </a:solidFill>
                <a:cs typeface="Calibri"/>
              </a:rPr>
              <a:t>O que tem que ser avaliado são as características desses linfonodos como formato, tamanho, contorno, número e presença de calcificações, por exemplo. Por si só e sem outras anormalidades nas mamas não representam nenhuma doença.</a:t>
            </a:r>
            <a:endParaRPr lang="pt-BR" sz="24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pt-BR" sz="24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4" descr="Foto em preto e branco&#10;&#10;Descrição gerada automaticamente">
            <a:extLst>
              <a:ext uri="{FF2B5EF4-FFF2-40B4-BE49-F238E27FC236}">
                <a16:creationId xmlns:a16="http://schemas.microsoft.com/office/drawing/2014/main" id="{B34B0F0F-81F9-4B32-BEDA-F9729EA21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57" r="-1" b="-1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3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4" descr="Uma imagem contendo Diagrama&#10;&#10;Descrição gerada automaticamente">
            <a:extLst>
              <a:ext uri="{FF2B5EF4-FFF2-40B4-BE49-F238E27FC236}">
                <a16:creationId xmlns:a16="http://schemas.microsoft.com/office/drawing/2014/main" id="{4FFF5327-23CA-4A78-8C2A-16172E80B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9237" b="236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C477B1B-ABB5-45C0-96F5-E10CA75A1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t-BR">
                <a:solidFill>
                  <a:srgbClr val="FFFFFF"/>
                </a:solidFill>
                <a:latin typeface="Calibri"/>
                <a:cs typeface="Calibri"/>
              </a:rPr>
              <a:t>Incidência Axial</a:t>
            </a:r>
            <a:endParaRPr lang="pt-BR">
              <a:solidFill>
                <a:srgbClr val="FFFFFF"/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988BB76-1463-4675-93A1-3C84E3A85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t-BR">
                <a:solidFill>
                  <a:srgbClr val="FFFFFF"/>
                </a:solidFill>
                <a:ea typeface="+mn-lt"/>
                <a:cs typeface="+mn-lt"/>
              </a:rPr>
              <a:t>Ela vai dividir a região superior e inferior de qualquer estrutura. Assim a Axial vamos observar aquela estrutura de cima para baixo</a:t>
            </a:r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761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5">
            <a:extLst>
              <a:ext uri="{FF2B5EF4-FFF2-40B4-BE49-F238E27FC236}">
                <a16:creationId xmlns:a16="http://schemas.microsoft.com/office/drawing/2014/main" id="{32A6919E-9C10-40D5-B052-5C49726766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b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rgbClr val="FFFFFF"/>
                </a:solidFill>
                <a:cs typeface="Calibri Light"/>
              </a:rPr>
              <a:t>Incidência</a:t>
            </a:r>
            <a:r>
              <a:rPr lang="de-DE" dirty="0">
                <a:solidFill>
                  <a:srgbClr val="FFFFFF"/>
                </a:solidFill>
                <a:cs typeface="Calibri Light"/>
              </a:rPr>
              <a:t> </a:t>
            </a:r>
            <a:r>
              <a:rPr lang="de-DE" dirty="0" err="1">
                <a:solidFill>
                  <a:srgbClr val="FFFFFF"/>
                </a:solidFill>
                <a:cs typeface="Calibri Light"/>
              </a:rPr>
              <a:t>axilar</a:t>
            </a:r>
            <a:r>
              <a:rPr lang="de-DE" dirty="0">
                <a:solidFill>
                  <a:srgbClr val="FFFFFF"/>
                </a:solidFill>
                <a:cs typeface="Calibri Light"/>
              </a:rPr>
              <a:t> 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0145" y="4159404"/>
            <a:ext cx="9337963" cy="2040504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de-DE" sz="1500">
              <a:solidFill>
                <a:srgbClr val="FFFFFF"/>
              </a:solidFill>
              <a:ea typeface="+mn-lt"/>
              <a:cs typeface="+mn-lt"/>
            </a:endParaRPr>
          </a:p>
          <a:p>
            <a:r>
              <a:rPr lang="de-DE" dirty="0">
                <a:solidFill>
                  <a:srgbClr val="FFFFFF"/>
                </a:solidFill>
                <a:cs typeface="Calibri"/>
              </a:rPr>
              <a:t>É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utilizada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nos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casos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suspeitos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de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nódulos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axilares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e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que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não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pode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ser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visualizado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em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+mn-lt"/>
                <a:cs typeface="+mn-lt"/>
              </a:rPr>
              <a:t>as</a:t>
            </a:r>
            <a:r>
              <a:rPr lang="de-DE" dirty="0">
                <a:solidFill>
                  <a:srgbClr val="FFFFFF"/>
                </a:solidFill>
                <a:ea typeface="+mn-lt"/>
                <a:cs typeface="+mn-lt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+mn-lt"/>
                <a:cs typeface="+mn-lt"/>
              </a:rPr>
              <a:t>incidências</a:t>
            </a:r>
            <a:r>
              <a:rPr lang="de-DE" dirty="0">
                <a:solidFill>
                  <a:srgbClr val="FFFFFF"/>
                </a:solidFill>
                <a:ea typeface="+mn-lt"/>
                <a:cs typeface="+mn-lt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+mn-lt"/>
                <a:cs typeface="+mn-lt"/>
              </a:rPr>
              <a:t>mediolateral-oblíqua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 . A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paciente</a:t>
            </a:r>
            <a:r>
              <a:rPr lang="de-DE" dirty="0">
                <a:solidFill>
                  <a:srgbClr val="FFFFFF"/>
                </a:solidFill>
                <a:cs typeface="Calibri"/>
              </a:rPr>
              <a:t> é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posicionada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com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o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braço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sobre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o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bucky</a:t>
            </a:r>
            <a:r>
              <a:rPr lang="de-DE" dirty="0">
                <a:solidFill>
                  <a:srgbClr val="FFFFFF"/>
                </a:solidFill>
                <a:cs typeface="Calibri"/>
              </a:rPr>
              <a:t> de forma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que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toda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área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axilar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seja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cs typeface="Calibri"/>
              </a:rPr>
              <a:t>radiografada</a:t>
            </a:r>
            <a:r>
              <a:rPr lang="de-DE" dirty="0">
                <a:solidFill>
                  <a:srgbClr val="FFFFFF"/>
                </a:solidFill>
                <a:cs typeface="Calibri"/>
              </a:rPr>
              <a:t> 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EBD9C45-47D4-4D68-8DB4-501B0CC88294}"/>
              </a:ext>
            </a:extLst>
          </p:cNvPr>
          <p:cNvSpPr txBox="1"/>
          <p:nvPr/>
        </p:nvSpPr>
        <p:spPr>
          <a:xfrm>
            <a:off x="4724400" y="281247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t-B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08665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4" descr="Uma imagem contendo pessoa, no interior, mulher, comida&#10;&#10;Descrição gerada automaticamente">
            <a:extLst>
              <a:ext uri="{FF2B5EF4-FFF2-40B4-BE49-F238E27FC236}">
                <a16:creationId xmlns:a16="http://schemas.microsoft.com/office/drawing/2014/main" id="{4BA18EC5-8D63-465C-AAFD-BCFA0FD41F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b="14449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A1D62DC-FBCC-42DF-8364-72EFA03AA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endParaRPr lang="pt-BR" sz="50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001AB8-A9C7-4211-B262-3DF46AADF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ea typeface="+mn-lt"/>
                <a:cs typeface="+mn-lt"/>
              </a:rPr>
              <a:t>Suspeita de nódulo na região axilar e que não pode ser visibilizada na incidência média lateral oblíqua. Mamas tratadas com cirurgia conservadora e esvaziamento axilar, verificação do posicionamento do fio metálico, após marcação </a:t>
            </a:r>
            <a:r>
              <a:rPr lang="pt-BR" dirty="0" err="1">
                <a:ea typeface="+mn-lt"/>
                <a:cs typeface="+mn-lt"/>
              </a:rPr>
              <a:t>pré</a:t>
            </a:r>
            <a:r>
              <a:rPr lang="pt-BR" dirty="0">
                <a:ea typeface="+mn-lt"/>
                <a:cs typeface="+mn-lt"/>
              </a:rPr>
              <a:t>-cirúrgica de lesões não palpáveis e manobra angular.</a:t>
            </a:r>
            <a:endParaRPr lang="pt-BR" dirty="0">
              <a:cs typeface="Calibri"/>
            </a:endParaRPr>
          </a:p>
          <a:p>
            <a:endParaRPr lang="pt-B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3643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Axilar Linfonodos axilares  Incidência  axilar </vt:lpstr>
      <vt:lpstr>Oque são linfonodos axilar</vt:lpstr>
      <vt:lpstr>Apresentação do PowerPoint</vt:lpstr>
      <vt:lpstr>Apresentação do PowerPoint</vt:lpstr>
      <vt:lpstr>Incidência Axial</vt:lpstr>
      <vt:lpstr>Incidência axilar 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111</cp:revision>
  <dcterms:created xsi:type="dcterms:W3CDTF">2022-03-01T22:20:59Z</dcterms:created>
  <dcterms:modified xsi:type="dcterms:W3CDTF">2022-03-03T00:35:58Z</dcterms:modified>
</cp:coreProperties>
</file>