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65" r:id="rId5"/>
    <p:sldId id="257" r:id="rId6"/>
    <p:sldId id="268" r:id="rId7"/>
    <p:sldId id="258" r:id="rId8"/>
    <p:sldId id="261" r:id="rId9"/>
    <p:sldId id="266" r:id="rId10"/>
    <p:sldId id="262" r:id="rId11"/>
    <p:sldId id="267" r:id="rId1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iângulo isósceles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DA75C80-ADFF-4784-8045-3917790E7C5D}" type="datetimeFigureOut">
              <a:rPr lang="pt-BR" smtClean="0"/>
              <a:pPr/>
              <a:t>03/03/2022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980652D-9A3D-4BB3-AB74-34677029536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75C80-ADFF-4784-8045-3917790E7C5D}" type="datetimeFigureOut">
              <a:rPr lang="pt-BR" smtClean="0"/>
              <a:pPr/>
              <a:t>03/03/2022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0652D-9A3D-4BB3-AB74-34677029536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75C80-ADFF-4784-8045-3917790E7C5D}" type="datetimeFigureOut">
              <a:rPr lang="pt-BR" smtClean="0"/>
              <a:pPr/>
              <a:t>03/03/2022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0652D-9A3D-4BB3-AB74-34677029536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DA75C80-ADFF-4784-8045-3917790E7C5D}" type="datetimeFigureOut">
              <a:rPr lang="pt-BR" smtClean="0"/>
              <a:pPr/>
              <a:t>03/03/2022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0652D-9A3D-4BB3-AB74-34677029536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riângulo retângulo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riângulo isósceles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DA75C80-ADFF-4784-8045-3917790E7C5D}" type="datetimeFigureOut">
              <a:rPr lang="pt-BR" smtClean="0"/>
              <a:pPr/>
              <a:t>03/03/2022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980652D-9A3D-4BB3-AB74-346770295360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11" name="Conector reto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DA75C80-ADFF-4784-8045-3917790E7C5D}" type="datetimeFigureOut">
              <a:rPr lang="pt-BR" smtClean="0"/>
              <a:pPr/>
              <a:t>03/03/2022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980652D-9A3D-4BB3-AB74-34677029536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DA75C80-ADFF-4784-8045-3917790E7C5D}" type="datetimeFigureOut">
              <a:rPr lang="pt-BR" smtClean="0"/>
              <a:pPr/>
              <a:t>03/03/2022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980652D-9A3D-4BB3-AB74-34677029536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75C80-ADFF-4784-8045-3917790E7C5D}" type="datetimeFigureOut">
              <a:rPr lang="pt-BR" smtClean="0"/>
              <a:pPr/>
              <a:t>03/03/2022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0652D-9A3D-4BB3-AB74-34677029536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DA75C80-ADFF-4784-8045-3917790E7C5D}" type="datetimeFigureOut">
              <a:rPr lang="pt-BR" smtClean="0"/>
              <a:pPr/>
              <a:t>03/03/2022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980652D-9A3D-4BB3-AB74-34677029536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DA75C80-ADFF-4784-8045-3917790E7C5D}" type="datetimeFigureOut">
              <a:rPr lang="pt-BR" smtClean="0"/>
              <a:pPr/>
              <a:t>03/03/2022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980652D-9A3D-4BB3-AB74-34677029536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DA75C80-ADFF-4784-8045-3917790E7C5D}" type="datetimeFigureOut">
              <a:rPr lang="pt-BR" smtClean="0"/>
              <a:pPr/>
              <a:t>03/03/2022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980652D-9A3D-4BB3-AB74-34677029536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iângulo retângulo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Conector reto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to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DA75C80-ADFF-4784-8045-3917790E7C5D}" type="datetimeFigureOut">
              <a:rPr lang="pt-BR" smtClean="0"/>
              <a:pPr/>
              <a:t>03/03/2022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pt-BR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980652D-9A3D-4BB3-AB74-34677029536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abc-da-radiologia.blogspot.com/2010/03/estagio-supervisionado-iv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40544" y="1571612"/>
            <a:ext cx="8062912" cy="1928826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600" b="1" i="1" dirty="0" smtClean="0">
                <a:latin typeface="Georgia" pitchFamily="18" charset="0"/>
              </a:rPr>
              <a:t>MAMOGRAFIA </a:t>
            </a:r>
            <a:r>
              <a:rPr lang="pt-BR" sz="3200" b="1" i="1" dirty="0" smtClean="0">
                <a:latin typeface="Georgia" pitchFamily="18" charset="0"/>
              </a:rPr>
              <a:t> </a:t>
            </a:r>
            <a:br>
              <a:rPr lang="pt-BR" sz="3200" b="1" i="1" dirty="0" smtClean="0">
                <a:latin typeface="Georgia" pitchFamily="18" charset="0"/>
              </a:rPr>
            </a:br>
            <a:r>
              <a:rPr lang="pt-BR" sz="3200" b="1" i="1" dirty="0" smtClean="0">
                <a:latin typeface="Georgia" pitchFamily="18" charset="0"/>
              </a:rPr>
              <a:t>Incidência Crânio Caudal Exagerada Medial ou (CLEAVAGE).</a:t>
            </a:r>
            <a:endParaRPr lang="pt-BR" sz="3200" b="1" i="1" dirty="0">
              <a:latin typeface="Georgia" pitchFamily="18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71472" y="4000504"/>
            <a:ext cx="8062912" cy="1752600"/>
          </a:xfrm>
        </p:spPr>
        <p:txBody>
          <a:bodyPr/>
          <a:lstStyle/>
          <a:p>
            <a:pPr algn="ctr"/>
            <a:r>
              <a:rPr lang="pt-BR" i="1" dirty="0" err="1" smtClean="0">
                <a:latin typeface="Georgia" pitchFamily="18" charset="0"/>
              </a:rPr>
              <a:t>Prof</a:t>
            </a:r>
            <a:r>
              <a:rPr lang="pt-BR" i="1" dirty="0" smtClean="0">
                <a:latin typeface="Georgia" pitchFamily="18" charset="0"/>
              </a:rPr>
              <a:t>: Cleide Maria </a:t>
            </a:r>
            <a:r>
              <a:rPr lang="pt-BR" i="1" dirty="0" err="1" smtClean="0">
                <a:latin typeface="Georgia" pitchFamily="18" charset="0"/>
              </a:rPr>
              <a:t>Jenzura</a:t>
            </a:r>
            <a:r>
              <a:rPr lang="pt-BR" i="1" dirty="0" smtClean="0">
                <a:latin typeface="Georgia" pitchFamily="18" charset="0"/>
              </a:rPr>
              <a:t> </a:t>
            </a:r>
            <a:r>
              <a:rPr lang="pt-BR" i="1" dirty="0" err="1" smtClean="0">
                <a:latin typeface="Georgia" pitchFamily="18" charset="0"/>
              </a:rPr>
              <a:t>Cornelsen</a:t>
            </a:r>
            <a:r>
              <a:rPr lang="pt-BR" i="1" dirty="0" smtClean="0">
                <a:latin typeface="Georgia" pitchFamily="18" charset="0"/>
              </a:rPr>
              <a:t>  </a:t>
            </a:r>
          </a:p>
          <a:p>
            <a:pPr algn="ctr"/>
            <a:r>
              <a:rPr lang="pt-BR" i="1" dirty="0" smtClean="0">
                <a:latin typeface="Georgia" pitchFamily="18" charset="0"/>
              </a:rPr>
              <a:t>Aluna: </a:t>
            </a:r>
            <a:r>
              <a:rPr lang="pt-BR" i="1" dirty="0" err="1" smtClean="0">
                <a:latin typeface="Georgia" pitchFamily="18" charset="0"/>
              </a:rPr>
              <a:t>Alani</a:t>
            </a:r>
            <a:r>
              <a:rPr lang="pt-BR" i="1" dirty="0" smtClean="0">
                <a:latin typeface="Georgia" pitchFamily="18" charset="0"/>
              </a:rPr>
              <a:t> Heloise </a:t>
            </a:r>
            <a:r>
              <a:rPr lang="pt-BR" i="1" dirty="0" err="1" smtClean="0">
                <a:latin typeface="Georgia" pitchFamily="18" charset="0"/>
              </a:rPr>
              <a:t>Kriginski</a:t>
            </a:r>
            <a:endParaRPr lang="pt-BR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Espaço Reservado para Conteúdo 4" descr="mama 35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642918"/>
            <a:ext cx="4643438" cy="3000372"/>
          </a:xfrm>
        </p:spPr>
      </p:pic>
      <p:pic>
        <p:nvPicPr>
          <p:cNvPr id="6" name="Espaço Reservado para Conteúdo 5" descr="mama 36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00562" y="571480"/>
            <a:ext cx="4643438" cy="3000372"/>
          </a:xfrm>
        </p:spPr>
      </p:pic>
      <p:pic>
        <p:nvPicPr>
          <p:cNvPr id="7" name="Imagem 6" descr="mama 3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571876"/>
            <a:ext cx="4500562" cy="3071810"/>
          </a:xfrm>
          <a:prstGeom prst="rect">
            <a:avLst/>
          </a:prstGeom>
        </p:spPr>
      </p:pic>
      <p:pic>
        <p:nvPicPr>
          <p:cNvPr id="8" name="Imagem 7" descr="downloa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0562" y="3571876"/>
            <a:ext cx="4643438" cy="30718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>
                <a:hlinkClick r:id="rId2"/>
              </a:rPr>
              <a:t>http://abc-da-radiologia.blogspot.com/2010/03/estagio-supervisionado-iv.html</a:t>
            </a:r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i="1" dirty="0" smtClean="0">
                <a:latin typeface="Georgia" pitchFamily="18" charset="0"/>
              </a:rPr>
              <a:t>Mamografia </a:t>
            </a:r>
            <a:endParaRPr lang="pt-BR" b="1" i="1" dirty="0">
              <a:latin typeface="Georgia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t-BR" sz="2800" b="1" i="1" dirty="0" smtClean="0">
                <a:latin typeface="Georgia" pitchFamily="18" charset="0"/>
              </a:rPr>
              <a:t>A mamografia é um exame de diagnóstico por imagem, que tem como finalidade estudar o tecido mamário. Esse tipo de exame pode detectar um nódulo, mesmo que este ainda não seja palpável.</a:t>
            </a:r>
            <a:endParaRPr lang="pt-BR" sz="2800" i="1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pt-BR" sz="2800" b="1" i="1" dirty="0" smtClean="0">
                <a:latin typeface="Georgia" pitchFamily="18" charset="0"/>
              </a:rPr>
              <a:t>Para tanto é utilizado um equipamento que utiliza uma fonte de raios-x, para obtenção de imagens radiográficas do tecido mamário.</a:t>
            </a:r>
            <a:endParaRPr lang="pt-BR" sz="2800" i="1" dirty="0" smtClean="0">
              <a:latin typeface="Georgia" pitchFamily="18" charset="0"/>
            </a:endParaRP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pt-BR" i="1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pt-BR" i="1" dirty="0" smtClean="0">
                <a:latin typeface="Georgia" pitchFamily="18" charset="0"/>
              </a:rPr>
              <a:t>É o exame das mamas realizado com baixa dose de raios X em mulheres assintomáticas, ou seja, sem queixas nem sintomas de câncer mamário. A mama é comprimida rapidamente enquanto os raios x incidem sobre a mesma. Pode incomodar se for realizado quando as mamas estiverem dolorosas (por exemplo: antes da menstruação). Assim, deve ser feito cerca de uma semana após. A imagem é interpretada por um radiologista especialmente treinado para identificar áreas de densidades anormais ou outras características suspeitas</a:t>
            </a:r>
            <a:endParaRPr lang="pt-BR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pt-BR" i="1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pt-BR" i="1" dirty="0" smtClean="0">
                <a:latin typeface="Georgia" pitchFamily="18" charset="0"/>
              </a:rPr>
              <a:t>O objetivo da mamografia é detectar o câncer enquanto ainda muito pequeno, ou seja, quando ele ainda não é palpável em um exame médico ou através do auto-exame realizado pela paciente.</a:t>
            </a:r>
          </a:p>
          <a:p>
            <a:pPr algn="ctr">
              <a:buNone/>
            </a:pPr>
            <a:endParaRPr lang="pt-BR" i="1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pt-BR" i="1" dirty="0" smtClean="0">
                <a:latin typeface="Georgia" pitchFamily="18" charset="0"/>
              </a:rPr>
              <a:t> Descobertas precoces de cânceres mamários através da mamografia aumentam muito as chances de um tratamento bem-sucedido. Um exame anual de mamografia é recomendado para todas as mulheres acima de 40 anos.</a:t>
            </a:r>
            <a:endParaRPr lang="pt-B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b="1" i="1" dirty="0" smtClean="0">
                <a:latin typeface="Georgia" pitchFamily="18" charset="0"/>
              </a:rPr>
              <a:t>Incidência Crânio Caudal Exagerada Medial ou (CLEAVAGE).</a:t>
            </a:r>
            <a:endParaRPr lang="pt-BR" b="1" i="1" dirty="0">
              <a:latin typeface="Georgia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857364"/>
            <a:ext cx="9144000" cy="50006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i="1" dirty="0" smtClean="0">
                <a:latin typeface="Georgia" pitchFamily="18" charset="0"/>
              </a:rPr>
              <a:t>Esta técnica tem por finalidade, expor a porção medial da mama, usada para encontrar os achados na porção mais alta da mama, que não são vistas na  incidência  MLO. </a:t>
            </a:r>
          </a:p>
          <a:p>
            <a:pPr algn="ctr">
              <a:buNone/>
            </a:pPr>
            <a:endParaRPr lang="pt-BR" i="1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pt-BR" i="1" dirty="0" smtClean="0">
                <a:latin typeface="Georgia" pitchFamily="18" charset="0"/>
              </a:rPr>
              <a:t>É uma incidência craniocaudal, com ênfase na exposição dos quadrantes internos, notadamente o quadrante inferior interno.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Espaço Reservado para Conteúdo 3" descr="download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642918"/>
            <a:ext cx="7143768" cy="57953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i="1" dirty="0" smtClean="0">
                <a:latin typeface="Georgia" pitchFamily="18" charset="0"/>
              </a:rPr>
              <a:t>Posicionamento</a:t>
            </a:r>
            <a:endParaRPr lang="pt-BR" b="1" i="1" dirty="0">
              <a:latin typeface="Georgia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71501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pt-BR" sz="2800" dirty="0" smtClean="0"/>
          </a:p>
          <a:p>
            <a:pPr>
              <a:buNone/>
            </a:pPr>
            <a:r>
              <a:rPr lang="pt-BR" sz="2800" i="1" dirty="0" smtClean="0">
                <a:latin typeface="Georgia" pitchFamily="18" charset="0"/>
              </a:rPr>
              <a:t>Tubo vertical, feixe perpendicular à mama. </a:t>
            </a:r>
          </a:p>
          <a:p>
            <a:pPr>
              <a:buNone/>
            </a:pPr>
            <a:endParaRPr lang="pt-BR" sz="2800" i="1" dirty="0" smtClean="0">
              <a:latin typeface="Georgia" pitchFamily="18" charset="0"/>
            </a:endParaRPr>
          </a:p>
          <a:p>
            <a:pPr>
              <a:buNone/>
            </a:pPr>
            <a:r>
              <a:rPr lang="pt-BR" sz="2800" i="1" dirty="0" smtClean="0">
                <a:latin typeface="Georgia" pitchFamily="18" charset="0"/>
              </a:rPr>
              <a:t>Posição da paciente como na craniocaudal, com ligeira rotação para centralizar os quadrantes internos no </a:t>
            </a:r>
            <a:r>
              <a:rPr lang="pt-BR" sz="2800" i="1" dirty="0" err="1" smtClean="0">
                <a:latin typeface="Georgia" pitchFamily="18" charset="0"/>
              </a:rPr>
              <a:t>bucky</a:t>
            </a:r>
            <a:r>
              <a:rPr lang="pt-BR" sz="2800" i="1" dirty="0" smtClean="0">
                <a:latin typeface="Georgia" pitchFamily="18" charset="0"/>
              </a:rPr>
              <a:t>. </a:t>
            </a:r>
          </a:p>
          <a:p>
            <a:pPr>
              <a:buNone/>
            </a:pPr>
            <a:endParaRPr lang="pt-BR" sz="2800" i="1" dirty="0" smtClean="0">
              <a:latin typeface="Georgia" pitchFamily="18" charset="0"/>
            </a:endParaRPr>
          </a:p>
          <a:p>
            <a:pPr>
              <a:buNone/>
            </a:pPr>
            <a:r>
              <a:rPr lang="pt-BR" sz="2800" i="1" dirty="0" smtClean="0">
                <a:latin typeface="Georgia" pitchFamily="18" charset="0"/>
              </a:rPr>
              <a:t> Elevar o sulco </a:t>
            </a:r>
            <a:r>
              <a:rPr lang="pt-BR" sz="2800" i="1" dirty="0" err="1" smtClean="0">
                <a:latin typeface="Georgia" pitchFamily="18" charset="0"/>
              </a:rPr>
              <a:t>inframamário</a:t>
            </a:r>
            <a:r>
              <a:rPr lang="pt-BR" sz="2800" i="1" dirty="0" smtClean="0">
                <a:latin typeface="Georgia" pitchFamily="18" charset="0"/>
              </a:rPr>
              <a:t>. </a:t>
            </a:r>
          </a:p>
          <a:p>
            <a:pPr>
              <a:buNone/>
            </a:pPr>
            <a:endParaRPr lang="pt-BR" sz="2800" i="1" dirty="0" smtClean="0">
              <a:latin typeface="Georgia" pitchFamily="18" charset="0"/>
            </a:endParaRPr>
          </a:p>
          <a:p>
            <a:pPr>
              <a:buNone/>
            </a:pPr>
            <a:r>
              <a:rPr lang="pt-BR" sz="2800" i="1" dirty="0" smtClean="0">
                <a:latin typeface="Georgia" pitchFamily="18" charset="0"/>
              </a:rPr>
              <a:t>Centralizar os quadrantes internos da mama examinada no </a:t>
            </a:r>
            <a:r>
              <a:rPr lang="pt-BR" sz="2800" i="1" dirty="0" err="1" smtClean="0">
                <a:latin typeface="Georgia" pitchFamily="18" charset="0"/>
              </a:rPr>
              <a:t>bucky</a:t>
            </a:r>
            <a:r>
              <a:rPr lang="pt-BR" sz="2800" i="1" dirty="0" smtClean="0">
                <a:latin typeface="Georgia" pitchFamily="18" charset="0"/>
              </a:rPr>
              <a:t> (a mama oposta também fica sobre o </a:t>
            </a:r>
            <a:r>
              <a:rPr lang="pt-BR" sz="2800" i="1" dirty="0" err="1" smtClean="0">
                <a:latin typeface="Georgia" pitchFamily="18" charset="0"/>
              </a:rPr>
              <a:t>bucky</a:t>
            </a:r>
            <a:r>
              <a:rPr lang="pt-BR" sz="2800" i="1" dirty="0" smtClean="0">
                <a:latin typeface="Georgia" pitchFamily="18" charset="0"/>
              </a:rPr>
              <a:t>), mamilo paralelo ao filme. </a:t>
            </a:r>
          </a:p>
          <a:p>
            <a:pPr>
              <a:buNone/>
            </a:pPr>
            <a:r>
              <a:rPr lang="pt-BR" sz="2800" i="1" dirty="0" smtClean="0">
                <a:latin typeface="Georgia" pitchFamily="18" charset="0"/>
              </a:rPr>
              <a:t> </a:t>
            </a:r>
          </a:p>
          <a:p>
            <a:pPr>
              <a:buNone/>
            </a:pPr>
            <a:r>
              <a:rPr lang="pt-BR" sz="2800" i="1" dirty="0" smtClean="0">
                <a:latin typeface="Georgia" pitchFamily="18" charset="0"/>
              </a:rPr>
              <a:t>Filme mais próximo dos quadrantes inferiores</a:t>
            </a:r>
            <a:r>
              <a:rPr lang="pt-BR" i="1" dirty="0" smtClean="0">
                <a:latin typeface="Georgia" pitchFamily="18" charset="0"/>
              </a:rPr>
              <a:t>.</a:t>
            </a:r>
            <a:endParaRPr lang="pt-BR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pt-BR" sz="3400" i="1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pt-BR" sz="3400" i="1" dirty="0" smtClean="0">
                <a:latin typeface="Georgia" pitchFamily="18" charset="0"/>
              </a:rPr>
              <a:t>Esta incidência tem por finalidade radiografar a parte medial da mama. Este posicionamento é feito tracionando-se as duas mamas em conjunto. Dessa forma pode-se radiografar a região medial que, na incidência crânio-caudal, não é visível. Para facilitar a execução do posicionamento, a técnica pode ser colocada atrás da paciente e, com as duas mãos, tracionar as duas mamas. 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sz="3200" i="1" dirty="0" smtClean="0">
                <a:latin typeface="Georgia" pitchFamily="18" charset="0"/>
              </a:rPr>
              <a:t>Vemos a mama esquerda posicionada. </a:t>
            </a:r>
          </a:p>
          <a:p>
            <a:pPr algn="ctr">
              <a:buNone/>
            </a:pPr>
            <a:r>
              <a:rPr lang="pt-BR" sz="3200" i="1" dirty="0" smtClean="0">
                <a:latin typeface="Georgia" pitchFamily="18" charset="0"/>
              </a:rPr>
              <a:t>Note que, para que seja possível usar a técnica automática do equipamento, a região medial da mama que se está radiografando deve estar sobre a célula foto-elétrica 1.</a:t>
            </a:r>
          </a:p>
          <a:p>
            <a:pPr algn="ctr">
              <a:buNone/>
            </a:pPr>
            <a:r>
              <a:rPr lang="pt-BR" sz="3200" i="1" dirty="0" smtClean="0">
                <a:latin typeface="Georgia" pitchFamily="18" charset="0"/>
              </a:rPr>
              <a:t> Célula foto-elétrica posicionada no espaço entre as duas mamas (note a "meia-lua"). </a:t>
            </a:r>
          </a:p>
          <a:p>
            <a:pPr algn="ctr">
              <a:buNone/>
            </a:pPr>
            <a:r>
              <a:rPr lang="pt-BR" sz="3200" i="1" dirty="0" smtClean="0">
                <a:latin typeface="Georgia" pitchFamily="18" charset="0"/>
              </a:rPr>
              <a:t>Neste caso, não será possível usar a técnica automática do equipamento e, sim, a técnica manual, pois o equipamento selecionará parâmetros técnicos para o ar</a:t>
            </a:r>
            <a:r>
              <a:rPr lang="pt-BR" b="1" i="1" dirty="0" smtClean="0"/>
              <a:t>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59</TotalTime>
  <Words>451</Words>
  <Application>Microsoft Office PowerPoint</Application>
  <PresentationFormat>Apresentação na tela (4:3)</PresentationFormat>
  <Paragraphs>34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2" baseType="lpstr">
      <vt:lpstr>Verve</vt:lpstr>
      <vt:lpstr>MAMOGRAFIA   Incidência Crânio Caudal Exagerada Medial ou (CLEAVAGE).</vt:lpstr>
      <vt:lpstr>Mamografia </vt:lpstr>
      <vt:lpstr>Slide 3</vt:lpstr>
      <vt:lpstr>Slide 4</vt:lpstr>
      <vt:lpstr>Incidência Crânio Caudal Exagerada Medial ou (CLEAVAGE).</vt:lpstr>
      <vt:lpstr>Slide 6</vt:lpstr>
      <vt:lpstr>Posicionamento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MAMOGRAFIA   Incidência Crânio Caudal Exagerada Medial ou (CLEAVAGE).</dc:title>
  <dc:creator>User</dc:creator>
  <cp:lastModifiedBy>User</cp:lastModifiedBy>
  <cp:revision>20</cp:revision>
  <dcterms:created xsi:type="dcterms:W3CDTF">2022-02-27T20:07:44Z</dcterms:created>
  <dcterms:modified xsi:type="dcterms:W3CDTF">2022-03-03T10:37:02Z</dcterms:modified>
</cp:coreProperties>
</file>