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98" r:id="rId3"/>
    <p:sldId id="300" r:id="rId4"/>
    <p:sldId id="312" r:id="rId5"/>
    <p:sldId id="302" r:id="rId6"/>
    <p:sldId id="297" r:id="rId7"/>
    <p:sldId id="299" r:id="rId8"/>
    <p:sldId id="301" r:id="rId9"/>
    <p:sldId id="261" r:id="rId10"/>
    <p:sldId id="262" r:id="rId11"/>
    <p:sldId id="263" r:id="rId12"/>
    <p:sldId id="303" r:id="rId13"/>
    <p:sldId id="304" r:id="rId14"/>
    <p:sldId id="265" r:id="rId15"/>
    <p:sldId id="305" r:id="rId16"/>
    <p:sldId id="281" r:id="rId17"/>
    <p:sldId id="276" r:id="rId18"/>
    <p:sldId id="310" r:id="rId19"/>
    <p:sldId id="311" r:id="rId20"/>
    <p:sldId id="279" r:id="rId21"/>
    <p:sldId id="282" r:id="rId22"/>
    <p:sldId id="287" r:id="rId23"/>
    <p:sldId id="290" r:id="rId24"/>
    <p:sldId id="295" r:id="rId25"/>
    <p:sldId id="306" r:id="rId26"/>
    <p:sldId id="307" r:id="rId27"/>
    <p:sldId id="308" r:id="rId28"/>
    <p:sldId id="309" r:id="rId29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6" d="100"/>
          <a:sy n="66" d="100"/>
        </p:scale>
        <p:origin x="86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66FCF-5A44-4F28-81D1-B6BD891DDB7B}" type="datetimeFigureOut">
              <a:rPr lang="pt-BR" smtClean="0"/>
              <a:t>25/08/2022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599B5-AD68-4B07-BDB8-EDDA78E48F6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582752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66FCF-5A44-4F28-81D1-B6BD891DDB7B}" type="datetimeFigureOut">
              <a:rPr lang="pt-BR" smtClean="0"/>
              <a:t>25/08/2022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599B5-AD68-4B07-BDB8-EDDA78E48F6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406279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66FCF-5A44-4F28-81D1-B6BD891DDB7B}" type="datetimeFigureOut">
              <a:rPr lang="pt-BR" smtClean="0"/>
              <a:t>25/08/2022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599B5-AD68-4B07-BDB8-EDDA78E48F6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589328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66FCF-5A44-4F28-81D1-B6BD891DDB7B}" type="datetimeFigureOut">
              <a:rPr lang="pt-BR" smtClean="0"/>
              <a:t>25/08/2022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599B5-AD68-4B07-BDB8-EDDA78E48F6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56679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66FCF-5A44-4F28-81D1-B6BD891DDB7B}" type="datetimeFigureOut">
              <a:rPr lang="pt-BR" smtClean="0"/>
              <a:t>25/08/2022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599B5-AD68-4B07-BDB8-EDDA78E48F6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771817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66FCF-5A44-4F28-81D1-B6BD891DDB7B}" type="datetimeFigureOut">
              <a:rPr lang="pt-BR" smtClean="0"/>
              <a:t>25/08/2022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599B5-AD68-4B07-BDB8-EDDA78E48F6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649483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66FCF-5A44-4F28-81D1-B6BD891DDB7B}" type="datetimeFigureOut">
              <a:rPr lang="pt-BR" smtClean="0"/>
              <a:t>25/08/2022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599B5-AD68-4B07-BDB8-EDDA78E48F6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360867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66FCF-5A44-4F28-81D1-B6BD891DDB7B}" type="datetimeFigureOut">
              <a:rPr lang="pt-BR" smtClean="0"/>
              <a:t>25/08/2022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599B5-AD68-4B07-BDB8-EDDA78E48F6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219572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66FCF-5A44-4F28-81D1-B6BD891DDB7B}" type="datetimeFigureOut">
              <a:rPr lang="pt-BR" smtClean="0"/>
              <a:t>25/08/2022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599B5-AD68-4B07-BDB8-EDDA78E48F6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978912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66FCF-5A44-4F28-81D1-B6BD891DDB7B}" type="datetimeFigureOut">
              <a:rPr lang="pt-BR" smtClean="0"/>
              <a:t>25/08/2022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599B5-AD68-4B07-BDB8-EDDA78E48F6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116840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66FCF-5A44-4F28-81D1-B6BD891DDB7B}" type="datetimeFigureOut">
              <a:rPr lang="pt-BR" smtClean="0"/>
              <a:t>25/08/2022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599B5-AD68-4B07-BDB8-EDDA78E48F6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181262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366FCF-5A44-4F28-81D1-B6BD891DDB7B}" type="datetimeFigureOut">
              <a:rPr lang="pt-BR" smtClean="0"/>
              <a:t>25/08/2022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0599B5-AD68-4B07-BDB8-EDDA78E48F6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384224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pt-BR" dirty="0"/>
              <a:t/>
            </a:r>
            <a:br>
              <a:rPr lang="pt-BR" dirty="0"/>
            </a:br>
            <a:r>
              <a:rPr lang="pt-BR" sz="7300" b="1" dirty="0" smtClean="0"/>
              <a:t>O QUE SÃO POLÍTICAS PÚBLICAS? </a:t>
            </a:r>
            <a:endParaRPr lang="pt-BR" sz="7300" b="1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87300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7029" y="365125"/>
            <a:ext cx="10816771" cy="1460500"/>
          </a:xfrm>
        </p:spPr>
        <p:txBody>
          <a:bodyPr>
            <a:normAutofit fontScale="90000"/>
          </a:bodyPr>
          <a:lstStyle/>
          <a:p>
            <a:pPr algn="ctr"/>
            <a:r>
              <a:rPr lang="pt-BR" dirty="0">
                <a:solidFill>
                  <a:srgbClr val="C00000"/>
                </a:solidFill>
              </a:rPr>
              <a:t/>
            </a:r>
            <a:br>
              <a:rPr lang="pt-BR" dirty="0">
                <a:solidFill>
                  <a:srgbClr val="C00000"/>
                </a:solidFill>
              </a:rPr>
            </a:br>
            <a:r>
              <a:rPr lang="pt-BR" dirty="0" smtClean="0"/>
              <a:t/>
            </a:r>
            <a:br>
              <a:rPr lang="pt-BR" dirty="0" smtClean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365125"/>
            <a:ext cx="10515600" cy="58118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b="1" dirty="0" smtClean="0">
                <a:solidFill>
                  <a:srgbClr val="C00000"/>
                </a:solidFill>
              </a:rPr>
              <a:t>PERCEPÇÃO DO PROBLEMA </a:t>
            </a:r>
            <a:endParaRPr lang="pt-BR" b="1" dirty="0">
              <a:solidFill>
                <a:srgbClr val="C00000"/>
              </a:solidFill>
            </a:endParaRPr>
          </a:p>
          <a:p>
            <a:r>
              <a:rPr lang="pt-BR" dirty="0" smtClean="0"/>
              <a:t>Problemas </a:t>
            </a:r>
            <a:r>
              <a:rPr lang="pt-BR" dirty="0"/>
              <a:t>existem na cabeça das pessoas – subjetivos, intersubjetivos </a:t>
            </a:r>
          </a:p>
          <a:p>
            <a:r>
              <a:rPr lang="pt-BR" dirty="0" smtClean="0"/>
              <a:t>...quando </a:t>
            </a:r>
            <a:r>
              <a:rPr lang="pt-BR" dirty="0"/>
              <a:t>incomoda muitas pessoas </a:t>
            </a:r>
          </a:p>
          <a:p>
            <a:pPr marL="0" indent="0">
              <a:buNone/>
            </a:pPr>
            <a:r>
              <a:rPr lang="pt-BR" b="1" dirty="0" smtClean="0">
                <a:solidFill>
                  <a:srgbClr val="00B0F0"/>
                </a:solidFill>
              </a:rPr>
              <a:t>DELIMITAÇÃO DO PROBLEMA </a:t>
            </a:r>
          </a:p>
          <a:p>
            <a:r>
              <a:rPr lang="pt-BR" dirty="0" smtClean="0"/>
              <a:t>Quais </a:t>
            </a:r>
            <a:r>
              <a:rPr lang="pt-BR" dirty="0"/>
              <a:t>são os elementos? </a:t>
            </a:r>
          </a:p>
          <a:p>
            <a:r>
              <a:rPr lang="pt-BR" dirty="0" smtClean="0"/>
              <a:t>Qual </a:t>
            </a:r>
            <a:r>
              <a:rPr lang="pt-BR" dirty="0"/>
              <a:t>sua síntese? </a:t>
            </a:r>
          </a:p>
          <a:p>
            <a:r>
              <a:rPr lang="pt-BR" dirty="0" smtClean="0"/>
              <a:t>Politicamente </a:t>
            </a:r>
            <a:r>
              <a:rPr lang="pt-BR" dirty="0"/>
              <a:t>crucial </a:t>
            </a:r>
          </a:p>
          <a:p>
            <a:pPr marL="0" indent="0">
              <a:buNone/>
            </a:pPr>
            <a:r>
              <a:rPr lang="pt-BR" b="1" dirty="0" smtClean="0">
                <a:solidFill>
                  <a:srgbClr val="00B050"/>
                </a:solidFill>
              </a:rPr>
              <a:t>AVALIAÇÃO DA POSSIBILIDADE DE RESOLUÇÃO </a:t>
            </a:r>
          </a:p>
          <a:p>
            <a:r>
              <a:rPr lang="pt-BR" dirty="0" smtClean="0"/>
              <a:t>Problema </a:t>
            </a:r>
            <a:r>
              <a:rPr lang="pt-BR" dirty="0"/>
              <a:t>sem solução não é problema (?) </a:t>
            </a:r>
          </a:p>
          <a:p>
            <a:r>
              <a:rPr lang="pt-BR" dirty="0" smtClean="0"/>
              <a:t>Solucionar</a:t>
            </a:r>
            <a:r>
              <a:rPr lang="pt-BR" dirty="0"/>
              <a:t>? Minimizar seus efeitos? 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702376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b="1" dirty="0" smtClean="0"/>
              <a:t>FORMAÇÃO DE AGENDA </a:t>
            </a:r>
            <a:r>
              <a:rPr lang="pt-BR" dirty="0" smtClean="0"/>
              <a:t/>
            </a:r>
            <a:br>
              <a:rPr lang="pt-BR" dirty="0" smtClean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1480457"/>
            <a:ext cx="10515600" cy="4696506"/>
          </a:xfrm>
        </p:spPr>
        <p:txBody>
          <a:bodyPr>
            <a:normAutofit/>
          </a:bodyPr>
          <a:lstStyle/>
          <a:p>
            <a:endParaRPr lang="pt-BR" dirty="0"/>
          </a:p>
          <a:p>
            <a:r>
              <a:rPr lang="pt-BR" sz="4400" dirty="0" smtClean="0"/>
              <a:t>“</a:t>
            </a:r>
            <a:r>
              <a:rPr lang="pt-BR" sz="4400" dirty="0"/>
              <a:t>Conjunto de assuntos sobre os quais o governo e pessoas ligadas a ele concentram sua atenção num determinado momento” (KINGDOM, 2003) </a:t>
            </a:r>
          </a:p>
          <a:p>
            <a:pPr marL="0" indent="0">
              <a:buNone/>
            </a:pPr>
            <a:endParaRPr lang="pt-BR" dirty="0" smtClean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486249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b="1" dirty="0">
                <a:solidFill>
                  <a:srgbClr val="00B050"/>
                </a:solidFill>
              </a:rPr>
              <a:t>FORMAÇÃO DE AGENDA</a:t>
            </a:r>
            <a:endParaRPr lang="pt-BR" dirty="0">
              <a:solidFill>
                <a:srgbClr val="00B05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3600" dirty="0"/>
              <a:t>Priorização </a:t>
            </a:r>
            <a:r>
              <a:rPr lang="pt-BR" sz="3600" dirty="0" smtClean="0"/>
              <a:t>- perceber </a:t>
            </a:r>
            <a:r>
              <a:rPr lang="pt-BR" sz="3600" dirty="0"/>
              <a:t>os problemas existentes que merecem maior </a:t>
            </a:r>
            <a:r>
              <a:rPr lang="pt-BR" sz="3600" dirty="0" smtClean="0"/>
              <a:t>atenção, de acordo </a:t>
            </a:r>
            <a:r>
              <a:rPr lang="pt-BR" sz="3600" dirty="0"/>
              <a:t>com o cenário real em que a população se </a:t>
            </a:r>
            <a:r>
              <a:rPr lang="pt-BR" sz="3600" dirty="0" smtClean="0"/>
              <a:t>encontra</a:t>
            </a:r>
          </a:p>
          <a:p>
            <a:endParaRPr lang="pt-BR" sz="3600" dirty="0" smtClean="0"/>
          </a:p>
          <a:p>
            <a:r>
              <a:rPr lang="pt-BR" sz="3600" dirty="0" smtClean="0"/>
              <a:t>Planejamento - análise de dados </a:t>
            </a:r>
            <a:r>
              <a:rPr lang="pt-BR" sz="3600" dirty="0"/>
              <a:t>que mostram a condição de determinada situação, a emergência e os recursos </a:t>
            </a:r>
            <a:r>
              <a:rPr lang="pt-BR" sz="3600" dirty="0" smtClean="0"/>
              <a:t>disponíveis</a:t>
            </a:r>
            <a:endParaRPr lang="pt-BR" sz="3600" dirty="0"/>
          </a:p>
        </p:txBody>
      </p:sp>
    </p:spTree>
    <p:extLst>
      <p:ext uri="{BB962C8B-B14F-4D97-AF65-F5344CB8AC3E}">
        <p14:creationId xmlns:p14="http://schemas.microsoft.com/office/powerpoint/2010/main" val="3838834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t-BR" b="1" dirty="0" smtClean="0">
                <a:solidFill>
                  <a:srgbClr val="00B050"/>
                </a:solidFill>
              </a:rPr>
              <a:t>PLANEJAMENTO</a:t>
            </a:r>
            <a:br>
              <a:rPr lang="pt-BR" b="1" dirty="0" smtClean="0">
                <a:solidFill>
                  <a:srgbClr val="00B050"/>
                </a:solidFill>
              </a:rPr>
            </a:br>
            <a:r>
              <a:rPr lang="pt-BR" dirty="0" smtClean="0"/>
              <a:t>flexível – a viabilização </a:t>
            </a:r>
            <a:r>
              <a:rPr lang="pt-BR" dirty="0"/>
              <a:t>de projetos depende de alguns fatores</a:t>
            </a:r>
            <a:endParaRPr lang="pt-BR" b="1" dirty="0">
              <a:solidFill>
                <a:srgbClr val="00B05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64457" y="2119085"/>
            <a:ext cx="10889343" cy="4057877"/>
          </a:xfrm>
        </p:spPr>
        <p:txBody>
          <a:bodyPr>
            <a:normAutofit/>
          </a:bodyPr>
          <a:lstStyle/>
          <a:p>
            <a:r>
              <a:rPr lang="pt-BR" sz="3600" dirty="0" smtClean="0"/>
              <a:t>Avaliação </a:t>
            </a:r>
            <a:r>
              <a:rPr lang="pt-BR" sz="3600" dirty="0"/>
              <a:t>do custo-benefício</a:t>
            </a:r>
          </a:p>
          <a:p>
            <a:r>
              <a:rPr lang="pt-BR" sz="3600" dirty="0"/>
              <a:t>  Estudo do cenário local e suas necessidades</a:t>
            </a:r>
          </a:p>
          <a:p>
            <a:r>
              <a:rPr lang="pt-BR" sz="3600" dirty="0"/>
              <a:t>  Recursos disponíveis</a:t>
            </a:r>
          </a:p>
          <a:p>
            <a:r>
              <a:rPr lang="pt-BR" sz="3600" dirty="0"/>
              <a:t>A urgência que o problema pode tomar por uma provável mobilização social</a:t>
            </a:r>
          </a:p>
          <a:p>
            <a:r>
              <a:rPr lang="pt-BR" sz="3600" dirty="0"/>
              <a:t> Necessidade política</a:t>
            </a:r>
          </a:p>
        </p:txBody>
      </p:sp>
    </p:spTree>
    <p:extLst>
      <p:ext uri="{BB962C8B-B14F-4D97-AF65-F5344CB8AC3E}">
        <p14:creationId xmlns:p14="http://schemas.microsoft.com/office/powerpoint/2010/main" val="3751257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20914" y="365125"/>
            <a:ext cx="11350171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pt-BR" dirty="0" smtClean="0"/>
              <a:t/>
            </a:r>
            <a:br>
              <a:rPr lang="pt-BR" dirty="0" smtClean="0"/>
            </a:br>
            <a:r>
              <a:rPr lang="pt-BR" sz="5300" b="1" dirty="0" smtClean="0">
                <a:solidFill>
                  <a:srgbClr val="0070C0"/>
                </a:solidFill>
              </a:rPr>
              <a:t>COMO OS PROBLEMAS ENTRAM NA AGENDA? </a:t>
            </a:r>
            <a:r>
              <a:rPr lang="pt-BR" sz="5300" b="1" dirty="0">
                <a:solidFill>
                  <a:srgbClr val="0070C0"/>
                </a:solidFill>
              </a:rPr>
              <a:t/>
            </a:r>
            <a:br>
              <a:rPr lang="pt-BR" sz="5300" b="1" dirty="0">
                <a:solidFill>
                  <a:srgbClr val="0070C0"/>
                </a:solidFill>
              </a:rPr>
            </a:br>
            <a:endParaRPr lang="pt-BR" sz="5300" b="1" dirty="0">
              <a:solidFill>
                <a:srgbClr val="0070C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20913" y="1825625"/>
            <a:ext cx="11350171" cy="4351338"/>
          </a:xfrm>
        </p:spPr>
        <p:txBody>
          <a:bodyPr>
            <a:normAutofit lnSpcReduction="10000"/>
          </a:bodyPr>
          <a:lstStyle/>
          <a:p>
            <a:endParaRPr lang="pt-BR" dirty="0"/>
          </a:p>
          <a:p>
            <a:r>
              <a:rPr lang="pt-BR" sz="3600" b="1" dirty="0" smtClean="0"/>
              <a:t>Atenção</a:t>
            </a:r>
            <a:r>
              <a:rPr lang="pt-BR" sz="3600" dirty="0" smtClean="0"/>
              <a:t> – diferentes </a:t>
            </a:r>
            <a:r>
              <a:rPr lang="pt-BR" sz="3600" dirty="0"/>
              <a:t>atores percebem uma situação como merecedor de intervenção </a:t>
            </a:r>
            <a:endParaRPr lang="pt-BR" sz="3600" dirty="0" smtClean="0"/>
          </a:p>
          <a:p>
            <a:endParaRPr lang="pt-BR" sz="3600" dirty="0"/>
          </a:p>
          <a:p>
            <a:r>
              <a:rPr lang="pt-BR" sz="3600" b="1" dirty="0" smtClean="0"/>
              <a:t>Resolubilidade</a:t>
            </a:r>
            <a:r>
              <a:rPr lang="pt-BR" sz="3600" dirty="0" smtClean="0"/>
              <a:t> </a:t>
            </a:r>
            <a:r>
              <a:rPr lang="pt-BR" sz="3600" dirty="0"/>
              <a:t>– soluções (ações) devem ser necessárias e factíveis </a:t>
            </a:r>
            <a:endParaRPr lang="pt-BR" sz="3600" dirty="0" smtClean="0"/>
          </a:p>
          <a:p>
            <a:endParaRPr lang="pt-BR" sz="3600" dirty="0"/>
          </a:p>
          <a:p>
            <a:r>
              <a:rPr lang="pt-BR" sz="3600" b="1" dirty="0" smtClean="0"/>
              <a:t>Competência</a:t>
            </a:r>
            <a:r>
              <a:rPr lang="pt-BR" sz="3600" dirty="0" smtClean="0"/>
              <a:t> </a:t>
            </a:r>
            <a:r>
              <a:rPr lang="pt-BR" sz="3600" dirty="0"/>
              <a:t>– deve envolver responsabilidades públicas 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58748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t-BR" sz="5300" b="1" dirty="0" smtClean="0">
                <a:solidFill>
                  <a:srgbClr val="00B050"/>
                </a:solidFill>
              </a:rPr>
              <a:t>A FORMULAÇÃO DA POLÍTICA</a:t>
            </a:r>
            <a:r>
              <a:rPr lang="pt-BR" dirty="0" smtClean="0"/>
              <a:t/>
            </a:r>
            <a:br>
              <a:rPr lang="pt-BR" dirty="0" smtClean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7999" y="1825625"/>
            <a:ext cx="11219543" cy="4749346"/>
          </a:xfrm>
        </p:spPr>
        <p:txBody>
          <a:bodyPr>
            <a:normAutofit/>
          </a:bodyPr>
          <a:lstStyle/>
          <a:p>
            <a:r>
              <a:rPr lang="pt-BR" sz="3200" dirty="0" smtClean="0"/>
              <a:t>Apresentação </a:t>
            </a:r>
            <a:r>
              <a:rPr lang="pt-BR" sz="3200" dirty="0"/>
              <a:t>de soluções ou alternativas. </a:t>
            </a:r>
            <a:endParaRPr lang="pt-BR" sz="3200" dirty="0" smtClean="0"/>
          </a:p>
          <a:p>
            <a:r>
              <a:rPr lang="pt-BR" sz="3200" dirty="0"/>
              <a:t>M</a:t>
            </a:r>
            <a:r>
              <a:rPr lang="pt-BR" sz="3200" dirty="0" smtClean="0"/>
              <a:t>omento </a:t>
            </a:r>
            <a:r>
              <a:rPr lang="pt-BR" sz="3200" dirty="0"/>
              <a:t>em que deve ser definido o objetivo da política, quais serão os programas desenvolvidos e as linhas de ação.  </a:t>
            </a:r>
          </a:p>
          <a:p>
            <a:r>
              <a:rPr lang="pt-BR" sz="3200" dirty="0" smtClean="0"/>
              <a:t>Organizam-se </a:t>
            </a:r>
            <a:r>
              <a:rPr lang="pt-BR" sz="3200" dirty="0"/>
              <a:t>as ideias, alocam-se os recursos e recorre-se à opinião de especialistas para estabelecer os objetivos e resultados que querem alcançar com as estratégias que são criadas. </a:t>
            </a:r>
            <a:endParaRPr lang="pt-BR" sz="3200" dirty="0" smtClean="0"/>
          </a:p>
          <a:p>
            <a:r>
              <a:rPr lang="pt-BR" sz="3200" dirty="0"/>
              <a:t>O</a:t>
            </a:r>
            <a:r>
              <a:rPr lang="pt-BR" sz="3200" dirty="0" smtClean="0"/>
              <a:t>s </a:t>
            </a:r>
            <a:r>
              <a:rPr lang="pt-BR" sz="3200" dirty="0"/>
              <a:t>atores criam suas próprias propostas e planos e as defendem individualmente.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80890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t-BR" sz="6700" b="1" dirty="0" smtClean="0">
                <a:solidFill>
                  <a:srgbClr val="FF0000"/>
                </a:solidFill>
              </a:rPr>
              <a:t>IMPLEMENTAÇÃO</a:t>
            </a:r>
            <a:r>
              <a:rPr lang="pt-BR" b="1" dirty="0" smtClean="0"/>
              <a:t> </a:t>
            </a:r>
            <a:br>
              <a:rPr lang="pt-BR" b="1" dirty="0" smtClean="0"/>
            </a:b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1262743"/>
            <a:ext cx="10515600" cy="5312228"/>
          </a:xfrm>
        </p:spPr>
        <p:txBody>
          <a:bodyPr>
            <a:normAutofit fontScale="70000" lnSpcReduction="20000"/>
          </a:bodyPr>
          <a:lstStyle/>
          <a:p>
            <a:endParaRPr lang="pt-BR" dirty="0"/>
          </a:p>
          <a:p>
            <a:pPr marL="0" indent="0" algn="ctr">
              <a:buNone/>
            </a:pPr>
            <a:r>
              <a:rPr lang="pt-BR" sz="4400" dirty="0">
                <a:solidFill>
                  <a:srgbClr val="FF0000"/>
                </a:solidFill>
              </a:rPr>
              <a:t>Colocar em prática o que foi </a:t>
            </a:r>
            <a:r>
              <a:rPr lang="pt-BR" sz="4400" dirty="0" smtClean="0">
                <a:solidFill>
                  <a:srgbClr val="FF0000"/>
                </a:solidFill>
              </a:rPr>
              <a:t>formulado </a:t>
            </a:r>
            <a:endParaRPr lang="pt-BR" sz="4400" dirty="0">
              <a:solidFill>
                <a:srgbClr val="FF0000"/>
              </a:solidFill>
            </a:endParaRPr>
          </a:p>
          <a:p>
            <a:r>
              <a:rPr lang="pt-BR" sz="4400" dirty="0" smtClean="0"/>
              <a:t>Ações </a:t>
            </a:r>
            <a:r>
              <a:rPr lang="pt-BR" sz="4400" dirty="0"/>
              <a:t>destinadas a alcançar os fins estabelecidos pela política pública </a:t>
            </a:r>
          </a:p>
          <a:p>
            <a:r>
              <a:rPr lang="pt-BR" sz="4400" dirty="0" smtClean="0"/>
              <a:t>Ocorre </a:t>
            </a:r>
            <a:r>
              <a:rPr lang="pt-BR" sz="4400" dirty="0"/>
              <a:t>quando a ação planejada alcança o beneficiário </a:t>
            </a:r>
            <a:endParaRPr lang="pt-BR" sz="4400" dirty="0" smtClean="0"/>
          </a:p>
          <a:p>
            <a:pPr marL="0" indent="0" algn="ctr">
              <a:buNone/>
            </a:pPr>
            <a:endParaRPr lang="pt-BR" sz="4400" dirty="0" smtClean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pt-BR" sz="4400" dirty="0" smtClean="0">
                <a:solidFill>
                  <a:srgbClr val="FF0000"/>
                </a:solidFill>
              </a:rPr>
              <a:t>Planejamento </a:t>
            </a:r>
            <a:r>
              <a:rPr lang="pt-BR" sz="4400" dirty="0">
                <a:solidFill>
                  <a:srgbClr val="FF0000"/>
                </a:solidFill>
              </a:rPr>
              <a:t>e organização de recursos humanos e materiais utilizados para operacionalizar a política pública pensada </a:t>
            </a:r>
          </a:p>
          <a:p>
            <a:r>
              <a:rPr lang="pt-BR" sz="4400" dirty="0"/>
              <a:t>Planos </a:t>
            </a:r>
          </a:p>
          <a:p>
            <a:r>
              <a:rPr lang="pt-BR" sz="4400" dirty="0"/>
              <a:t>Programas </a:t>
            </a:r>
          </a:p>
          <a:p>
            <a:r>
              <a:rPr lang="pt-BR" sz="4400" dirty="0"/>
              <a:t>Projetos </a:t>
            </a:r>
          </a:p>
          <a:p>
            <a:endParaRPr lang="pt-BR" sz="4400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5097510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86757" y="387122"/>
            <a:ext cx="10018485" cy="1325563"/>
          </a:xfrm>
        </p:spPr>
        <p:txBody>
          <a:bodyPr>
            <a:normAutofit/>
          </a:bodyPr>
          <a:lstStyle/>
          <a:p>
            <a:pPr algn="ctr"/>
            <a:r>
              <a:rPr lang="pt-BR" sz="7200" b="1" dirty="0" smtClean="0">
                <a:solidFill>
                  <a:srgbClr val="0070C0"/>
                </a:solidFill>
              </a:rPr>
              <a:t>PLANO</a:t>
            </a:r>
            <a:r>
              <a:rPr lang="pt-BR" sz="7200" dirty="0" smtClean="0"/>
              <a:t> </a:t>
            </a:r>
            <a:endParaRPr lang="pt-BR" sz="72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2525485"/>
            <a:ext cx="10515600" cy="3651477"/>
          </a:xfrm>
        </p:spPr>
        <p:txBody>
          <a:bodyPr>
            <a:normAutofit/>
          </a:bodyPr>
          <a:lstStyle/>
          <a:p>
            <a:r>
              <a:rPr lang="pt-BR" sz="5400" dirty="0" smtClean="0"/>
              <a:t>Delineia </a:t>
            </a:r>
            <a:r>
              <a:rPr lang="pt-BR" sz="5400" dirty="0"/>
              <a:t>as decisões de caráter geral, as suas grandes linhas políticas, estratégias e diretrizes </a:t>
            </a:r>
            <a:r>
              <a:rPr lang="pt-BR" dirty="0"/>
              <a:t/>
            </a:r>
            <a:br>
              <a:rPr lang="pt-BR" dirty="0"/>
            </a:b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2835768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t-BR" sz="6000" b="1" dirty="0" smtClean="0">
                <a:solidFill>
                  <a:srgbClr val="0070C0"/>
                </a:solidFill>
              </a:rPr>
              <a:t>PROGRAMA</a:t>
            </a:r>
            <a:r>
              <a:rPr lang="pt-BR" dirty="0" smtClean="0"/>
              <a:t>  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/>
          <a:lstStyle/>
          <a:p>
            <a:r>
              <a:rPr lang="pt-BR" sz="4800" dirty="0" smtClean="0"/>
              <a:t>Aprofundamento </a:t>
            </a:r>
            <a:r>
              <a:rPr lang="pt-BR" sz="4800" dirty="0"/>
              <a:t>do plano. </a:t>
            </a:r>
            <a:endParaRPr lang="pt-BR" sz="4800" dirty="0" smtClean="0"/>
          </a:p>
          <a:p>
            <a:r>
              <a:rPr lang="pt-BR" sz="4800" dirty="0" smtClean="0"/>
              <a:t>Detalha </a:t>
            </a:r>
            <a:r>
              <a:rPr lang="pt-BR" sz="4800" dirty="0"/>
              <a:t>por setor, a política, diretrizes, metas e medidas instrumentais. É a setorização do plano. 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8153017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64029" y="432254"/>
            <a:ext cx="10515600" cy="1739446"/>
          </a:xfrm>
        </p:spPr>
        <p:txBody>
          <a:bodyPr>
            <a:normAutofit fontScale="90000"/>
          </a:bodyPr>
          <a:lstStyle/>
          <a:p>
            <a:pPr algn="ctr"/>
            <a:r>
              <a:rPr lang="pt-BR" sz="6700" b="1" dirty="0" smtClean="0"/>
              <a:t>PROJETO</a:t>
            </a:r>
            <a:r>
              <a:rPr lang="pt-BR" dirty="0" smtClean="0"/>
              <a:t>  </a:t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3590925"/>
            <a:ext cx="10845800" cy="4351338"/>
          </a:xfrm>
        </p:spPr>
        <p:txBody>
          <a:bodyPr/>
          <a:lstStyle/>
          <a:p>
            <a:pPr marL="0" indent="0">
              <a:buNone/>
            </a:pPr>
            <a:endParaRPr lang="pt-BR" dirty="0" smtClean="0"/>
          </a:p>
          <a:p>
            <a:pPr marL="0" indent="0">
              <a:buNone/>
            </a:pPr>
            <a:endParaRPr lang="pt-BR" dirty="0"/>
          </a:p>
        </p:txBody>
      </p:sp>
      <p:sp>
        <p:nvSpPr>
          <p:cNvPr id="5" name="Retângulo 4"/>
          <p:cNvSpPr/>
          <p:nvPr/>
        </p:nvSpPr>
        <p:spPr>
          <a:xfrm>
            <a:off x="664029" y="1713488"/>
            <a:ext cx="10773227" cy="37548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4400" dirty="0"/>
              <a:t>Documento que sistematiza e estabelece o traçado prévio da operação. Proposição de produção de algum bem ou serviço por meio de técnicas previamente determinadas e com o objetivo de obter resultados planejados </a:t>
            </a:r>
            <a:r>
              <a:rPr lang="pt-BR" dirty="0"/>
              <a:t/>
            </a:r>
            <a:br>
              <a:rPr lang="pt-BR" dirty="0"/>
            </a:b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247624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682171"/>
            <a:ext cx="10515600" cy="5494792"/>
          </a:xfrm>
        </p:spPr>
        <p:txBody>
          <a:bodyPr/>
          <a:lstStyle/>
          <a:p>
            <a:pPr algn="ctr"/>
            <a:r>
              <a:rPr lang="pt-BR" sz="4000" dirty="0" smtClean="0"/>
              <a:t>...conjuntos </a:t>
            </a:r>
            <a:r>
              <a:rPr lang="pt-BR" sz="4000" dirty="0"/>
              <a:t>de programas, ações e decisões tomadas pelos </a:t>
            </a:r>
            <a:r>
              <a:rPr lang="pt-BR" sz="4000" dirty="0" smtClean="0"/>
              <a:t>governos/estado com </a:t>
            </a:r>
            <a:r>
              <a:rPr lang="pt-BR" sz="4000" dirty="0"/>
              <a:t>a participação, direta ou indireta, de entes públicos ou privados que visam assegurar determinado direito de cidadania para vários grupos da sociedade ou para determinado segmento social, cultural, étnico ou econômico. </a:t>
            </a:r>
            <a:endParaRPr lang="pt-BR" sz="4000" dirty="0" smtClean="0"/>
          </a:p>
          <a:p>
            <a:pPr marL="0" indent="0" algn="ctr">
              <a:buNone/>
            </a:pPr>
            <a:endParaRPr lang="pt-BR" dirty="0" smtClean="0"/>
          </a:p>
          <a:p>
            <a:pPr marL="0" indent="0" algn="ctr">
              <a:buNone/>
            </a:pPr>
            <a:r>
              <a:rPr lang="pt-BR" sz="4400" b="1" dirty="0" smtClean="0"/>
              <a:t>DIREITOS ASSEGURADOS NA CONSTITUIÇÃO</a:t>
            </a:r>
            <a:endParaRPr lang="pt-BR" sz="4400" b="1" dirty="0"/>
          </a:p>
        </p:txBody>
      </p:sp>
    </p:spTree>
    <p:extLst>
      <p:ext uri="{BB962C8B-B14F-4D97-AF65-F5344CB8AC3E}">
        <p14:creationId xmlns:p14="http://schemas.microsoft.com/office/powerpoint/2010/main" val="1209693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65943" y="0"/>
            <a:ext cx="7678057" cy="6857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612327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b="1" dirty="0" smtClean="0"/>
              <a:t>MONITORAMENTO E AVALIAÇÃO </a:t>
            </a:r>
            <a:br>
              <a:rPr lang="pt-BR" b="1" dirty="0" smtClean="0"/>
            </a:b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06399" y="1259567"/>
            <a:ext cx="11306629" cy="5271861"/>
          </a:xfrm>
        </p:spPr>
        <p:txBody>
          <a:bodyPr>
            <a:normAutofit fontScale="92500"/>
          </a:bodyPr>
          <a:lstStyle/>
          <a:p>
            <a:endParaRPr lang="pt-BR" dirty="0"/>
          </a:p>
          <a:p>
            <a:pPr marL="0" indent="0">
              <a:buNone/>
            </a:pPr>
            <a:r>
              <a:rPr lang="pt-BR" b="1" dirty="0" smtClean="0">
                <a:solidFill>
                  <a:srgbClr val="0070C0"/>
                </a:solidFill>
              </a:rPr>
              <a:t>PROCESSO DE ACOMPANHAMENTO DO CUMPRIMENTO DE UMA ATIVIDADE (PLANEJADA) COM O OBJETIVO DE SE EMPREENDER ALINHAMENTOS QUE ASSEGUREM O ALCANCE DOS OBJETIVOS </a:t>
            </a:r>
          </a:p>
          <a:p>
            <a:r>
              <a:rPr lang="pt-BR" dirty="0" smtClean="0"/>
              <a:t>Ação </a:t>
            </a:r>
            <a:r>
              <a:rPr lang="pt-BR" dirty="0"/>
              <a:t>constante que abrange todas as fases do ciclo das políticas públicas, desde a formação da agenda até a análise das mudanças sociais decorrentes delas; </a:t>
            </a:r>
          </a:p>
          <a:p>
            <a:r>
              <a:rPr lang="pt-BR" dirty="0" smtClean="0"/>
              <a:t>Análise </a:t>
            </a:r>
            <a:r>
              <a:rPr lang="pt-BR" dirty="0"/>
              <a:t>dos efeitos produzidos na sociedade pelas políticas públicas, bem como mensuração desses efeitos. </a:t>
            </a:r>
            <a:endParaRPr lang="pt-BR" dirty="0" smtClean="0"/>
          </a:p>
          <a:p>
            <a:pPr marL="0" indent="0">
              <a:buNone/>
            </a:pPr>
            <a:r>
              <a:rPr lang="pt-BR" b="1" dirty="0" smtClean="0">
                <a:solidFill>
                  <a:srgbClr val="0070C0"/>
                </a:solidFill>
              </a:rPr>
              <a:t>ACOMPANHAMENTO CONTÍNUO DAS AÇÕES </a:t>
            </a:r>
          </a:p>
          <a:p>
            <a:r>
              <a:rPr lang="pt-BR" dirty="0" smtClean="0"/>
              <a:t>Avaliação </a:t>
            </a:r>
            <a:endParaRPr lang="pt-BR" dirty="0"/>
          </a:p>
          <a:p>
            <a:r>
              <a:rPr lang="pt-BR" dirty="0" smtClean="0"/>
              <a:t>Indicadores </a:t>
            </a:r>
            <a:endParaRPr lang="pt-BR" dirty="0"/>
          </a:p>
          <a:p>
            <a:r>
              <a:rPr lang="pt-BR" dirty="0" smtClean="0"/>
              <a:t>Eficiência</a:t>
            </a:r>
            <a:r>
              <a:rPr lang="pt-BR" dirty="0"/>
              <a:t>, eficácia e efetividade. </a:t>
            </a:r>
          </a:p>
          <a:p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8267460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/>
              <a:t>AVALIAÇÃO PODE LEVAR A.. </a:t>
            </a:r>
            <a:br>
              <a:rPr lang="pt-BR" b="1" dirty="0" smtClean="0"/>
            </a:b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pt-BR" sz="4400" dirty="0"/>
          </a:p>
          <a:p>
            <a:r>
              <a:rPr lang="pt-BR" sz="4400" dirty="0" smtClean="0"/>
              <a:t>Continuação </a:t>
            </a:r>
            <a:r>
              <a:rPr lang="pt-BR" sz="4400" dirty="0"/>
              <a:t>da política como está </a:t>
            </a:r>
          </a:p>
          <a:p>
            <a:r>
              <a:rPr lang="pt-BR" sz="4400" dirty="0" smtClean="0"/>
              <a:t>Reestruturação </a:t>
            </a:r>
            <a:r>
              <a:rPr lang="pt-BR" sz="4400" dirty="0"/>
              <a:t>de aspectos práticos da política pública </a:t>
            </a:r>
          </a:p>
          <a:p>
            <a:r>
              <a:rPr lang="pt-BR" sz="4400" dirty="0" smtClean="0"/>
              <a:t>Extinção</a:t>
            </a:r>
            <a:endParaRPr lang="pt-BR" sz="4400" dirty="0"/>
          </a:p>
        </p:txBody>
      </p:sp>
    </p:spTree>
    <p:extLst>
      <p:ext uri="{BB962C8B-B14F-4D97-AF65-F5344CB8AC3E}">
        <p14:creationId xmlns:p14="http://schemas.microsoft.com/office/powerpoint/2010/main" val="350170099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b="1" dirty="0" smtClean="0">
                <a:solidFill>
                  <a:srgbClr val="FF0000"/>
                </a:solidFill>
              </a:rPr>
              <a:t>ATORES NO PROCESSO DE POLÍTICAS PÚBLICAS </a:t>
            </a:r>
            <a:br>
              <a:rPr lang="pt-BR" b="1" dirty="0" smtClean="0">
                <a:solidFill>
                  <a:srgbClr val="FF0000"/>
                </a:solidFill>
              </a:rPr>
            </a:br>
            <a:endParaRPr lang="pt-BR" b="1" dirty="0">
              <a:solidFill>
                <a:srgbClr val="FF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214086" y="2450664"/>
            <a:ext cx="5181600" cy="4351338"/>
          </a:xfrm>
        </p:spPr>
        <p:txBody>
          <a:bodyPr>
            <a:normAutofit/>
          </a:bodyPr>
          <a:lstStyle/>
          <a:p>
            <a:endParaRPr lang="pt-BR" dirty="0"/>
          </a:p>
          <a:p>
            <a:r>
              <a:rPr lang="pt-BR" b="1" dirty="0" smtClean="0">
                <a:solidFill>
                  <a:srgbClr val="FF0000"/>
                </a:solidFill>
              </a:rPr>
              <a:t>GOVERNAMENTAIS </a:t>
            </a:r>
          </a:p>
          <a:p>
            <a:r>
              <a:rPr lang="pt-BR" dirty="0" smtClean="0"/>
              <a:t>Políticos </a:t>
            </a:r>
            <a:r>
              <a:rPr lang="pt-BR" dirty="0"/>
              <a:t>ou designados politicamente </a:t>
            </a:r>
          </a:p>
          <a:p>
            <a:r>
              <a:rPr lang="pt-BR" dirty="0"/>
              <a:t>Burocratas </a:t>
            </a:r>
          </a:p>
          <a:p>
            <a:r>
              <a:rPr lang="pt-BR" dirty="0"/>
              <a:t>Juízes </a:t>
            </a:r>
          </a:p>
          <a:p>
            <a:endParaRPr lang="pt-BR" dirty="0"/>
          </a:p>
        </p:txBody>
      </p:sp>
      <p:sp>
        <p:nvSpPr>
          <p:cNvPr id="5" name="Espaço Reservado para Conteúdo 4"/>
          <p:cNvSpPr>
            <a:spLocks noGrp="1"/>
          </p:cNvSpPr>
          <p:nvPr>
            <p:ph sz="half" idx="2"/>
          </p:nvPr>
        </p:nvSpPr>
        <p:spPr>
          <a:xfrm>
            <a:off x="6616700" y="2860239"/>
            <a:ext cx="5181600" cy="3941763"/>
          </a:xfrm>
        </p:spPr>
        <p:txBody>
          <a:bodyPr>
            <a:normAutofit/>
          </a:bodyPr>
          <a:lstStyle/>
          <a:p>
            <a:r>
              <a:rPr lang="pt-BR" b="1" dirty="0">
                <a:solidFill>
                  <a:srgbClr val="FF0000"/>
                </a:solidFill>
              </a:rPr>
              <a:t>NÃO GOVERNAMENTAIS </a:t>
            </a:r>
          </a:p>
          <a:p>
            <a:r>
              <a:rPr lang="pt-BR" dirty="0"/>
              <a:t>Grupos de interesse </a:t>
            </a:r>
          </a:p>
          <a:p>
            <a:r>
              <a:rPr lang="pt-BR" dirty="0"/>
              <a:t>Partidos políticos </a:t>
            </a:r>
          </a:p>
          <a:p>
            <a:r>
              <a:rPr lang="pt-BR" dirty="0"/>
              <a:t>Meios de comunicação </a:t>
            </a:r>
          </a:p>
          <a:p>
            <a:r>
              <a:rPr lang="pt-BR" dirty="0"/>
              <a:t>Beneficiários </a:t>
            </a:r>
          </a:p>
          <a:p>
            <a:r>
              <a:rPr lang="pt-BR" dirty="0"/>
              <a:t>Terceiro setor </a:t>
            </a:r>
          </a:p>
          <a:p>
            <a:r>
              <a:rPr lang="pt-BR" dirty="0"/>
              <a:t>Outros </a:t>
            </a:r>
            <a:r>
              <a:rPr lang="pt-BR" i="1" dirty="0" err="1"/>
              <a:t>stakeholders</a:t>
            </a:r>
            <a:r>
              <a:rPr lang="pt-BR" i="1" dirty="0"/>
              <a:t> (partes interessadas)</a:t>
            </a:r>
            <a:endParaRPr lang="pt-BR" dirty="0"/>
          </a:p>
          <a:p>
            <a:endParaRPr lang="pt-BR" dirty="0"/>
          </a:p>
        </p:txBody>
      </p:sp>
      <p:sp>
        <p:nvSpPr>
          <p:cNvPr id="4" name="Retângulo 3"/>
          <p:cNvSpPr/>
          <p:nvPr/>
        </p:nvSpPr>
        <p:spPr>
          <a:xfrm>
            <a:off x="214086" y="1044357"/>
            <a:ext cx="11584214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800" dirty="0">
                <a:solidFill>
                  <a:srgbClr val="0070C0"/>
                </a:solidFill>
              </a:rPr>
              <a:t>Indivíduos, grupos ou organizações que desempenham um papel na arena política </a:t>
            </a:r>
          </a:p>
          <a:p>
            <a:pPr algn="ctr"/>
            <a:r>
              <a:rPr lang="pt-BR" sz="2800" dirty="0">
                <a:solidFill>
                  <a:srgbClr val="0070C0"/>
                </a:solidFill>
              </a:rPr>
              <a:t>Os que exercem influência – direta ou indireta – sobre o conteúdo e os resultados/ impactos de uma política pública </a:t>
            </a:r>
          </a:p>
        </p:txBody>
      </p:sp>
    </p:spTree>
    <p:extLst>
      <p:ext uri="{BB962C8B-B14F-4D97-AF65-F5344CB8AC3E}">
        <p14:creationId xmlns:p14="http://schemas.microsoft.com/office/powerpoint/2010/main" val="90465214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b="1" dirty="0" smtClean="0">
                <a:solidFill>
                  <a:srgbClr val="00B050"/>
                </a:solidFill>
              </a:rPr>
              <a:t>POLÍTICAS PÚBLICAS DE SAÚDE</a:t>
            </a:r>
            <a:r>
              <a:rPr lang="pt-BR" dirty="0" smtClean="0"/>
              <a:t/>
            </a:r>
            <a:br>
              <a:rPr lang="pt-BR" dirty="0" smtClean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35429" y="1219200"/>
            <a:ext cx="11219542" cy="5341257"/>
          </a:xfrm>
        </p:spPr>
        <p:txBody>
          <a:bodyPr>
            <a:normAutofit/>
          </a:bodyPr>
          <a:lstStyle/>
          <a:p>
            <a:r>
              <a:rPr lang="pt-BR" sz="4000" dirty="0" smtClean="0"/>
              <a:t>Ter </a:t>
            </a:r>
            <a:r>
              <a:rPr lang="pt-BR" sz="4000" dirty="0"/>
              <a:t>acesso a tudo o que é necessário para uma vida saudável é um direito de todos e está assegurado pela Constituição </a:t>
            </a:r>
            <a:r>
              <a:rPr lang="pt-BR" sz="4000" dirty="0" smtClean="0"/>
              <a:t>Brasileira</a:t>
            </a:r>
            <a:r>
              <a:rPr lang="pt-BR" sz="4000" dirty="0"/>
              <a:t>. Isso inclui atendimento médico, mas também se refere a condições para promoção e prevenção de doenças. As políticas públicas de saúde são todas as estratégias governamentais realizadas para garantir que essa lei seja cumprida.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1311482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>
                <a:solidFill>
                  <a:srgbClr val="00B050"/>
                </a:solidFill>
              </a:rPr>
              <a:t>O QUE SÃO POLÍTICAS PÚBLICAS DE SAÚDE?</a:t>
            </a:r>
            <a:br>
              <a:rPr lang="pt-BR" b="1" dirty="0" smtClean="0">
                <a:solidFill>
                  <a:srgbClr val="00B050"/>
                </a:solidFill>
              </a:rPr>
            </a:br>
            <a:endParaRPr lang="pt-BR" b="1" dirty="0">
              <a:solidFill>
                <a:srgbClr val="00B05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35429" y="1465942"/>
            <a:ext cx="11393714" cy="5138057"/>
          </a:xfrm>
        </p:spPr>
        <p:txBody>
          <a:bodyPr/>
          <a:lstStyle/>
          <a:p>
            <a:r>
              <a:rPr lang="pt-BR" sz="3600" dirty="0" smtClean="0"/>
              <a:t>A </a:t>
            </a:r>
            <a:r>
              <a:rPr lang="pt-BR" sz="3600" dirty="0"/>
              <a:t>legislação nacional estabelece que é responsabilidade do Estado garantir que todos tenham acesso à saúde. </a:t>
            </a:r>
          </a:p>
          <a:p>
            <a:endParaRPr lang="pt-BR" sz="3600" dirty="0"/>
          </a:p>
          <a:p>
            <a:r>
              <a:rPr lang="pt-BR" sz="3600" dirty="0"/>
              <a:t>Acesso à saúde é dar condições para que todos os cidadãos tenham qualidade de vida, isso inclui não só questões médicas, mas também socioeconômicas. Isso porque a situação do ambiente e a forma como se vive estão diretamente relacionados ao bem-estar.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57869950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t-BR" sz="5400" b="1" dirty="0" smtClean="0">
                <a:solidFill>
                  <a:srgbClr val="00B050"/>
                </a:solidFill>
              </a:rPr>
              <a:t>POLÍTICAS PÚBLICAS DE SAÚDE </a:t>
            </a:r>
            <a:endParaRPr lang="pt-BR" sz="5400" b="1" dirty="0">
              <a:solidFill>
                <a:srgbClr val="00B05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pt-BR" sz="4800" dirty="0"/>
              <a:t>A</a:t>
            </a:r>
            <a:r>
              <a:rPr lang="pt-BR" sz="4800" dirty="0" smtClean="0"/>
              <a:t>ções </a:t>
            </a:r>
            <a:r>
              <a:rPr lang="pt-BR" sz="4800" dirty="0"/>
              <a:t>e programas governamentais que visam melhorar as condições de saúde da população como um todo. Isso inclui tanto ações de serviços de atendimento, como de proteção e promoção da saúde.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99233101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61257" y="365125"/>
            <a:ext cx="11654972" cy="1325563"/>
          </a:xfrm>
        </p:spPr>
        <p:txBody>
          <a:bodyPr>
            <a:noAutofit/>
          </a:bodyPr>
          <a:lstStyle/>
          <a:p>
            <a:pPr algn="ctr"/>
            <a:r>
              <a:rPr lang="pt-BR" sz="4800" b="1" dirty="0" smtClean="0">
                <a:solidFill>
                  <a:srgbClr val="FF0000"/>
                </a:solidFill>
              </a:rPr>
              <a:t>Quais são as principais políticas públicas de saúde? </a:t>
            </a:r>
            <a:br>
              <a:rPr lang="pt-BR" sz="4800" b="1" dirty="0" smtClean="0">
                <a:solidFill>
                  <a:srgbClr val="FF0000"/>
                </a:solidFill>
              </a:rPr>
            </a:br>
            <a:endParaRPr lang="pt-BR" sz="4800" b="1" dirty="0">
              <a:solidFill>
                <a:srgbClr val="FF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As </a:t>
            </a:r>
            <a:r>
              <a:rPr lang="pt-BR" dirty="0"/>
              <a:t>principais políticas públicas de saúde no Brasil estão associadas à criação do Sistema Único de Saúde, em 1.990, através da Lei nº 8.080, de 19 de setembro. Ela detalha todos os compromissos e responsabilidades do Estado e especifica quais as atribuições de competência no Município, do Estado e da União. </a:t>
            </a:r>
          </a:p>
          <a:p>
            <a:endParaRPr lang="pt-BR" dirty="0"/>
          </a:p>
          <a:p>
            <a:r>
              <a:rPr lang="pt-BR" dirty="0"/>
              <a:t>Ao longo de seus 30 anos de existência, o sistema criou vários programas de destaque, alguns inclusive utilizados pela OMS como referência mundial. </a:t>
            </a:r>
          </a:p>
        </p:txBody>
      </p:sp>
    </p:spTree>
    <p:extLst>
      <p:ext uri="{BB962C8B-B14F-4D97-AF65-F5344CB8AC3E}">
        <p14:creationId xmlns:p14="http://schemas.microsoft.com/office/powerpoint/2010/main" val="391955461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t-BR" sz="6000" b="1" dirty="0" smtClean="0">
                <a:solidFill>
                  <a:srgbClr val="00B050"/>
                </a:solidFill>
              </a:rPr>
              <a:t>DESTAQUES</a:t>
            </a:r>
            <a:r>
              <a:rPr lang="pt-BR" dirty="0" smtClean="0"/>
              <a:t/>
            </a:r>
            <a:br>
              <a:rPr lang="pt-BR" dirty="0" smtClean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8000" y="1320800"/>
            <a:ext cx="10845800" cy="5341257"/>
          </a:xfrm>
        </p:spPr>
        <p:txBody>
          <a:bodyPr/>
          <a:lstStyle/>
          <a:p>
            <a:pPr marL="0" indent="0">
              <a:buNone/>
            </a:pPr>
            <a:endParaRPr lang="pt-BR" dirty="0"/>
          </a:p>
          <a:p>
            <a:r>
              <a:rPr lang="pt-BR" sz="4400" dirty="0"/>
              <a:t>Estratégia Saúde da Família </a:t>
            </a:r>
            <a:endParaRPr lang="pt-BR" sz="4400" dirty="0" smtClean="0"/>
          </a:p>
          <a:p>
            <a:r>
              <a:rPr lang="pt-BR" sz="4400" dirty="0" smtClean="0"/>
              <a:t>Programa Nacional de Imunizações</a:t>
            </a:r>
          </a:p>
          <a:p>
            <a:r>
              <a:rPr lang="pt-BR" sz="4400" dirty="0" smtClean="0"/>
              <a:t>Controle da AIDS</a:t>
            </a:r>
          </a:p>
          <a:p>
            <a:r>
              <a:rPr lang="pt-BR" sz="4400" dirty="0" smtClean="0"/>
              <a:t>Sistema Nacional de Transplantes</a:t>
            </a:r>
          </a:p>
          <a:p>
            <a:r>
              <a:rPr lang="pt-BR" sz="4400" dirty="0" smtClean="0"/>
              <a:t>Programa Nacional de Controle ao Tabagismo</a:t>
            </a:r>
          </a:p>
          <a:p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1070994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pt-BR" sz="4400" dirty="0" smtClean="0"/>
              <a:t>O conceito de público não significa somente gestão governamental, mas, um interesse público que permeia o Estado e o Governo (primeiro setor), a iniciativa privada (segundo setor) e as diversas organizações da sociedade civil (terceiro setor).</a:t>
            </a:r>
            <a:endParaRPr lang="pt-BR" sz="4400" dirty="0"/>
          </a:p>
        </p:txBody>
      </p:sp>
    </p:spTree>
    <p:extLst>
      <p:ext uri="{BB962C8B-B14F-4D97-AF65-F5344CB8AC3E}">
        <p14:creationId xmlns:p14="http://schemas.microsoft.com/office/powerpoint/2010/main" val="2195149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18383"/>
            <a:ext cx="10515600" cy="1115332"/>
          </a:xfrm>
        </p:spPr>
        <p:txBody>
          <a:bodyPr/>
          <a:lstStyle/>
          <a:p>
            <a:pPr algn="ctr"/>
            <a:r>
              <a:rPr lang="pt-BR" b="1" dirty="0" smtClean="0">
                <a:solidFill>
                  <a:srgbClr val="FF0000"/>
                </a:solidFill>
              </a:rPr>
              <a:t>DIFERENÇA ENTRE ESTADO E GOVERNO</a:t>
            </a:r>
            <a:endParaRPr lang="pt-BR" b="1" dirty="0">
              <a:solidFill>
                <a:srgbClr val="FF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22513" y="1233714"/>
            <a:ext cx="11190515" cy="5471885"/>
          </a:xfrm>
        </p:spPr>
        <p:txBody>
          <a:bodyPr>
            <a:normAutofit/>
          </a:bodyPr>
          <a:lstStyle/>
          <a:p>
            <a:r>
              <a:rPr lang="pt-BR" b="1" dirty="0" smtClean="0">
                <a:solidFill>
                  <a:srgbClr val="0070C0"/>
                </a:solidFill>
              </a:rPr>
              <a:t>ESTADO</a:t>
            </a:r>
            <a:r>
              <a:rPr lang="pt-BR" dirty="0" smtClean="0"/>
              <a:t> - conjunto </a:t>
            </a:r>
            <a:r>
              <a:rPr lang="pt-BR" dirty="0"/>
              <a:t>de instituições que controlam e administram uma nação e o seu ordenamento </a:t>
            </a:r>
            <a:r>
              <a:rPr lang="pt-BR" dirty="0" smtClean="0"/>
              <a:t>jurídico (governo, escolas</a:t>
            </a:r>
            <a:r>
              <a:rPr lang="pt-BR" dirty="0"/>
              <a:t>, </a:t>
            </a:r>
            <a:r>
              <a:rPr lang="pt-BR" dirty="0" smtClean="0"/>
              <a:t>prisões</a:t>
            </a:r>
            <a:r>
              <a:rPr lang="pt-BR" dirty="0"/>
              <a:t>, </a:t>
            </a:r>
            <a:r>
              <a:rPr lang="pt-BR" dirty="0" smtClean="0"/>
              <a:t>hospitais </a:t>
            </a:r>
            <a:r>
              <a:rPr lang="pt-BR" dirty="0"/>
              <a:t>públicos, </a:t>
            </a:r>
            <a:r>
              <a:rPr lang="pt-BR" dirty="0" smtClean="0"/>
              <a:t>exército</a:t>
            </a:r>
            <a:r>
              <a:rPr lang="pt-BR" dirty="0"/>
              <a:t>, dentre </a:t>
            </a:r>
            <a:r>
              <a:rPr lang="pt-BR" dirty="0" smtClean="0"/>
              <a:t>outras)</a:t>
            </a:r>
            <a:r>
              <a:rPr lang="pt-BR" dirty="0"/>
              <a:t> </a:t>
            </a:r>
            <a:endParaRPr lang="pt-BR" dirty="0" smtClean="0"/>
          </a:p>
          <a:p>
            <a:r>
              <a:rPr lang="pt-BR" dirty="0" smtClean="0"/>
              <a:t>formado </a:t>
            </a:r>
            <a:r>
              <a:rPr lang="pt-BR" dirty="0"/>
              <a:t>por três elementos principais: povo; território e soberania.</a:t>
            </a:r>
          </a:p>
          <a:p>
            <a:r>
              <a:rPr lang="pt-BR" dirty="0"/>
              <a:t>visa propiciar o bem-estar, harmonia social, qualidade de vida e garantir todos os meios para que exerçamos a democracia.</a:t>
            </a:r>
          </a:p>
          <a:p>
            <a:endParaRPr lang="pt-BR" dirty="0" smtClean="0"/>
          </a:p>
          <a:p>
            <a:r>
              <a:rPr lang="pt-BR" b="1" dirty="0" smtClean="0">
                <a:solidFill>
                  <a:srgbClr val="0070C0"/>
                </a:solidFill>
              </a:rPr>
              <a:t>GOVERNO</a:t>
            </a:r>
            <a:r>
              <a:rPr lang="pt-BR" dirty="0" smtClean="0"/>
              <a:t> - </a:t>
            </a:r>
            <a:r>
              <a:rPr lang="pt-BR" dirty="0"/>
              <a:t>liderança que controla estas instituições, especialmente o Poder Executivo</a:t>
            </a:r>
            <a:r>
              <a:rPr lang="pt-BR" dirty="0" smtClean="0"/>
              <a:t>.</a:t>
            </a:r>
          </a:p>
          <a:p>
            <a:r>
              <a:rPr lang="pt-BR" dirty="0"/>
              <a:t>O</a:t>
            </a:r>
            <a:r>
              <a:rPr lang="pt-BR" dirty="0" smtClean="0"/>
              <a:t> </a:t>
            </a:r>
            <a:r>
              <a:rPr lang="pt-BR" dirty="0"/>
              <a:t>governo é</a:t>
            </a:r>
            <a:r>
              <a:rPr lang="pt-BR" dirty="0" smtClean="0"/>
              <a:t> </a:t>
            </a:r>
            <a:r>
              <a:rPr lang="pt-BR" dirty="0"/>
              <a:t>apenas uma das instituições que compõem o Estado, com a função de administrá-lo</a:t>
            </a:r>
            <a:r>
              <a:rPr lang="pt-BR" dirty="0" smtClean="0"/>
              <a:t>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763588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80571" y="624114"/>
            <a:ext cx="10773229" cy="5965372"/>
          </a:xfrm>
        </p:spPr>
        <p:txBody>
          <a:bodyPr>
            <a:noAutofit/>
          </a:bodyPr>
          <a:lstStyle/>
          <a:p>
            <a:pPr algn="ctr"/>
            <a:r>
              <a:rPr lang="pt-BR" sz="4000" dirty="0" smtClean="0"/>
              <a:t>As </a:t>
            </a:r>
            <a:r>
              <a:rPr lang="pt-BR" sz="4000" b="1" dirty="0">
                <a:solidFill>
                  <a:srgbClr val="FF0000"/>
                </a:solidFill>
              </a:rPr>
              <a:t>políticas públicas </a:t>
            </a:r>
            <a:r>
              <a:rPr lang="pt-BR" sz="4000" dirty="0"/>
              <a:t>são uma resposta do Estado às necessidades do coletivo que, por meio do desenvolvimento de ações e programas, objetivam o bem-comum e a diminuição da desigualdade social. Esses programas e ações precisam ser estruturados de maneira funcional e sequencial para tornar possível a produção e organização do projeto. </a:t>
            </a:r>
          </a:p>
        </p:txBody>
      </p:sp>
    </p:spTree>
    <p:extLst>
      <p:ext uri="{BB962C8B-B14F-4D97-AF65-F5344CB8AC3E}">
        <p14:creationId xmlns:p14="http://schemas.microsoft.com/office/powerpoint/2010/main" val="336739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t-BR" sz="6600" b="1" dirty="0" smtClean="0">
                <a:solidFill>
                  <a:srgbClr val="0070C0"/>
                </a:solidFill>
              </a:rPr>
              <a:t>FUNÇÃO</a:t>
            </a:r>
            <a:endParaRPr lang="pt-BR" sz="6600" b="1" dirty="0">
              <a:solidFill>
                <a:srgbClr val="0070C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93485" y="1825625"/>
            <a:ext cx="11146971" cy="4351338"/>
          </a:xfrm>
        </p:spPr>
        <p:txBody>
          <a:bodyPr/>
          <a:lstStyle/>
          <a:p>
            <a:r>
              <a:rPr lang="pt-BR" sz="3600" dirty="0" smtClean="0"/>
              <a:t>promover </a:t>
            </a:r>
            <a:r>
              <a:rPr lang="pt-BR" sz="3600" dirty="0"/>
              <a:t>o bem-estar da </a:t>
            </a:r>
            <a:r>
              <a:rPr lang="pt-BR" sz="3600" dirty="0" smtClean="0"/>
              <a:t>sociedade, relacionado </a:t>
            </a:r>
            <a:r>
              <a:rPr lang="pt-BR" sz="3600" dirty="0"/>
              <a:t>a ações </a:t>
            </a:r>
            <a:r>
              <a:rPr lang="pt-BR" sz="3600" dirty="0" smtClean="0"/>
              <a:t>em </a:t>
            </a:r>
            <a:r>
              <a:rPr lang="pt-BR" sz="3600" dirty="0"/>
              <a:t>áreas como </a:t>
            </a:r>
            <a:r>
              <a:rPr lang="pt-BR" sz="3600" b="1" dirty="0">
                <a:solidFill>
                  <a:srgbClr val="00B050"/>
                </a:solidFill>
              </a:rPr>
              <a:t>saúde, educação, meio ambiente, habitação, assistência social, lazer, transporte e </a:t>
            </a:r>
            <a:r>
              <a:rPr lang="pt-BR" sz="3600" b="1" dirty="0" smtClean="0">
                <a:solidFill>
                  <a:srgbClr val="00B050"/>
                </a:solidFill>
              </a:rPr>
              <a:t>segurança</a:t>
            </a:r>
          </a:p>
          <a:p>
            <a:endParaRPr lang="pt-BR" dirty="0"/>
          </a:p>
          <a:p>
            <a:pPr marL="0" indent="0" algn="ctr">
              <a:buNone/>
            </a:pPr>
            <a:r>
              <a:rPr lang="pt-BR" sz="3600" b="1" dirty="0" smtClean="0">
                <a:solidFill>
                  <a:srgbClr val="0070C0"/>
                </a:solidFill>
              </a:rPr>
              <a:t>CONTEMPLAR A QUALIDADE DE VIDA COMO UM TODO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95011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t-BR" sz="5400" b="1" dirty="0" smtClean="0">
                <a:solidFill>
                  <a:srgbClr val="FF0000"/>
                </a:solidFill>
              </a:rPr>
              <a:t>EXEMPLO DE POLÍTICA PÚBLICA</a:t>
            </a:r>
            <a:endParaRPr lang="pt-BR" sz="5400" b="1" dirty="0">
              <a:solidFill>
                <a:srgbClr val="FF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04799" y="1825624"/>
            <a:ext cx="11509829" cy="4763861"/>
          </a:xfrm>
        </p:spPr>
        <p:txBody>
          <a:bodyPr/>
          <a:lstStyle/>
          <a:p>
            <a:pPr algn="ctr"/>
            <a:r>
              <a:rPr lang="pt-BR" sz="4800" dirty="0"/>
              <a:t>P</a:t>
            </a:r>
            <a:r>
              <a:rPr lang="pt-BR" sz="4800" dirty="0" smtClean="0"/>
              <a:t>rograma </a:t>
            </a:r>
            <a:r>
              <a:rPr lang="pt-BR" sz="4800" dirty="0"/>
              <a:t>Minha Casa, Minha Vida </a:t>
            </a:r>
            <a:r>
              <a:rPr lang="pt-BR" sz="4800" dirty="0" smtClean="0"/>
              <a:t>- </a:t>
            </a:r>
            <a:r>
              <a:rPr lang="pt-BR" sz="4800" dirty="0"/>
              <a:t>lançado em 2009 como uma tentativa de solução para o problema do déficit habitacional no </a:t>
            </a:r>
            <a:r>
              <a:rPr lang="pt-BR" sz="4800" dirty="0" smtClean="0"/>
              <a:t>Brasil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15107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54629" y="0"/>
            <a:ext cx="8679542" cy="6857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2465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b="1" dirty="0" smtClean="0">
                <a:solidFill>
                  <a:srgbClr val="00B050"/>
                </a:solidFill>
              </a:rPr>
              <a:t>IDENTIFICAÇÃO DO PROBLEMA </a:t>
            </a:r>
            <a:r>
              <a:rPr lang="pt-BR" dirty="0" smtClean="0"/>
              <a:t/>
            </a:r>
            <a:br>
              <a:rPr lang="pt-BR" dirty="0" smtClean="0"/>
            </a:br>
            <a:endParaRPr lang="pt-BR" dirty="0"/>
          </a:p>
        </p:txBody>
      </p:sp>
      <p:sp>
        <p:nvSpPr>
          <p:cNvPr id="8" name="Espaço Reservado para Conteúdo 7"/>
          <p:cNvSpPr>
            <a:spLocks noGrp="1"/>
          </p:cNvSpPr>
          <p:nvPr>
            <p:ph idx="1"/>
          </p:nvPr>
        </p:nvSpPr>
        <p:spPr>
          <a:xfrm>
            <a:off x="566057" y="1436914"/>
            <a:ext cx="10787743" cy="4740049"/>
          </a:xfrm>
        </p:spPr>
        <p:txBody>
          <a:bodyPr/>
          <a:lstStyle/>
          <a:p>
            <a:endParaRPr lang="pt-BR" dirty="0"/>
          </a:p>
          <a:p>
            <a:r>
              <a:rPr lang="pt-BR" dirty="0" smtClean="0">
                <a:solidFill>
                  <a:srgbClr val="FF0000"/>
                </a:solidFill>
              </a:rPr>
              <a:t>O QUE É UM PROBLEMA?</a:t>
            </a:r>
            <a:r>
              <a:rPr lang="pt-BR" dirty="0" smtClean="0"/>
              <a:t> </a:t>
            </a:r>
          </a:p>
          <a:p>
            <a:r>
              <a:rPr lang="pt-BR" dirty="0" smtClean="0"/>
              <a:t>Discrepância </a:t>
            </a:r>
            <a:r>
              <a:rPr lang="pt-BR" dirty="0"/>
              <a:t>entre o </a:t>
            </a:r>
            <a:r>
              <a:rPr lang="pt-BR" i="1" dirty="0"/>
              <a:t>status quo </a:t>
            </a:r>
            <a:r>
              <a:rPr lang="pt-BR" dirty="0"/>
              <a:t>e uma situação ideal </a:t>
            </a:r>
          </a:p>
          <a:p>
            <a:r>
              <a:rPr lang="pt-BR" dirty="0" smtClean="0">
                <a:solidFill>
                  <a:srgbClr val="0070C0"/>
                </a:solidFill>
              </a:rPr>
              <a:t>O QUE É UM PROBLEMA POLÍTICO? </a:t>
            </a:r>
          </a:p>
          <a:p>
            <a:r>
              <a:rPr lang="pt-BR" dirty="0" smtClean="0"/>
              <a:t>A </a:t>
            </a:r>
            <a:r>
              <a:rPr lang="pt-BR" dirty="0"/>
              <a:t>diferença entre o que se gostaria que fosse e o que é a realidade pública 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355417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5827</TotalTime>
  <Words>1092</Words>
  <Application>Microsoft Office PowerPoint</Application>
  <PresentationFormat>Widescreen</PresentationFormat>
  <Paragraphs>126</Paragraphs>
  <Slides>28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28</vt:i4>
      </vt:variant>
    </vt:vector>
  </HeadingPairs>
  <TitlesOfParts>
    <vt:vector size="32" baseType="lpstr">
      <vt:lpstr>Arial</vt:lpstr>
      <vt:lpstr>Calibri</vt:lpstr>
      <vt:lpstr>Calibri Light</vt:lpstr>
      <vt:lpstr>Tema do Office</vt:lpstr>
      <vt:lpstr> O QUE SÃO POLÍTICAS PÚBLICAS? </vt:lpstr>
      <vt:lpstr>Apresentação do PowerPoint</vt:lpstr>
      <vt:lpstr>Apresentação do PowerPoint</vt:lpstr>
      <vt:lpstr>DIFERENÇA ENTRE ESTADO E GOVERNO</vt:lpstr>
      <vt:lpstr>Apresentação do PowerPoint</vt:lpstr>
      <vt:lpstr>FUNÇÃO</vt:lpstr>
      <vt:lpstr>EXEMPLO DE POLÍTICA PÚBLICA</vt:lpstr>
      <vt:lpstr>Apresentação do PowerPoint</vt:lpstr>
      <vt:lpstr>IDENTIFICAÇÃO DO PROBLEMA  </vt:lpstr>
      <vt:lpstr>  </vt:lpstr>
      <vt:lpstr>FORMAÇÃO DE AGENDA  </vt:lpstr>
      <vt:lpstr>FORMAÇÃO DE AGENDA</vt:lpstr>
      <vt:lpstr>PLANEJAMENTO flexível – a viabilização de projetos depende de alguns fatores</vt:lpstr>
      <vt:lpstr> COMO OS PROBLEMAS ENTRAM NA AGENDA?  </vt:lpstr>
      <vt:lpstr>A FORMULAÇÃO DA POLÍTICA </vt:lpstr>
      <vt:lpstr>IMPLEMENTAÇÃO  </vt:lpstr>
      <vt:lpstr>PLANO </vt:lpstr>
      <vt:lpstr>PROGRAMA  </vt:lpstr>
      <vt:lpstr>PROJETO    </vt:lpstr>
      <vt:lpstr>Apresentação do PowerPoint</vt:lpstr>
      <vt:lpstr>MONITORAMENTO E AVALIAÇÃO  </vt:lpstr>
      <vt:lpstr>AVALIAÇÃO PODE LEVAR A..  </vt:lpstr>
      <vt:lpstr>ATORES NO PROCESSO DE POLÍTICAS PÚBLICAS  </vt:lpstr>
      <vt:lpstr>POLÍTICAS PÚBLICAS DE SAÚDE </vt:lpstr>
      <vt:lpstr>O QUE SÃO POLÍTICAS PÚBLICAS DE SAÚDE? </vt:lpstr>
      <vt:lpstr>POLÍTICAS PÚBLICAS DE SAÚDE </vt:lpstr>
      <vt:lpstr>Quais são as principais políticas públicas de saúde?  </vt:lpstr>
      <vt:lpstr>DESTAQUES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 que são políticas públicas?</dc:title>
  <dc:creator>Cliente</dc:creator>
  <cp:lastModifiedBy>Cliente</cp:lastModifiedBy>
  <cp:revision>28</cp:revision>
  <dcterms:created xsi:type="dcterms:W3CDTF">2021-07-27T22:00:03Z</dcterms:created>
  <dcterms:modified xsi:type="dcterms:W3CDTF">2022-08-25T16:07:20Z</dcterms:modified>
</cp:coreProperties>
</file>