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741" r:id="rId2"/>
    <p:sldId id="334" r:id="rId3"/>
    <p:sldId id="742" r:id="rId4"/>
    <p:sldId id="743" r:id="rId5"/>
    <p:sldId id="744" r:id="rId6"/>
    <p:sldId id="745" r:id="rId7"/>
    <p:sldId id="746" r:id="rId8"/>
    <p:sldId id="774" r:id="rId9"/>
    <p:sldId id="795" r:id="rId10"/>
    <p:sldId id="781" r:id="rId11"/>
    <p:sldId id="782" r:id="rId12"/>
    <p:sldId id="783" r:id="rId13"/>
    <p:sldId id="784" r:id="rId14"/>
    <p:sldId id="785" r:id="rId15"/>
    <p:sldId id="786" r:id="rId16"/>
    <p:sldId id="787" r:id="rId17"/>
    <p:sldId id="792" r:id="rId18"/>
    <p:sldId id="793" r:id="rId19"/>
    <p:sldId id="794" r:id="rId20"/>
    <p:sldId id="788" r:id="rId21"/>
    <p:sldId id="789" r:id="rId22"/>
    <p:sldId id="790" r:id="rId23"/>
    <p:sldId id="775" r:id="rId24"/>
    <p:sldId id="791" r:id="rId25"/>
    <p:sldId id="777" r:id="rId26"/>
    <p:sldId id="778" r:id="rId27"/>
    <p:sldId id="779" r:id="rId28"/>
    <p:sldId id="780" r:id="rId29"/>
    <p:sldId id="748" r:id="rId30"/>
    <p:sldId id="749" r:id="rId31"/>
    <p:sldId id="750" r:id="rId32"/>
    <p:sldId id="751" r:id="rId33"/>
    <p:sldId id="752" r:id="rId34"/>
    <p:sldId id="753" r:id="rId35"/>
    <p:sldId id="754" r:id="rId36"/>
    <p:sldId id="75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79FCB-8EC4-4E9A-BE8E-00BC00384021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A216-A781-437E-B621-7E70E246D2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7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9CC19AF-EFCC-4CA4-BB80-9D26F72F9B1A}" type="datetimeFigureOut">
              <a:rPr lang="pt-BR" smtClean="0"/>
              <a:t>16/06/2020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79B39C-E3E3-4F5C-8756-157912AC0EA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MEDIDAS ANTROPOMÉTRICAS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PESO</a:t>
            </a:r>
          </a:p>
          <a:p>
            <a:pPr marL="0" indent="0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medida mais importante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para 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avaliação do crescimento e estado nutricional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 criança está em constante processo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de crescimento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 sempre deve estar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ganhando peso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. A criança dobra o peso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nascimento até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os 6 meses, triplica-o aos 12 meses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quadruplica-o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entre 2 e 3 anos.</a:t>
            </a:r>
          </a:p>
        </p:txBody>
      </p:sp>
    </p:spTree>
    <p:extLst>
      <p:ext uri="{BB962C8B-B14F-4D97-AF65-F5344CB8AC3E}">
        <p14:creationId xmlns:p14="http://schemas.microsoft.com/office/powerpoint/2010/main" val="411748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6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0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2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08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8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1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TÉCNICA DE PESAGEM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4830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Lavar as mãos.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2. Despir a criança.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3. Colocar toalha de papel sobre a bandeja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da balança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Colocar delicadamente a criança deitada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ou sentada na cesta da balança; manter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uma das mãos sobre seu corpo sem tocá-lo;</a:t>
            </a:r>
          </a:p>
          <a:p>
            <a:pPr marL="0" indent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Fazer a leitura do peso e registrar no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prontuário.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6. Vestir a criança.</a:t>
            </a: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7. Lavar as mãos após o procedimento.</a:t>
            </a:r>
          </a:p>
        </p:txBody>
      </p:sp>
    </p:spTree>
    <p:extLst>
      <p:ext uri="{BB962C8B-B14F-4D97-AF65-F5344CB8AC3E}">
        <p14:creationId xmlns:p14="http://schemas.microsoft.com/office/powerpoint/2010/main" val="3136538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7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57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38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t-BR" altLang="pt-BR" sz="3600" dirty="0">
                <a:latin typeface="Arial" pitchFamily="34" charset="0"/>
                <a:cs typeface="Arial" pitchFamily="34" charset="0"/>
              </a:rPr>
              <a:t>Durante a permanência no AC deve-se ser observada a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Evolução Clínica Diária do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RN</a:t>
            </a:r>
          </a:p>
          <a:p>
            <a:pPr algn="just">
              <a:lnSpc>
                <a:spcPct val="90000"/>
              </a:lnSpc>
            </a:pP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verificar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intercorrências relatadas pela mãe,</a:t>
            </a:r>
          </a:p>
          <a:p>
            <a:pPr algn="just">
              <a:lnSpc>
                <a:spcPct val="90000"/>
              </a:lnSpc>
            </a:pPr>
            <a:r>
              <a:rPr lang="pt-BR" altLang="pt-BR" sz="3600" dirty="0">
                <a:latin typeface="Arial" pitchFamily="34" charset="0"/>
                <a:cs typeface="Arial" pitchFamily="34" charset="0"/>
              </a:rPr>
              <a:t>verificar variação de FC, FR e T, presença de eliminações, peso diário </a:t>
            </a:r>
            <a:r>
              <a:rPr lang="pt-BR" altLang="pt-BR" sz="3600" dirty="0" smtClean="0">
                <a:latin typeface="Arial" pitchFamily="34" charset="0"/>
                <a:cs typeface="Arial" pitchFamily="34" charset="0"/>
              </a:rPr>
              <a:t>(principalmente </a:t>
            </a:r>
            <a:r>
              <a:rPr lang="pt-BR" altLang="pt-BR" sz="3600" dirty="0">
                <a:latin typeface="Arial" pitchFamily="34" charset="0"/>
                <a:cs typeface="Arial" pitchFamily="34" charset="0"/>
              </a:rPr>
              <a:t>na alta hospitalar).</a:t>
            </a:r>
            <a:endParaRPr lang="pt-BR" altLang="pt-B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pt-BR" altLang="pt-BR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alt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OBSERVAR </a:t>
            </a:r>
            <a:r>
              <a:rPr lang="pt-BR" altLang="pt-B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CONSTANTEMENTE </a:t>
            </a:r>
            <a:r>
              <a:rPr lang="pt-BR" altLang="pt-BR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AMAMENTAÇÃO!!!!</a:t>
            </a:r>
            <a:endParaRPr lang="pt-BR" altLang="pt-BR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225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1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EXAME DE GLICEMIA CAPILAR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5040560"/>
          </a:xfrm>
        </p:spPr>
        <p:txBody>
          <a:bodyPr>
            <a:normAutofit/>
          </a:bodyPr>
          <a:lstStyle/>
          <a:p>
            <a:endParaRPr lang="pt-BR" b="1" dirty="0"/>
          </a:p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Material necessário: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lanceta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fita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reagente;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álcool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 70%;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lgodão;</a:t>
            </a:r>
          </a:p>
          <a:p>
            <a:r>
              <a:rPr lang="pt-BR" sz="36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licosímetro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7" y="548680"/>
            <a:ext cx="9144000" cy="75895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PUNÇÃO PARA GLICEMIA CAPILAR</a:t>
            </a:r>
            <a:br>
              <a:rPr lang="pt-BR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Descrição da técnica: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certificar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na prescrição médica sobre o procedimento;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lavar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as mãos;</a:t>
            </a:r>
          </a:p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preparar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a criança para o procedimento: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conversar com a criança, tocá‐la antes do procedimento;</a:t>
            </a:r>
          </a:p>
          <a:p>
            <a:r>
              <a:rPr lang="pt-BR" sz="3200" dirty="0">
                <a:latin typeface="Arial" pitchFamily="34" charset="0"/>
                <a:cs typeface="Arial" pitchFamily="34" charset="0"/>
              </a:rPr>
              <a:t>pedir para uma pessoa auxiliar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dar sensação de segurança;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3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6444208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aquecer o pé da criança se estiver frio, essa manobra promove a vasodilatação para saída adequada de sangue;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antissepsia com álcool a 70%;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 região a ser puncionada é a face lateral do calcanhar;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introduzir a lanceta e ordenhar uma gota de sangue na fita;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colocar a fita no aparelho e comprimir o local da punção;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introduzir a lanceta na face central do calcâneo com o risco de perfuração óssea;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realizar rodízio do local da punção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vestir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criança e confortá‐la;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colocar no colo da mãe se estiver presente;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lavar as mãos;</a:t>
            </a:r>
          </a:p>
          <a:p>
            <a:r>
              <a:rPr lang="pt-BR" sz="2800" dirty="0">
                <a:latin typeface="Arial" pitchFamily="34" charset="0"/>
                <a:cs typeface="Arial" pitchFamily="34" charset="0"/>
              </a:rPr>
              <a:t>anotar e checar o procedimento.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2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0412"/>
            <a:ext cx="5881310" cy="493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2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VIGILÂNCIA À SAÚDE DO RN </a:t>
            </a:r>
            <a:endParaRPr lang="pt-BR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Começa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antes de seu nascimento, com a atenção à saúde da mulher 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gestante, com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acompanhamento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pré-natal iniciado em momento oportuno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com assistência qualificada e humanizada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e Pré-natal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alto risco, quando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necessário; </a:t>
            </a:r>
          </a:p>
          <a:p>
            <a:pPr marL="0" indent="0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45720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Os serviços de saúde devem realizar: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Captação precoce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busca ativa para início do acompanhamento pré-natal. </a:t>
            </a:r>
          </a:p>
          <a:p>
            <a:pPr algn="just"/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Acolhimento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imediato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para o acompanhamento pré-natal, conforme protocolo e atenção humanizada. </a:t>
            </a:r>
          </a:p>
        </p:txBody>
      </p:sp>
    </p:spTree>
    <p:extLst>
      <p:ext uri="{BB962C8B-B14F-4D97-AF65-F5344CB8AC3E}">
        <p14:creationId xmlns:p14="http://schemas.microsoft.com/office/powerpoint/2010/main" val="57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33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33670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ATENÇÃO QUALIFICADA AO PARTO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dirty="0">
                <a:latin typeface="Arial" pitchFamily="34" charset="0"/>
                <a:cs typeface="Arial" pitchFamily="34" charset="0"/>
              </a:rPr>
              <a:t>apenas a estrutura hospitalar (equipamentos e recursos humanos), mas também 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processo assistencial:</a:t>
            </a:r>
            <a:r>
              <a:rPr lang="pt-BR" dirty="0">
                <a:latin typeface="Arial" pitchFamily="34" charset="0"/>
                <a:cs typeface="Arial" pitchFamily="34" charset="0"/>
              </a:rPr>
              <a:t> acompanhamento adequado do trabalho de parto,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utilização do </a:t>
            </a:r>
            <a:r>
              <a:rPr lang="pt-BR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partograma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promoção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</a:t>
            </a:r>
            <a:r>
              <a:rPr lang="pt-BR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trabalho de parto fisiológico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(evitando-se </a:t>
            </a:r>
            <a:r>
              <a:rPr lang="pt-BR" dirty="0">
                <a:latin typeface="Arial" pitchFamily="34" charset="0"/>
                <a:cs typeface="Arial" pitchFamily="34" charset="0"/>
              </a:rPr>
              <a:t>intervenções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desnecessárias), </a:t>
            </a:r>
            <a:r>
              <a:rPr lang="pt-BR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assistência adequada na sala de parto</a:t>
            </a:r>
            <a:r>
              <a:rPr lang="pt-B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pt-B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Direito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 acompanhante </a:t>
            </a:r>
            <a:r>
              <a:rPr lang="pt-BR" dirty="0">
                <a:latin typeface="Arial" pitchFamily="34" charset="0"/>
                <a:cs typeface="Arial" pitchFamily="34" charset="0"/>
              </a:rPr>
              <a:t>da gestante e puérpera durante o trabalho de parto e parto (Lei Federal 11.108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e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bebê (AC)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GARANTIA DE ALOJAMENTO CONJUNTO (AC)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inclusive </a:t>
            </a:r>
            <a:r>
              <a:rPr lang="pt-BR" dirty="0">
                <a:latin typeface="Arial" pitchFamily="34" charset="0"/>
                <a:cs typeface="Arial" pitchFamily="34" charset="0"/>
              </a:rPr>
              <a:t>se for necessária a internação do bebê.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contato mãe-bebê imediato </a:t>
            </a:r>
            <a:endParaRPr lang="pt-B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75895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CAPTAÇÃO APÓS A ALTA HOSPITALAR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84976" cy="4830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gendamento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atendimento na Atenção Básica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Na maternidade o RN deve receber a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Caderneta de Saúde da Criança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com registros sobre a </a:t>
            </a:r>
            <a:r>
              <a:rPr lang="pt-B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história da gravidez e nascimento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Apgar</a:t>
            </a:r>
            <a:r>
              <a:rPr lang="pt-B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peso e altura ao nascer, evolução do bebê, intercorrências, procedimentos realizados, condição de alta e recomendações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para o seu cuidado no domicílio. </a:t>
            </a:r>
          </a:p>
        </p:txBody>
      </p:sp>
    </p:spTree>
    <p:extLst>
      <p:ext uri="{BB962C8B-B14F-4D97-AF65-F5344CB8AC3E}">
        <p14:creationId xmlns:p14="http://schemas.microsoft.com/office/powerpoint/2010/main" val="8469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IDENTIFICAÇÃO DO RN DE RISCO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Notificação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da alta, 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agendamento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de consulta na atenção básica, programação de visita domiciliar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agendamento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para o ambulatório de seguimento do RN de alto risco </a:t>
            </a:r>
          </a:p>
        </p:txBody>
      </p:sp>
    </p:spTree>
    <p:extLst>
      <p:ext uri="{BB962C8B-B14F-4D97-AF65-F5344CB8AC3E}">
        <p14:creationId xmlns:p14="http://schemas.microsoft.com/office/powerpoint/2010/main" val="19630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CONTINUIDADE DO CUIDADO/CAPTAÇÃO DO RN PELA ATENÇÃO BÁSICA DE SAÚDE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Deve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ser realizada após atendimento do RN em serviços de urgência ou após alta hospitalar, por meio de agendamento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(sempre que possível, a mãe já deve sair do serviço com a consulta agendada)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VISITA DOMICILIAR NA PRIMEIRA SEMANA APÓS O PARTO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avaliação global e de risco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da criança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, apoio ao aleitamento materno e encaminhamento para 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atendimento na unidade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básica de saúde</a:t>
            </a:r>
          </a:p>
        </p:txBody>
      </p:sp>
    </p:spTree>
    <p:extLst>
      <p:ext uri="{BB962C8B-B14F-4D97-AF65-F5344CB8AC3E}">
        <p14:creationId xmlns:p14="http://schemas.microsoft.com/office/powerpoint/2010/main" val="19902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6192688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Primeira consulta na primeira semana de vida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marcação de retornos, conforme a necessidade.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Manutenção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calendário de acompanhamento na atenção básica </a:t>
            </a:r>
            <a:endParaRPr lang="pt-BR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457200" algn="just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Além de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visitas domiciliares, conforme protocolo (local ou do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MS)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 de acordo com a necessidade da criança. </a:t>
            </a:r>
          </a:p>
        </p:txBody>
      </p:sp>
    </p:spTree>
    <p:extLst>
      <p:ext uri="{BB962C8B-B14F-4D97-AF65-F5344CB8AC3E}">
        <p14:creationId xmlns:p14="http://schemas.microsoft.com/office/powerpoint/2010/main" val="2096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RN de alto risco deverá manter o calendário de acompanhamento na Atenção Básica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além do acompanhamento pelo ambulatório de atenção especializada.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RN de alto risco deve ser acompanhado até pelo menos o segundo ano completo de vida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(mínimo de duas avaliações por ano); o acompanhamento até 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sz="3600" baseline="30000" dirty="0" smtClean="0">
                <a:latin typeface="Arial" pitchFamily="34" charset="0"/>
                <a:cs typeface="Arial" pitchFamily="34" charset="0"/>
              </a:rPr>
              <a:t>º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ano é desejável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3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COMPRIMENTO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483028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medida fiel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crescimento muscular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esquelético da criança.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É influenciada pelas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condições de nascimento e gestação,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hereditariedade, alimentação,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doenças crônicas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mentais e hormonais e tende 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ser constante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aproximadamente até os 18 anos.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 alteração do posicionamento corporal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 criança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pode alterar o resultado.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Até os 2 anos, a criança é medida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posição deitada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utilizando-se régua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antropométrica, que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tem uma extremidade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fixa no zero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 um cursor.</a:t>
            </a:r>
          </a:p>
        </p:txBody>
      </p:sp>
    </p:spTree>
    <p:extLst>
      <p:ext uri="{BB962C8B-B14F-4D97-AF65-F5344CB8AC3E}">
        <p14:creationId xmlns:p14="http://schemas.microsoft.com/office/powerpoint/2010/main" val="862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TÉCNICA DE MENSURAÇÃO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85000" lnSpcReduction="20000"/>
          </a:bodyPr>
          <a:lstStyle/>
          <a:p>
            <a:endParaRPr lang="pt-BR" b="1" dirty="0"/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1. Lavar as mãos.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2. Despir a criança.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3. Colocá-la em decúbito dorsal, com as pernas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estendidas e a cabeça em linha reta.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4. Colocar a régua com a parte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fixa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em contato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com a cabeça e mover a outra parte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até a planta dos pés.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5. Manter os joelhos juntos e pressionados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delicadamente para baixo, para que as pernas</a:t>
            </a:r>
          </a:p>
          <a:p>
            <a:pPr marL="0" indent="0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fiquem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completamente estendidas.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6. Fazer a leitura do valor obtido.</a:t>
            </a:r>
          </a:p>
          <a:p>
            <a:pPr marL="0" indent="0">
              <a:buNone/>
            </a:pPr>
            <a:r>
              <a:rPr lang="pt-BR" sz="3000" dirty="0">
                <a:latin typeface="Arial" pitchFamily="34" charset="0"/>
                <a:cs typeface="Arial" pitchFamily="34" charset="0"/>
              </a:rPr>
              <a:t>7. Vestir a criança.</a:t>
            </a:r>
          </a:p>
        </p:txBody>
      </p:sp>
    </p:spTree>
    <p:extLst>
      <p:ext uri="{BB962C8B-B14F-4D97-AF65-F5344CB8AC3E}">
        <p14:creationId xmlns:p14="http://schemas.microsoft.com/office/powerpoint/2010/main" val="81731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5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PERÍMETRO CEFÁLICO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964488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perímetro cefálico (PC) é a medida da</a:t>
            </a:r>
          </a:p>
          <a:p>
            <a:pPr marL="0" indent="0">
              <a:buNone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circunferência do crânio. Esta aumenta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rapidamente no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primeiro ano de vida, para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 adaptar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ao crescimento do cérebro. 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Quando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PC está muito abaixo ou muito acima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do esperado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é indicativo da presença de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alguma alteração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, como microcefalia ou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hidrocefalia, respectivamente.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597352"/>
          </a:xfrm>
        </p:spPr>
        <p:txBody>
          <a:bodyPr>
            <a:noAutofit/>
          </a:bodyPr>
          <a:lstStyle/>
          <a:p>
            <a:r>
              <a:rPr lang="pt-BR" altLang="pt-BR" sz="3600" dirty="0">
                <a:latin typeface="Arial" charset="0"/>
                <a:cs typeface="Arial" charset="0"/>
              </a:rPr>
              <a:t>Após os </a:t>
            </a:r>
            <a:r>
              <a:rPr lang="pt-BR" altLang="pt-BR" sz="3600" dirty="0">
                <a:solidFill>
                  <a:srgbClr val="FF0000"/>
                </a:solidFill>
                <a:latin typeface="Arial" charset="0"/>
                <a:cs typeface="Arial" charset="0"/>
              </a:rPr>
              <a:t>primeiros cuidados </a:t>
            </a:r>
            <a:r>
              <a:rPr lang="pt-BR" altLang="pt-BR" sz="3600" dirty="0">
                <a:latin typeface="Arial" charset="0"/>
                <a:cs typeface="Arial" charset="0"/>
              </a:rPr>
              <a:t>deve-se proceder as condutas burocráticas como exemplo</a:t>
            </a:r>
            <a:r>
              <a:rPr lang="pt-BR" altLang="pt-BR" sz="3600" dirty="0" smtClean="0">
                <a:latin typeface="Arial" charset="0"/>
                <a:cs typeface="Arial" charset="0"/>
              </a:rPr>
              <a:t>:</a:t>
            </a:r>
          </a:p>
          <a:p>
            <a:endParaRPr lang="pt-BR" altLang="pt-BR" sz="3600" dirty="0" smtClean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 </a:t>
            </a:r>
            <a:r>
              <a:rPr lang="pt-BR" altLang="pt-BR" sz="3600" dirty="0">
                <a:latin typeface="Arial" charset="0"/>
                <a:cs typeface="Arial" charset="0"/>
              </a:rPr>
              <a:t>Identificação com impressão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plantar </a:t>
            </a:r>
            <a:r>
              <a:rPr lang="pt-BR" altLang="pt-BR" sz="3600" dirty="0">
                <a:latin typeface="Arial" charset="0"/>
                <a:cs typeface="Arial" charset="0"/>
              </a:rPr>
              <a:t>do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RN, e dados do nascimento na caderneta de saúde da criança;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Registros </a:t>
            </a:r>
            <a:r>
              <a:rPr lang="pt-BR" altLang="pt-BR" sz="3600" dirty="0">
                <a:latin typeface="Arial" charset="0"/>
                <a:cs typeface="Arial" charset="0"/>
              </a:rPr>
              <a:t>rotineiros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do setor;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3600" dirty="0" smtClean="0">
                <a:latin typeface="Arial" charset="0"/>
                <a:cs typeface="Arial" charset="0"/>
              </a:rPr>
              <a:t>Declaração </a:t>
            </a:r>
            <a:r>
              <a:rPr lang="pt-BR" altLang="pt-BR" sz="3600" dirty="0">
                <a:latin typeface="Arial" charset="0"/>
                <a:cs typeface="Arial" charset="0"/>
              </a:rPr>
              <a:t>de </a:t>
            </a:r>
            <a:r>
              <a:rPr lang="pt-BR" altLang="pt-BR" sz="3600" dirty="0" smtClean="0">
                <a:latin typeface="Arial" charset="0"/>
                <a:cs typeface="Arial" charset="0"/>
              </a:rPr>
              <a:t>Nascido Vivo </a:t>
            </a:r>
            <a:r>
              <a:rPr lang="pt-BR" altLang="pt-BR" sz="3600" dirty="0">
                <a:latin typeface="Arial" charset="0"/>
                <a:cs typeface="Arial" charset="0"/>
              </a:rPr>
              <a:t>- DNV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3472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ALOJAMENTO CONJUNTO</a:t>
            </a:r>
            <a:endParaRPr lang="pt-BR" sz="4800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74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48529</TotalTime>
  <Words>1087</Words>
  <Application>Microsoft Office PowerPoint</Application>
  <PresentationFormat>Apresentação na tela (4:3)</PresentationFormat>
  <Paragraphs>108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Cívico</vt:lpstr>
      <vt:lpstr>MEDIDAS ANTROPOMÉTRICAS</vt:lpstr>
      <vt:lpstr>TÉCNICA DE PESAGEM </vt:lpstr>
      <vt:lpstr>Apresentação do PowerPoint</vt:lpstr>
      <vt:lpstr>COMPRIMENTO</vt:lpstr>
      <vt:lpstr>TÉCNICA DE MENSURAÇÃO </vt:lpstr>
      <vt:lpstr>Apresentação do PowerPoint</vt:lpstr>
      <vt:lpstr>PERÍMETRO CEFÁLICO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EXAME DE GLICEMIA CAPILAR</vt:lpstr>
      <vt:lpstr>PUNÇÃO PARA GLICEMIA CAPILAR Descrição da técnica:</vt:lpstr>
      <vt:lpstr>Apresentação do PowerPoint</vt:lpstr>
      <vt:lpstr>Apresentação do PowerPoint</vt:lpstr>
      <vt:lpstr>VIGILÂNCIA À SAÚDE DO RN </vt:lpstr>
      <vt:lpstr>Apresentação do PowerPoint</vt:lpstr>
      <vt:lpstr>CAPTAÇÃO APÓS A ALTA HOSPITALAR  </vt:lpstr>
      <vt:lpstr>IDENTIFICAÇÃO DO RN DE RISCO </vt:lpstr>
      <vt:lpstr>CONTINUIDADE DO CUIDADO/CAPTAÇÃO DO RN PELA ATENÇÃO BÁSICA DE SAÚDE  </vt:lpstr>
      <vt:lpstr>VISITA DOMICILIAR NA PRIMEIRA SEMANA APÓS O PARTO 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Enfermagem  em Neonatologia</dc:title>
  <dc:creator>Cibele Teixeira</dc:creator>
  <cp:lastModifiedBy>Isabela</cp:lastModifiedBy>
  <cp:revision>266</cp:revision>
  <dcterms:created xsi:type="dcterms:W3CDTF">2017-05-06T23:28:49Z</dcterms:created>
  <dcterms:modified xsi:type="dcterms:W3CDTF">2020-06-20T11:55:45Z</dcterms:modified>
</cp:coreProperties>
</file>