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0" r:id="rId4"/>
    <p:sldId id="266" r:id="rId5"/>
    <p:sldId id="269" r:id="rId6"/>
    <p:sldId id="267" r:id="rId7"/>
    <p:sldId id="272" r:id="rId8"/>
    <p:sldId id="273" r:id="rId9"/>
    <p:sldId id="271" r:id="rId10"/>
    <p:sldId id="274" r:id="rId11"/>
    <p:sldId id="257" r:id="rId12"/>
    <p:sldId id="260" r:id="rId13"/>
    <p:sldId id="258" r:id="rId14"/>
    <p:sldId id="259" r:id="rId15"/>
    <p:sldId id="261" r:id="rId16"/>
    <p:sldId id="262" r:id="rId17"/>
    <p:sldId id="263" r:id="rId18"/>
    <p:sldId id="26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BD531-F2B5-4111-B50C-9D866B2CD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49DFE2-0117-496F-8C27-187241B04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D05835-18C0-41E2-9BC6-4987D736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46F770-AAE4-4BB5-98FC-26F8D74D7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EE2D5E-6405-4160-BF0B-46A2549A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66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2874C-2680-4B12-A51B-B8B0835C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88B108-D311-4151-9D1A-7C9DE2F87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3A8EA3-836D-4A71-A0B5-9C1CD2B7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1ED7E-6DC9-4E2D-87FB-64B25279B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6B1CDF-A224-48BB-AEBE-DCA7971D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7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C1B610-1BEB-420D-81F6-ED5ECFFA4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42D715-4C00-4AC0-97F6-83A2ECCBD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2DF2EE-B20C-4F13-BD0F-7AE52467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8FBEFA-52A6-48C0-92BA-8A829241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5F11E5-CB4F-4702-885D-86A1D122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56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CD89C-CDBD-4A73-B8D0-FA12A617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54EF2B-25CA-430E-9326-D7C47D7D4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4FD7B6-2100-48F8-82C5-7645C70A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761F0A-A8B4-4E5C-9909-F8731003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79DF2C-8D39-4CCB-B0D4-E3D1CC753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00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2089B-C302-44EA-ABC0-46152DE8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D43165-A83A-416A-B1E0-F2286C194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EF8A56-63E5-4B98-8D18-B5475926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89F610-549C-4E3B-831F-E9C12C26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D211C8-3ECE-4585-BFC8-93290B94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05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BA966-2555-4824-B511-8BF39197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8A5ABE-5E7C-4656-A141-860985816A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EE05E0-E132-44AF-B51E-1AC1829D6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1D042F-DE39-4128-A595-BAD9666BB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3CD2F3-ADDE-409A-B089-C2BE61BB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0638078-435D-4D85-9979-CBE0D07A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9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B5B50-06C0-4235-B8A8-9AC03F3E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1B709F-1605-434F-A1B4-9B014CE3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73BA1C-4D1C-4C98-88BE-F9D2CDD76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778E0D-86CC-48B8-A353-10039A780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0690A8D-084E-488A-9861-EE19044BD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728410-D657-424D-9DED-038D38828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547F3C-0AF2-4913-8044-BA85A1E9B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B7A074-59E8-4A78-B45D-2327F3BC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13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50968-46A0-48B8-BC22-FF4890AB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2424B2-65EE-4FE8-8110-76628CC3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05127D4-0C1D-47BA-99C1-D03C304F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441966-1D41-474C-BDB9-F9F44B6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9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8875BF-88E5-421D-B2F4-9A1A9CD2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3684B55-7498-4E34-BD02-6466F7F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2C20C93-2AD9-40BF-8F62-4C39B593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3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FDDA3-F349-4B7F-AB1C-BB15950A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651638-114A-4BFF-9E43-C2F68A48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AE235F8-6C99-4825-A13B-42B5B10B2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ED36F5-6D8B-4E5D-883A-51FD8746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D47061-FA3A-4831-9D73-7F5788A0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E8B79F-3278-45F3-8E2C-3B45F747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62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643FD-05F1-4D27-B3BE-B5DE98AF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EDBB04-31E7-4BCC-9492-2C5B0AE8E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EABD08-C9DE-43D5-91B2-C0905DD81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956F91-E7D8-40EE-91CA-CBDD237A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F60464-FE25-4583-A536-EEFAF3A95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D5DE9B-98EC-4429-BD17-D6724F79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22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93B643F-1578-4A90-AF97-EE65E40F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E4275B-5413-4665-A736-ADE1D7348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053DB1-01B5-4B50-A2FA-48165486D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E430-28DB-4CAD-86E4-B7CDCDEC08E2}" type="datetimeFigureOut">
              <a:rPr lang="pt-BR" smtClean="0"/>
              <a:t>16/09/2022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093933-038D-4200-9250-CD7D4AB51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424AB1-2504-46FC-B773-62C2D1A0D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52425-6B95-4FC5-B426-2577E6B030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30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404949"/>
            <a:ext cx="10363200" cy="2298494"/>
          </a:xfrm>
        </p:spPr>
        <p:txBody>
          <a:bodyPr/>
          <a:lstStyle/>
          <a:p>
            <a:r>
              <a:rPr lang="pt-BR" sz="4400" dirty="0">
                <a:latin typeface="Algerian" panose="04020705040A02060702" pitchFamily="82" charset="0"/>
              </a:rPr>
              <a:t>Drenagem Linfática Facial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69234" y="5643154"/>
            <a:ext cx="3622766" cy="529045"/>
          </a:xfrm>
        </p:spPr>
        <p:txBody>
          <a:bodyPr>
            <a:noAutofit/>
          </a:bodyPr>
          <a:lstStyle/>
          <a:p>
            <a:r>
              <a:rPr lang="pt-BR" sz="3200" dirty="0" err="1">
                <a:latin typeface="Edwardian Script ITC" panose="030303020407070D0804" pitchFamily="66" charset="0"/>
              </a:rPr>
              <a:t>Prof</a:t>
            </a:r>
            <a:r>
              <a:rPr lang="pt-BR" sz="3200" dirty="0">
                <a:latin typeface="Edwardian Script ITC" panose="030303020407070D0804" pitchFamily="66" charset="0"/>
              </a:rPr>
              <a:t> Brenda Caroline</a:t>
            </a:r>
          </a:p>
        </p:txBody>
      </p:sp>
    </p:spTree>
    <p:extLst>
      <p:ext uri="{BB962C8B-B14F-4D97-AF65-F5344CB8AC3E}">
        <p14:creationId xmlns:p14="http://schemas.microsoft.com/office/powerpoint/2010/main" val="2695614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5F593-F731-B6DE-667C-46A2D6AC8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962249"/>
          </a:xfrm>
        </p:spPr>
        <p:txBody>
          <a:bodyPr>
            <a:normAutofit/>
          </a:bodyPr>
          <a:lstStyle/>
          <a:p>
            <a:pPr algn="ctr"/>
            <a:r>
              <a:rPr lang="pt-BR" sz="8000" dirty="0">
                <a:latin typeface="Algerian" panose="04020705040A02060702" pitchFamily="82" charset="0"/>
              </a:rPr>
              <a:t>folha</a:t>
            </a:r>
          </a:p>
        </p:txBody>
      </p:sp>
    </p:spTree>
    <p:extLst>
      <p:ext uri="{BB962C8B-B14F-4D97-AF65-F5344CB8AC3E}">
        <p14:creationId xmlns:p14="http://schemas.microsoft.com/office/powerpoint/2010/main" val="90192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Edwardian Script ITC" panose="030303020407070D0804" pitchFamily="66" charset="0"/>
              </a:rPr>
              <a:t>Estímulo do ângulo venoso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053149" cy="4351338"/>
          </a:xfrm>
        </p:spPr>
        <p:txBody>
          <a:bodyPr/>
          <a:lstStyle/>
          <a:p>
            <a:r>
              <a:rPr lang="pt-BR" sz="2000" dirty="0"/>
              <a:t>A drenagem linfática facial começa obrigatoriamente no pescoço com movimentos circulares ou de pressão com as pontas dos dedos na região logo em cima das clavículas, de forma lenta e constante, fazendo movimentos circulares de 6 a 10 vezes. 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66" y="510609"/>
            <a:ext cx="3742644" cy="24950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3243308"/>
            <a:ext cx="4247606" cy="28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2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8718" y="864972"/>
            <a:ext cx="5280689" cy="39605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85" y="580804"/>
            <a:ext cx="4479064" cy="4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0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Edwardian Script ITC" panose="030303020407070D0804" pitchFamily="66" charset="0"/>
              </a:rPr>
              <a:t>Drenagem do pescoço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41" y="1977567"/>
            <a:ext cx="6177258" cy="411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Edwardian Script ITC" panose="030303020407070D0804" pitchFamily="66" charset="0"/>
              </a:rPr>
              <a:t>Drenagem do queixo e boca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89166"/>
            <a:ext cx="4378234" cy="43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Edwardian Script ITC" panose="030303020407070D0804" pitchFamily="66" charset="0"/>
              </a:rPr>
              <a:t>Drenagem das bochechas e nariz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292" y="1690688"/>
            <a:ext cx="6448430" cy="42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Edwardian Script ITC" panose="030303020407070D0804" pitchFamily="66" charset="0"/>
              </a:rPr>
              <a:t>Drenagem na testa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213" y="1586186"/>
            <a:ext cx="6294529" cy="41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6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Edwardian Script ITC" panose="030303020407070D0804" pitchFamily="66" charset="0"/>
              </a:rPr>
              <a:t>Drenagem nos olhos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018" y="1433739"/>
            <a:ext cx="70212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9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578729-BBE6-1161-68BF-E0F55112D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dirty="0">
                <a:latin typeface="Algerian" panose="04020705040A02060702" pitchFamily="82" charset="0"/>
              </a:rPr>
              <a:t>Vídeo</a:t>
            </a:r>
          </a:p>
        </p:txBody>
      </p:sp>
    </p:spTree>
    <p:extLst>
      <p:ext uri="{BB962C8B-B14F-4D97-AF65-F5344CB8AC3E}">
        <p14:creationId xmlns:p14="http://schemas.microsoft.com/office/powerpoint/2010/main" val="114257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065858-3D56-06E0-1322-588478B37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alpha val="98000"/>
              </a:schemeClr>
            </a:glow>
            <a:softEdge rad="112500"/>
          </a:effec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FE6DF2-B39B-C9B9-8236-AF65D517A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drenagem linfática é um dos mais importantes recursos do profissional massoterapeuta e esteticista nos tratamentos das diferentes disfunções esteticistas que acometem em paciente/cliente.</a:t>
            </a:r>
          </a:p>
        </p:txBody>
      </p:sp>
    </p:spTree>
    <p:extLst>
      <p:ext uri="{BB962C8B-B14F-4D97-AF65-F5344CB8AC3E}">
        <p14:creationId xmlns:p14="http://schemas.microsoft.com/office/powerpoint/2010/main" val="315643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6F7B26-2EA6-DB5E-2509-0860F86B5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3"/>
            <a:ext cx="6132443" cy="5302320"/>
          </a:xfrm>
        </p:spPr>
        <p:txBody>
          <a:bodyPr>
            <a:normAutofit/>
          </a:bodyPr>
          <a:lstStyle/>
          <a:p>
            <a:r>
              <a:rPr lang="pt-BR" sz="2400" i="1" dirty="0"/>
              <a:t>A  drenagem  linfática   manual  facial  é  uma   massagem  específica  para estimular  e  direcionar  a  circulação  linfática ,  os  movimentos  são  suaves ,  lentos  e rítmicos.</a:t>
            </a:r>
          </a:p>
          <a:p>
            <a:r>
              <a:rPr lang="pt-BR" sz="2400" i="1" dirty="0"/>
              <a:t>Essa   técnica  de   massagem ,  tem   como  objetivo  estimular   o   sistema  linfático  a  trabalhar  de  forma  mais  a celerada  movimentando  a  linfa  até   o s gânglios  linfáticos.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C161EC-C7FD-3200-CBFB-AEDA02A76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39" y="412680"/>
            <a:ext cx="4467225" cy="595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63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CD860-BADA-7FF6-7A85-9EF9D8BC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Benefícios: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791715-C9CD-9CED-6DF0-7F3CD61B5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825625"/>
            <a:ext cx="6268278" cy="4667250"/>
          </a:xfrm>
        </p:spPr>
        <p:txBody>
          <a:bodyPr>
            <a:normAutofit/>
          </a:bodyPr>
          <a:lstStyle/>
          <a:p>
            <a:r>
              <a:rPr lang="pt-BR" sz="2000" i="1" dirty="0"/>
              <a:t>Ajuda ativar a circulação sanguínea, promovendo  o relaxamento dos músculos da face e a eliminar as toxinas (que formam as linfas), causadoras das linhas finas e marcas de expressão. </a:t>
            </a:r>
          </a:p>
          <a:p>
            <a:r>
              <a:rPr lang="pt-BR" sz="2000" i="1" dirty="0"/>
              <a:t>Suas vantagens vão desde revitalizar a pele do rosto, amenizar  olheiras e até tratar hematomas decorrentes de traumas, doenças e cirurgias.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DBE526-058F-80C0-16DD-AB1C3DFA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48" y="2764044"/>
            <a:ext cx="4863548" cy="3596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001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CECE8DA-B9EF-5073-0D4D-BA6BDA8D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0" y="349526"/>
            <a:ext cx="6158948" cy="61589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4B93B8-E1AF-DE87-5581-3B1DD43C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" y="1550504"/>
            <a:ext cx="4837043" cy="5498721"/>
          </a:xfrm>
        </p:spPr>
        <p:txBody>
          <a:bodyPr>
            <a:normAutofit/>
          </a:bodyPr>
          <a:lstStyle/>
          <a:p>
            <a:pPr algn="ctr"/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Revitaliza a pele do rosto; </a:t>
            </a:r>
            <a:endParaRPr lang="pt-BR" sz="2200" b="0" i="1" u="none" strike="noStrike" dirty="0">
              <a:solidFill>
                <a:srgbClr val="FE8637"/>
              </a:solidFill>
              <a:effectLst/>
              <a:latin typeface="ff6"/>
            </a:endParaRPr>
          </a:p>
          <a:p>
            <a:pPr algn="ctr"/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Elimina a reten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5"/>
              </a:rPr>
              <a:t>çã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o de l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5"/>
              </a:rPr>
              <a:t>í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quidos; </a:t>
            </a:r>
            <a:endParaRPr lang="pt-BR" sz="2200" b="0" i="1" u="none" strike="noStrike" dirty="0">
              <a:solidFill>
                <a:srgbClr val="FE8637"/>
              </a:solidFill>
              <a:effectLst/>
              <a:latin typeface="ff6"/>
            </a:endParaRPr>
          </a:p>
          <a:p>
            <a:pPr algn="ctr"/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Ajuda na troca metab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5"/>
              </a:rPr>
              <a:t>ó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lica; </a:t>
            </a:r>
            <a:endParaRPr lang="pt-BR" sz="2200" b="0" i="1" u="none" strike="noStrike" dirty="0">
              <a:solidFill>
                <a:srgbClr val="FE8637"/>
              </a:solidFill>
              <a:effectLst/>
              <a:latin typeface="ff6"/>
            </a:endParaRPr>
          </a:p>
          <a:p>
            <a:pPr algn="ctr"/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Contribui com o alivio de dores; </a:t>
            </a:r>
            <a:endParaRPr lang="pt-BR" sz="2200" b="0" i="1" u="none" strike="noStrike" dirty="0">
              <a:solidFill>
                <a:srgbClr val="FE8637"/>
              </a:solidFill>
              <a:effectLst/>
              <a:latin typeface="ff6"/>
            </a:endParaRPr>
          </a:p>
          <a:p>
            <a:pPr algn="ctr"/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Pode ser 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5"/>
              </a:rPr>
              <a:t>ú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til para pessoas que sofrem com estresse, ins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5"/>
              </a:rPr>
              <a:t>ô</a:t>
            </a:r>
            <a:r>
              <a:rPr lang="pt-BR" sz="2200" b="0" i="1" u="none" strike="noStrike" dirty="0">
                <a:solidFill>
                  <a:srgbClr val="000000"/>
                </a:solidFill>
                <a:effectLst/>
                <a:latin typeface="ff1"/>
              </a:rPr>
              <a:t>nia e ansiedade;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583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5BC6E-66AF-DD73-EEA7-4AAC5AE6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Algerian" panose="04020705040A02060702" pitchFamily="82" charset="0"/>
              </a:rPr>
              <a:t>ESTRUTURAS E FISIOLOGIA DO SISTEMA LINFÁTICO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7839EF-6E07-B09A-61FF-F704AAE31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b="0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1"/>
              </a:rPr>
              <a:t>Basicamente, o sistema linf</a:t>
            </a:r>
            <a:r>
              <a:rPr lang="pt-BR" b="0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5"/>
              </a:rPr>
              <a:t>á</a:t>
            </a:r>
            <a:r>
              <a:rPr lang="pt-BR" b="0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1"/>
              </a:rPr>
              <a:t>tico apresenta tr</a:t>
            </a:r>
            <a:r>
              <a:rPr lang="pt-BR" b="0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5"/>
              </a:rPr>
              <a:t>ê</a:t>
            </a:r>
            <a:r>
              <a:rPr lang="pt-BR" b="0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1"/>
              </a:rPr>
              <a:t>s fun</a:t>
            </a:r>
            <a:r>
              <a:rPr lang="pt-BR" b="0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5"/>
              </a:rPr>
              <a:t>çõ</a:t>
            </a:r>
            <a:r>
              <a:rPr lang="pt-BR" b="0" i="0" u="none" strike="noStrik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1"/>
              </a:rPr>
              <a:t>es:</a:t>
            </a:r>
          </a:p>
          <a:p>
            <a:pPr marL="0" indent="0" algn="ctr">
              <a:buNone/>
            </a:pPr>
            <a:r>
              <a:rPr lang="pt-BR" b="0" i="0" u="none" strike="no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f1"/>
              </a:rPr>
              <a:t> </a:t>
            </a:r>
          </a:p>
          <a:p>
            <a:pPr algn="l"/>
            <a:r>
              <a:rPr lang="pt-BR" b="0" i="0" u="none" strike="noStrike" dirty="0">
                <a:solidFill>
                  <a:srgbClr val="FF0000"/>
                </a:solidFill>
                <a:effectLst/>
                <a:latin typeface="ff1"/>
              </a:rPr>
              <a:t>Transporta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1"/>
              </a:rPr>
              <a:t> o l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5"/>
              </a:rPr>
              <a:t>í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1"/>
              </a:rPr>
              <a:t>quido intersticial dos tecidos de volta para os vasos sangu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5"/>
              </a:rPr>
              <a:t>í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1"/>
              </a:rPr>
              <a:t>neos; </a:t>
            </a:r>
          </a:p>
          <a:p>
            <a:pPr algn="l"/>
            <a:r>
              <a:rPr lang="pt-BR" b="0" i="0" u="none" strike="noStrike" dirty="0">
                <a:solidFill>
                  <a:srgbClr val="FF0000"/>
                </a:solidFill>
                <a:effectLst/>
                <a:latin typeface="ff1"/>
              </a:rPr>
              <a:t>Transporta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1"/>
              </a:rPr>
              <a:t> a gordura absorvida do intestino delgado para o sangue;</a:t>
            </a:r>
          </a:p>
          <a:p>
            <a:pPr algn="l"/>
            <a:r>
              <a:rPr lang="pt-BR" b="0" i="0" u="none" strike="noStrike" dirty="0">
                <a:solidFill>
                  <a:srgbClr val="000000"/>
                </a:solidFill>
                <a:effectLst/>
                <a:latin typeface="ff1"/>
              </a:rPr>
              <a:t>Suas células denominadas linfócitos, </a:t>
            </a:r>
            <a:r>
              <a:rPr lang="pt-BR" b="0" i="0" u="none" strike="noStrike" dirty="0">
                <a:solidFill>
                  <a:srgbClr val="FF0000"/>
                </a:solidFill>
                <a:effectLst/>
                <a:latin typeface="ff1"/>
              </a:rPr>
              <a:t>ajudam a produzir defesas 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ff1"/>
              </a:rPr>
              <a:t>contra agentes causadores de doenças.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131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0F925-BF49-31B8-989E-C819B0BE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Rosácea: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5A574F-3AAF-2E96-4119-0CAE6E514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 rosácea </a:t>
            </a:r>
            <a:r>
              <a:rPr lang="pt-BR" dirty="0"/>
              <a:t>é uma disfunção crônica da pele, caracterizada pelo eritema (mancha) que afeta principalmente a região central da face. </a:t>
            </a:r>
          </a:p>
          <a:p>
            <a:r>
              <a:rPr lang="pt-BR" dirty="0"/>
              <a:t>Acomete adultos a partir da meia idade e, mesmo não sendo uma disfunção grave, afeta de maneira intensa a imagem e a autoestima dos pacientes. </a:t>
            </a:r>
          </a:p>
          <a:p>
            <a:r>
              <a:rPr lang="pt-BR" dirty="0"/>
              <a:t>Quando aplicada a técnica de DLM sobre a face de pacientes com rosáceas, é evidencia da uma redução satisfatória, com melhor a no aspecto da pele e diminuição do eritema e do edema , como também normalização da temperatura local.</a:t>
            </a:r>
          </a:p>
        </p:txBody>
      </p:sp>
    </p:spTree>
    <p:extLst>
      <p:ext uri="{BB962C8B-B14F-4D97-AF65-F5344CB8AC3E}">
        <p14:creationId xmlns:p14="http://schemas.microsoft.com/office/powerpoint/2010/main" val="2711268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388F8-F011-AF47-D188-8F831D153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ACNE: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F92B2A-26DD-3BAB-BDD8-7F105A9C8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acne é uma afecção que se caracteriza pelo aumento na produção sebácea que promove obstruções nos folículos pilosos e, consequentemente a </a:t>
            </a:r>
            <a:r>
              <a:rPr lang="pt-BR" dirty="0" err="1"/>
              <a:t>inﬂamação</a:t>
            </a:r>
            <a:r>
              <a:rPr lang="pt-BR" dirty="0"/>
              <a:t> local. </a:t>
            </a:r>
          </a:p>
          <a:p>
            <a:r>
              <a:rPr lang="pt-BR" b="1" dirty="0"/>
              <a:t>Os tratamentos mais comum utiliza, por exemplo, técnicas de  extração das lesões cutâneas, como </a:t>
            </a:r>
            <a:r>
              <a:rPr lang="pt-BR" b="1" dirty="0" err="1"/>
              <a:t>miliuns</a:t>
            </a:r>
            <a:r>
              <a:rPr lang="pt-BR" b="1" dirty="0"/>
              <a:t>, pústulas e comedões. </a:t>
            </a:r>
          </a:p>
          <a:p>
            <a:r>
              <a:rPr lang="pt-BR" dirty="0"/>
              <a:t>Limpeza de pele: A extração promove como efeito secundário uma congestão local, com dor, eritema, edema e  calor aumentado, uma vez que a extração causa uma lesão tecidual. </a:t>
            </a:r>
          </a:p>
          <a:p>
            <a:r>
              <a:rPr lang="pt-BR" dirty="0"/>
              <a:t>Após a extração das lesões, pode-se aplicar a DLM na face com objetivo de descongestionar a pele e reduzir os sinais </a:t>
            </a:r>
            <a:r>
              <a:rPr lang="pt-BR" dirty="0" err="1"/>
              <a:t>inﬂamatórios</a:t>
            </a:r>
            <a:r>
              <a:rPr lang="pt-BR" dirty="0"/>
              <a:t> locais, como o aumento da temperatura local.</a:t>
            </a:r>
          </a:p>
        </p:txBody>
      </p:sp>
    </p:spTree>
    <p:extLst>
      <p:ext uri="{BB962C8B-B14F-4D97-AF65-F5344CB8AC3E}">
        <p14:creationId xmlns:p14="http://schemas.microsoft.com/office/powerpoint/2010/main" val="1828497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5FD7E-0941-D030-BC2F-DC176506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Pós- operatório de cirurgias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466067-9B54-E39C-9A74-A2659AE47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Quando a drenagem é realizada na área da cirurgia, há a </a:t>
            </a:r>
            <a:r>
              <a:rPr lang="pt-BR" dirty="0">
                <a:solidFill>
                  <a:srgbClr val="FF0000"/>
                </a:solidFill>
              </a:rPr>
              <a:t>compressão do líquido</a:t>
            </a:r>
            <a:r>
              <a:rPr lang="pt-BR" dirty="0"/>
              <a:t> retido e sua eliminação de maneira mais rápida pelo organismo, evitando o perigo de infecções, em relação às cicatrizes, a drenagem é eficiente logo após a lesão, pois melhora a  capacidade linfática e a circulação, diminuindo o edema .</a:t>
            </a:r>
          </a:p>
        </p:txBody>
      </p:sp>
    </p:spTree>
    <p:extLst>
      <p:ext uri="{BB962C8B-B14F-4D97-AF65-F5344CB8AC3E}">
        <p14:creationId xmlns:p14="http://schemas.microsoft.com/office/powerpoint/2010/main" val="3325469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583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Edwardian Script ITC</vt:lpstr>
      <vt:lpstr>ff1</vt:lpstr>
      <vt:lpstr>ff5</vt:lpstr>
      <vt:lpstr>ff6</vt:lpstr>
      <vt:lpstr>Tema do Office</vt:lpstr>
      <vt:lpstr>Drenagem Linfática Facial</vt:lpstr>
      <vt:lpstr>Apresentação do PowerPoint</vt:lpstr>
      <vt:lpstr>Apresentação do PowerPoint</vt:lpstr>
      <vt:lpstr>Benefícios:</vt:lpstr>
      <vt:lpstr>Apresentação do PowerPoint</vt:lpstr>
      <vt:lpstr>ESTRUTURAS E FISIOLOGIA DO SISTEMA LINFÁTICO</vt:lpstr>
      <vt:lpstr>Rosácea:</vt:lpstr>
      <vt:lpstr>ACNE:</vt:lpstr>
      <vt:lpstr>Pós- operatório de cirurgias</vt:lpstr>
      <vt:lpstr>folha</vt:lpstr>
      <vt:lpstr>Estímulo do ângulo venoso</vt:lpstr>
      <vt:lpstr>Apresentação do PowerPoint</vt:lpstr>
      <vt:lpstr>Drenagem do pescoço </vt:lpstr>
      <vt:lpstr>Drenagem do queixo e boca</vt:lpstr>
      <vt:lpstr>Drenagem das bochechas e nariz</vt:lpstr>
      <vt:lpstr>Drenagem na testa</vt:lpstr>
      <vt:lpstr>Drenagem nos olhos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Drenagem Linfática Facial</dc:title>
  <dc:creator>Brenda</dc:creator>
  <cp:lastModifiedBy>Brenda Kuiaski</cp:lastModifiedBy>
  <cp:revision>12</cp:revision>
  <dcterms:created xsi:type="dcterms:W3CDTF">2021-04-15T16:09:14Z</dcterms:created>
  <dcterms:modified xsi:type="dcterms:W3CDTF">2022-09-16T12:35:45Z</dcterms:modified>
</cp:coreProperties>
</file>