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32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</p:sldIdLst>
  <p:sldSz cx="10693400" cy="7556500"/>
  <p:notesSz cx="10693400" cy="7556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9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9611" y="1267459"/>
            <a:ext cx="861417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0" y="348996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71" y="348995"/>
            <a:ext cx="9143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 S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171" y="402319"/>
            <a:ext cx="9223058" cy="430887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9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70" y="348996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3941" y="1445767"/>
            <a:ext cx="776551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4213" y="2491230"/>
            <a:ext cx="718375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100" y="3473450"/>
            <a:ext cx="6477000" cy="1773819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360045" marR="19685" indent="-347980">
              <a:lnSpc>
                <a:spcPct val="80000"/>
              </a:lnSpc>
              <a:spcBef>
                <a:spcPts val="3335"/>
              </a:spcBef>
            </a:pPr>
            <a:r>
              <a:rPr lang="pt-BR" sz="4400" b="1" spc="-5" dirty="0" smtClean="0">
                <a:solidFill>
                  <a:srgbClr val="0B4381"/>
                </a:solidFill>
                <a:latin typeface="Calibri"/>
                <a:cs typeface="Calibri"/>
              </a:rPr>
              <a:t>  CRITÉRIOS </a:t>
            </a:r>
            <a:r>
              <a:rPr lang="pt-BR" sz="4400" b="1" spc="-715" dirty="0" smtClean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lang="pt-BR" sz="4400" b="1" spc="-20" dirty="0" smtClean="0">
                <a:solidFill>
                  <a:srgbClr val="0B4381"/>
                </a:solidFill>
                <a:latin typeface="Calibri"/>
                <a:cs typeface="Calibri"/>
              </a:rPr>
              <a:t>PARA</a:t>
            </a:r>
            <a:r>
              <a:rPr lang="pt-BR" sz="4400" b="1" spc="-25" dirty="0" smtClean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lang="pt-BR" sz="4400" b="1" spc="-20" dirty="0" smtClean="0">
                <a:solidFill>
                  <a:srgbClr val="0B4381"/>
                </a:solidFill>
                <a:latin typeface="Calibri"/>
                <a:cs typeface="Calibri"/>
              </a:rPr>
              <a:t>LEVANTAMENTO</a:t>
            </a:r>
            <a:r>
              <a:rPr lang="pt-BR" sz="4400" b="1" spc="-35" dirty="0" smtClean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lang="pt-BR" sz="4400" b="1" spc="-5" dirty="0" smtClean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lang="pt-BR" sz="4400" b="1" spc="-20" dirty="0" smtClean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lang="pt-BR" sz="4400" b="1" spc="-10" dirty="0" smtClean="0">
                <a:solidFill>
                  <a:srgbClr val="0B4381"/>
                </a:solidFill>
                <a:latin typeface="Calibri"/>
                <a:cs typeface="Calibri"/>
              </a:rPr>
              <a:t>PERIGOS</a:t>
            </a:r>
            <a:r>
              <a:rPr lang="pt-BR" sz="4400" b="1" spc="-30" dirty="0" smtClean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lang="pt-BR" sz="4400" b="1" spc="-5" dirty="0" smtClean="0">
                <a:solidFill>
                  <a:srgbClr val="0B4381"/>
                </a:solidFill>
                <a:latin typeface="Calibri"/>
                <a:cs typeface="Calibri"/>
              </a:rPr>
              <a:t>ERGONÔMICOS</a:t>
            </a:r>
            <a:endParaRPr lang="pt-BR" sz="4400" dirty="0">
              <a:latin typeface="Calibri"/>
              <a:cs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737100" y="501650"/>
            <a:ext cx="4705615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59035" y="2180589"/>
          <a:ext cx="7848600" cy="3528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22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Posto</a:t>
                      </a: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improvisado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Mobiliário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sem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meio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regulagens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ajustes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83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Equipamentos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máquinas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sem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meios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regulagens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ajuste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sem condições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uso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Assento</a:t>
                      </a:r>
                      <a:r>
                        <a:rPr sz="1600" b="1" spc="-3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inadequado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Encosto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do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assento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inadequado</a:t>
                      </a:r>
                      <a:r>
                        <a:rPr sz="1600" b="1" spc="3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ou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ausente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383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Mobiliário 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equipamento</a:t>
                      </a:r>
                      <a:r>
                        <a:rPr sz="1600" b="1" spc="4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sem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espaço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movimentação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segmentos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corporais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22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Equipamentos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ou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mobiliários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não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adaptados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antropometria</a:t>
                      </a:r>
                      <a:r>
                        <a:rPr sz="1600" b="1" spc="3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trabalhador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Compressão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partes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corpo</a:t>
                      </a:r>
                      <a:r>
                        <a:rPr sz="1600" b="1" spc="4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superfícies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rígidas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quinas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Posto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não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planejado/adaptado</a:t>
                      </a:r>
                      <a:r>
                        <a:rPr sz="1600" b="1" spc="3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posição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sentada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8075">
                <a:tc>
                  <a:txBody>
                    <a:bodyPr/>
                    <a:lstStyle/>
                    <a:p>
                      <a:pPr marL="24130" marR="2698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necessidade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alcançar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objetos,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documentos,</a:t>
                      </a:r>
                      <a:r>
                        <a:rPr sz="1600" b="1" spc="3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qualquer</a:t>
                      </a:r>
                      <a:r>
                        <a:rPr sz="1600" b="1" spc="3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ponto </a:t>
                      </a:r>
                      <a:r>
                        <a:rPr sz="1600" b="1" spc="-35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além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das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zonas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de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alcance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ideais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para</a:t>
                      </a:r>
                      <a:r>
                        <a:rPr sz="1600" b="1" spc="3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as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características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antropométricas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trabalhador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0012" y="593851"/>
            <a:ext cx="510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B4381"/>
                </a:solidFill>
              </a:rPr>
              <a:t>RISCOS</a:t>
            </a:r>
            <a:r>
              <a:rPr sz="2400" spc="-15" dirty="0">
                <a:solidFill>
                  <a:srgbClr val="0B4381"/>
                </a:solidFill>
              </a:rPr>
              <a:t> </a:t>
            </a:r>
            <a:r>
              <a:rPr sz="2400" spc="-10" dirty="0">
                <a:solidFill>
                  <a:srgbClr val="0B4381"/>
                </a:solidFill>
              </a:rPr>
              <a:t>ERGONÔMICOS</a:t>
            </a:r>
            <a:r>
              <a:rPr sz="2400" dirty="0">
                <a:solidFill>
                  <a:srgbClr val="0B4381"/>
                </a:solidFill>
              </a:rPr>
              <a:t> -</a:t>
            </a:r>
            <a:r>
              <a:rPr sz="2400" spc="-10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eSOCIAL</a:t>
            </a:r>
            <a:r>
              <a:rPr sz="2400" spc="5" dirty="0">
                <a:solidFill>
                  <a:srgbClr val="0B4381"/>
                </a:solidFill>
              </a:rPr>
              <a:t> </a:t>
            </a:r>
            <a:r>
              <a:rPr sz="2400" dirty="0">
                <a:solidFill>
                  <a:srgbClr val="0B4381"/>
                </a:solidFill>
              </a:rPr>
              <a:t>X</a:t>
            </a:r>
            <a:r>
              <a:rPr sz="2400" spc="-10" dirty="0">
                <a:solidFill>
                  <a:srgbClr val="0B4381"/>
                </a:solidFill>
              </a:rPr>
              <a:t> PGR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392313" y="1485391"/>
            <a:ext cx="33083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MOBILIÁRIO</a:t>
            </a:r>
            <a:r>
              <a:rPr sz="2000" b="1" spc="-5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E</a:t>
            </a:r>
            <a:r>
              <a:rPr sz="20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B4381"/>
                </a:solidFill>
                <a:latin typeface="Calibri"/>
                <a:cs typeface="Calibri"/>
              </a:rPr>
              <a:t>EQUIPAMENTOS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4655" y="5952233"/>
            <a:ext cx="4856480" cy="8515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85"/>
              </a:spcBef>
            </a:pP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POSTO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TRABALHO,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MÁQUINAS,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FERRAMENTAS, </a:t>
            </a:r>
            <a:r>
              <a:rPr sz="1800" b="1" spc="-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EQUIPAMENTOS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OU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MOBILIÁRIO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INADEQUADOS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E/OU</a:t>
            </a:r>
            <a:r>
              <a:rPr sz="1800" b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SEM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REGULAGENS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38862" y="5952744"/>
            <a:ext cx="1224280" cy="935990"/>
          </a:xfrm>
          <a:custGeom>
            <a:avLst/>
            <a:gdLst/>
            <a:ahLst/>
            <a:cxnLst/>
            <a:rect l="l" t="t" r="r" b="b"/>
            <a:pathLst>
              <a:path w="1224279" h="935990">
                <a:moveTo>
                  <a:pt x="1223771" y="701039"/>
                </a:moveTo>
                <a:lnTo>
                  <a:pt x="989075" y="467867"/>
                </a:lnTo>
                <a:lnTo>
                  <a:pt x="989075" y="576071"/>
                </a:lnTo>
                <a:lnTo>
                  <a:pt x="583691" y="576071"/>
                </a:lnTo>
                <a:lnTo>
                  <a:pt x="534354" y="572454"/>
                </a:lnTo>
                <a:lnTo>
                  <a:pt x="487271" y="561947"/>
                </a:lnTo>
                <a:lnTo>
                  <a:pt x="442956" y="545064"/>
                </a:lnTo>
                <a:lnTo>
                  <a:pt x="401924" y="522320"/>
                </a:lnTo>
                <a:lnTo>
                  <a:pt x="364692" y="494232"/>
                </a:lnTo>
                <a:lnTo>
                  <a:pt x="331775" y="461315"/>
                </a:lnTo>
                <a:lnTo>
                  <a:pt x="303687" y="424083"/>
                </a:lnTo>
                <a:lnTo>
                  <a:pt x="280943" y="383051"/>
                </a:lnTo>
                <a:lnTo>
                  <a:pt x="264060" y="338736"/>
                </a:lnTo>
                <a:lnTo>
                  <a:pt x="253553" y="291653"/>
                </a:lnTo>
                <a:lnTo>
                  <a:pt x="249935" y="242315"/>
                </a:lnTo>
                <a:lnTo>
                  <a:pt x="249935" y="0"/>
                </a:lnTo>
                <a:lnTo>
                  <a:pt x="0" y="0"/>
                </a:lnTo>
                <a:lnTo>
                  <a:pt x="0" y="242315"/>
                </a:lnTo>
                <a:lnTo>
                  <a:pt x="1940" y="290296"/>
                </a:lnTo>
                <a:lnTo>
                  <a:pt x="7661" y="337212"/>
                </a:lnTo>
                <a:lnTo>
                  <a:pt x="17009" y="382911"/>
                </a:lnTo>
                <a:lnTo>
                  <a:pt x="29833" y="427244"/>
                </a:lnTo>
                <a:lnTo>
                  <a:pt x="45981" y="470058"/>
                </a:lnTo>
                <a:lnTo>
                  <a:pt x="65301" y="511204"/>
                </a:lnTo>
                <a:lnTo>
                  <a:pt x="87641" y="550530"/>
                </a:lnTo>
                <a:lnTo>
                  <a:pt x="112849" y="587886"/>
                </a:lnTo>
                <a:lnTo>
                  <a:pt x="140772" y="623120"/>
                </a:lnTo>
                <a:lnTo>
                  <a:pt x="171259" y="656081"/>
                </a:lnTo>
                <a:lnTo>
                  <a:pt x="204158" y="686620"/>
                </a:lnTo>
                <a:lnTo>
                  <a:pt x="239316" y="714585"/>
                </a:lnTo>
                <a:lnTo>
                  <a:pt x="276582" y="739825"/>
                </a:lnTo>
                <a:lnTo>
                  <a:pt x="315804" y="762188"/>
                </a:lnTo>
                <a:lnTo>
                  <a:pt x="356830" y="781526"/>
                </a:lnTo>
                <a:lnTo>
                  <a:pt x="399507" y="797685"/>
                </a:lnTo>
                <a:lnTo>
                  <a:pt x="443684" y="810517"/>
                </a:lnTo>
                <a:lnTo>
                  <a:pt x="489208" y="819869"/>
                </a:lnTo>
                <a:lnTo>
                  <a:pt x="535928" y="825591"/>
                </a:lnTo>
                <a:lnTo>
                  <a:pt x="583691" y="827531"/>
                </a:lnTo>
                <a:lnTo>
                  <a:pt x="989075" y="827531"/>
                </a:lnTo>
                <a:lnTo>
                  <a:pt x="989075" y="935735"/>
                </a:lnTo>
                <a:lnTo>
                  <a:pt x="1223771" y="70103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9429" y="5330952"/>
            <a:ext cx="5884545" cy="1769745"/>
          </a:xfrm>
          <a:custGeom>
            <a:avLst/>
            <a:gdLst/>
            <a:ahLst/>
            <a:cxnLst/>
            <a:rect l="l" t="t" r="r" b="b"/>
            <a:pathLst>
              <a:path w="5884545" h="1769745">
                <a:moveTo>
                  <a:pt x="0" y="0"/>
                </a:moveTo>
                <a:lnTo>
                  <a:pt x="0" y="1769363"/>
                </a:lnTo>
              </a:path>
              <a:path w="5884545" h="1769745">
                <a:moveTo>
                  <a:pt x="5884163" y="0"/>
                </a:moveTo>
                <a:lnTo>
                  <a:pt x="5884163" y="1769363"/>
                </a:lnTo>
              </a:path>
            </a:pathLst>
          </a:custGeom>
          <a:ln w="9524">
            <a:solidFill>
              <a:srgbClr val="052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4858" y="5335523"/>
            <a:ext cx="5893435" cy="0"/>
          </a:xfrm>
          <a:custGeom>
            <a:avLst/>
            <a:gdLst/>
            <a:ahLst/>
            <a:cxnLst/>
            <a:rect l="l" t="t" r="r" b="b"/>
            <a:pathLst>
              <a:path w="5893434">
                <a:moveTo>
                  <a:pt x="0" y="0"/>
                </a:moveTo>
                <a:lnTo>
                  <a:pt x="5893307" y="0"/>
                </a:lnTo>
              </a:path>
            </a:pathLst>
          </a:custGeom>
          <a:ln w="9524">
            <a:solidFill>
              <a:srgbClr val="052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4858" y="7095743"/>
            <a:ext cx="5893435" cy="0"/>
          </a:xfrm>
          <a:custGeom>
            <a:avLst/>
            <a:gdLst/>
            <a:ahLst/>
            <a:cxnLst/>
            <a:rect l="l" t="t" r="r" b="b"/>
            <a:pathLst>
              <a:path w="5893434">
                <a:moveTo>
                  <a:pt x="0" y="0"/>
                </a:moveTo>
                <a:lnTo>
                  <a:pt x="5893307" y="0"/>
                </a:lnTo>
              </a:path>
            </a:pathLst>
          </a:custGeom>
          <a:ln w="9524">
            <a:solidFill>
              <a:srgbClr val="052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2644" y="5455409"/>
            <a:ext cx="4662170" cy="1149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Necessidade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16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B4381"/>
                </a:solidFill>
                <a:latin typeface="Calibri"/>
                <a:cs typeface="Calibri"/>
              </a:rPr>
              <a:t>manter</a:t>
            </a:r>
            <a:r>
              <a:rPr sz="16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ritmos</a:t>
            </a:r>
            <a:r>
              <a:rPr sz="16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intensos</a:t>
            </a:r>
            <a:r>
              <a:rPr sz="16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16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7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Cadência</a:t>
            </a:r>
            <a:r>
              <a:rPr sz="16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do</a:t>
            </a:r>
            <a:r>
              <a:rPr sz="16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r>
              <a:rPr sz="16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imposta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 por</a:t>
            </a:r>
            <a:r>
              <a:rPr sz="16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um</a:t>
            </a:r>
            <a:r>
              <a:rPr sz="16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equipamento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3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Monotonia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2644" y="6744713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B4381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9156" y="6743189"/>
            <a:ext cx="4420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Insuficiência</a:t>
            </a:r>
            <a:r>
              <a:rPr sz="16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16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capacitação</a:t>
            </a:r>
            <a:r>
              <a:rPr sz="16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B4381"/>
                </a:solidFill>
                <a:latin typeface="Calibri"/>
                <a:cs typeface="Calibri"/>
              </a:rPr>
              <a:t>para</a:t>
            </a:r>
            <a:r>
              <a:rPr sz="16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B4381"/>
                </a:solidFill>
                <a:latin typeface="Calibri"/>
                <a:cs typeface="Calibri"/>
              </a:rPr>
              <a:t>execução</a:t>
            </a:r>
            <a:r>
              <a:rPr sz="16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da</a:t>
            </a:r>
            <a:r>
              <a:rPr sz="16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B4381"/>
                </a:solidFill>
                <a:latin typeface="Calibri"/>
                <a:cs typeface="Calibri"/>
              </a:rPr>
              <a:t>tarefa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40012" y="593851"/>
            <a:ext cx="510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B4381"/>
                </a:solidFill>
              </a:rPr>
              <a:t>RISCOS</a:t>
            </a:r>
            <a:r>
              <a:rPr sz="2400" spc="-15" dirty="0">
                <a:solidFill>
                  <a:srgbClr val="0B4381"/>
                </a:solidFill>
              </a:rPr>
              <a:t> </a:t>
            </a:r>
            <a:r>
              <a:rPr sz="2400" spc="-10" dirty="0">
                <a:solidFill>
                  <a:srgbClr val="0B4381"/>
                </a:solidFill>
              </a:rPr>
              <a:t>ERGONÔMICOS</a:t>
            </a:r>
            <a:r>
              <a:rPr sz="2400" dirty="0">
                <a:solidFill>
                  <a:srgbClr val="0B4381"/>
                </a:solidFill>
              </a:rPr>
              <a:t> -</a:t>
            </a:r>
            <a:r>
              <a:rPr sz="2400" spc="-10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eSOCIAL</a:t>
            </a:r>
            <a:r>
              <a:rPr sz="2400" spc="5" dirty="0">
                <a:solidFill>
                  <a:srgbClr val="0B4381"/>
                </a:solidFill>
              </a:rPr>
              <a:t> </a:t>
            </a:r>
            <a:r>
              <a:rPr sz="2400" dirty="0">
                <a:solidFill>
                  <a:srgbClr val="0B4381"/>
                </a:solidFill>
              </a:rPr>
              <a:t>X</a:t>
            </a:r>
            <a:r>
              <a:rPr sz="2400" spc="-10" dirty="0">
                <a:solidFill>
                  <a:srgbClr val="0B4381"/>
                </a:solidFill>
              </a:rPr>
              <a:t> PGR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392313" y="1485391"/>
            <a:ext cx="2047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ORGANIZACIONAIS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7057" y="2077211"/>
            <a:ext cx="5242560" cy="334010"/>
          </a:xfrm>
          <a:prstGeom prst="rect">
            <a:avLst/>
          </a:prstGeom>
          <a:ln w="12699">
            <a:solidFill>
              <a:srgbClr val="07294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45"/>
              </a:spcBef>
            </a:pPr>
            <a:r>
              <a:rPr sz="1600" b="1" spc="-20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realizado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sem</a:t>
            </a:r>
            <a:r>
              <a:rPr sz="1600" b="1" spc="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pausas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pré-definidas</a:t>
            </a:r>
            <a:r>
              <a:rPr sz="1600" b="1" spc="2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para</a:t>
            </a:r>
            <a:r>
              <a:rPr sz="1600" b="1" spc="3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descanso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7057" y="2410967"/>
            <a:ext cx="5242560" cy="334010"/>
          </a:xfrm>
          <a:prstGeom prst="rect">
            <a:avLst/>
          </a:prstGeom>
          <a:ln w="12699">
            <a:solidFill>
              <a:srgbClr val="07294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45"/>
              </a:spcBef>
            </a:pP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Desequilíbrio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entre</a:t>
            </a:r>
            <a:r>
              <a:rPr sz="16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tempo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tempo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repouso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97811" y="2206243"/>
            <a:ext cx="2376170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1920" marR="5080" indent="-109855">
              <a:lnSpc>
                <a:spcPct val="100600"/>
              </a:lnSpc>
              <a:spcBef>
                <a:spcPts val="85"/>
              </a:spcBef>
            </a:pP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TRABALHO </a:t>
            </a:r>
            <a:r>
              <a:rPr sz="1600" b="1" spc="-10" dirty="0">
                <a:solidFill>
                  <a:srgbClr val="3E3E3E"/>
                </a:solidFill>
                <a:latin typeface="Calibri"/>
                <a:cs typeface="Calibri"/>
              </a:rPr>
              <a:t>REALIZADO 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SEM </a:t>
            </a:r>
            <a:r>
              <a:rPr sz="1600" b="1" spc="-3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3E3E3E"/>
                </a:solidFill>
                <a:latin typeface="Calibri"/>
                <a:cs typeface="Calibri"/>
              </a:rPr>
              <a:t>PAUSAS</a:t>
            </a:r>
            <a:r>
              <a:rPr sz="1600"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 DESCANSO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2109" y="4259579"/>
            <a:ext cx="4447540" cy="353695"/>
          </a:xfrm>
          <a:prstGeom prst="rect">
            <a:avLst/>
          </a:prstGeom>
          <a:solidFill>
            <a:srgbClr val="FFFFFF"/>
          </a:solidFill>
          <a:ln w="12699">
            <a:solidFill>
              <a:srgbClr val="07294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320"/>
              </a:spcBef>
            </a:pPr>
            <a:r>
              <a:rPr sz="1600" b="1" spc="-20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r>
              <a:rPr sz="16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com necessidade</a:t>
            </a:r>
            <a:r>
              <a:rPr sz="16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6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variação</a:t>
            </a:r>
            <a:r>
              <a:rPr sz="16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6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turnos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109" y="4613147"/>
            <a:ext cx="4447540" cy="335280"/>
          </a:xfrm>
          <a:prstGeom prst="rect">
            <a:avLst/>
          </a:prstGeom>
          <a:solidFill>
            <a:srgbClr val="FFFFFF"/>
          </a:solidFill>
          <a:ln w="12699">
            <a:solidFill>
              <a:srgbClr val="07294D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59"/>
              </a:spcBef>
            </a:pPr>
            <a:r>
              <a:rPr sz="1600" b="1" spc="-20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r>
              <a:rPr sz="1600" b="1" spc="-2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noturno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2109" y="3154679"/>
            <a:ext cx="4932045" cy="334010"/>
          </a:xfrm>
          <a:prstGeom prst="rect">
            <a:avLst/>
          </a:prstGeom>
          <a:ln w="12699">
            <a:solidFill>
              <a:srgbClr val="07294D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59"/>
              </a:spcBef>
            </a:pPr>
            <a:r>
              <a:rPr sz="1600" b="1" spc="-20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r>
              <a:rPr sz="1600" b="1" spc="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com</a:t>
            </a:r>
            <a:r>
              <a:rPr sz="16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utilização</a:t>
            </a: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rigorosa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6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metas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 de</a:t>
            </a:r>
            <a:r>
              <a:rPr sz="16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produção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2109" y="3488435"/>
            <a:ext cx="4932045" cy="334010"/>
          </a:xfrm>
          <a:prstGeom prst="rect">
            <a:avLst/>
          </a:prstGeom>
          <a:ln w="12699">
            <a:solidFill>
              <a:srgbClr val="07294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45"/>
              </a:spcBef>
            </a:pPr>
            <a:r>
              <a:rPr sz="1600" b="1" spc="-20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r>
              <a:rPr sz="16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remunerado</a:t>
            </a:r>
            <a:r>
              <a:rPr sz="1600" b="1" spc="4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por</a:t>
            </a:r>
            <a:r>
              <a:rPr sz="16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produção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4450" y="3006342"/>
            <a:ext cx="2634615" cy="1002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90"/>
              </a:spcBef>
            </a:pP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TRABALHO</a:t>
            </a:r>
            <a:r>
              <a:rPr sz="1600" b="1" spc="-10" dirty="0">
                <a:solidFill>
                  <a:srgbClr val="3E3E3E"/>
                </a:solidFill>
                <a:latin typeface="Calibri"/>
                <a:cs typeface="Calibri"/>
              </a:rPr>
              <a:t> COM</a:t>
            </a:r>
            <a:r>
              <a:rPr sz="1600" b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Calibri"/>
                <a:cs typeface="Calibri"/>
              </a:rPr>
              <a:t>UTILIZAÇÃO 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Calibri"/>
                <a:cs typeface="Calibri"/>
              </a:rPr>
              <a:t>RIGOROSA</a:t>
            </a:r>
            <a:r>
              <a:rPr sz="1600" b="1" spc="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600" b="1" spc="-30" dirty="0">
                <a:solidFill>
                  <a:srgbClr val="3E3E3E"/>
                </a:solidFill>
                <a:latin typeface="Calibri"/>
                <a:cs typeface="Calibri"/>
              </a:rPr>
              <a:t>METAS</a:t>
            </a:r>
            <a:r>
              <a:rPr sz="16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600"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Calibri"/>
                <a:cs typeface="Calibri"/>
              </a:rPr>
              <a:t>PRODUÇÃO</a:t>
            </a:r>
            <a:r>
              <a:rPr sz="16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OU</a:t>
            </a:r>
            <a:r>
              <a:rPr sz="16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REMUNERADO </a:t>
            </a:r>
            <a:r>
              <a:rPr sz="1600" b="1" spc="-3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16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Calibri"/>
                <a:cs typeface="Calibri"/>
              </a:rPr>
              <a:t>PRODUÇÃO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00630" y="4263642"/>
            <a:ext cx="220027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TRABALHO </a:t>
            </a:r>
            <a:r>
              <a:rPr sz="1600" b="1" spc="-10" dirty="0">
                <a:solidFill>
                  <a:srgbClr val="3E3E3E"/>
                </a:solidFill>
                <a:latin typeface="Calibri"/>
                <a:cs typeface="Calibri"/>
              </a:rPr>
              <a:t>NOTURNO 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OU </a:t>
            </a:r>
            <a:r>
              <a:rPr sz="1600" b="1" spc="-3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Calibri"/>
                <a:cs typeface="Calibri"/>
              </a:rPr>
              <a:t>COM</a:t>
            </a:r>
            <a:r>
              <a:rPr sz="1600" b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3E3E3E"/>
                </a:solidFill>
                <a:latin typeface="Calibri"/>
                <a:cs typeface="Calibri"/>
              </a:rPr>
              <a:t>NECESSIDADE</a:t>
            </a:r>
            <a:r>
              <a:rPr sz="1600" b="1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600"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3E3E3E"/>
                </a:solidFill>
                <a:latin typeface="Calibri"/>
                <a:cs typeface="Calibri"/>
              </a:rPr>
              <a:t>VARIAÇÃO</a:t>
            </a:r>
            <a:r>
              <a:rPr sz="1600" b="1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600"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Calibri"/>
                <a:cs typeface="Calibri"/>
              </a:rPr>
              <a:t>TURNOS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51909" y="2269235"/>
            <a:ext cx="784860" cy="358140"/>
          </a:xfrm>
          <a:custGeom>
            <a:avLst/>
            <a:gdLst/>
            <a:ahLst/>
            <a:cxnLst/>
            <a:rect l="l" t="t" r="r" b="b"/>
            <a:pathLst>
              <a:path w="784859" h="358139">
                <a:moveTo>
                  <a:pt x="784859" y="178307"/>
                </a:moveTo>
                <a:lnTo>
                  <a:pt x="606551" y="0"/>
                </a:lnTo>
                <a:lnTo>
                  <a:pt x="606551" y="89915"/>
                </a:lnTo>
                <a:lnTo>
                  <a:pt x="0" y="89915"/>
                </a:lnTo>
                <a:lnTo>
                  <a:pt x="0" y="268223"/>
                </a:lnTo>
                <a:lnTo>
                  <a:pt x="606551" y="268223"/>
                </a:lnTo>
                <a:lnTo>
                  <a:pt x="606551" y="358139"/>
                </a:lnTo>
                <a:lnTo>
                  <a:pt x="784859" y="1783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2642" y="3291839"/>
            <a:ext cx="673735" cy="358140"/>
          </a:xfrm>
          <a:custGeom>
            <a:avLst/>
            <a:gdLst/>
            <a:ahLst/>
            <a:cxnLst/>
            <a:rect l="l" t="t" r="r" b="b"/>
            <a:pathLst>
              <a:path w="673734" h="358139">
                <a:moveTo>
                  <a:pt x="673607" y="179831"/>
                </a:moveTo>
                <a:lnTo>
                  <a:pt x="495299" y="0"/>
                </a:lnTo>
                <a:lnTo>
                  <a:pt x="495299" y="89915"/>
                </a:lnTo>
                <a:lnTo>
                  <a:pt x="0" y="89915"/>
                </a:lnTo>
                <a:lnTo>
                  <a:pt x="0" y="268223"/>
                </a:lnTo>
                <a:lnTo>
                  <a:pt x="495299" y="268223"/>
                </a:lnTo>
                <a:lnTo>
                  <a:pt x="495299" y="358139"/>
                </a:lnTo>
                <a:lnTo>
                  <a:pt x="673607" y="17983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86506" y="4421123"/>
            <a:ext cx="1000125" cy="356870"/>
          </a:xfrm>
          <a:custGeom>
            <a:avLst/>
            <a:gdLst/>
            <a:ahLst/>
            <a:cxnLst/>
            <a:rect l="l" t="t" r="r" b="b"/>
            <a:pathLst>
              <a:path w="1000125" h="356870">
                <a:moveTo>
                  <a:pt x="999743" y="178307"/>
                </a:moveTo>
                <a:lnTo>
                  <a:pt x="821435" y="0"/>
                </a:lnTo>
                <a:lnTo>
                  <a:pt x="821435" y="88391"/>
                </a:lnTo>
                <a:lnTo>
                  <a:pt x="0" y="88391"/>
                </a:lnTo>
                <a:lnTo>
                  <a:pt x="0" y="268223"/>
                </a:lnTo>
                <a:lnTo>
                  <a:pt x="821435" y="268223"/>
                </a:lnTo>
                <a:lnTo>
                  <a:pt x="821435" y="356615"/>
                </a:lnTo>
                <a:lnTo>
                  <a:pt x="999743" y="1783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9542" y="5867400"/>
            <a:ext cx="822960" cy="791210"/>
          </a:xfrm>
          <a:custGeom>
            <a:avLst/>
            <a:gdLst/>
            <a:ahLst/>
            <a:cxnLst/>
            <a:rect l="l" t="t" r="r" b="b"/>
            <a:pathLst>
              <a:path w="822959" h="791209">
                <a:moveTo>
                  <a:pt x="822960" y="345948"/>
                </a:moveTo>
                <a:lnTo>
                  <a:pt x="819820" y="299122"/>
                </a:lnTo>
                <a:lnTo>
                  <a:pt x="810669" y="254176"/>
                </a:lnTo>
                <a:lnTo>
                  <a:pt x="795909" y="211526"/>
                </a:lnTo>
                <a:lnTo>
                  <a:pt x="775941" y="171591"/>
                </a:lnTo>
                <a:lnTo>
                  <a:pt x="751169" y="134788"/>
                </a:lnTo>
                <a:lnTo>
                  <a:pt x="721995" y="101536"/>
                </a:lnTo>
                <a:lnTo>
                  <a:pt x="688819" y="72253"/>
                </a:lnTo>
                <a:lnTo>
                  <a:pt x="652046" y="47356"/>
                </a:lnTo>
                <a:lnTo>
                  <a:pt x="612076" y="27265"/>
                </a:lnTo>
                <a:lnTo>
                  <a:pt x="569312" y="12396"/>
                </a:lnTo>
                <a:lnTo>
                  <a:pt x="524146" y="3168"/>
                </a:lnTo>
                <a:lnTo>
                  <a:pt x="477012" y="0"/>
                </a:lnTo>
                <a:lnTo>
                  <a:pt x="0" y="0"/>
                </a:lnTo>
                <a:lnTo>
                  <a:pt x="0" y="198120"/>
                </a:lnTo>
                <a:lnTo>
                  <a:pt x="477012" y="198120"/>
                </a:lnTo>
                <a:lnTo>
                  <a:pt x="524157" y="205599"/>
                </a:lnTo>
                <a:lnTo>
                  <a:pt x="565135" y="226454"/>
                </a:lnTo>
                <a:lnTo>
                  <a:pt x="597493" y="258360"/>
                </a:lnTo>
                <a:lnTo>
                  <a:pt x="618731" y="298972"/>
                </a:lnTo>
                <a:lnTo>
                  <a:pt x="626364" y="345948"/>
                </a:lnTo>
                <a:lnTo>
                  <a:pt x="626364" y="658937"/>
                </a:lnTo>
                <a:lnTo>
                  <a:pt x="652046" y="646006"/>
                </a:lnTo>
                <a:lnTo>
                  <a:pt x="688819" y="621056"/>
                </a:lnTo>
                <a:lnTo>
                  <a:pt x="721995" y="591693"/>
                </a:lnTo>
                <a:lnTo>
                  <a:pt x="751169" y="558329"/>
                </a:lnTo>
                <a:lnTo>
                  <a:pt x="775941" y="521377"/>
                </a:lnTo>
                <a:lnTo>
                  <a:pt x="795909" y="481250"/>
                </a:lnTo>
                <a:lnTo>
                  <a:pt x="810669" y="438361"/>
                </a:lnTo>
                <a:lnTo>
                  <a:pt x="819820" y="393123"/>
                </a:lnTo>
                <a:lnTo>
                  <a:pt x="822960" y="345948"/>
                </a:lnTo>
                <a:close/>
              </a:path>
              <a:path w="822959" h="791209">
                <a:moveTo>
                  <a:pt x="403860" y="790956"/>
                </a:moveTo>
                <a:lnTo>
                  <a:pt x="403860" y="396240"/>
                </a:lnTo>
                <a:lnTo>
                  <a:pt x="205740" y="594360"/>
                </a:lnTo>
                <a:lnTo>
                  <a:pt x="403860" y="790956"/>
                </a:lnTo>
                <a:close/>
              </a:path>
              <a:path w="822959" h="791209">
                <a:moveTo>
                  <a:pt x="626364" y="658937"/>
                </a:moveTo>
                <a:lnTo>
                  <a:pt x="626364" y="345948"/>
                </a:lnTo>
                <a:lnTo>
                  <a:pt x="618731" y="393082"/>
                </a:lnTo>
                <a:lnTo>
                  <a:pt x="597493" y="434071"/>
                </a:lnTo>
                <a:lnTo>
                  <a:pt x="565135" y="466429"/>
                </a:lnTo>
                <a:lnTo>
                  <a:pt x="524146" y="487667"/>
                </a:lnTo>
                <a:lnTo>
                  <a:pt x="477012" y="495300"/>
                </a:lnTo>
                <a:lnTo>
                  <a:pt x="403860" y="495300"/>
                </a:lnTo>
                <a:lnTo>
                  <a:pt x="403860" y="693420"/>
                </a:lnTo>
                <a:lnTo>
                  <a:pt x="477012" y="693420"/>
                </a:lnTo>
                <a:lnTo>
                  <a:pt x="524157" y="690250"/>
                </a:lnTo>
                <a:lnTo>
                  <a:pt x="569312" y="681016"/>
                </a:lnTo>
                <a:lnTo>
                  <a:pt x="612076" y="666130"/>
                </a:lnTo>
                <a:lnTo>
                  <a:pt x="626364" y="65893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Retângulo 22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93851"/>
            <a:ext cx="510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B4381"/>
                </a:solidFill>
              </a:rPr>
              <a:t>RISCOS</a:t>
            </a:r>
            <a:r>
              <a:rPr sz="2400" spc="-15" dirty="0">
                <a:solidFill>
                  <a:srgbClr val="0B4381"/>
                </a:solidFill>
              </a:rPr>
              <a:t> </a:t>
            </a:r>
            <a:r>
              <a:rPr sz="2400" spc="-10" dirty="0">
                <a:solidFill>
                  <a:srgbClr val="0B4381"/>
                </a:solidFill>
              </a:rPr>
              <a:t>ERGONÔMICOS</a:t>
            </a:r>
            <a:r>
              <a:rPr sz="2400" dirty="0">
                <a:solidFill>
                  <a:srgbClr val="0B4381"/>
                </a:solidFill>
              </a:rPr>
              <a:t> -</a:t>
            </a:r>
            <a:r>
              <a:rPr sz="2400" spc="-10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eSOCIAL</a:t>
            </a:r>
            <a:r>
              <a:rPr sz="2400" spc="5" dirty="0">
                <a:solidFill>
                  <a:srgbClr val="0B4381"/>
                </a:solidFill>
              </a:rPr>
              <a:t> </a:t>
            </a:r>
            <a:r>
              <a:rPr sz="2400" dirty="0">
                <a:solidFill>
                  <a:srgbClr val="0B4381"/>
                </a:solidFill>
              </a:rPr>
              <a:t>X</a:t>
            </a:r>
            <a:r>
              <a:rPr sz="2400" spc="-10" dirty="0">
                <a:solidFill>
                  <a:srgbClr val="0B4381"/>
                </a:solidFill>
              </a:rPr>
              <a:t> PGR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392313" y="1485391"/>
            <a:ext cx="1354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MB</a:t>
            </a:r>
            <a:r>
              <a:rPr sz="2000" b="1" spc="5" dirty="0">
                <a:solidFill>
                  <a:srgbClr val="0B4381"/>
                </a:solidFill>
                <a:latin typeface="Calibri"/>
                <a:cs typeface="Calibri"/>
              </a:rPr>
              <a:t>I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</a:t>
            </a:r>
            <a:r>
              <a:rPr sz="2000" b="1" spc="-155" dirty="0">
                <a:solidFill>
                  <a:srgbClr val="0B4381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0B4381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0707" y="1929129"/>
          <a:ext cx="4679950" cy="1566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731">
                <a:tc>
                  <a:txBody>
                    <a:bodyPr/>
                    <a:lstStyle/>
                    <a:p>
                      <a:pPr marL="27305" marR="448309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Condições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com índice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temperatura </a:t>
                      </a:r>
                      <a:r>
                        <a:rPr sz="1600" b="1" spc="-34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efetiva </a:t>
                      </a: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fora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parâmetros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conforto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731">
                <a:tc>
                  <a:txBody>
                    <a:bodyPr/>
                    <a:lstStyle/>
                    <a:p>
                      <a:pPr marL="27305" marR="1854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Condições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velocidade do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fora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dos </a:t>
                      </a:r>
                      <a:r>
                        <a:rPr sz="1600" b="1" spc="-35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parâmetros</a:t>
                      </a:r>
                      <a:r>
                        <a:rPr sz="1600" b="1" spc="3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conforto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marL="27305" marR="3517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Condições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umidade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fora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dos </a:t>
                      </a:r>
                      <a:r>
                        <a:rPr sz="1600" b="1" spc="-35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parâmetros</a:t>
                      </a:r>
                      <a:r>
                        <a:rPr sz="1600" b="1" spc="3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conforto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893951" y="1884679"/>
            <a:ext cx="28054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CONDIÇÕES 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AMBIENTAL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TRABALHO 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QUANTO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 </a:t>
            </a:r>
            <a:r>
              <a:rPr sz="18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TEMPERATURA,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VELOCIDADE </a:t>
            </a:r>
            <a:r>
              <a:rPr sz="1800" b="1" spc="-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DO AR E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UMIDADE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QUE </a:t>
            </a:r>
            <a:r>
              <a:rPr sz="18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CAUSAM DESCONFORTO AOS </a:t>
            </a:r>
            <a:r>
              <a:rPr sz="1800" b="1" spc="-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TRABALHADORES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9437" y="3877055"/>
            <a:ext cx="4046220" cy="988060"/>
          </a:xfrm>
          <a:custGeom>
            <a:avLst/>
            <a:gdLst/>
            <a:ahLst/>
            <a:cxnLst/>
            <a:rect l="l" t="t" r="r" b="b"/>
            <a:pathLst>
              <a:path w="4046220" h="988060">
                <a:moveTo>
                  <a:pt x="0" y="493775"/>
                </a:moveTo>
                <a:lnTo>
                  <a:pt x="4046216" y="493775"/>
                </a:lnTo>
              </a:path>
              <a:path w="4046220" h="988060">
                <a:moveTo>
                  <a:pt x="7619" y="0"/>
                </a:moveTo>
                <a:lnTo>
                  <a:pt x="7619" y="987551"/>
                </a:lnTo>
              </a:path>
            </a:pathLst>
          </a:custGeom>
          <a:ln w="12699">
            <a:solidFill>
              <a:srgbClr val="072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437" y="3877055"/>
            <a:ext cx="4046220" cy="988060"/>
          </a:xfrm>
          <a:custGeom>
            <a:avLst/>
            <a:gdLst/>
            <a:ahLst/>
            <a:cxnLst/>
            <a:rect l="l" t="t" r="r" b="b"/>
            <a:pathLst>
              <a:path w="4046220" h="988060">
                <a:moveTo>
                  <a:pt x="4038596" y="0"/>
                </a:moveTo>
                <a:lnTo>
                  <a:pt x="4038596" y="987551"/>
                </a:lnTo>
              </a:path>
              <a:path w="4046220" h="988060">
                <a:moveTo>
                  <a:pt x="0" y="6095"/>
                </a:moveTo>
                <a:lnTo>
                  <a:pt x="4046216" y="6095"/>
                </a:lnTo>
              </a:path>
              <a:path w="4046220" h="988060">
                <a:moveTo>
                  <a:pt x="0" y="981455"/>
                </a:moveTo>
                <a:lnTo>
                  <a:pt x="4046216" y="981455"/>
                </a:lnTo>
              </a:path>
            </a:pathLst>
          </a:custGeom>
          <a:ln w="12699">
            <a:solidFill>
              <a:srgbClr val="072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1788" y="3858258"/>
            <a:ext cx="38823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Condições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600" b="1" spc="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com</a:t>
            </a:r>
            <a:r>
              <a:rPr sz="16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Iluminação</a:t>
            </a:r>
            <a:r>
              <a:rPr sz="1600" b="1" spc="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diurna </a:t>
            </a:r>
            <a:r>
              <a:rPr sz="1600" b="1" spc="-34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inadequada</a:t>
            </a:r>
            <a:endParaRPr sz="1600">
              <a:latin typeface="Calibri"/>
              <a:cs typeface="Calibri"/>
            </a:endParaRPr>
          </a:p>
          <a:p>
            <a:pPr marL="12700" marR="599440">
              <a:lnSpc>
                <a:spcPct val="100000"/>
              </a:lnSpc>
            </a:pP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Condições</a:t>
            </a:r>
            <a:r>
              <a:rPr sz="1600" b="1" spc="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6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r>
              <a:rPr sz="1600" b="1" spc="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com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Iluminação </a:t>
            </a:r>
            <a:r>
              <a:rPr sz="1600" b="1" spc="-34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noturna</a:t>
            </a:r>
            <a:r>
              <a:rPr sz="1600" b="1" spc="3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inadequada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6375" y="4118862"/>
            <a:ext cx="3069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CONDIÇÕES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TRABALHO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ILUMINAÇÃO INADEQUADA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43606" y="4283964"/>
            <a:ext cx="784860" cy="358140"/>
          </a:xfrm>
          <a:custGeom>
            <a:avLst/>
            <a:gdLst/>
            <a:ahLst/>
            <a:cxnLst/>
            <a:rect l="l" t="t" r="r" b="b"/>
            <a:pathLst>
              <a:path w="784860" h="358139">
                <a:moveTo>
                  <a:pt x="784859" y="178307"/>
                </a:moveTo>
                <a:lnTo>
                  <a:pt x="606551" y="0"/>
                </a:lnTo>
                <a:lnTo>
                  <a:pt x="606551" y="88391"/>
                </a:lnTo>
                <a:lnTo>
                  <a:pt x="0" y="88391"/>
                </a:lnTo>
                <a:lnTo>
                  <a:pt x="0" y="268223"/>
                </a:lnTo>
                <a:lnTo>
                  <a:pt x="606551" y="268223"/>
                </a:lnTo>
                <a:lnTo>
                  <a:pt x="606551" y="358139"/>
                </a:lnTo>
                <a:lnTo>
                  <a:pt x="784859" y="1783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2330" y="2482595"/>
            <a:ext cx="673735" cy="356870"/>
          </a:xfrm>
          <a:custGeom>
            <a:avLst/>
            <a:gdLst/>
            <a:ahLst/>
            <a:cxnLst/>
            <a:rect l="l" t="t" r="r" b="b"/>
            <a:pathLst>
              <a:path w="673734" h="356869">
                <a:moveTo>
                  <a:pt x="673607" y="178307"/>
                </a:moveTo>
                <a:lnTo>
                  <a:pt x="493775" y="0"/>
                </a:lnTo>
                <a:lnTo>
                  <a:pt x="493775" y="88391"/>
                </a:lnTo>
                <a:lnTo>
                  <a:pt x="0" y="88391"/>
                </a:lnTo>
                <a:lnTo>
                  <a:pt x="0" y="268223"/>
                </a:lnTo>
                <a:lnTo>
                  <a:pt x="493775" y="268223"/>
                </a:lnTo>
                <a:lnTo>
                  <a:pt x="493775" y="356615"/>
                </a:lnTo>
                <a:lnTo>
                  <a:pt x="673607" y="1783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4272" y="5178956"/>
            <a:ext cx="7606665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Condições</a:t>
            </a:r>
            <a:r>
              <a:rPr sz="16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16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r>
              <a:rPr sz="16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com</a:t>
            </a:r>
            <a:r>
              <a:rPr sz="16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ruído</a:t>
            </a:r>
            <a:r>
              <a:rPr sz="1600" b="1" spc="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que</a:t>
            </a:r>
            <a:r>
              <a:rPr sz="16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causa</a:t>
            </a:r>
            <a:r>
              <a:rPr sz="16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desconforto</a:t>
            </a:r>
            <a:r>
              <a:rPr sz="1600" b="1" spc="4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aos</a:t>
            </a:r>
            <a:r>
              <a:rPr sz="16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trabalhadores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Presença</a:t>
            </a:r>
            <a:r>
              <a:rPr sz="16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16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B4381"/>
                </a:solidFill>
                <a:latin typeface="Calibri"/>
                <a:cs typeface="Calibri"/>
              </a:rPr>
              <a:t>reflexos</a:t>
            </a:r>
            <a:r>
              <a:rPr sz="16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em</a:t>
            </a:r>
            <a:r>
              <a:rPr sz="16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superfície</a:t>
            </a:r>
            <a:r>
              <a:rPr sz="1600" b="1" spc="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que</a:t>
            </a:r>
            <a:r>
              <a:rPr sz="1600" b="1" spc="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cause</a:t>
            </a:r>
            <a:r>
              <a:rPr sz="16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desconforto</a:t>
            </a:r>
            <a:r>
              <a:rPr sz="1600" b="1" spc="4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16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prejudique</a:t>
            </a:r>
            <a:r>
              <a:rPr sz="1600" b="1" spc="5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B4381"/>
                </a:solidFill>
                <a:latin typeface="Calibri"/>
                <a:cs typeface="Calibri"/>
              </a:rPr>
              <a:t>a</a:t>
            </a:r>
            <a:r>
              <a:rPr sz="16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B4381"/>
                </a:solidFill>
                <a:latin typeface="Calibri"/>
                <a:cs typeface="Calibri"/>
              </a:rPr>
              <a:t>visualização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7057" y="6370319"/>
            <a:ext cx="3051175" cy="520065"/>
          </a:xfrm>
          <a:prstGeom prst="rect">
            <a:avLst/>
          </a:prstGeom>
          <a:ln w="12699">
            <a:solidFill>
              <a:srgbClr val="07294D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80"/>
              </a:spcBef>
            </a:pP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Piso</a:t>
            </a: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escorregadio</a:t>
            </a:r>
            <a:r>
              <a:rPr sz="1600" b="1" spc="2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e </a:t>
            </a:r>
            <a:r>
              <a:rPr sz="1600" b="1" dirty="0">
                <a:solidFill>
                  <a:srgbClr val="6F6F6F"/>
                </a:solidFill>
                <a:latin typeface="Calibri"/>
                <a:cs typeface="Calibri"/>
              </a:rPr>
              <a:t>ou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irregular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96618" y="6444995"/>
            <a:ext cx="784860" cy="358140"/>
          </a:xfrm>
          <a:custGeom>
            <a:avLst/>
            <a:gdLst/>
            <a:ahLst/>
            <a:cxnLst/>
            <a:rect l="l" t="t" r="r" b="b"/>
            <a:pathLst>
              <a:path w="784860" h="358140">
                <a:moveTo>
                  <a:pt x="784859" y="179831"/>
                </a:moveTo>
                <a:lnTo>
                  <a:pt x="606551" y="0"/>
                </a:lnTo>
                <a:lnTo>
                  <a:pt x="606551" y="89915"/>
                </a:lnTo>
                <a:lnTo>
                  <a:pt x="0" y="89915"/>
                </a:lnTo>
                <a:lnTo>
                  <a:pt x="0" y="268223"/>
                </a:lnTo>
                <a:lnTo>
                  <a:pt x="606551" y="268223"/>
                </a:lnTo>
                <a:lnTo>
                  <a:pt x="606551" y="358139"/>
                </a:lnTo>
                <a:lnTo>
                  <a:pt x="784859" y="17983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84351" y="5848601"/>
            <a:ext cx="4457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3E3E3E"/>
                </a:solidFill>
                <a:latin typeface="Calibri"/>
                <a:cs typeface="Calibri"/>
              </a:rPr>
              <a:t>x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93851"/>
            <a:ext cx="510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B4381"/>
                </a:solidFill>
              </a:rPr>
              <a:t>RISCOS</a:t>
            </a:r>
            <a:r>
              <a:rPr sz="2400" spc="-15" dirty="0">
                <a:solidFill>
                  <a:srgbClr val="0B4381"/>
                </a:solidFill>
              </a:rPr>
              <a:t> </a:t>
            </a:r>
            <a:r>
              <a:rPr sz="2400" spc="-10" dirty="0">
                <a:solidFill>
                  <a:srgbClr val="0B4381"/>
                </a:solidFill>
              </a:rPr>
              <a:t>ERGONÔMICOS</a:t>
            </a:r>
            <a:r>
              <a:rPr sz="2400" dirty="0">
                <a:solidFill>
                  <a:srgbClr val="0B4381"/>
                </a:solidFill>
              </a:rPr>
              <a:t> -</a:t>
            </a:r>
            <a:r>
              <a:rPr sz="2400" spc="-10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eSOCIAL</a:t>
            </a:r>
            <a:r>
              <a:rPr sz="2400" spc="5" dirty="0">
                <a:solidFill>
                  <a:srgbClr val="0B4381"/>
                </a:solidFill>
              </a:rPr>
              <a:t> </a:t>
            </a:r>
            <a:r>
              <a:rPr sz="2400" dirty="0">
                <a:solidFill>
                  <a:srgbClr val="0B4381"/>
                </a:solidFill>
              </a:rPr>
              <a:t>X</a:t>
            </a:r>
            <a:r>
              <a:rPr sz="2400" spc="-10" dirty="0">
                <a:solidFill>
                  <a:srgbClr val="0B4381"/>
                </a:solidFill>
              </a:rPr>
              <a:t> PGR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392313" y="1485391"/>
            <a:ext cx="16135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PS</a:t>
            </a:r>
            <a:r>
              <a:rPr sz="2000" b="1" spc="5" dirty="0">
                <a:solidFill>
                  <a:srgbClr val="0B4381"/>
                </a:solidFill>
                <a:latin typeface="Calibri"/>
                <a:cs typeface="Calibri"/>
              </a:rPr>
              <a:t>I</a:t>
            </a:r>
            <a:r>
              <a:rPr sz="2000" b="1" spc="-20" dirty="0">
                <a:solidFill>
                  <a:srgbClr val="0B4381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OSSO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C</a:t>
            </a:r>
            <a:r>
              <a:rPr sz="2000" b="1" spc="5" dirty="0">
                <a:solidFill>
                  <a:srgbClr val="0B4381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0B4381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8246" y="2643630"/>
            <a:ext cx="17684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B4381"/>
                </a:solidFill>
                <a:latin typeface="Calibri"/>
                <a:cs typeface="Calibri"/>
              </a:rPr>
              <a:t>POSSÍVEIS </a:t>
            </a:r>
            <a:r>
              <a:rPr sz="1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B4381"/>
                </a:solidFill>
                <a:latin typeface="Calibri"/>
                <a:cs typeface="Calibri"/>
              </a:rPr>
              <a:t>SITUAÇÕES </a:t>
            </a:r>
            <a:r>
              <a:rPr sz="1800" b="1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B4381"/>
                </a:solidFill>
                <a:latin typeface="Calibri"/>
                <a:cs typeface="Calibri"/>
              </a:rPr>
              <a:t>ESTRESSE </a:t>
            </a:r>
            <a:r>
              <a:rPr sz="18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B4381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0B4381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0B4381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0B4381"/>
                </a:solidFill>
                <a:latin typeface="Calibri"/>
                <a:cs typeface="Calibri"/>
              </a:rPr>
              <a:t>ANI</a:t>
            </a:r>
            <a:r>
              <a:rPr sz="1800" b="1" spc="-10" dirty="0">
                <a:solidFill>
                  <a:srgbClr val="0B4381"/>
                </a:solidFill>
                <a:latin typeface="Calibri"/>
                <a:cs typeface="Calibri"/>
              </a:rPr>
              <a:t>Z</a:t>
            </a:r>
            <a:r>
              <a:rPr sz="1800" b="1" spc="-25" dirty="0">
                <a:solidFill>
                  <a:srgbClr val="0B4381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0B4381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B4381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0B4381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B4381"/>
                </a:solidFill>
                <a:latin typeface="Calibri"/>
                <a:cs typeface="Calibri"/>
              </a:rPr>
              <a:t>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6346" y="5392925"/>
            <a:ext cx="19088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B4381"/>
                </a:solidFill>
                <a:latin typeface="Calibri"/>
                <a:cs typeface="Calibri"/>
              </a:rPr>
              <a:t>POSSÍVEIS </a:t>
            </a:r>
            <a:r>
              <a:rPr sz="1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B4381"/>
                </a:solidFill>
                <a:latin typeface="Calibri"/>
                <a:cs typeface="Calibri"/>
              </a:rPr>
              <a:t>SITUAÇÕES </a:t>
            </a:r>
            <a:r>
              <a:rPr sz="1800" b="1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B4381"/>
                </a:solidFill>
                <a:latin typeface="Calibri"/>
                <a:cs typeface="Calibri"/>
              </a:rPr>
              <a:t>SOBRECARGA </a:t>
            </a:r>
            <a:r>
              <a:rPr sz="1800" b="1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r>
              <a:rPr sz="1800" b="1" spc="-8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B4381"/>
                </a:solidFill>
                <a:latin typeface="Calibri"/>
                <a:cs typeface="Calibri"/>
              </a:rPr>
              <a:t>MENTAL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76745" y="3092195"/>
            <a:ext cx="786765" cy="2990215"/>
          </a:xfrm>
          <a:custGeom>
            <a:avLst/>
            <a:gdLst/>
            <a:ahLst/>
            <a:cxnLst/>
            <a:rect l="l" t="t" r="r" b="b"/>
            <a:pathLst>
              <a:path w="786765" h="2990215">
                <a:moveTo>
                  <a:pt x="673608" y="179832"/>
                </a:moveTo>
                <a:lnTo>
                  <a:pt x="495300" y="0"/>
                </a:lnTo>
                <a:lnTo>
                  <a:pt x="495300" y="89916"/>
                </a:lnTo>
                <a:lnTo>
                  <a:pt x="0" y="89916"/>
                </a:lnTo>
                <a:lnTo>
                  <a:pt x="0" y="268224"/>
                </a:lnTo>
                <a:lnTo>
                  <a:pt x="495300" y="268224"/>
                </a:lnTo>
                <a:lnTo>
                  <a:pt x="495300" y="358140"/>
                </a:lnTo>
                <a:lnTo>
                  <a:pt x="673608" y="179832"/>
                </a:lnTo>
                <a:close/>
              </a:path>
              <a:path w="786765" h="2990215">
                <a:moveTo>
                  <a:pt x="786384" y="2811780"/>
                </a:moveTo>
                <a:lnTo>
                  <a:pt x="606552" y="2631948"/>
                </a:lnTo>
                <a:lnTo>
                  <a:pt x="606552" y="2721864"/>
                </a:lnTo>
                <a:lnTo>
                  <a:pt x="0" y="2721864"/>
                </a:lnTo>
                <a:lnTo>
                  <a:pt x="0" y="2900172"/>
                </a:lnTo>
                <a:lnTo>
                  <a:pt x="606552" y="2900172"/>
                </a:lnTo>
                <a:lnTo>
                  <a:pt x="606552" y="2990088"/>
                </a:lnTo>
                <a:lnTo>
                  <a:pt x="786384" y="281178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51187" y="2080005"/>
          <a:ext cx="5582285" cy="2775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987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Excesso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 situações</a:t>
                      </a: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estresse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47">
                <a:tc>
                  <a:txBody>
                    <a:bodyPr/>
                    <a:lstStyle/>
                    <a:p>
                      <a:pPr marL="27305">
                        <a:lnSpc>
                          <a:spcPts val="1914"/>
                        </a:lnSpc>
                      </a:pP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condições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difícil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comunicação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47">
                <a:tc>
                  <a:txBody>
                    <a:bodyPr/>
                    <a:lstStyle/>
                    <a:p>
                      <a:pPr marL="27305">
                        <a:lnSpc>
                          <a:spcPts val="1914"/>
                        </a:lnSpc>
                      </a:pP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Excesso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de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conflitos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hierárquicos</a:t>
                      </a:r>
                      <a:r>
                        <a:rPr sz="1600" b="1" spc="3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71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Excesso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de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demandas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emocionais/afetivas</a:t>
                      </a:r>
                      <a:r>
                        <a:rPr sz="1600" b="1" spc="-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47">
                <a:tc>
                  <a:txBody>
                    <a:bodyPr/>
                    <a:lstStyle/>
                    <a:p>
                      <a:pPr marL="27305">
                        <a:lnSpc>
                          <a:spcPts val="1914"/>
                        </a:lnSpc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Assédio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qualquer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natureza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567">
                <a:tc>
                  <a:txBody>
                    <a:bodyPr/>
                    <a:lstStyle/>
                    <a:p>
                      <a:pPr marL="27305">
                        <a:lnSpc>
                          <a:spcPts val="1830"/>
                        </a:lnSpc>
                      </a:pP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demandas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divergentes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(ordens</a:t>
                      </a:r>
                      <a:r>
                        <a:rPr sz="1600" b="1" spc="4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divergentes,</a:t>
                      </a:r>
                      <a:r>
                        <a:rPr sz="1600" b="1" spc="3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metas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7305" marR="4597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incompatíveis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entre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si,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exigência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qualidade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quantidade, </a:t>
                      </a:r>
                      <a:r>
                        <a:rPr sz="1600" b="1" spc="-35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entre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outras)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7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Insatisfação</a:t>
                      </a: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trabalho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75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Falta</a:t>
                      </a:r>
                      <a:r>
                        <a:rPr sz="1600" b="1" spc="-3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 autonomia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55759" y="5256021"/>
          <a:ext cx="5584190" cy="1252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90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Situações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sobrecarga</a:t>
                      </a:r>
                      <a:r>
                        <a:rPr sz="1600" b="1" spc="3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Exigência</a:t>
                      </a: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nível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concentração,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atenção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memória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marL="25400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Exigência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realização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múltiplas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tarefas,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com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alta demanda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cognitiva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7294D"/>
                      </a:solidFill>
                      <a:prstDash val="solid"/>
                    </a:lnL>
                    <a:lnR w="12700">
                      <a:solidFill>
                        <a:srgbClr val="07294D"/>
                      </a:solidFill>
                      <a:prstDash val="solid"/>
                    </a:lnR>
                    <a:lnT w="12700">
                      <a:solidFill>
                        <a:srgbClr val="07294D"/>
                      </a:solidFill>
                      <a:prstDash val="solid"/>
                    </a:lnT>
                    <a:lnB w="12700">
                      <a:solidFill>
                        <a:srgbClr val="0729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3416" y="570991"/>
            <a:ext cx="5681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B4381"/>
                </a:solidFill>
              </a:rPr>
              <a:t>PROGRAMA</a:t>
            </a:r>
            <a:r>
              <a:rPr sz="2400" spc="-20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DE</a:t>
            </a:r>
            <a:r>
              <a:rPr sz="2400" dirty="0">
                <a:solidFill>
                  <a:srgbClr val="0B4381"/>
                </a:solidFill>
              </a:rPr>
              <a:t> </a:t>
            </a:r>
            <a:r>
              <a:rPr sz="2400" spc="-10" dirty="0">
                <a:solidFill>
                  <a:srgbClr val="0B4381"/>
                </a:solidFill>
              </a:rPr>
              <a:t>GERENCIAMENTO</a:t>
            </a:r>
            <a:r>
              <a:rPr sz="2400" spc="-30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DE</a:t>
            </a:r>
            <a:r>
              <a:rPr sz="2400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RISCOS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280039" y="3549396"/>
            <a:ext cx="8609330" cy="3611879"/>
            <a:chOff x="1280039" y="3549396"/>
            <a:chExt cx="8609330" cy="3611879"/>
          </a:xfrm>
        </p:grpSpPr>
        <p:sp>
          <p:nvSpPr>
            <p:cNvPr id="4" name="object 4"/>
            <p:cNvSpPr/>
            <p:nvPr/>
          </p:nvSpPr>
          <p:spPr>
            <a:xfrm>
              <a:off x="5800217" y="5794044"/>
              <a:ext cx="1749425" cy="954405"/>
            </a:xfrm>
            <a:custGeom>
              <a:avLst/>
              <a:gdLst/>
              <a:ahLst/>
              <a:cxnLst/>
              <a:rect l="l" t="t" r="r" b="b"/>
              <a:pathLst>
                <a:path w="1749425" h="954404">
                  <a:moveTo>
                    <a:pt x="1013460" y="341579"/>
                  </a:moveTo>
                  <a:lnTo>
                    <a:pt x="1002792" y="320243"/>
                  </a:lnTo>
                  <a:lnTo>
                    <a:pt x="726948" y="468071"/>
                  </a:lnTo>
                  <a:lnTo>
                    <a:pt x="737616" y="490931"/>
                  </a:lnTo>
                  <a:lnTo>
                    <a:pt x="1013460" y="341579"/>
                  </a:lnTo>
                  <a:close/>
                </a:path>
                <a:path w="1749425" h="954404">
                  <a:moveTo>
                    <a:pt x="1226820" y="227279"/>
                  </a:moveTo>
                  <a:lnTo>
                    <a:pt x="1214628" y="205943"/>
                  </a:lnTo>
                  <a:lnTo>
                    <a:pt x="1075944" y="279095"/>
                  </a:lnTo>
                  <a:lnTo>
                    <a:pt x="1088136" y="301955"/>
                  </a:lnTo>
                  <a:lnTo>
                    <a:pt x="1226820" y="227279"/>
                  </a:lnTo>
                  <a:close/>
                </a:path>
                <a:path w="1749425" h="954404">
                  <a:moveTo>
                    <a:pt x="1749120" y="23456"/>
                  </a:moveTo>
                  <a:lnTo>
                    <a:pt x="1746504" y="13931"/>
                  </a:lnTo>
                  <a:lnTo>
                    <a:pt x="1740382" y="6045"/>
                  </a:lnTo>
                  <a:lnTo>
                    <a:pt x="1731835" y="1168"/>
                  </a:lnTo>
                  <a:lnTo>
                    <a:pt x="1721853" y="0"/>
                  </a:lnTo>
                  <a:lnTo>
                    <a:pt x="1711452" y="3263"/>
                  </a:lnTo>
                  <a:lnTo>
                    <a:pt x="1703806" y="9359"/>
                  </a:lnTo>
                  <a:lnTo>
                    <a:pt x="1699450" y="17741"/>
                  </a:lnTo>
                  <a:lnTo>
                    <a:pt x="1698802" y="27266"/>
                  </a:lnTo>
                  <a:lnTo>
                    <a:pt x="1701368" y="34239"/>
                  </a:lnTo>
                  <a:lnTo>
                    <a:pt x="0" y="949667"/>
                  </a:lnTo>
                  <a:lnTo>
                    <a:pt x="3048" y="954239"/>
                  </a:lnTo>
                  <a:lnTo>
                    <a:pt x="1703933" y="39065"/>
                  </a:lnTo>
                  <a:lnTo>
                    <a:pt x="1708404" y="45313"/>
                  </a:lnTo>
                  <a:lnTo>
                    <a:pt x="1716786" y="50126"/>
                  </a:lnTo>
                  <a:lnTo>
                    <a:pt x="1725168" y="50838"/>
                  </a:lnTo>
                  <a:lnTo>
                    <a:pt x="1726311" y="50927"/>
                  </a:lnTo>
                  <a:lnTo>
                    <a:pt x="1735836" y="47459"/>
                  </a:lnTo>
                  <a:lnTo>
                    <a:pt x="1743506" y="41363"/>
                  </a:lnTo>
                  <a:lnTo>
                    <a:pt x="1748028" y="32981"/>
                  </a:lnTo>
                  <a:lnTo>
                    <a:pt x="1749120" y="23456"/>
                  </a:lnTo>
                  <a:close/>
                </a:path>
              </a:pathLst>
            </a:custGeom>
            <a:solidFill>
              <a:srgbClr val="188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782" y="5559551"/>
              <a:ext cx="2656332" cy="1601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039" y="3595116"/>
              <a:ext cx="1103375" cy="10774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838" y="3584448"/>
              <a:ext cx="1949195" cy="12771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8827" y="6108192"/>
              <a:ext cx="998219" cy="9997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00090" y="4291596"/>
              <a:ext cx="358775" cy="228600"/>
            </a:xfrm>
            <a:custGeom>
              <a:avLst/>
              <a:gdLst/>
              <a:ahLst/>
              <a:cxnLst/>
              <a:rect l="l" t="t" r="r" b="b"/>
              <a:pathLst>
                <a:path w="358775" h="228600">
                  <a:moveTo>
                    <a:pt x="58420" y="19799"/>
                  </a:moveTo>
                  <a:lnTo>
                    <a:pt x="11430" y="19799"/>
                  </a:lnTo>
                  <a:lnTo>
                    <a:pt x="5080" y="19799"/>
                  </a:lnTo>
                  <a:lnTo>
                    <a:pt x="5080" y="21971"/>
                  </a:lnTo>
                  <a:lnTo>
                    <a:pt x="0" y="21971"/>
                  </a:lnTo>
                  <a:lnTo>
                    <a:pt x="0" y="115176"/>
                  </a:lnTo>
                  <a:lnTo>
                    <a:pt x="5080" y="115176"/>
                  </a:lnTo>
                  <a:lnTo>
                    <a:pt x="5080" y="117335"/>
                  </a:lnTo>
                  <a:lnTo>
                    <a:pt x="11430" y="117335"/>
                  </a:lnTo>
                  <a:lnTo>
                    <a:pt x="58420" y="117335"/>
                  </a:lnTo>
                  <a:lnTo>
                    <a:pt x="58420" y="19799"/>
                  </a:lnTo>
                  <a:close/>
                </a:path>
                <a:path w="358775" h="228600">
                  <a:moveTo>
                    <a:pt x="179959" y="193535"/>
                  </a:moveTo>
                  <a:lnTo>
                    <a:pt x="175387" y="164579"/>
                  </a:lnTo>
                  <a:lnTo>
                    <a:pt x="135763" y="164579"/>
                  </a:lnTo>
                  <a:lnTo>
                    <a:pt x="138379" y="176987"/>
                  </a:lnTo>
                  <a:lnTo>
                    <a:pt x="139573" y="189534"/>
                  </a:lnTo>
                  <a:lnTo>
                    <a:pt x="139623" y="202946"/>
                  </a:lnTo>
                  <a:lnTo>
                    <a:pt x="138811" y="217919"/>
                  </a:lnTo>
                  <a:lnTo>
                    <a:pt x="138811" y="224015"/>
                  </a:lnTo>
                  <a:lnTo>
                    <a:pt x="141859" y="228587"/>
                  </a:lnTo>
                  <a:lnTo>
                    <a:pt x="147955" y="227063"/>
                  </a:lnTo>
                  <a:lnTo>
                    <a:pt x="157099" y="227063"/>
                  </a:lnTo>
                  <a:lnTo>
                    <a:pt x="163195" y="225539"/>
                  </a:lnTo>
                  <a:lnTo>
                    <a:pt x="169291" y="225539"/>
                  </a:lnTo>
                  <a:lnTo>
                    <a:pt x="171602" y="216687"/>
                  </a:lnTo>
                  <a:lnTo>
                    <a:pt x="174053" y="208394"/>
                  </a:lnTo>
                  <a:lnTo>
                    <a:pt x="176796" y="200685"/>
                  </a:lnTo>
                  <a:lnTo>
                    <a:pt x="179959" y="193535"/>
                  </a:lnTo>
                  <a:close/>
                </a:path>
                <a:path w="358775" h="228600">
                  <a:moveTo>
                    <a:pt x="358267" y="18288"/>
                  </a:moveTo>
                  <a:lnTo>
                    <a:pt x="356692" y="10922"/>
                  </a:lnTo>
                  <a:lnTo>
                    <a:pt x="352552" y="5143"/>
                  </a:lnTo>
                  <a:lnTo>
                    <a:pt x="346697" y="1346"/>
                  </a:lnTo>
                  <a:lnTo>
                    <a:pt x="339979" y="0"/>
                  </a:lnTo>
                  <a:lnTo>
                    <a:pt x="335407" y="0"/>
                  </a:lnTo>
                  <a:lnTo>
                    <a:pt x="335407" y="33528"/>
                  </a:lnTo>
                  <a:lnTo>
                    <a:pt x="335407" y="47244"/>
                  </a:lnTo>
                  <a:lnTo>
                    <a:pt x="335407" y="82296"/>
                  </a:lnTo>
                  <a:lnTo>
                    <a:pt x="335407" y="96012"/>
                  </a:lnTo>
                  <a:lnTo>
                    <a:pt x="329311" y="102108"/>
                  </a:lnTo>
                  <a:lnTo>
                    <a:pt x="268351" y="102108"/>
                  </a:lnTo>
                  <a:lnTo>
                    <a:pt x="262255" y="96012"/>
                  </a:lnTo>
                  <a:lnTo>
                    <a:pt x="262255" y="82296"/>
                  </a:lnTo>
                  <a:lnTo>
                    <a:pt x="268351" y="76200"/>
                  </a:lnTo>
                  <a:lnTo>
                    <a:pt x="329311" y="76200"/>
                  </a:lnTo>
                  <a:lnTo>
                    <a:pt x="335407" y="82296"/>
                  </a:lnTo>
                  <a:lnTo>
                    <a:pt x="335407" y="47244"/>
                  </a:lnTo>
                  <a:lnTo>
                    <a:pt x="329311" y="53340"/>
                  </a:lnTo>
                  <a:lnTo>
                    <a:pt x="268351" y="53340"/>
                  </a:lnTo>
                  <a:lnTo>
                    <a:pt x="262255" y="47244"/>
                  </a:lnTo>
                  <a:lnTo>
                    <a:pt x="262255" y="33528"/>
                  </a:lnTo>
                  <a:lnTo>
                    <a:pt x="268351" y="27432"/>
                  </a:lnTo>
                  <a:lnTo>
                    <a:pt x="329311" y="27432"/>
                  </a:lnTo>
                  <a:lnTo>
                    <a:pt x="335407" y="33528"/>
                  </a:lnTo>
                  <a:lnTo>
                    <a:pt x="335407" y="0"/>
                  </a:lnTo>
                  <a:lnTo>
                    <a:pt x="91567" y="0"/>
                  </a:lnTo>
                  <a:lnTo>
                    <a:pt x="83947" y="7620"/>
                  </a:lnTo>
                  <a:lnTo>
                    <a:pt x="83947" y="131064"/>
                  </a:lnTo>
                  <a:lnTo>
                    <a:pt x="91567" y="138684"/>
                  </a:lnTo>
                  <a:lnTo>
                    <a:pt x="190627" y="138684"/>
                  </a:lnTo>
                  <a:lnTo>
                    <a:pt x="196723" y="172212"/>
                  </a:lnTo>
                  <a:lnTo>
                    <a:pt x="231013" y="150558"/>
                  </a:lnTo>
                  <a:lnTo>
                    <a:pt x="293116" y="142303"/>
                  </a:lnTo>
                  <a:lnTo>
                    <a:pt x="322160" y="139039"/>
                  </a:lnTo>
                  <a:lnTo>
                    <a:pt x="335407" y="137452"/>
                  </a:lnTo>
                  <a:lnTo>
                    <a:pt x="350647" y="135636"/>
                  </a:lnTo>
                  <a:lnTo>
                    <a:pt x="355219" y="134112"/>
                  </a:lnTo>
                  <a:lnTo>
                    <a:pt x="358267" y="126492"/>
                  </a:lnTo>
                  <a:lnTo>
                    <a:pt x="358267" y="18288"/>
                  </a:lnTo>
                  <a:close/>
                </a:path>
              </a:pathLst>
            </a:custGeom>
            <a:solidFill>
              <a:srgbClr val="005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5106" y="4628387"/>
              <a:ext cx="161543" cy="670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23433" y="3672852"/>
              <a:ext cx="1091565" cy="934719"/>
            </a:xfrm>
            <a:custGeom>
              <a:avLst/>
              <a:gdLst/>
              <a:ahLst/>
              <a:cxnLst/>
              <a:rect l="l" t="t" r="r" b="b"/>
              <a:pathLst>
                <a:path w="1091565" h="934720">
                  <a:moveTo>
                    <a:pt x="152400" y="669023"/>
                  </a:moveTo>
                  <a:lnTo>
                    <a:pt x="18288" y="669023"/>
                  </a:lnTo>
                  <a:lnTo>
                    <a:pt x="10934" y="670598"/>
                  </a:lnTo>
                  <a:lnTo>
                    <a:pt x="5143" y="674738"/>
                  </a:lnTo>
                  <a:lnTo>
                    <a:pt x="1358" y="680605"/>
                  </a:lnTo>
                  <a:lnTo>
                    <a:pt x="0" y="687311"/>
                  </a:lnTo>
                  <a:lnTo>
                    <a:pt x="1358" y="694918"/>
                  </a:lnTo>
                  <a:lnTo>
                    <a:pt x="5143" y="701217"/>
                  </a:lnTo>
                  <a:lnTo>
                    <a:pt x="10934" y="705535"/>
                  </a:lnTo>
                  <a:lnTo>
                    <a:pt x="18288" y="707123"/>
                  </a:lnTo>
                  <a:lnTo>
                    <a:pt x="152400" y="707123"/>
                  </a:lnTo>
                  <a:lnTo>
                    <a:pt x="152400" y="669023"/>
                  </a:lnTo>
                  <a:close/>
                </a:path>
                <a:path w="1091565" h="934720">
                  <a:moveTo>
                    <a:pt x="929716" y="170497"/>
                  </a:moveTo>
                  <a:lnTo>
                    <a:pt x="903465" y="134251"/>
                  </a:lnTo>
                  <a:lnTo>
                    <a:pt x="894588" y="134112"/>
                  </a:lnTo>
                  <a:lnTo>
                    <a:pt x="876655" y="92659"/>
                  </a:lnTo>
                  <a:lnTo>
                    <a:pt x="873252" y="88303"/>
                  </a:lnTo>
                  <a:lnTo>
                    <a:pt x="873252" y="167640"/>
                  </a:lnTo>
                  <a:lnTo>
                    <a:pt x="598932" y="256032"/>
                  </a:lnTo>
                  <a:lnTo>
                    <a:pt x="598932" y="251460"/>
                  </a:lnTo>
                  <a:lnTo>
                    <a:pt x="597408" y="248412"/>
                  </a:lnTo>
                  <a:lnTo>
                    <a:pt x="595884" y="243840"/>
                  </a:lnTo>
                  <a:lnTo>
                    <a:pt x="587832" y="210807"/>
                  </a:lnTo>
                  <a:lnTo>
                    <a:pt x="586359" y="178498"/>
                  </a:lnTo>
                  <a:lnTo>
                    <a:pt x="591172" y="147612"/>
                  </a:lnTo>
                  <a:lnTo>
                    <a:pt x="615861" y="95478"/>
                  </a:lnTo>
                  <a:lnTo>
                    <a:pt x="656196" y="60147"/>
                  </a:lnTo>
                  <a:lnTo>
                    <a:pt x="700278" y="44005"/>
                  </a:lnTo>
                  <a:lnTo>
                    <a:pt x="719328" y="42672"/>
                  </a:lnTo>
                  <a:lnTo>
                    <a:pt x="766648" y="51549"/>
                  </a:lnTo>
                  <a:lnTo>
                    <a:pt x="806386" y="74866"/>
                  </a:lnTo>
                  <a:lnTo>
                    <a:pt x="836129" y="107607"/>
                  </a:lnTo>
                  <a:lnTo>
                    <a:pt x="853440" y="144780"/>
                  </a:lnTo>
                  <a:lnTo>
                    <a:pt x="856538" y="152209"/>
                  </a:lnTo>
                  <a:lnTo>
                    <a:pt x="861060" y="158496"/>
                  </a:lnTo>
                  <a:lnTo>
                    <a:pt x="866724" y="163639"/>
                  </a:lnTo>
                  <a:lnTo>
                    <a:pt x="873252" y="167640"/>
                  </a:lnTo>
                  <a:lnTo>
                    <a:pt x="873252" y="88303"/>
                  </a:lnTo>
                  <a:lnTo>
                    <a:pt x="848042" y="55956"/>
                  </a:lnTo>
                  <a:lnTo>
                    <a:pt x="810869" y="26568"/>
                  </a:lnTo>
                  <a:lnTo>
                    <a:pt x="767257" y="7061"/>
                  </a:lnTo>
                  <a:lnTo>
                    <a:pt x="719328" y="0"/>
                  </a:lnTo>
                  <a:lnTo>
                    <a:pt x="706729" y="571"/>
                  </a:lnTo>
                  <a:lnTo>
                    <a:pt x="667512" y="9144"/>
                  </a:lnTo>
                  <a:lnTo>
                    <a:pt x="629043" y="26657"/>
                  </a:lnTo>
                  <a:lnTo>
                    <a:pt x="596531" y="52285"/>
                  </a:lnTo>
                  <a:lnTo>
                    <a:pt x="570941" y="84797"/>
                  </a:lnTo>
                  <a:lnTo>
                    <a:pt x="553173" y="122948"/>
                  </a:lnTo>
                  <a:lnTo>
                    <a:pt x="544195" y="165531"/>
                  </a:lnTo>
                  <a:lnTo>
                    <a:pt x="544906" y="211315"/>
                  </a:lnTo>
                  <a:lnTo>
                    <a:pt x="556260" y="259080"/>
                  </a:lnTo>
                  <a:lnTo>
                    <a:pt x="547116" y="263652"/>
                  </a:lnTo>
                  <a:lnTo>
                    <a:pt x="545592" y="263652"/>
                  </a:lnTo>
                  <a:lnTo>
                    <a:pt x="539496" y="266700"/>
                  </a:lnTo>
                  <a:lnTo>
                    <a:pt x="510540" y="286512"/>
                  </a:lnTo>
                  <a:lnTo>
                    <a:pt x="507492" y="289560"/>
                  </a:lnTo>
                  <a:lnTo>
                    <a:pt x="507492" y="292608"/>
                  </a:lnTo>
                  <a:lnTo>
                    <a:pt x="509016" y="295656"/>
                  </a:lnTo>
                  <a:lnTo>
                    <a:pt x="515112" y="315468"/>
                  </a:lnTo>
                  <a:lnTo>
                    <a:pt x="515112" y="318516"/>
                  </a:lnTo>
                  <a:lnTo>
                    <a:pt x="519684" y="321564"/>
                  </a:lnTo>
                  <a:lnTo>
                    <a:pt x="527304" y="321564"/>
                  </a:lnTo>
                  <a:lnTo>
                    <a:pt x="528828" y="320040"/>
                  </a:lnTo>
                  <a:lnTo>
                    <a:pt x="556260" y="311340"/>
                  </a:lnTo>
                  <a:lnTo>
                    <a:pt x="586359" y="301790"/>
                  </a:lnTo>
                  <a:lnTo>
                    <a:pt x="591312" y="300228"/>
                  </a:lnTo>
                  <a:lnTo>
                    <a:pt x="603961" y="345236"/>
                  </a:lnTo>
                  <a:lnTo>
                    <a:pt x="627811" y="383806"/>
                  </a:lnTo>
                  <a:lnTo>
                    <a:pt x="660882" y="413905"/>
                  </a:lnTo>
                  <a:lnTo>
                    <a:pt x="701179" y="433451"/>
                  </a:lnTo>
                  <a:lnTo>
                    <a:pt x="746760" y="440436"/>
                  </a:lnTo>
                  <a:lnTo>
                    <a:pt x="796442" y="432117"/>
                  </a:lnTo>
                  <a:lnTo>
                    <a:pt x="839546" y="409028"/>
                  </a:lnTo>
                  <a:lnTo>
                    <a:pt x="873252" y="374192"/>
                  </a:lnTo>
                  <a:lnTo>
                    <a:pt x="873493" y="373938"/>
                  </a:lnTo>
                  <a:lnTo>
                    <a:pt x="886968" y="347103"/>
                  </a:lnTo>
                  <a:lnTo>
                    <a:pt x="895743" y="329628"/>
                  </a:lnTo>
                  <a:lnTo>
                    <a:pt x="903732" y="278892"/>
                  </a:lnTo>
                  <a:lnTo>
                    <a:pt x="902614" y="259524"/>
                  </a:lnTo>
                  <a:lnTo>
                    <a:pt x="899350" y="240601"/>
                  </a:lnTo>
                  <a:lnTo>
                    <a:pt x="894092" y="222516"/>
                  </a:lnTo>
                  <a:lnTo>
                    <a:pt x="886968" y="205740"/>
                  </a:lnTo>
                  <a:lnTo>
                    <a:pt x="906780" y="199644"/>
                  </a:lnTo>
                  <a:lnTo>
                    <a:pt x="918044" y="192976"/>
                  </a:lnTo>
                  <a:lnTo>
                    <a:pt x="926020" y="182880"/>
                  </a:lnTo>
                  <a:lnTo>
                    <a:pt x="929716" y="170497"/>
                  </a:lnTo>
                  <a:close/>
                </a:path>
                <a:path w="1091565" h="934720">
                  <a:moveTo>
                    <a:pt x="1091184" y="848855"/>
                  </a:moveTo>
                  <a:lnTo>
                    <a:pt x="1062228" y="630923"/>
                  </a:lnTo>
                  <a:lnTo>
                    <a:pt x="1048372" y="574217"/>
                  </a:lnTo>
                  <a:lnTo>
                    <a:pt x="1027112" y="528764"/>
                  </a:lnTo>
                  <a:lnTo>
                    <a:pt x="999172" y="494144"/>
                  </a:lnTo>
                  <a:lnTo>
                    <a:pt x="965250" y="469950"/>
                  </a:lnTo>
                  <a:lnTo>
                    <a:pt x="926084" y="455739"/>
                  </a:lnTo>
                  <a:lnTo>
                    <a:pt x="882396" y="451091"/>
                  </a:lnTo>
                  <a:lnTo>
                    <a:pt x="843051" y="455764"/>
                  </a:lnTo>
                  <a:lnTo>
                    <a:pt x="806119" y="470166"/>
                  </a:lnTo>
                  <a:lnTo>
                    <a:pt x="772553" y="494880"/>
                  </a:lnTo>
                  <a:lnTo>
                    <a:pt x="743305" y="530491"/>
                  </a:lnTo>
                  <a:lnTo>
                    <a:pt x="719328" y="577583"/>
                  </a:lnTo>
                  <a:lnTo>
                    <a:pt x="635508" y="781799"/>
                  </a:lnTo>
                  <a:lnTo>
                    <a:pt x="551967" y="789825"/>
                  </a:lnTo>
                  <a:lnTo>
                    <a:pt x="504444" y="794562"/>
                  </a:lnTo>
                  <a:lnTo>
                    <a:pt x="446532" y="801611"/>
                  </a:lnTo>
                  <a:lnTo>
                    <a:pt x="395478" y="822947"/>
                  </a:lnTo>
                  <a:lnTo>
                    <a:pt x="381000" y="867143"/>
                  </a:lnTo>
                  <a:lnTo>
                    <a:pt x="386029" y="895629"/>
                  </a:lnTo>
                  <a:lnTo>
                    <a:pt x="400621" y="916673"/>
                  </a:lnTo>
                  <a:lnTo>
                    <a:pt x="424078" y="929728"/>
                  </a:lnTo>
                  <a:lnTo>
                    <a:pt x="455676" y="934199"/>
                  </a:lnTo>
                  <a:lnTo>
                    <a:pt x="697992" y="934199"/>
                  </a:lnTo>
                  <a:lnTo>
                    <a:pt x="744474" y="919149"/>
                  </a:lnTo>
                  <a:lnTo>
                    <a:pt x="777240" y="877811"/>
                  </a:lnTo>
                  <a:lnTo>
                    <a:pt x="797267" y="835456"/>
                  </a:lnTo>
                  <a:lnTo>
                    <a:pt x="820864" y="785799"/>
                  </a:lnTo>
                  <a:lnTo>
                    <a:pt x="844753" y="735304"/>
                  </a:lnTo>
                  <a:lnTo>
                    <a:pt x="865632" y="690359"/>
                  </a:lnTo>
                  <a:lnTo>
                    <a:pt x="911352" y="704075"/>
                  </a:lnTo>
                  <a:lnTo>
                    <a:pt x="810768" y="909815"/>
                  </a:lnTo>
                  <a:lnTo>
                    <a:pt x="1039368" y="909815"/>
                  </a:lnTo>
                  <a:lnTo>
                    <a:pt x="1061605" y="904798"/>
                  </a:lnTo>
                  <a:lnTo>
                    <a:pt x="1078992" y="891336"/>
                  </a:lnTo>
                  <a:lnTo>
                    <a:pt x="1089520" y="871893"/>
                  </a:lnTo>
                  <a:lnTo>
                    <a:pt x="1091184" y="848855"/>
                  </a:lnTo>
                  <a:close/>
                </a:path>
              </a:pathLst>
            </a:custGeom>
            <a:solidFill>
              <a:srgbClr val="005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33694" y="4187952"/>
              <a:ext cx="237744" cy="2407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60542" y="4094995"/>
              <a:ext cx="382905" cy="434340"/>
            </a:xfrm>
            <a:custGeom>
              <a:avLst/>
              <a:gdLst/>
              <a:ahLst/>
              <a:cxnLst/>
              <a:rect l="l" t="t" r="r" b="b"/>
              <a:pathLst>
                <a:path w="382904" h="434339">
                  <a:moveTo>
                    <a:pt x="382524" y="324604"/>
                  </a:moveTo>
                  <a:lnTo>
                    <a:pt x="382524" y="108196"/>
                  </a:lnTo>
                  <a:lnTo>
                    <a:pt x="192011" y="0"/>
                  </a:lnTo>
                  <a:lnTo>
                    <a:pt x="0" y="108196"/>
                  </a:lnTo>
                  <a:lnTo>
                    <a:pt x="0" y="324604"/>
                  </a:lnTo>
                  <a:lnTo>
                    <a:pt x="9144" y="329830"/>
                  </a:lnTo>
                  <a:lnTo>
                    <a:pt x="9144" y="117340"/>
                  </a:lnTo>
                  <a:lnTo>
                    <a:pt x="13716" y="111244"/>
                  </a:lnTo>
                  <a:lnTo>
                    <a:pt x="13716" y="114755"/>
                  </a:lnTo>
                  <a:lnTo>
                    <a:pt x="188976" y="15632"/>
                  </a:lnTo>
                  <a:lnTo>
                    <a:pt x="188976" y="12184"/>
                  </a:lnTo>
                  <a:lnTo>
                    <a:pt x="195072" y="12184"/>
                  </a:lnTo>
                  <a:lnTo>
                    <a:pt x="195072" y="15661"/>
                  </a:lnTo>
                  <a:lnTo>
                    <a:pt x="370332" y="115602"/>
                  </a:lnTo>
                  <a:lnTo>
                    <a:pt x="370332" y="111244"/>
                  </a:lnTo>
                  <a:lnTo>
                    <a:pt x="373380" y="117340"/>
                  </a:lnTo>
                  <a:lnTo>
                    <a:pt x="373380" y="329871"/>
                  </a:lnTo>
                  <a:lnTo>
                    <a:pt x="382524" y="324604"/>
                  </a:lnTo>
                  <a:close/>
                </a:path>
                <a:path w="382904" h="434339">
                  <a:moveTo>
                    <a:pt x="13716" y="114755"/>
                  </a:moveTo>
                  <a:lnTo>
                    <a:pt x="13716" y="111244"/>
                  </a:lnTo>
                  <a:lnTo>
                    <a:pt x="9144" y="117340"/>
                  </a:lnTo>
                  <a:lnTo>
                    <a:pt x="13716" y="114755"/>
                  </a:lnTo>
                  <a:close/>
                </a:path>
                <a:path w="382904" h="434339">
                  <a:moveTo>
                    <a:pt x="13716" y="318046"/>
                  </a:moveTo>
                  <a:lnTo>
                    <a:pt x="13716" y="114755"/>
                  </a:lnTo>
                  <a:lnTo>
                    <a:pt x="9144" y="117340"/>
                  </a:lnTo>
                  <a:lnTo>
                    <a:pt x="9144" y="315460"/>
                  </a:lnTo>
                  <a:lnTo>
                    <a:pt x="13716" y="318046"/>
                  </a:lnTo>
                  <a:close/>
                </a:path>
                <a:path w="382904" h="434339">
                  <a:moveTo>
                    <a:pt x="192011" y="418885"/>
                  </a:moveTo>
                  <a:lnTo>
                    <a:pt x="9144" y="315460"/>
                  </a:lnTo>
                  <a:lnTo>
                    <a:pt x="13716" y="321556"/>
                  </a:lnTo>
                  <a:lnTo>
                    <a:pt x="13716" y="332442"/>
                  </a:lnTo>
                  <a:lnTo>
                    <a:pt x="188976" y="432591"/>
                  </a:lnTo>
                  <a:lnTo>
                    <a:pt x="188976" y="420616"/>
                  </a:lnTo>
                  <a:lnTo>
                    <a:pt x="192011" y="418885"/>
                  </a:lnTo>
                  <a:close/>
                </a:path>
                <a:path w="382904" h="434339">
                  <a:moveTo>
                    <a:pt x="13716" y="332442"/>
                  </a:moveTo>
                  <a:lnTo>
                    <a:pt x="13716" y="321556"/>
                  </a:lnTo>
                  <a:lnTo>
                    <a:pt x="9144" y="315460"/>
                  </a:lnTo>
                  <a:lnTo>
                    <a:pt x="9144" y="329830"/>
                  </a:lnTo>
                  <a:lnTo>
                    <a:pt x="13716" y="332442"/>
                  </a:lnTo>
                  <a:close/>
                </a:path>
                <a:path w="382904" h="434339">
                  <a:moveTo>
                    <a:pt x="195072" y="12184"/>
                  </a:moveTo>
                  <a:lnTo>
                    <a:pt x="188976" y="12184"/>
                  </a:lnTo>
                  <a:lnTo>
                    <a:pt x="192024" y="13908"/>
                  </a:lnTo>
                  <a:lnTo>
                    <a:pt x="195072" y="12184"/>
                  </a:lnTo>
                  <a:close/>
                </a:path>
                <a:path w="382904" h="434339">
                  <a:moveTo>
                    <a:pt x="192011" y="13915"/>
                  </a:moveTo>
                  <a:lnTo>
                    <a:pt x="188976" y="12184"/>
                  </a:lnTo>
                  <a:lnTo>
                    <a:pt x="188976" y="15632"/>
                  </a:lnTo>
                  <a:lnTo>
                    <a:pt x="192011" y="13915"/>
                  </a:lnTo>
                  <a:close/>
                </a:path>
                <a:path w="382904" h="434339">
                  <a:moveTo>
                    <a:pt x="195072" y="420616"/>
                  </a:moveTo>
                  <a:lnTo>
                    <a:pt x="192011" y="418885"/>
                  </a:lnTo>
                  <a:lnTo>
                    <a:pt x="188976" y="420616"/>
                  </a:lnTo>
                  <a:lnTo>
                    <a:pt x="195072" y="420616"/>
                  </a:lnTo>
                  <a:close/>
                </a:path>
                <a:path w="382904" h="434339">
                  <a:moveTo>
                    <a:pt x="195072" y="432577"/>
                  </a:moveTo>
                  <a:lnTo>
                    <a:pt x="195072" y="420616"/>
                  </a:lnTo>
                  <a:lnTo>
                    <a:pt x="188976" y="420616"/>
                  </a:lnTo>
                  <a:lnTo>
                    <a:pt x="188976" y="432591"/>
                  </a:lnTo>
                  <a:lnTo>
                    <a:pt x="192024" y="434332"/>
                  </a:lnTo>
                  <a:lnTo>
                    <a:pt x="195072" y="432577"/>
                  </a:lnTo>
                  <a:close/>
                </a:path>
                <a:path w="382904" h="434339">
                  <a:moveTo>
                    <a:pt x="195072" y="15661"/>
                  </a:moveTo>
                  <a:lnTo>
                    <a:pt x="195072" y="12184"/>
                  </a:lnTo>
                  <a:lnTo>
                    <a:pt x="192011" y="13915"/>
                  </a:lnTo>
                  <a:lnTo>
                    <a:pt x="195072" y="15661"/>
                  </a:lnTo>
                  <a:close/>
                </a:path>
                <a:path w="382904" h="434339">
                  <a:moveTo>
                    <a:pt x="373380" y="315460"/>
                  </a:moveTo>
                  <a:lnTo>
                    <a:pt x="192011" y="418885"/>
                  </a:lnTo>
                  <a:lnTo>
                    <a:pt x="195072" y="420616"/>
                  </a:lnTo>
                  <a:lnTo>
                    <a:pt x="195072" y="432577"/>
                  </a:lnTo>
                  <a:lnTo>
                    <a:pt x="370332" y="331627"/>
                  </a:lnTo>
                  <a:lnTo>
                    <a:pt x="370332" y="321556"/>
                  </a:lnTo>
                  <a:lnTo>
                    <a:pt x="373380" y="315460"/>
                  </a:lnTo>
                  <a:close/>
                </a:path>
                <a:path w="382904" h="434339">
                  <a:moveTo>
                    <a:pt x="373380" y="117340"/>
                  </a:moveTo>
                  <a:lnTo>
                    <a:pt x="370332" y="111244"/>
                  </a:lnTo>
                  <a:lnTo>
                    <a:pt x="370332" y="115602"/>
                  </a:lnTo>
                  <a:lnTo>
                    <a:pt x="373380" y="117340"/>
                  </a:lnTo>
                  <a:close/>
                </a:path>
                <a:path w="382904" h="434339">
                  <a:moveTo>
                    <a:pt x="373380" y="315460"/>
                  </a:moveTo>
                  <a:lnTo>
                    <a:pt x="373380" y="117340"/>
                  </a:lnTo>
                  <a:lnTo>
                    <a:pt x="370332" y="115602"/>
                  </a:lnTo>
                  <a:lnTo>
                    <a:pt x="370332" y="317199"/>
                  </a:lnTo>
                  <a:lnTo>
                    <a:pt x="373380" y="315460"/>
                  </a:lnTo>
                  <a:close/>
                </a:path>
                <a:path w="382904" h="434339">
                  <a:moveTo>
                    <a:pt x="373380" y="329871"/>
                  </a:moveTo>
                  <a:lnTo>
                    <a:pt x="373380" y="315460"/>
                  </a:lnTo>
                  <a:lnTo>
                    <a:pt x="370332" y="321556"/>
                  </a:lnTo>
                  <a:lnTo>
                    <a:pt x="370332" y="331627"/>
                  </a:lnTo>
                  <a:lnTo>
                    <a:pt x="373380" y="329871"/>
                  </a:lnTo>
                  <a:close/>
                </a:path>
              </a:pathLst>
            </a:custGeom>
            <a:solidFill>
              <a:srgbClr val="00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4026" y="4187952"/>
              <a:ext cx="236220" cy="2407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730874" y="4094995"/>
              <a:ext cx="382905" cy="434340"/>
            </a:xfrm>
            <a:custGeom>
              <a:avLst/>
              <a:gdLst/>
              <a:ahLst/>
              <a:cxnLst/>
              <a:rect l="l" t="t" r="r" b="b"/>
              <a:pathLst>
                <a:path w="382904" h="434339">
                  <a:moveTo>
                    <a:pt x="382524" y="324604"/>
                  </a:moveTo>
                  <a:lnTo>
                    <a:pt x="382524" y="108196"/>
                  </a:lnTo>
                  <a:lnTo>
                    <a:pt x="192011" y="0"/>
                  </a:lnTo>
                  <a:lnTo>
                    <a:pt x="0" y="108196"/>
                  </a:lnTo>
                  <a:lnTo>
                    <a:pt x="0" y="324604"/>
                  </a:lnTo>
                  <a:lnTo>
                    <a:pt x="9144" y="329830"/>
                  </a:lnTo>
                  <a:lnTo>
                    <a:pt x="9144" y="117340"/>
                  </a:lnTo>
                  <a:lnTo>
                    <a:pt x="12192" y="111244"/>
                  </a:lnTo>
                  <a:lnTo>
                    <a:pt x="12192" y="115617"/>
                  </a:lnTo>
                  <a:lnTo>
                    <a:pt x="188976" y="15632"/>
                  </a:lnTo>
                  <a:lnTo>
                    <a:pt x="188976" y="12184"/>
                  </a:lnTo>
                  <a:lnTo>
                    <a:pt x="195072" y="12184"/>
                  </a:lnTo>
                  <a:lnTo>
                    <a:pt x="195072" y="15661"/>
                  </a:lnTo>
                  <a:lnTo>
                    <a:pt x="370332" y="115602"/>
                  </a:lnTo>
                  <a:lnTo>
                    <a:pt x="370332" y="111244"/>
                  </a:lnTo>
                  <a:lnTo>
                    <a:pt x="373380" y="117340"/>
                  </a:lnTo>
                  <a:lnTo>
                    <a:pt x="373380" y="329871"/>
                  </a:lnTo>
                  <a:lnTo>
                    <a:pt x="382524" y="324604"/>
                  </a:lnTo>
                  <a:close/>
                </a:path>
                <a:path w="382904" h="434339">
                  <a:moveTo>
                    <a:pt x="12192" y="115617"/>
                  </a:moveTo>
                  <a:lnTo>
                    <a:pt x="12192" y="111244"/>
                  </a:lnTo>
                  <a:lnTo>
                    <a:pt x="9144" y="117340"/>
                  </a:lnTo>
                  <a:lnTo>
                    <a:pt x="12192" y="115617"/>
                  </a:lnTo>
                  <a:close/>
                </a:path>
                <a:path w="382904" h="434339">
                  <a:moveTo>
                    <a:pt x="12192" y="317184"/>
                  </a:moveTo>
                  <a:lnTo>
                    <a:pt x="12192" y="115617"/>
                  </a:lnTo>
                  <a:lnTo>
                    <a:pt x="9144" y="117340"/>
                  </a:lnTo>
                  <a:lnTo>
                    <a:pt x="9144" y="315460"/>
                  </a:lnTo>
                  <a:lnTo>
                    <a:pt x="12192" y="317184"/>
                  </a:lnTo>
                  <a:close/>
                </a:path>
                <a:path w="382904" h="434339">
                  <a:moveTo>
                    <a:pt x="192011" y="418885"/>
                  </a:moveTo>
                  <a:lnTo>
                    <a:pt x="9144" y="315460"/>
                  </a:lnTo>
                  <a:lnTo>
                    <a:pt x="12192" y="321556"/>
                  </a:lnTo>
                  <a:lnTo>
                    <a:pt x="12192" y="331571"/>
                  </a:lnTo>
                  <a:lnTo>
                    <a:pt x="188976" y="432591"/>
                  </a:lnTo>
                  <a:lnTo>
                    <a:pt x="188976" y="420616"/>
                  </a:lnTo>
                  <a:lnTo>
                    <a:pt x="192011" y="418885"/>
                  </a:lnTo>
                  <a:close/>
                </a:path>
                <a:path w="382904" h="434339">
                  <a:moveTo>
                    <a:pt x="12192" y="331571"/>
                  </a:moveTo>
                  <a:lnTo>
                    <a:pt x="12192" y="321556"/>
                  </a:lnTo>
                  <a:lnTo>
                    <a:pt x="9144" y="315460"/>
                  </a:lnTo>
                  <a:lnTo>
                    <a:pt x="9144" y="329830"/>
                  </a:lnTo>
                  <a:lnTo>
                    <a:pt x="12192" y="331571"/>
                  </a:lnTo>
                  <a:close/>
                </a:path>
                <a:path w="382904" h="434339">
                  <a:moveTo>
                    <a:pt x="195072" y="12184"/>
                  </a:moveTo>
                  <a:lnTo>
                    <a:pt x="188976" y="12184"/>
                  </a:lnTo>
                  <a:lnTo>
                    <a:pt x="192024" y="13908"/>
                  </a:lnTo>
                  <a:lnTo>
                    <a:pt x="195072" y="12184"/>
                  </a:lnTo>
                  <a:close/>
                </a:path>
                <a:path w="382904" h="434339">
                  <a:moveTo>
                    <a:pt x="192011" y="13915"/>
                  </a:moveTo>
                  <a:lnTo>
                    <a:pt x="188976" y="12184"/>
                  </a:lnTo>
                  <a:lnTo>
                    <a:pt x="188976" y="15632"/>
                  </a:lnTo>
                  <a:lnTo>
                    <a:pt x="192011" y="13915"/>
                  </a:lnTo>
                  <a:close/>
                </a:path>
                <a:path w="382904" h="434339">
                  <a:moveTo>
                    <a:pt x="195072" y="420616"/>
                  </a:moveTo>
                  <a:lnTo>
                    <a:pt x="192011" y="418885"/>
                  </a:lnTo>
                  <a:lnTo>
                    <a:pt x="188976" y="420616"/>
                  </a:lnTo>
                  <a:lnTo>
                    <a:pt x="195072" y="420616"/>
                  </a:lnTo>
                  <a:close/>
                </a:path>
                <a:path w="382904" h="434339">
                  <a:moveTo>
                    <a:pt x="195072" y="432577"/>
                  </a:moveTo>
                  <a:lnTo>
                    <a:pt x="195072" y="420616"/>
                  </a:lnTo>
                  <a:lnTo>
                    <a:pt x="188976" y="420616"/>
                  </a:lnTo>
                  <a:lnTo>
                    <a:pt x="188976" y="432591"/>
                  </a:lnTo>
                  <a:lnTo>
                    <a:pt x="192024" y="434332"/>
                  </a:lnTo>
                  <a:lnTo>
                    <a:pt x="195072" y="432577"/>
                  </a:lnTo>
                  <a:close/>
                </a:path>
                <a:path w="382904" h="434339">
                  <a:moveTo>
                    <a:pt x="195072" y="15661"/>
                  </a:moveTo>
                  <a:lnTo>
                    <a:pt x="195072" y="12184"/>
                  </a:lnTo>
                  <a:lnTo>
                    <a:pt x="192011" y="13915"/>
                  </a:lnTo>
                  <a:lnTo>
                    <a:pt x="195072" y="15661"/>
                  </a:lnTo>
                  <a:close/>
                </a:path>
                <a:path w="382904" h="434339">
                  <a:moveTo>
                    <a:pt x="373380" y="315460"/>
                  </a:moveTo>
                  <a:lnTo>
                    <a:pt x="192011" y="418885"/>
                  </a:lnTo>
                  <a:lnTo>
                    <a:pt x="195072" y="420616"/>
                  </a:lnTo>
                  <a:lnTo>
                    <a:pt x="195072" y="432577"/>
                  </a:lnTo>
                  <a:lnTo>
                    <a:pt x="370332" y="331627"/>
                  </a:lnTo>
                  <a:lnTo>
                    <a:pt x="370332" y="321556"/>
                  </a:lnTo>
                  <a:lnTo>
                    <a:pt x="373380" y="315460"/>
                  </a:lnTo>
                  <a:close/>
                </a:path>
                <a:path w="382904" h="434339">
                  <a:moveTo>
                    <a:pt x="373380" y="117340"/>
                  </a:moveTo>
                  <a:lnTo>
                    <a:pt x="370332" y="111244"/>
                  </a:lnTo>
                  <a:lnTo>
                    <a:pt x="370332" y="115602"/>
                  </a:lnTo>
                  <a:lnTo>
                    <a:pt x="373380" y="117340"/>
                  </a:lnTo>
                  <a:close/>
                </a:path>
                <a:path w="382904" h="434339">
                  <a:moveTo>
                    <a:pt x="373380" y="315460"/>
                  </a:moveTo>
                  <a:lnTo>
                    <a:pt x="373380" y="117340"/>
                  </a:lnTo>
                  <a:lnTo>
                    <a:pt x="370332" y="115602"/>
                  </a:lnTo>
                  <a:lnTo>
                    <a:pt x="370332" y="317199"/>
                  </a:lnTo>
                  <a:lnTo>
                    <a:pt x="373380" y="315460"/>
                  </a:lnTo>
                  <a:close/>
                </a:path>
                <a:path w="382904" h="434339">
                  <a:moveTo>
                    <a:pt x="373380" y="329871"/>
                  </a:moveTo>
                  <a:lnTo>
                    <a:pt x="373380" y="315460"/>
                  </a:lnTo>
                  <a:lnTo>
                    <a:pt x="370332" y="321556"/>
                  </a:lnTo>
                  <a:lnTo>
                    <a:pt x="370332" y="331627"/>
                  </a:lnTo>
                  <a:lnTo>
                    <a:pt x="373380" y="329871"/>
                  </a:lnTo>
                  <a:close/>
                </a:path>
              </a:pathLst>
            </a:custGeom>
            <a:solidFill>
              <a:srgbClr val="00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72834" y="4187952"/>
              <a:ext cx="237744" cy="2407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51621" y="3584460"/>
              <a:ext cx="832485" cy="944880"/>
            </a:xfrm>
            <a:custGeom>
              <a:avLst/>
              <a:gdLst/>
              <a:ahLst/>
              <a:cxnLst/>
              <a:rect l="l" t="t" r="r" b="b"/>
              <a:pathLst>
                <a:path w="832484" h="944879">
                  <a:moveTo>
                    <a:pt x="832104" y="618744"/>
                  </a:moveTo>
                  <a:lnTo>
                    <a:pt x="822960" y="613600"/>
                  </a:lnTo>
                  <a:lnTo>
                    <a:pt x="822960" y="826008"/>
                  </a:lnTo>
                  <a:lnTo>
                    <a:pt x="640092" y="929424"/>
                  </a:lnTo>
                  <a:lnTo>
                    <a:pt x="643128" y="931164"/>
                  </a:lnTo>
                  <a:lnTo>
                    <a:pt x="640080" y="929436"/>
                  </a:lnTo>
                  <a:lnTo>
                    <a:pt x="458724" y="826008"/>
                  </a:lnTo>
                  <a:lnTo>
                    <a:pt x="461772" y="827735"/>
                  </a:lnTo>
                  <a:lnTo>
                    <a:pt x="461772" y="626148"/>
                  </a:lnTo>
                  <a:lnTo>
                    <a:pt x="637032" y="526199"/>
                  </a:lnTo>
                  <a:lnTo>
                    <a:pt x="640092" y="524459"/>
                  </a:lnTo>
                  <a:lnTo>
                    <a:pt x="643128" y="526173"/>
                  </a:lnTo>
                  <a:lnTo>
                    <a:pt x="819912" y="626160"/>
                  </a:lnTo>
                  <a:lnTo>
                    <a:pt x="819912" y="827722"/>
                  </a:lnTo>
                  <a:lnTo>
                    <a:pt x="822960" y="826008"/>
                  </a:lnTo>
                  <a:lnTo>
                    <a:pt x="822960" y="613600"/>
                  </a:lnTo>
                  <a:lnTo>
                    <a:pt x="640080" y="510540"/>
                  </a:lnTo>
                  <a:lnTo>
                    <a:pt x="541020" y="566813"/>
                  </a:lnTo>
                  <a:lnTo>
                    <a:pt x="541020" y="397764"/>
                  </a:lnTo>
                  <a:lnTo>
                    <a:pt x="382524" y="287121"/>
                  </a:lnTo>
                  <a:lnTo>
                    <a:pt x="382524" y="153924"/>
                  </a:lnTo>
                  <a:lnTo>
                    <a:pt x="207264" y="0"/>
                  </a:lnTo>
                  <a:lnTo>
                    <a:pt x="0" y="204216"/>
                  </a:lnTo>
                  <a:lnTo>
                    <a:pt x="0" y="577596"/>
                  </a:lnTo>
                  <a:lnTo>
                    <a:pt x="10668" y="577596"/>
                  </a:lnTo>
                  <a:lnTo>
                    <a:pt x="12192" y="577596"/>
                  </a:lnTo>
                  <a:lnTo>
                    <a:pt x="12192" y="210324"/>
                  </a:lnTo>
                  <a:lnTo>
                    <a:pt x="201168" y="24231"/>
                  </a:lnTo>
                  <a:lnTo>
                    <a:pt x="201168" y="553199"/>
                  </a:lnTo>
                  <a:lnTo>
                    <a:pt x="213360" y="553199"/>
                  </a:lnTo>
                  <a:lnTo>
                    <a:pt x="213360" y="23037"/>
                  </a:lnTo>
                  <a:lnTo>
                    <a:pt x="370332" y="160210"/>
                  </a:lnTo>
                  <a:lnTo>
                    <a:pt x="370332" y="577596"/>
                  </a:lnTo>
                  <a:lnTo>
                    <a:pt x="371856" y="577596"/>
                  </a:lnTo>
                  <a:lnTo>
                    <a:pt x="382524" y="577596"/>
                  </a:lnTo>
                  <a:lnTo>
                    <a:pt x="382524" y="302971"/>
                  </a:lnTo>
                  <a:lnTo>
                    <a:pt x="528828" y="403288"/>
                  </a:lnTo>
                  <a:lnTo>
                    <a:pt x="528828" y="573735"/>
                  </a:lnTo>
                  <a:lnTo>
                    <a:pt x="449580" y="618744"/>
                  </a:lnTo>
                  <a:lnTo>
                    <a:pt x="449580" y="835152"/>
                  </a:lnTo>
                  <a:lnTo>
                    <a:pt x="458724" y="840409"/>
                  </a:lnTo>
                  <a:lnTo>
                    <a:pt x="461772" y="842162"/>
                  </a:lnTo>
                  <a:lnTo>
                    <a:pt x="637032" y="943114"/>
                  </a:lnTo>
                  <a:lnTo>
                    <a:pt x="640092" y="944867"/>
                  </a:lnTo>
                  <a:lnTo>
                    <a:pt x="643128" y="943127"/>
                  </a:lnTo>
                  <a:lnTo>
                    <a:pt x="819912" y="842111"/>
                  </a:lnTo>
                  <a:lnTo>
                    <a:pt x="822960" y="840371"/>
                  </a:lnTo>
                  <a:lnTo>
                    <a:pt x="832104" y="835152"/>
                  </a:lnTo>
                  <a:lnTo>
                    <a:pt x="832104" y="618744"/>
                  </a:lnTo>
                  <a:close/>
                </a:path>
              </a:pathLst>
            </a:custGeom>
            <a:solidFill>
              <a:srgbClr val="00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14109" y="3721607"/>
              <a:ext cx="149351" cy="29565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721981" y="3752100"/>
              <a:ext cx="419100" cy="455930"/>
            </a:xfrm>
            <a:custGeom>
              <a:avLst/>
              <a:gdLst/>
              <a:ahLst/>
              <a:cxnLst/>
              <a:rect l="l" t="t" r="r" b="b"/>
              <a:pathLst>
                <a:path w="419100" h="455929">
                  <a:moveTo>
                    <a:pt x="419100" y="0"/>
                  </a:moveTo>
                  <a:lnTo>
                    <a:pt x="397764" y="0"/>
                  </a:lnTo>
                  <a:lnTo>
                    <a:pt x="397764" y="15240"/>
                  </a:lnTo>
                  <a:lnTo>
                    <a:pt x="387096" y="25908"/>
                  </a:lnTo>
                  <a:lnTo>
                    <a:pt x="387096" y="32004"/>
                  </a:lnTo>
                  <a:lnTo>
                    <a:pt x="381736" y="68745"/>
                  </a:lnTo>
                  <a:lnTo>
                    <a:pt x="364807" y="106489"/>
                  </a:lnTo>
                  <a:lnTo>
                    <a:pt x="335013" y="135940"/>
                  </a:lnTo>
                  <a:lnTo>
                    <a:pt x="291084" y="147828"/>
                  </a:lnTo>
                  <a:lnTo>
                    <a:pt x="246265" y="135940"/>
                  </a:lnTo>
                  <a:lnTo>
                    <a:pt x="216027" y="106489"/>
                  </a:lnTo>
                  <a:lnTo>
                    <a:pt x="198932" y="68745"/>
                  </a:lnTo>
                  <a:lnTo>
                    <a:pt x="193548" y="32004"/>
                  </a:lnTo>
                  <a:lnTo>
                    <a:pt x="193548" y="25908"/>
                  </a:lnTo>
                  <a:lnTo>
                    <a:pt x="182880" y="15240"/>
                  </a:lnTo>
                  <a:lnTo>
                    <a:pt x="182880" y="0"/>
                  </a:lnTo>
                  <a:lnTo>
                    <a:pt x="161544" y="0"/>
                  </a:lnTo>
                  <a:lnTo>
                    <a:pt x="161544" y="25908"/>
                  </a:lnTo>
                  <a:lnTo>
                    <a:pt x="172212" y="36576"/>
                  </a:lnTo>
                  <a:lnTo>
                    <a:pt x="180289" y="79794"/>
                  </a:lnTo>
                  <a:lnTo>
                    <a:pt x="201358" y="122872"/>
                  </a:lnTo>
                  <a:lnTo>
                    <a:pt x="218668" y="138684"/>
                  </a:lnTo>
                  <a:lnTo>
                    <a:pt x="214884" y="138684"/>
                  </a:lnTo>
                  <a:lnTo>
                    <a:pt x="214884" y="182880"/>
                  </a:lnTo>
                  <a:lnTo>
                    <a:pt x="126492" y="222504"/>
                  </a:lnTo>
                  <a:lnTo>
                    <a:pt x="81648" y="239268"/>
                  </a:lnTo>
                  <a:lnTo>
                    <a:pt x="40957" y="264033"/>
                  </a:lnTo>
                  <a:lnTo>
                    <a:pt x="11404" y="299656"/>
                  </a:lnTo>
                  <a:lnTo>
                    <a:pt x="0" y="348996"/>
                  </a:lnTo>
                  <a:lnTo>
                    <a:pt x="0" y="455676"/>
                  </a:lnTo>
                  <a:lnTo>
                    <a:pt x="21336" y="455676"/>
                  </a:lnTo>
                  <a:lnTo>
                    <a:pt x="21336" y="348996"/>
                  </a:lnTo>
                  <a:lnTo>
                    <a:pt x="27597" y="314769"/>
                  </a:lnTo>
                  <a:lnTo>
                    <a:pt x="47434" y="286702"/>
                  </a:lnTo>
                  <a:lnTo>
                    <a:pt x="82410" y="263474"/>
                  </a:lnTo>
                  <a:lnTo>
                    <a:pt x="106680" y="254266"/>
                  </a:lnTo>
                  <a:lnTo>
                    <a:pt x="106680" y="455663"/>
                  </a:lnTo>
                  <a:lnTo>
                    <a:pt x="129540" y="455663"/>
                  </a:lnTo>
                  <a:lnTo>
                    <a:pt x="129540" y="245579"/>
                  </a:lnTo>
                  <a:lnTo>
                    <a:pt x="134112" y="243840"/>
                  </a:lnTo>
                  <a:lnTo>
                    <a:pt x="230124" y="201168"/>
                  </a:lnTo>
                  <a:lnTo>
                    <a:pt x="233172" y="199644"/>
                  </a:lnTo>
                  <a:lnTo>
                    <a:pt x="236220" y="196596"/>
                  </a:lnTo>
                  <a:lnTo>
                    <a:pt x="236220" y="154711"/>
                  </a:lnTo>
                  <a:lnTo>
                    <a:pt x="237578" y="155943"/>
                  </a:lnTo>
                  <a:lnTo>
                    <a:pt x="291084" y="169164"/>
                  </a:lnTo>
                  <a:lnTo>
                    <a:pt x="343712" y="155943"/>
                  </a:lnTo>
                  <a:lnTo>
                    <a:pt x="379476" y="122872"/>
                  </a:lnTo>
                  <a:lnTo>
                    <a:pt x="400380" y="79794"/>
                  </a:lnTo>
                  <a:lnTo>
                    <a:pt x="408432" y="36576"/>
                  </a:lnTo>
                  <a:lnTo>
                    <a:pt x="419100" y="25908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00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39918" y="3934968"/>
              <a:ext cx="144780" cy="914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851521" y="3549408"/>
              <a:ext cx="558800" cy="658495"/>
            </a:xfrm>
            <a:custGeom>
              <a:avLst/>
              <a:gdLst/>
              <a:ahLst/>
              <a:cxnLst/>
              <a:rect l="l" t="t" r="r" b="b"/>
              <a:pathLst>
                <a:path w="558800" h="658495">
                  <a:moveTo>
                    <a:pt x="64008" y="414515"/>
                  </a:moveTo>
                  <a:lnTo>
                    <a:pt x="42672" y="414515"/>
                  </a:lnTo>
                  <a:lnTo>
                    <a:pt x="42672" y="658355"/>
                  </a:lnTo>
                  <a:lnTo>
                    <a:pt x="64008" y="658355"/>
                  </a:lnTo>
                  <a:lnTo>
                    <a:pt x="64008" y="414515"/>
                  </a:lnTo>
                  <a:close/>
                </a:path>
                <a:path w="558800" h="658495">
                  <a:moveTo>
                    <a:pt x="172212" y="585203"/>
                  </a:moveTo>
                  <a:lnTo>
                    <a:pt x="149352" y="585203"/>
                  </a:lnTo>
                  <a:lnTo>
                    <a:pt x="149352" y="606539"/>
                  </a:lnTo>
                  <a:lnTo>
                    <a:pt x="172212" y="606539"/>
                  </a:lnTo>
                  <a:lnTo>
                    <a:pt x="172212" y="585203"/>
                  </a:lnTo>
                  <a:close/>
                </a:path>
                <a:path w="558800" h="658495">
                  <a:moveTo>
                    <a:pt x="172212" y="541007"/>
                  </a:moveTo>
                  <a:lnTo>
                    <a:pt x="149352" y="541007"/>
                  </a:lnTo>
                  <a:lnTo>
                    <a:pt x="149352" y="562343"/>
                  </a:lnTo>
                  <a:lnTo>
                    <a:pt x="172212" y="562343"/>
                  </a:lnTo>
                  <a:lnTo>
                    <a:pt x="172212" y="541007"/>
                  </a:lnTo>
                  <a:close/>
                </a:path>
                <a:path w="558800" h="658495">
                  <a:moveTo>
                    <a:pt x="172212" y="498335"/>
                  </a:moveTo>
                  <a:lnTo>
                    <a:pt x="149352" y="498335"/>
                  </a:lnTo>
                  <a:lnTo>
                    <a:pt x="149352" y="519671"/>
                  </a:lnTo>
                  <a:lnTo>
                    <a:pt x="172212" y="519671"/>
                  </a:lnTo>
                  <a:lnTo>
                    <a:pt x="172212" y="498335"/>
                  </a:lnTo>
                  <a:close/>
                </a:path>
                <a:path w="558800" h="658495">
                  <a:moveTo>
                    <a:pt x="278892" y="409956"/>
                  </a:moveTo>
                  <a:lnTo>
                    <a:pt x="277368" y="406908"/>
                  </a:lnTo>
                  <a:lnTo>
                    <a:pt x="274320" y="403860"/>
                  </a:lnTo>
                  <a:lnTo>
                    <a:pt x="236220" y="388620"/>
                  </a:lnTo>
                  <a:lnTo>
                    <a:pt x="236220" y="341376"/>
                  </a:lnTo>
                  <a:lnTo>
                    <a:pt x="214884" y="341376"/>
                  </a:lnTo>
                  <a:lnTo>
                    <a:pt x="214884" y="399288"/>
                  </a:lnTo>
                  <a:lnTo>
                    <a:pt x="217932" y="402336"/>
                  </a:lnTo>
                  <a:lnTo>
                    <a:pt x="220980" y="403860"/>
                  </a:lnTo>
                  <a:lnTo>
                    <a:pt x="257556" y="420624"/>
                  </a:lnTo>
                  <a:lnTo>
                    <a:pt x="257556" y="658368"/>
                  </a:lnTo>
                  <a:lnTo>
                    <a:pt x="278892" y="658368"/>
                  </a:lnTo>
                  <a:lnTo>
                    <a:pt x="278892" y="409956"/>
                  </a:lnTo>
                  <a:close/>
                </a:path>
                <a:path w="558800" h="658495">
                  <a:moveTo>
                    <a:pt x="301752" y="138684"/>
                  </a:moveTo>
                  <a:lnTo>
                    <a:pt x="294627" y="94411"/>
                  </a:lnTo>
                  <a:lnTo>
                    <a:pt x="274777" y="56286"/>
                  </a:lnTo>
                  <a:lnTo>
                    <a:pt x="244475" y="26428"/>
                  </a:lnTo>
                  <a:lnTo>
                    <a:pt x="205968" y="6959"/>
                  </a:lnTo>
                  <a:lnTo>
                    <a:pt x="161544" y="0"/>
                  </a:lnTo>
                  <a:lnTo>
                    <a:pt x="116535" y="6959"/>
                  </a:lnTo>
                  <a:lnTo>
                    <a:pt x="77952" y="26428"/>
                  </a:lnTo>
                  <a:lnTo>
                    <a:pt x="47866" y="56286"/>
                  </a:lnTo>
                  <a:lnTo>
                    <a:pt x="28308" y="94411"/>
                  </a:lnTo>
                  <a:lnTo>
                    <a:pt x="21336" y="138684"/>
                  </a:lnTo>
                  <a:lnTo>
                    <a:pt x="42672" y="138684"/>
                  </a:lnTo>
                  <a:lnTo>
                    <a:pt x="52031" y="93345"/>
                  </a:lnTo>
                  <a:lnTo>
                    <a:pt x="77533" y="56007"/>
                  </a:lnTo>
                  <a:lnTo>
                    <a:pt x="109931" y="34290"/>
                  </a:lnTo>
                  <a:lnTo>
                    <a:pt x="114515" y="35356"/>
                  </a:lnTo>
                  <a:lnTo>
                    <a:pt x="121348" y="40195"/>
                  </a:lnTo>
                  <a:lnTo>
                    <a:pt x="126187" y="47028"/>
                  </a:lnTo>
                  <a:lnTo>
                    <a:pt x="128016" y="54864"/>
                  </a:lnTo>
                  <a:lnTo>
                    <a:pt x="128016" y="138671"/>
                  </a:lnTo>
                  <a:lnTo>
                    <a:pt x="149352" y="138671"/>
                  </a:lnTo>
                  <a:lnTo>
                    <a:pt x="149352" y="54864"/>
                  </a:lnTo>
                  <a:lnTo>
                    <a:pt x="146113" y="37909"/>
                  </a:lnTo>
                  <a:lnTo>
                    <a:pt x="138252" y="26047"/>
                  </a:lnTo>
                  <a:lnTo>
                    <a:pt x="161544" y="21336"/>
                  </a:lnTo>
                  <a:lnTo>
                    <a:pt x="183426" y="25844"/>
                  </a:lnTo>
                  <a:lnTo>
                    <a:pt x="175450" y="37909"/>
                  </a:lnTo>
                  <a:lnTo>
                    <a:pt x="172212" y="54851"/>
                  </a:lnTo>
                  <a:lnTo>
                    <a:pt x="172212" y="138671"/>
                  </a:lnTo>
                  <a:lnTo>
                    <a:pt x="193548" y="138671"/>
                  </a:lnTo>
                  <a:lnTo>
                    <a:pt x="193548" y="54864"/>
                  </a:lnTo>
                  <a:lnTo>
                    <a:pt x="195376" y="47028"/>
                  </a:lnTo>
                  <a:lnTo>
                    <a:pt x="200215" y="40195"/>
                  </a:lnTo>
                  <a:lnTo>
                    <a:pt x="207048" y="35356"/>
                  </a:lnTo>
                  <a:lnTo>
                    <a:pt x="212051" y="34188"/>
                  </a:lnTo>
                  <a:lnTo>
                    <a:pt x="244221" y="56007"/>
                  </a:lnTo>
                  <a:lnTo>
                    <a:pt x="269557" y="93345"/>
                  </a:lnTo>
                  <a:lnTo>
                    <a:pt x="278892" y="138684"/>
                  </a:lnTo>
                  <a:lnTo>
                    <a:pt x="301752" y="138684"/>
                  </a:lnTo>
                  <a:close/>
                </a:path>
                <a:path w="558800" h="658495">
                  <a:moveTo>
                    <a:pt x="323088" y="138684"/>
                  </a:moveTo>
                  <a:lnTo>
                    <a:pt x="301752" y="138684"/>
                  </a:lnTo>
                  <a:lnTo>
                    <a:pt x="291846" y="153060"/>
                  </a:lnTo>
                  <a:lnTo>
                    <a:pt x="263652" y="166878"/>
                  </a:lnTo>
                  <a:lnTo>
                    <a:pt x="219456" y="177253"/>
                  </a:lnTo>
                  <a:lnTo>
                    <a:pt x="161544" y="181356"/>
                  </a:lnTo>
                  <a:lnTo>
                    <a:pt x="102984" y="177253"/>
                  </a:lnTo>
                  <a:lnTo>
                    <a:pt x="58864" y="166878"/>
                  </a:lnTo>
                  <a:lnTo>
                    <a:pt x="31026" y="153060"/>
                  </a:lnTo>
                  <a:lnTo>
                    <a:pt x="21336" y="138684"/>
                  </a:lnTo>
                  <a:lnTo>
                    <a:pt x="0" y="138684"/>
                  </a:lnTo>
                  <a:lnTo>
                    <a:pt x="14097" y="166687"/>
                  </a:lnTo>
                  <a:lnTo>
                    <a:pt x="51054" y="186690"/>
                  </a:lnTo>
                  <a:lnTo>
                    <a:pt x="102870" y="198691"/>
                  </a:lnTo>
                  <a:lnTo>
                    <a:pt x="161544" y="202692"/>
                  </a:lnTo>
                  <a:lnTo>
                    <a:pt x="219570" y="198691"/>
                  </a:lnTo>
                  <a:lnTo>
                    <a:pt x="271462" y="186690"/>
                  </a:lnTo>
                  <a:lnTo>
                    <a:pt x="308775" y="166687"/>
                  </a:lnTo>
                  <a:lnTo>
                    <a:pt x="323088" y="138684"/>
                  </a:lnTo>
                  <a:close/>
                </a:path>
                <a:path w="558800" h="658495">
                  <a:moveTo>
                    <a:pt x="365760" y="498335"/>
                  </a:moveTo>
                  <a:lnTo>
                    <a:pt x="344424" y="498335"/>
                  </a:lnTo>
                  <a:lnTo>
                    <a:pt x="344424" y="519671"/>
                  </a:lnTo>
                  <a:lnTo>
                    <a:pt x="365760" y="519671"/>
                  </a:lnTo>
                  <a:lnTo>
                    <a:pt x="365760" y="498335"/>
                  </a:lnTo>
                  <a:close/>
                </a:path>
                <a:path w="558800" h="658495">
                  <a:moveTo>
                    <a:pt x="365760" y="457187"/>
                  </a:moveTo>
                  <a:lnTo>
                    <a:pt x="344424" y="457187"/>
                  </a:lnTo>
                  <a:lnTo>
                    <a:pt x="344424" y="476999"/>
                  </a:lnTo>
                  <a:lnTo>
                    <a:pt x="365760" y="476999"/>
                  </a:lnTo>
                  <a:lnTo>
                    <a:pt x="365760" y="457187"/>
                  </a:lnTo>
                  <a:close/>
                </a:path>
                <a:path w="558800" h="658495">
                  <a:moveTo>
                    <a:pt x="365760" y="414515"/>
                  </a:moveTo>
                  <a:lnTo>
                    <a:pt x="344424" y="414515"/>
                  </a:lnTo>
                  <a:lnTo>
                    <a:pt x="344424" y="435851"/>
                  </a:lnTo>
                  <a:lnTo>
                    <a:pt x="365760" y="435851"/>
                  </a:lnTo>
                  <a:lnTo>
                    <a:pt x="365760" y="414515"/>
                  </a:lnTo>
                  <a:close/>
                </a:path>
                <a:path w="558800" h="658495">
                  <a:moveTo>
                    <a:pt x="365760" y="371843"/>
                  </a:moveTo>
                  <a:lnTo>
                    <a:pt x="344424" y="371843"/>
                  </a:lnTo>
                  <a:lnTo>
                    <a:pt x="344424" y="393179"/>
                  </a:lnTo>
                  <a:lnTo>
                    <a:pt x="365760" y="393179"/>
                  </a:lnTo>
                  <a:lnTo>
                    <a:pt x="365760" y="371843"/>
                  </a:lnTo>
                  <a:close/>
                </a:path>
                <a:path w="558800" h="658495">
                  <a:moveTo>
                    <a:pt x="493649" y="286512"/>
                  </a:moveTo>
                  <a:lnTo>
                    <a:pt x="472059" y="286512"/>
                  </a:lnTo>
                  <a:lnTo>
                    <a:pt x="386969" y="286512"/>
                  </a:lnTo>
                  <a:lnTo>
                    <a:pt x="365379" y="286512"/>
                  </a:lnTo>
                  <a:lnTo>
                    <a:pt x="365379" y="350520"/>
                  </a:lnTo>
                  <a:lnTo>
                    <a:pt x="386969" y="350520"/>
                  </a:lnTo>
                  <a:lnTo>
                    <a:pt x="386969" y="307848"/>
                  </a:lnTo>
                  <a:lnTo>
                    <a:pt x="472059" y="307848"/>
                  </a:lnTo>
                  <a:lnTo>
                    <a:pt x="472059" y="329184"/>
                  </a:lnTo>
                  <a:lnTo>
                    <a:pt x="387096" y="329184"/>
                  </a:lnTo>
                  <a:lnTo>
                    <a:pt x="387096" y="350520"/>
                  </a:lnTo>
                  <a:lnTo>
                    <a:pt x="472059" y="350520"/>
                  </a:lnTo>
                  <a:lnTo>
                    <a:pt x="472440" y="350520"/>
                  </a:lnTo>
                  <a:lnTo>
                    <a:pt x="493649" y="350520"/>
                  </a:lnTo>
                  <a:lnTo>
                    <a:pt x="493649" y="286512"/>
                  </a:lnTo>
                  <a:close/>
                </a:path>
                <a:path w="558800" h="658495">
                  <a:moveTo>
                    <a:pt x="515112" y="594347"/>
                  </a:moveTo>
                  <a:lnTo>
                    <a:pt x="463296" y="594347"/>
                  </a:lnTo>
                  <a:lnTo>
                    <a:pt x="463296" y="615683"/>
                  </a:lnTo>
                  <a:lnTo>
                    <a:pt x="515112" y="615683"/>
                  </a:lnTo>
                  <a:lnTo>
                    <a:pt x="515112" y="594347"/>
                  </a:lnTo>
                  <a:close/>
                </a:path>
                <a:path w="558800" h="658495">
                  <a:moveTo>
                    <a:pt x="515112" y="498335"/>
                  </a:moveTo>
                  <a:lnTo>
                    <a:pt x="387096" y="498335"/>
                  </a:lnTo>
                  <a:lnTo>
                    <a:pt x="387096" y="519671"/>
                  </a:lnTo>
                  <a:lnTo>
                    <a:pt x="515112" y="519671"/>
                  </a:lnTo>
                  <a:lnTo>
                    <a:pt x="515112" y="498335"/>
                  </a:lnTo>
                  <a:close/>
                </a:path>
                <a:path w="558800" h="658495">
                  <a:moveTo>
                    <a:pt x="515112" y="457187"/>
                  </a:moveTo>
                  <a:lnTo>
                    <a:pt x="387096" y="457187"/>
                  </a:lnTo>
                  <a:lnTo>
                    <a:pt x="387096" y="476999"/>
                  </a:lnTo>
                  <a:lnTo>
                    <a:pt x="515112" y="476999"/>
                  </a:lnTo>
                  <a:lnTo>
                    <a:pt x="515112" y="457187"/>
                  </a:lnTo>
                  <a:close/>
                </a:path>
                <a:path w="558800" h="658495">
                  <a:moveTo>
                    <a:pt x="515112" y="414515"/>
                  </a:moveTo>
                  <a:lnTo>
                    <a:pt x="387096" y="414515"/>
                  </a:lnTo>
                  <a:lnTo>
                    <a:pt x="387096" y="435851"/>
                  </a:lnTo>
                  <a:lnTo>
                    <a:pt x="515112" y="435851"/>
                  </a:lnTo>
                  <a:lnTo>
                    <a:pt x="515112" y="414515"/>
                  </a:lnTo>
                  <a:close/>
                </a:path>
                <a:path w="558800" h="658495">
                  <a:moveTo>
                    <a:pt x="515112" y="371843"/>
                  </a:moveTo>
                  <a:lnTo>
                    <a:pt x="387096" y="371843"/>
                  </a:lnTo>
                  <a:lnTo>
                    <a:pt x="387096" y="393179"/>
                  </a:lnTo>
                  <a:lnTo>
                    <a:pt x="515112" y="393179"/>
                  </a:lnTo>
                  <a:lnTo>
                    <a:pt x="515112" y="371843"/>
                  </a:lnTo>
                  <a:close/>
                </a:path>
                <a:path w="558800" h="658495">
                  <a:moveTo>
                    <a:pt x="558419" y="307835"/>
                  </a:moveTo>
                  <a:lnTo>
                    <a:pt x="536829" y="307835"/>
                  </a:lnTo>
                  <a:lnTo>
                    <a:pt x="515239" y="307835"/>
                  </a:lnTo>
                  <a:lnTo>
                    <a:pt x="515239" y="329171"/>
                  </a:lnTo>
                  <a:lnTo>
                    <a:pt x="536829" y="329171"/>
                  </a:lnTo>
                  <a:lnTo>
                    <a:pt x="536829" y="637019"/>
                  </a:lnTo>
                  <a:lnTo>
                    <a:pt x="515239" y="637019"/>
                  </a:lnTo>
                  <a:lnTo>
                    <a:pt x="345059" y="637019"/>
                  </a:lnTo>
                  <a:lnTo>
                    <a:pt x="323469" y="637019"/>
                  </a:lnTo>
                  <a:lnTo>
                    <a:pt x="323469" y="329171"/>
                  </a:lnTo>
                  <a:lnTo>
                    <a:pt x="345059" y="329171"/>
                  </a:lnTo>
                  <a:lnTo>
                    <a:pt x="345059" y="307835"/>
                  </a:lnTo>
                  <a:lnTo>
                    <a:pt x="323469" y="307835"/>
                  </a:lnTo>
                  <a:lnTo>
                    <a:pt x="301879" y="307835"/>
                  </a:lnTo>
                  <a:lnTo>
                    <a:pt x="301879" y="658355"/>
                  </a:lnTo>
                  <a:lnTo>
                    <a:pt x="558419" y="658355"/>
                  </a:lnTo>
                  <a:lnTo>
                    <a:pt x="558419" y="307835"/>
                  </a:lnTo>
                  <a:close/>
                </a:path>
              </a:pathLst>
            </a:custGeom>
            <a:solidFill>
              <a:srgbClr val="00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35261" y="3026663"/>
            <a:ext cx="1618615" cy="462280"/>
          </a:xfrm>
          <a:prstGeom prst="rect">
            <a:avLst/>
          </a:prstGeom>
          <a:solidFill>
            <a:srgbClr val="093260"/>
          </a:solidFill>
        </p:spPr>
        <p:txBody>
          <a:bodyPr vert="horz" wrap="square" lIns="0" tIns="25400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2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Ambiente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94765" y="3031235"/>
            <a:ext cx="1620520" cy="462280"/>
          </a:xfrm>
          <a:prstGeom prst="rect">
            <a:avLst/>
          </a:prstGeom>
          <a:solidFill>
            <a:srgbClr val="093260"/>
          </a:solidFill>
        </p:spPr>
        <p:txBody>
          <a:bodyPr vert="horz" wrap="square" lIns="0" tIns="27305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21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27425" y="3025139"/>
            <a:ext cx="1620520" cy="462280"/>
          </a:xfrm>
          <a:prstGeom prst="rect">
            <a:avLst/>
          </a:prstGeom>
          <a:solidFill>
            <a:srgbClr val="093260"/>
          </a:solidFill>
        </p:spPr>
        <p:txBody>
          <a:bodyPr vert="horz" wrap="square" lIns="0" tIns="2540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00"/>
              </a:spcBef>
            </a:pP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Tarefa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88457" y="3031235"/>
            <a:ext cx="1800225" cy="462280"/>
          </a:xfrm>
          <a:prstGeom prst="rect">
            <a:avLst/>
          </a:prstGeom>
          <a:solidFill>
            <a:srgbClr val="093260"/>
          </a:solidFill>
        </p:spPr>
        <p:txBody>
          <a:bodyPr vert="horz" wrap="square" lIns="0" tIns="2730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215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Organização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9353" y="5504688"/>
            <a:ext cx="1896110" cy="462280"/>
          </a:xfrm>
          <a:prstGeom prst="rect">
            <a:avLst/>
          </a:prstGeom>
          <a:solidFill>
            <a:srgbClr val="093260"/>
          </a:solidFill>
        </p:spPr>
        <p:txBody>
          <a:bodyPr vert="horz" wrap="square" lIns="0" tIns="2540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200"/>
              </a:spcBef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Trabalhador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88670" y="5155691"/>
            <a:ext cx="2077720" cy="830580"/>
          </a:xfrm>
          <a:prstGeom prst="rect">
            <a:avLst/>
          </a:prstGeom>
          <a:solidFill>
            <a:srgbClr val="093260"/>
          </a:solidFill>
        </p:spPr>
        <p:txBody>
          <a:bodyPr vert="horz" wrap="square" lIns="0" tIns="25400" rIns="0" bIns="0" rtlCol="0">
            <a:spAutoFit/>
          </a:bodyPr>
          <a:lstStyle/>
          <a:p>
            <a:pPr marL="394335" marR="384810" indent="73025">
              <a:lnSpc>
                <a:spcPct val="100000"/>
              </a:lnSpc>
              <a:spcBef>
                <a:spcPts val="2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Meios de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ão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66621" y="5978652"/>
            <a:ext cx="1248155" cy="11049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812937" y="1608835"/>
            <a:ext cx="6753225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solidFill>
                  <a:srgbClr val="0B4381"/>
                </a:solidFill>
                <a:latin typeface="Calibri"/>
                <a:cs typeface="Calibri"/>
              </a:rPr>
              <a:t>COMO</a:t>
            </a:r>
            <a:r>
              <a:rPr sz="27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0B4381"/>
                </a:solidFill>
                <a:latin typeface="Calibri"/>
                <a:cs typeface="Calibri"/>
              </a:rPr>
              <a:t>IDENTIFICAR</a:t>
            </a:r>
            <a:r>
              <a:rPr sz="27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0B4381"/>
                </a:solidFill>
                <a:latin typeface="Calibri"/>
                <a:cs typeface="Calibri"/>
              </a:rPr>
              <a:t>ESSES </a:t>
            </a:r>
            <a:r>
              <a:rPr sz="2700" b="1" spc="-75" dirty="0">
                <a:solidFill>
                  <a:srgbClr val="0B4381"/>
                </a:solidFill>
                <a:latin typeface="Calibri"/>
                <a:cs typeface="Calibri"/>
              </a:rPr>
              <a:t>FATORES</a:t>
            </a:r>
            <a:r>
              <a:rPr sz="27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700" b="1" spc="-10" dirty="0">
                <a:solidFill>
                  <a:srgbClr val="0B4381"/>
                </a:solidFill>
                <a:latin typeface="Calibri"/>
                <a:cs typeface="Calibri"/>
              </a:rPr>
              <a:t> RISCOS?</a:t>
            </a:r>
            <a:endParaRPr sz="2700">
              <a:latin typeface="Calibri"/>
              <a:cs typeface="Calibri"/>
            </a:endParaRPr>
          </a:p>
          <a:p>
            <a:pPr marR="22225" algn="ctr">
              <a:lnSpc>
                <a:spcPct val="100000"/>
              </a:lnSpc>
              <a:spcBef>
                <a:spcPts val="1605"/>
              </a:spcBef>
            </a:pPr>
            <a:r>
              <a:rPr sz="2100" b="1" spc="-30" dirty="0">
                <a:solidFill>
                  <a:srgbClr val="C00000"/>
                </a:solidFill>
                <a:latin typeface="Calibri"/>
                <a:cs typeface="Calibri"/>
              </a:rPr>
              <a:t>VARIÁVEIS</a:t>
            </a:r>
            <a:r>
              <a:rPr sz="21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Calibri"/>
                <a:cs typeface="Calibri"/>
              </a:rPr>
              <a:t>DE </a:t>
            </a:r>
            <a:r>
              <a:rPr sz="2100" b="1" spc="-20" dirty="0">
                <a:solidFill>
                  <a:srgbClr val="C00000"/>
                </a:solidFill>
                <a:latin typeface="Calibri"/>
                <a:cs typeface="Calibri"/>
              </a:rPr>
              <a:t>OBSERVAÇÃO: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3" y="348995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2640" y="574039"/>
            <a:ext cx="48285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" dirty="0">
                <a:solidFill>
                  <a:srgbClr val="0B4381"/>
                </a:solidFill>
              </a:rPr>
              <a:t>PONTOS</a:t>
            </a:r>
            <a:r>
              <a:rPr sz="2700" spc="-10" dirty="0">
                <a:solidFill>
                  <a:srgbClr val="0B4381"/>
                </a:solidFill>
              </a:rPr>
              <a:t> </a:t>
            </a:r>
            <a:r>
              <a:rPr sz="2700" dirty="0">
                <a:solidFill>
                  <a:srgbClr val="0B4381"/>
                </a:solidFill>
              </a:rPr>
              <a:t>DE</a:t>
            </a:r>
            <a:r>
              <a:rPr sz="2700" spc="-20" dirty="0">
                <a:solidFill>
                  <a:srgbClr val="0B4381"/>
                </a:solidFill>
              </a:rPr>
              <a:t> </a:t>
            </a:r>
            <a:r>
              <a:rPr sz="2700" spc="-30" dirty="0">
                <a:solidFill>
                  <a:srgbClr val="0B4381"/>
                </a:solidFill>
              </a:rPr>
              <a:t>OBSERVAÇÃO</a:t>
            </a:r>
            <a:r>
              <a:rPr sz="2700" spc="-5" dirty="0">
                <a:solidFill>
                  <a:srgbClr val="0B4381"/>
                </a:solidFill>
              </a:rPr>
              <a:t> PRÉVIA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1354213" y="1805431"/>
            <a:ext cx="6069330" cy="482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800" spc="-70" dirty="0">
                <a:solidFill>
                  <a:srgbClr val="0B4381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ORGANIZAÇÃO</a:t>
            </a:r>
            <a:r>
              <a:rPr sz="1800" b="1" spc="-2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PROCESSO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DO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 TRABALHO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 marL="641985" indent="-287655">
              <a:lnSpc>
                <a:spcPct val="100000"/>
              </a:lnSpc>
              <a:spcBef>
                <a:spcPts val="1755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z="1800" b="1" spc="-20" dirty="0">
                <a:solidFill>
                  <a:srgbClr val="6F6F6F"/>
                </a:solidFill>
                <a:latin typeface="Calibri"/>
                <a:cs typeface="Calibri"/>
              </a:rPr>
              <a:t>Turnos</a:t>
            </a:r>
            <a:r>
              <a:rPr sz="1800" b="1" spc="-4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endParaRPr sz="1800">
              <a:latin typeface="Calibri"/>
              <a:cs typeface="Calibri"/>
            </a:endParaRP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Processo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produção</a:t>
            </a:r>
            <a:r>
              <a:rPr sz="1800" b="1" spc="-4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(contínuo,</a:t>
            </a:r>
            <a:r>
              <a:rPr sz="1800" b="1" spc="-3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por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células,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multitarefa)</a:t>
            </a:r>
            <a:endParaRPr sz="1800">
              <a:latin typeface="Calibri"/>
              <a:cs typeface="Calibri"/>
            </a:endParaRP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Modo</a:t>
            </a:r>
            <a:r>
              <a:rPr sz="1800" b="1" spc="-3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remuneração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–</a:t>
            </a:r>
            <a:r>
              <a:rPr sz="1800" b="1" spc="-3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adicionais</a:t>
            </a:r>
            <a:r>
              <a:rPr sz="1800" b="1" spc="-4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produtividade</a:t>
            </a:r>
            <a:endParaRPr sz="1800">
              <a:latin typeface="Calibri"/>
              <a:cs typeface="Calibri"/>
            </a:endParaRP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Rotatividade</a:t>
            </a:r>
            <a:endParaRPr sz="1800">
              <a:latin typeface="Calibri"/>
              <a:cs typeface="Calibri"/>
            </a:endParaRP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Modelo</a:t>
            </a:r>
            <a:r>
              <a:rPr sz="1800" b="1" spc="-3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6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contratação</a:t>
            </a:r>
            <a:endParaRPr sz="1800">
              <a:latin typeface="Calibri"/>
              <a:cs typeface="Calibri"/>
            </a:endParaRP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Plano</a:t>
            </a:r>
            <a:r>
              <a:rPr sz="1800" b="1" spc="-3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capacitação</a:t>
            </a:r>
            <a:r>
              <a:rPr sz="1800" b="1" spc="-5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ou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treinamentos</a:t>
            </a:r>
            <a:endParaRPr sz="1800">
              <a:latin typeface="Calibri"/>
              <a:cs typeface="Calibri"/>
            </a:endParaRP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Processo</a:t>
            </a:r>
            <a:r>
              <a:rPr sz="1800" b="1" spc="-2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6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comunicação</a:t>
            </a:r>
            <a:r>
              <a:rPr sz="1800" b="1" spc="-2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interna</a:t>
            </a:r>
            <a:endParaRPr sz="1800">
              <a:latin typeface="Calibri"/>
              <a:cs typeface="Calibri"/>
            </a:endParaRP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Atenção</a:t>
            </a:r>
            <a:r>
              <a:rPr sz="1800" b="1" spc="-3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aos</a:t>
            </a:r>
            <a:r>
              <a:rPr sz="1800" b="1" spc="-2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trabalhadores</a:t>
            </a:r>
            <a:endParaRPr sz="1800">
              <a:latin typeface="Calibri"/>
              <a:cs typeface="Calibri"/>
            </a:endParaRP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Benefícios</a:t>
            </a:r>
            <a:endParaRPr sz="1800">
              <a:latin typeface="Calibri"/>
              <a:cs typeface="Calibri"/>
            </a:endParaRP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Outros.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58357" y="5738533"/>
            <a:ext cx="1505585" cy="667385"/>
          </a:xfrm>
          <a:custGeom>
            <a:avLst/>
            <a:gdLst/>
            <a:ahLst/>
            <a:cxnLst/>
            <a:rect l="l" t="t" r="r" b="b"/>
            <a:pathLst>
              <a:path w="1505584" h="667385">
                <a:moveTo>
                  <a:pt x="867156" y="241642"/>
                </a:moveTo>
                <a:lnTo>
                  <a:pt x="858012" y="218782"/>
                </a:lnTo>
                <a:lnTo>
                  <a:pt x="620268" y="320890"/>
                </a:lnTo>
                <a:lnTo>
                  <a:pt x="630936" y="343750"/>
                </a:lnTo>
                <a:lnTo>
                  <a:pt x="867156" y="241642"/>
                </a:lnTo>
                <a:close/>
              </a:path>
              <a:path w="1505584" h="667385">
                <a:moveTo>
                  <a:pt x="1505038" y="24739"/>
                </a:moveTo>
                <a:lnTo>
                  <a:pt x="1502664" y="14579"/>
                </a:lnTo>
                <a:lnTo>
                  <a:pt x="1497444" y="6667"/>
                </a:lnTo>
                <a:lnTo>
                  <a:pt x="1489519" y="1625"/>
                </a:lnTo>
                <a:lnTo>
                  <a:pt x="1480159" y="0"/>
                </a:lnTo>
                <a:lnTo>
                  <a:pt x="1470660" y="2387"/>
                </a:lnTo>
                <a:lnTo>
                  <a:pt x="1461871" y="7594"/>
                </a:lnTo>
                <a:lnTo>
                  <a:pt x="1456372" y="15532"/>
                </a:lnTo>
                <a:lnTo>
                  <a:pt x="1454581" y="24879"/>
                </a:lnTo>
                <a:lnTo>
                  <a:pt x="1456270" y="31699"/>
                </a:lnTo>
                <a:lnTo>
                  <a:pt x="0" y="660755"/>
                </a:lnTo>
                <a:lnTo>
                  <a:pt x="3048" y="666851"/>
                </a:lnTo>
                <a:lnTo>
                  <a:pt x="1459242" y="37833"/>
                </a:lnTo>
                <a:lnTo>
                  <a:pt x="1462824" y="43167"/>
                </a:lnTo>
                <a:lnTo>
                  <a:pt x="1470850" y="48679"/>
                </a:lnTo>
                <a:lnTo>
                  <a:pt x="1480299" y="50457"/>
                </a:lnTo>
                <a:lnTo>
                  <a:pt x="1481328" y="50215"/>
                </a:lnTo>
                <a:lnTo>
                  <a:pt x="1490472" y="48107"/>
                </a:lnTo>
                <a:lnTo>
                  <a:pt x="1498371" y="42214"/>
                </a:lnTo>
                <a:lnTo>
                  <a:pt x="1503426" y="34201"/>
                </a:lnTo>
                <a:lnTo>
                  <a:pt x="1505038" y="24739"/>
                </a:lnTo>
                <a:close/>
              </a:path>
            </a:pathLst>
          </a:custGeom>
          <a:solidFill>
            <a:srgbClr val="188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078857" y="5498591"/>
            <a:ext cx="2461260" cy="1202690"/>
            <a:chOff x="7078857" y="5498591"/>
            <a:chExt cx="2461260" cy="1202690"/>
          </a:xfrm>
        </p:grpSpPr>
        <p:sp>
          <p:nvSpPr>
            <p:cNvPr id="7" name="object 7"/>
            <p:cNvSpPr/>
            <p:nvPr/>
          </p:nvSpPr>
          <p:spPr>
            <a:xfrm>
              <a:off x="7078857" y="5878067"/>
              <a:ext cx="129539" cy="74930"/>
            </a:xfrm>
            <a:custGeom>
              <a:avLst/>
              <a:gdLst/>
              <a:ahLst/>
              <a:cxnLst/>
              <a:rect l="l" t="t" r="r" b="b"/>
              <a:pathLst>
                <a:path w="129540" h="74929">
                  <a:moveTo>
                    <a:pt x="129539" y="22859"/>
                  </a:moveTo>
                  <a:lnTo>
                    <a:pt x="118871" y="0"/>
                  </a:lnTo>
                  <a:lnTo>
                    <a:pt x="0" y="50291"/>
                  </a:lnTo>
                  <a:lnTo>
                    <a:pt x="10667" y="74675"/>
                  </a:lnTo>
                  <a:lnTo>
                    <a:pt x="129539" y="22859"/>
                  </a:lnTo>
                  <a:close/>
                </a:path>
              </a:pathLst>
            </a:custGeom>
            <a:solidFill>
              <a:srgbClr val="188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0297" y="5498591"/>
              <a:ext cx="2369820" cy="1202436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3" y="348995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2640" y="574039"/>
            <a:ext cx="48285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" dirty="0">
                <a:solidFill>
                  <a:srgbClr val="0B4381"/>
                </a:solidFill>
              </a:rPr>
              <a:t>PONTOS</a:t>
            </a:r>
            <a:r>
              <a:rPr sz="2700" spc="-10" dirty="0">
                <a:solidFill>
                  <a:srgbClr val="0B4381"/>
                </a:solidFill>
              </a:rPr>
              <a:t> </a:t>
            </a:r>
            <a:r>
              <a:rPr sz="2700" dirty="0">
                <a:solidFill>
                  <a:srgbClr val="0B4381"/>
                </a:solidFill>
              </a:rPr>
              <a:t>DE</a:t>
            </a:r>
            <a:r>
              <a:rPr sz="2700" spc="-20" dirty="0">
                <a:solidFill>
                  <a:srgbClr val="0B4381"/>
                </a:solidFill>
              </a:rPr>
              <a:t> </a:t>
            </a:r>
            <a:r>
              <a:rPr sz="2700" spc="-30" dirty="0">
                <a:solidFill>
                  <a:srgbClr val="0B4381"/>
                </a:solidFill>
              </a:rPr>
              <a:t>OBSERVAÇÃO</a:t>
            </a:r>
            <a:r>
              <a:rPr sz="2700" spc="-5" dirty="0">
                <a:solidFill>
                  <a:srgbClr val="0B4381"/>
                </a:solidFill>
              </a:rPr>
              <a:t> PRÉVIA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1354213" y="1805431"/>
            <a:ext cx="474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800" spc="195" dirty="0">
                <a:solidFill>
                  <a:srgbClr val="0B4381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Análises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Ergonômicas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do </a:t>
            </a:r>
            <a:r>
              <a:rPr sz="1800" b="1" spc="-25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r>
              <a:rPr sz="1800" b="1" spc="-3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já</a:t>
            </a:r>
            <a:r>
              <a:rPr sz="1800" b="1" spc="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realizadas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b="0" spc="-22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b="0" spc="-85" dirty="0">
                <a:solidFill>
                  <a:srgbClr val="0B4381"/>
                </a:solidFill>
                <a:latin typeface="Microsoft Sans Serif"/>
                <a:cs typeface="Microsoft Sans Serif"/>
              </a:rPr>
              <a:t> </a:t>
            </a:r>
            <a:r>
              <a:rPr spc="-5" dirty="0"/>
              <a:t>NTEP</a:t>
            </a:r>
            <a:r>
              <a:rPr spc="-15" dirty="0"/>
              <a:t> </a:t>
            </a:r>
            <a:r>
              <a:rPr dirty="0"/>
              <a:t>x </a:t>
            </a:r>
            <a:r>
              <a:rPr spc="-5" dirty="0"/>
              <a:t>CNAE</a:t>
            </a:r>
          </a:p>
          <a:p>
            <a:pPr marL="641985" marR="5080" indent="-287020">
              <a:lnSpc>
                <a:spcPct val="150000"/>
              </a:lnSpc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dirty="0"/>
              <a:t>Alguns </a:t>
            </a:r>
            <a:r>
              <a:rPr spc="-10" dirty="0"/>
              <a:t>ramos </a:t>
            </a:r>
            <a:r>
              <a:rPr dirty="0"/>
              <a:t>de </a:t>
            </a:r>
            <a:r>
              <a:rPr spc="-5" dirty="0"/>
              <a:t>atividades </a:t>
            </a:r>
            <a:r>
              <a:rPr spc="-10" dirty="0"/>
              <a:t>econômicas </a:t>
            </a:r>
            <a:r>
              <a:rPr spc="-5" dirty="0"/>
              <a:t>já possuem associação </a:t>
            </a:r>
            <a:r>
              <a:rPr dirty="0"/>
              <a:t>a </a:t>
            </a:r>
            <a:r>
              <a:rPr spc="5" dirty="0"/>
              <a:t> </a:t>
            </a:r>
            <a:r>
              <a:rPr spc="-10" dirty="0"/>
              <a:t>determinadas</a:t>
            </a:r>
            <a:r>
              <a:rPr spc="-35" dirty="0"/>
              <a:t> </a:t>
            </a:r>
            <a:r>
              <a:rPr spc="-5" dirty="0"/>
              <a:t>doenças</a:t>
            </a:r>
            <a:r>
              <a:rPr spc="-30" dirty="0"/>
              <a:t> </a:t>
            </a:r>
            <a:r>
              <a:rPr spc="-5" dirty="0"/>
              <a:t>(frigoríficos,</a:t>
            </a:r>
            <a:r>
              <a:rPr spc="-30" dirty="0"/>
              <a:t> </a:t>
            </a:r>
            <a:r>
              <a:rPr spc="-10" dirty="0"/>
              <a:t>têxtil,</a:t>
            </a:r>
            <a:r>
              <a:rPr spc="-15" dirty="0"/>
              <a:t> </a:t>
            </a:r>
            <a:r>
              <a:rPr spc="-5" dirty="0"/>
              <a:t>construção</a:t>
            </a:r>
            <a:r>
              <a:rPr spc="-45" dirty="0"/>
              <a:t> </a:t>
            </a:r>
            <a:r>
              <a:rPr dirty="0"/>
              <a:t>civil,</a:t>
            </a:r>
            <a:r>
              <a:rPr spc="-15" dirty="0"/>
              <a:t> </a:t>
            </a:r>
            <a:r>
              <a:rPr spc="-5" dirty="0"/>
              <a:t>bancos,...)</a:t>
            </a:r>
          </a:p>
          <a:p>
            <a:pPr>
              <a:lnSpc>
                <a:spcPct val="100000"/>
              </a:lnSpc>
              <a:buClr>
                <a:srgbClr val="0B4381"/>
              </a:buClr>
              <a:buFont typeface="Wingdings"/>
              <a:buChar char=""/>
            </a:pPr>
            <a:endParaRPr spc="-5" dirty="0"/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B4381"/>
              </a:buClr>
              <a:buFont typeface="Wingdings"/>
              <a:buChar char=""/>
            </a:pPr>
            <a:endParaRPr sz="1700"/>
          </a:p>
          <a:p>
            <a:pPr marL="12700">
              <a:lnSpc>
                <a:spcPct val="100000"/>
              </a:lnSpc>
            </a:pPr>
            <a:r>
              <a:rPr b="0" spc="-22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b="0" spc="-85" dirty="0">
                <a:solidFill>
                  <a:srgbClr val="0B4381"/>
                </a:solidFill>
                <a:latin typeface="Microsoft Sans Serif"/>
                <a:cs typeface="Microsoft Sans Serif"/>
              </a:rPr>
              <a:t> </a:t>
            </a:r>
            <a:r>
              <a:rPr spc="-10" dirty="0"/>
              <a:t>Registros</a:t>
            </a:r>
            <a:r>
              <a:rPr spc="-50" dirty="0"/>
              <a:t> </a:t>
            </a:r>
            <a:r>
              <a:rPr spc="-10" dirty="0"/>
              <a:t>Históricos:</a:t>
            </a: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pc="-5" dirty="0"/>
              <a:t>Queixas</a:t>
            </a:r>
            <a:r>
              <a:rPr spc="-6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5" dirty="0"/>
              <a:t>dores</a:t>
            </a: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pc="-5" dirty="0"/>
              <a:t>Acidentes</a:t>
            </a:r>
            <a:r>
              <a:rPr spc="-30" dirty="0"/>
              <a:t> </a:t>
            </a:r>
            <a:r>
              <a:rPr dirty="0"/>
              <a:t>ou</a:t>
            </a:r>
            <a:r>
              <a:rPr spc="-55" dirty="0"/>
              <a:t> </a:t>
            </a:r>
            <a:r>
              <a:rPr spc="-10" dirty="0"/>
              <a:t>incidentes</a:t>
            </a: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pc="-10" dirty="0"/>
              <a:t>Afastamentos</a:t>
            </a: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pc="-5" dirty="0"/>
              <a:t>Ações</a:t>
            </a:r>
            <a:r>
              <a:rPr spc="-70" dirty="0"/>
              <a:t> </a:t>
            </a:r>
            <a:r>
              <a:rPr dirty="0"/>
              <a:t>judiciais</a:t>
            </a:r>
          </a:p>
          <a:p>
            <a:pPr marL="641985" indent="-287655">
              <a:lnSpc>
                <a:spcPct val="100000"/>
              </a:lnSpc>
              <a:spcBef>
                <a:spcPts val="1080"/>
              </a:spcBef>
              <a:buClr>
                <a:srgbClr val="0B4381"/>
              </a:buClr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spc="-5" dirty="0"/>
              <a:t>Outros.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896234" y="1790700"/>
            <a:ext cx="3378835" cy="4910455"/>
            <a:chOff x="5896234" y="1790700"/>
            <a:chExt cx="3378835" cy="4910455"/>
          </a:xfrm>
        </p:grpSpPr>
        <p:sp>
          <p:nvSpPr>
            <p:cNvPr id="7" name="object 7"/>
            <p:cNvSpPr/>
            <p:nvPr/>
          </p:nvSpPr>
          <p:spPr>
            <a:xfrm>
              <a:off x="6426585" y="1822703"/>
              <a:ext cx="1054735" cy="419100"/>
            </a:xfrm>
            <a:custGeom>
              <a:avLst/>
              <a:gdLst/>
              <a:ahLst/>
              <a:cxnLst/>
              <a:rect l="l" t="t" r="r" b="b"/>
              <a:pathLst>
                <a:path w="1054734" h="419100">
                  <a:moveTo>
                    <a:pt x="1054607" y="313943"/>
                  </a:moveTo>
                  <a:lnTo>
                    <a:pt x="1054607" y="103631"/>
                  </a:lnTo>
                  <a:lnTo>
                    <a:pt x="210311" y="103631"/>
                  </a:lnTo>
                  <a:lnTo>
                    <a:pt x="210311" y="0"/>
                  </a:lnTo>
                  <a:lnTo>
                    <a:pt x="0" y="208787"/>
                  </a:lnTo>
                  <a:lnTo>
                    <a:pt x="210311" y="419099"/>
                  </a:lnTo>
                  <a:lnTo>
                    <a:pt x="210311" y="313943"/>
                  </a:lnTo>
                  <a:lnTo>
                    <a:pt x="1054607" y="313943"/>
                  </a:lnTo>
                  <a:close/>
                </a:path>
              </a:pathLst>
            </a:custGeom>
            <a:solidFill>
              <a:srgbClr val="0B4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08298" y="1790700"/>
              <a:ext cx="1085215" cy="481965"/>
            </a:xfrm>
            <a:custGeom>
              <a:avLst/>
              <a:gdLst/>
              <a:ahLst/>
              <a:cxnLst/>
              <a:rect l="l" t="t" r="r" b="b"/>
              <a:pathLst>
                <a:path w="1085215" h="481964">
                  <a:moveTo>
                    <a:pt x="240792" y="123444"/>
                  </a:moveTo>
                  <a:lnTo>
                    <a:pt x="240792" y="0"/>
                  </a:lnTo>
                  <a:lnTo>
                    <a:pt x="0" y="240792"/>
                  </a:lnTo>
                  <a:lnTo>
                    <a:pt x="27432" y="268224"/>
                  </a:lnTo>
                  <a:lnTo>
                    <a:pt x="27432" y="231648"/>
                  </a:lnTo>
                  <a:lnTo>
                    <a:pt x="36576" y="240792"/>
                  </a:lnTo>
                  <a:lnTo>
                    <a:pt x="216408" y="60960"/>
                  </a:lnTo>
                  <a:lnTo>
                    <a:pt x="216408" y="32004"/>
                  </a:lnTo>
                  <a:lnTo>
                    <a:pt x="237744" y="39624"/>
                  </a:lnTo>
                  <a:lnTo>
                    <a:pt x="237744" y="123444"/>
                  </a:lnTo>
                  <a:lnTo>
                    <a:pt x="240792" y="123444"/>
                  </a:lnTo>
                  <a:close/>
                </a:path>
                <a:path w="1085215" h="481964">
                  <a:moveTo>
                    <a:pt x="36576" y="240792"/>
                  </a:moveTo>
                  <a:lnTo>
                    <a:pt x="27432" y="231648"/>
                  </a:lnTo>
                  <a:lnTo>
                    <a:pt x="27432" y="249936"/>
                  </a:lnTo>
                  <a:lnTo>
                    <a:pt x="36576" y="240792"/>
                  </a:lnTo>
                  <a:close/>
                </a:path>
                <a:path w="1085215" h="481964">
                  <a:moveTo>
                    <a:pt x="237744" y="441960"/>
                  </a:moveTo>
                  <a:lnTo>
                    <a:pt x="36576" y="240792"/>
                  </a:lnTo>
                  <a:lnTo>
                    <a:pt x="27432" y="249936"/>
                  </a:lnTo>
                  <a:lnTo>
                    <a:pt x="27432" y="268224"/>
                  </a:lnTo>
                  <a:lnTo>
                    <a:pt x="216408" y="457200"/>
                  </a:lnTo>
                  <a:lnTo>
                    <a:pt x="216408" y="451104"/>
                  </a:lnTo>
                  <a:lnTo>
                    <a:pt x="237744" y="441960"/>
                  </a:lnTo>
                  <a:close/>
                </a:path>
                <a:path w="1085215" h="481964">
                  <a:moveTo>
                    <a:pt x="237744" y="39624"/>
                  </a:moveTo>
                  <a:lnTo>
                    <a:pt x="216408" y="32004"/>
                  </a:lnTo>
                  <a:lnTo>
                    <a:pt x="216408" y="60960"/>
                  </a:lnTo>
                  <a:lnTo>
                    <a:pt x="237744" y="39624"/>
                  </a:lnTo>
                  <a:close/>
                </a:path>
                <a:path w="1085215" h="481964">
                  <a:moveTo>
                    <a:pt x="237744" y="123444"/>
                  </a:moveTo>
                  <a:lnTo>
                    <a:pt x="237744" y="39624"/>
                  </a:lnTo>
                  <a:lnTo>
                    <a:pt x="216408" y="60960"/>
                  </a:lnTo>
                  <a:lnTo>
                    <a:pt x="216408" y="149352"/>
                  </a:lnTo>
                  <a:lnTo>
                    <a:pt x="228600" y="149352"/>
                  </a:lnTo>
                  <a:lnTo>
                    <a:pt x="228600" y="123444"/>
                  </a:lnTo>
                  <a:lnTo>
                    <a:pt x="237744" y="123444"/>
                  </a:lnTo>
                  <a:close/>
                </a:path>
                <a:path w="1085215" h="481964">
                  <a:moveTo>
                    <a:pt x="1072896" y="333756"/>
                  </a:moveTo>
                  <a:lnTo>
                    <a:pt x="216408" y="333756"/>
                  </a:lnTo>
                  <a:lnTo>
                    <a:pt x="216408" y="420624"/>
                  </a:lnTo>
                  <a:lnTo>
                    <a:pt x="228600" y="432816"/>
                  </a:lnTo>
                  <a:lnTo>
                    <a:pt x="228600" y="358140"/>
                  </a:lnTo>
                  <a:lnTo>
                    <a:pt x="240792" y="345948"/>
                  </a:lnTo>
                  <a:lnTo>
                    <a:pt x="240792" y="358140"/>
                  </a:lnTo>
                  <a:lnTo>
                    <a:pt x="1060704" y="358140"/>
                  </a:lnTo>
                  <a:lnTo>
                    <a:pt x="1060704" y="345948"/>
                  </a:lnTo>
                  <a:lnTo>
                    <a:pt x="1072896" y="333756"/>
                  </a:lnTo>
                  <a:close/>
                </a:path>
                <a:path w="1085215" h="481964">
                  <a:moveTo>
                    <a:pt x="237744" y="478536"/>
                  </a:moveTo>
                  <a:lnTo>
                    <a:pt x="237744" y="441960"/>
                  </a:lnTo>
                  <a:lnTo>
                    <a:pt x="216408" y="451104"/>
                  </a:lnTo>
                  <a:lnTo>
                    <a:pt x="216408" y="457200"/>
                  </a:lnTo>
                  <a:lnTo>
                    <a:pt x="237744" y="478536"/>
                  </a:lnTo>
                  <a:close/>
                </a:path>
                <a:path w="1085215" h="481964">
                  <a:moveTo>
                    <a:pt x="1085088" y="358140"/>
                  </a:moveTo>
                  <a:lnTo>
                    <a:pt x="1085088" y="123444"/>
                  </a:lnTo>
                  <a:lnTo>
                    <a:pt x="228600" y="123444"/>
                  </a:lnTo>
                  <a:lnTo>
                    <a:pt x="240792" y="135636"/>
                  </a:lnTo>
                  <a:lnTo>
                    <a:pt x="240792" y="149352"/>
                  </a:lnTo>
                  <a:lnTo>
                    <a:pt x="1060704" y="149352"/>
                  </a:lnTo>
                  <a:lnTo>
                    <a:pt x="1060704" y="135636"/>
                  </a:lnTo>
                  <a:lnTo>
                    <a:pt x="1072896" y="149352"/>
                  </a:lnTo>
                  <a:lnTo>
                    <a:pt x="1072896" y="358140"/>
                  </a:lnTo>
                  <a:lnTo>
                    <a:pt x="1085088" y="358140"/>
                  </a:lnTo>
                  <a:close/>
                </a:path>
                <a:path w="1085215" h="481964">
                  <a:moveTo>
                    <a:pt x="240792" y="149352"/>
                  </a:moveTo>
                  <a:lnTo>
                    <a:pt x="240792" y="135636"/>
                  </a:lnTo>
                  <a:lnTo>
                    <a:pt x="228600" y="123444"/>
                  </a:lnTo>
                  <a:lnTo>
                    <a:pt x="228600" y="149352"/>
                  </a:lnTo>
                  <a:lnTo>
                    <a:pt x="240792" y="149352"/>
                  </a:lnTo>
                  <a:close/>
                </a:path>
                <a:path w="1085215" h="481964">
                  <a:moveTo>
                    <a:pt x="240792" y="358140"/>
                  </a:moveTo>
                  <a:lnTo>
                    <a:pt x="240792" y="345948"/>
                  </a:lnTo>
                  <a:lnTo>
                    <a:pt x="228600" y="358140"/>
                  </a:lnTo>
                  <a:lnTo>
                    <a:pt x="240792" y="358140"/>
                  </a:lnTo>
                  <a:close/>
                </a:path>
                <a:path w="1085215" h="481964">
                  <a:moveTo>
                    <a:pt x="240792" y="481584"/>
                  </a:moveTo>
                  <a:lnTo>
                    <a:pt x="240792" y="358140"/>
                  </a:lnTo>
                  <a:lnTo>
                    <a:pt x="228600" y="358140"/>
                  </a:lnTo>
                  <a:lnTo>
                    <a:pt x="228600" y="432816"/>
                  </a:lnTo>
                  <a:lnTo>
                    <a:pt x="237744" y="441960"/>
                  </a:lnTo>
                  <a:lnTo>
                    <a:pt x="237744" y="478536"/>
                  </a:lnTo>
                  <a:lnTo>
                    <a:pt x="240792" y="481584"/>
                  </a:lnTo>
                  <a:close/>
                </a:path>
                <a:path w="1085215" h="481964">
                  <a:moveTo>
                    <a:pt x="1072896" y="149352"/>
                  </a:moveTo>
                  <a:lnTo>
                    <a:pt x="1060704" y="135636"/>
                  </a:lnTo>
                  <a:lnTo>
                    <a:pt x="1060704" y="149352"/>
                  </a:lnTo>
                  <a:lnTo>
                    <a:pt x="1072896" y="149352"/>
                  </a:lnTo>
                  <a:close/>
                </a:path>
                <a:path w="1085215" h="481964">
                  <a:moveTo>
                    <a:pt x="1072896" y="333756"/>
                  </a:moveTo>
                  <a:lnTo>
                    <a:pt x="1072896" y="149352"/>
                  </a:lnTo>
                  <a:lnTo>
                    <a:pt x="1060704" y="149352"/>
                  </a:lnTo>
                  <a:lnTo>
                    <a:pt x="1060704" y="333756"/>
                  </a:lnTo>
                  <a:lnTo>
                    <a:pt x="1072896" y="333756"/>
                  </a:lnTo>
                  <a:close/>
                </a:path>
                <a:path w="1085215" h="481964">
                  <a:moveTo>
                    <a:pt x="1072896" y="358140"/>
                  </a:moveTo>
                  <a:lnTo>
                    <a:pt x="1072896" y="333756"/>
                  </a:lnTo>
                  <a:lnTo>
                    <a:pt x="1060704" y="345948"/>
                  </a:lnTo>
                  <a:lnTo>
                    <a:pt x="1060704" y="358140"/>
                  </a:lnTo>
                  <a:lnTo>
                    <a:pt x="1072896" y="358140"/>
                  </a:lnTo>
                  <a:close/>
                </a:path>
              </a:pathLst>
            </a:custGeom>
            <a:solidFill>
              <a:srgbClr val="052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96229" y="5738533"/>
              <a:ext cx="1505585" cy="667385"/>
            </a:xfrm>
            <a:custGeom>
              <a:avLst/>
              <a:gdLst/>
              <a:ahLst/>
              <a:cxnLst/>
              <a:rect l="l" t="t" r="r" b="b"/>
              <a:pathLst>
                <a:path w="1505584" h="667385">
                  <a:moveTo>
                    <a:pt x="867156" y="241642"/>
                  </a:moveTo>
                  <a:lnTo>
                    <a:pt x="856488" y="218782"/>
                  </a:lnTo>
                  <a:lnTo>
                    <a:pt x="620268" y="320890"/>
                  </a:lnTo>
                  <a:lnTo>
                    <a:pt x="630936" y="343750"/>
                  </a:lnTo>
                  <a:lnTo>
                    <a:pt x="867156" y="241642"/>
                  </a:lnTo>
                  <a:close/>
                </a:path>
                <a:path w="1505584" h="667385">
                  <a:moveTo>
                    <a:pt x="1050036" y="162394"/>
                  </a:moveTo>
                  <a:lnTo>
                    <a:pt x="1039368" y="139534"/>
                  </a:lnTo>
                  <a:lnTo>
                    <a:pt x="920496" y="189826"/>
                  </a:lnTo>
                  <a:lnTo>
                    <a:pt x="931164" y="214210"/>
                  </a:lnTo>
                  <a:lnTo>
                    <a:pt x="1050036" y="162394"/>
                  </a:lnTo>
                  <a:close/>
                </a:path>
                <a:path w="1505584" h="667385">
                  <a:moveTo>
                    <a:pt x="1505038" y="24739"/>
                  </a:moveTo>
                  <a:lnTo>
                    <a:pt x="1502664" y="14579"/>
                  </a:lnTo>
                  <a:lnTo>
                    <a:pt x="1497418" y="6667"/>
                  </a:lnTo>
                  <a:lnTo>
                    <a:pt x="1489329" y="1625"/>
                  </a:lnTo>
                  <a:lnTo>
                    <a:pt x="1479511" y="0"/>
                  </a:lnTo>
                  <a:lnTo>
                    <a:pt x="1469136" y="2387"/>
                  </a:lnTo>
                  <a:lnTo>
                    <a:pt x="1461223" y="7594"/>
                  </a:lnTo>
                  <a:lnTo>
                    <a:pt x="1456182" y="15532"/>
                  </a:lnTo>
                  <a:lnTo>
                    <a:pt x="1454556" y="24879"/>
                  </a:lnTo>
                  <a:lnTo>
                    <a:pt x="1456270" y="31699"/>
                  </a:lnTo>
                  <a:lnTo>
                    <a:pt x="0" y="660755"/>
                  </a:lnTo>
                  <a:lnTo>
                    <a:pt x="1524" y="666851"/>
                  </a:lnTo>
                  <a:lnTo>
                    <a:pt x="1459039" y="37909"/>
                  </a:lnTo>
                  <a:lnTo>
                    <a:pt x="1462176" y="43167"/>
                  </a:lnTo>
                  <a:lnTo>
                    <a:pt x="1470279" y="48679"/>
                  </a:lnTo>
                  <a:lnTo>
                    <a:pt x="1480083" y="50457"/>
                  </a:lnTo>
                  <a:lnTo>
                    <a:pt x="1481328" y="50177"/>
                  </a:lnTo>
                  <a:lnTo>
                    <a:pt x="1490472" y="48107"/>
                  </a:lnTo>
                  <a:lnTo>
                    <a:pt x="1498371" y="42214"/>
                  </a:lnTo>
                  <a:lnTo>
                    <a:pt x="1503426" y="34201"/>
                  </a:lnTo>
                  <a:lnTo>
                    <a:pt x="1505038" y="24739"/>
                  </a:lnTo>
                  <a:close/>
                </a:path>
              </a:pathLst>
            </a:custGeom>
            <a:solidFill>
              <a:srgbClr val="188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8170" y="5498591"/>
              <a:ext cx="2366772" cy="120243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724530" y="1634743"/>
            <a:ext cx="180911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Fatores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Risco! </a:t>
            </a:r>
            <a:r>
              <a:rPr sz="2000" b="1" spc="-4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Não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gradação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dos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riscos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0" y="1834896"/>
            <a:ext cx="9143999" cy="50794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0012" y="622807"/>
            <a:ext cx="5083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0B4381"/>
                </a:solidFill>
              </a:rPr>
              <a:t>AVALIAÇÃO</a:t>
            </a:r>
            <a:r>
              <a:rPr sz="2400" spc="-25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DOS</a:t>
            </a:r>
            <a:r>
              <a:rPr sz="2400" spc="-15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RISCOS</a:t>
            </a:r>
            <a:r>
              <a:rPr sz="2400" spc="-25" dirty="0">
                <a:solidFill>
                  <a:srgbClr val="0B4381"/>
                </a:solidFill>
              </a:rPr>
              <a:t> </a:t>
            </a:r>
            <a:r>
              <a:rPr sz="2400" spc="-20" dirty="0">
                <a:solidFill>
                  <a:srgbClr val="0B4381"/>
                </a:solidFill>
              </a:rPr>
              <a:t>OCUPACIONAIS</a:t>
            </a:r>
            <a:endParaRPr sz="2400"/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2972" y="596899"/>
            <a:ext cx="3575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>
                <a:solidFill>
                  <a:srgbClr val="0B4381"/>
                </a:solidFill>
              </a:rPr>
              <a:t>AVALIAÇÃO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DOS</a:t>
            </a:r>
            <a:r>
              <a:rPr spc="-45" dirty="0">
                <a:solidFill>
                  <a:srgbClr val="0B4381"/>
                </a:solidFill>
              </a:rPr>
              <a:t> </a:t>
            </a:r>
            <a:r>
              <a:rPr spc="-10" dirty="0">
                <a:solidFill>
                  <a:srgbClr val="0B4381"/>
                </a:solidFill>
              </a:rPr>
              <a:t>RISCOS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275" y="1959863"/>
            <a:ext cx="9035794" cy="51313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63941" y="1340611"/>
            <a:ext cx="2331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34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800" spc="-34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800" b="1" spc="-15" dirty="0">
                <a:solidFill>
                  <a:srgbClr val="6F6F6F"/>
                </a:solidFill>
                <a:latin typeface="Calibri"/>
                <a:cs typeface="Calibri"/>
              </a:rPr>
              <a:t>SEVERIDADE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052" y="1412239"/>
            <a:ext cx="2888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34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800" spc="-34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800" b="1" spc="-15" dirty="0">
                <a:solidFill>
                  <a:srgbClr val="6F6F6F"/>
                </a:solidFill>
                <a:latin typeface="Calibri"/>
                <a:cs typeface="Calibri"/>
              </a:rPr>
              <a:t>PROBABILIDADE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1" y="2049780"/>
            <a:ext cx="9143998" cy="51572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2972" y="596899"/>
            <a:ext cx="3575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>
                <a:solidFill>
                  <a:srgbClr val="0B4381"/>
                </a:solidFill>
              </a:rPr>
              <a:t>AVALIAÇÃO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DOS</a:t>
            </a:r>
            <a:r>
              <a:rPr spc="-45" dirty="0">
                <a:solidFill>
                  <a:srgbClr val="0B4381"/>
                </a:solidFill>
              </a:rPr>
              <a:t> </a:t>
            </a:r>
            <a:r>
              <a:rPr spc="-10" dirty="0">
                <a:solidFill>
                  <a:srgbClr val="0B4381"/>
                </a:solidFill>
              </a:rPr>
              <a:t>RISCOS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0" y="348996"/>
            <a:ext cx="9144000" cy="6858000"/>
            <a:chOff x="774070" y="348996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1167" y="3427475"/>
              <a:ext cx="3393947" cy="29428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0829" y="2898647"/>
              <a:ext cx="4447032" cy="389229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08714" y="6156449"/>
            <a:ext cx="28235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>
                <a:solidFill>
                  <a:srgbClr val="3E3E3E"/>
                </a:solidFill>
                <a:latin typeface="Verdana"/>
                <a:cs typeface="Verdana"/>
              </a:rPr>
              <a:t>Modelo</a:t>
            </a:r>
            <a:r>
              <a:rPr sz="2400" spc="-5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pt-BR" sz="2400" spc="-5" dirty="0" smtClean="0">
                <a:solidFill>
                  <a:srgbClr val="3E3E3E"/>
                </a:solidFill>
                <a:latin typeface="Verdana"/>
                <a:cs typeface="Verdana"/>
              </a:rPr>
              <a:t>Anterior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9438" y="6107681"/>
            <a:ext cx="657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E3E3E"/>
                </a:solidFill>
                <a:latin typeface="Verdana"/>
                <a:cs typeface="Verdana"/>
              </a:rPr>
              <a:t>P</a:t>
            </a:r>
            <a:r>
              <a:rPr sz="2400" spc="-5" dirty="0">
                <a:solidFill>
                  <a:srgbClr val="3E3E3E"/>
                </a:solidFill>
                <a:latin typeface="Verdana"/>
                <a:cs typeface="Verdana"/>
              </a:rPr>
              <a:t>GR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272" y="3673854"/>
            <a:ext cx="521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000" b="1" spc="-9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2288" y="3146550"/>
            <a:ext cx="651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000" b="1" spc="-8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10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8715" y="2211424"/>
            <a:ext cx="1104265" cy="83311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88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000" b="1" spc="-8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13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000" b="1" spc="-5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12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7748" y="2202280"/>
            <a:ext cx="1123950" cy="85153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000" b="1" spc="-5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15</a:t>
            </a:r>
            <a:endParaRPr sz="2000">
              <a:latin typeface="Calibri"/>
              <a:cs typeface="Calibri"/>
            </a:endParaRPr>
          </a:p>
          <a:p>
            <a:pPr marL="484505">
              <a:lnSpc>
                <a:spcPct val="100000"/>
              </a:lnSpc>
              <a:spcBef>
                <a:spcPts val="85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000" b="1" spc="-8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16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13003" y="3029812"/>
            <a:ext cx="939800" cy="86995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000" b="1" spc="-5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17</a:t>
            </a:r>
            <a:endParaRPr sz="2000">
              <a:latin typeface="Calibri"/>
              <a:cs typeface="Calibri"/>
            </a:endParaRPr>
          </a:p>
          <a:p>
            <a:pPr marL="300355">
              <a:lnSpc>
                <a:spcPct val="100000"/>
              </a:lnSpc>
              <a:spcBef>
                <a:spcPts val="925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000" b="1" spc="-8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20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1855" y="1448815"/>
            <a:ext cx="2466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RISCOS</a:t>
            </a:r>
            <a:r>
              <a:rPr sz="2000" b="1" spc="-5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OCUPACIONAIS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9315" y="3338574"/>
            <a:ext cx="521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000" b="1" spc="-9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29339" y="654811"/>
            <a:ext cx="5460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B4381"/>
                </a:solidFill>
              </a:rPr>
              <a:t>GRO</a:t>
            </a:r>
            <a:r>
              <a:rPr sz="2000" spc="-20" dirty="0">
                <a:solidFill>
                  <a:srgbClr val="0B4381"/>
                </a:solidFill>
              </a:rPr>
              <a:t> </a:t>
            </a:r>
            <a:r>
              <a:rPr sz="2000" dirty="0">
                <a:solidFill>
                  <a:srgbClr val="0B4381"/>
                </a:solidFill>
              </a:rPr>
              <a:t>–</a:t>
            </a:r>
            <a:r>
              <a:rPr sz="2000" spc="-5" dirty="0">
                <a:solidFill>
                  <a:srgbClr val="0B4381"/>
                </a:solidFill>
              </a:rPr>
              <a:t> GERENCIAMENTO</a:t>
            </a:r>
            <a:r>
              <a:rPr sz="2000" spc="-25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DE</a:t>
            </a:r>
            <a:r>
              <a:rPr sz="2000" spc="-10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RISCOS</a:t>
            </a:r>
            <a:r>
              <a:rPr sz="2000" spc="-15" dirty="0">
                <a:solidFill>
                  <a:srgbClr val="0B4381"/>
                </a:solidFill>
              </a:rPr>
              <a:t> OCUPACIONAIS</a:t>
            </a:r>
            <a:endParaRPr sz="2000"/>
          </a:p>
        </p:txBody>
      </p:sp>
      <p:sp>
        <p:nvSpPr>
          <p:cNvPr id="15" name="object 15"/>
          <p:cNvSpPr txBox="1"/>
          <p:nvPr/>
        </p:nvSpPr>
        <p:spPr>
          <a:xfrm>
            <a:off x="7369433" y="3113022"/>
            <a:ext cx="521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000" b="1" spc="-9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41061" y="2584194"/>
            <a:ext cx="521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000" b="1" spc="-9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055" y="2194559"/>
            <a:ext cx="8567928" cy="48554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92313" y="1486915"/>
            <a:ext cx="2858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34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800" spc="-34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6F6F6F"/>
                </a:solidFill>
                <a:latin typeface="Calibri"/>
                <a:cs typeface="Calibri"/>
              </a:rPr>
              <a:t>NÍVEL</a:t>
            </a:r>
            <a:r>
              <a:rPr sz="2800" b="1" spc="-2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6F6F"/>
                </a:solidFill>
                <a:latin typeface="Calibri"/>
                <a:cs typeface="Calibri"/>
              </a:rPr>
              <a:t>DO</a:t>
            </a:r>
            <a:r>
              <a:rPr sz="2800" b="1" spc="-4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F6F6F"/>
                </a:solidFill>
                <a:latin typeface="Calibri"/>
                <a:cs typeface="Calibri"/>
              </a:rPr>
              <a:t>RISCO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4456" y="602995"/>
            <a:ext cx="3575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>
                <a:solidFill>
                  <a:srgbClr val="0B4381"/>
                </a:solidFill>
              </a:rPr>
              <a:t>AVALIAÇÃO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DOS</a:t>
            </a:r>
            <a:r>
              <a:rPr spc="-45" dirty="0">
                <a:solidFill>
                  <a:srgbClr val="0B4381"/>
                </a:solidFill>
              </a:rPr>
              <a:t> </a:t>
            </a:r>
            <a:r>
              <a:rPr spc="-10" dirty="0">
                <a:solidFill>
                  <a:srgbClr val="0B4381"/>
                </a:solidFill>
              </a:rPr>
              <a:t>RISCOS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3941" y="1445767"/>
            <a:ext cx="2858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34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800" spc="-34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6F6F6F"/>
                </a:solidFill>
                <a:latin typeface="Calibri"/>
                <a:cs typeface="Calibri"/>
              </a:rPr>
              <a:t>NÍVEL</a:t>
            </a:r>
            <a:r>
              <a:rPr sz="2800" b="1" spc="-2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6F6F"/>
                </a:solidFill>
                <a:latin typeface="Calibri"/>
                <a:cs typeface="Calibri"/>
              </a:rPr>
              <a:t>DO</a:t>
            </a:r>
            <a:r>
              <a:rPr sz="2800" b="1" spc="-4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F6F6F"/>
                </a:solidFill>
                <a:latin typeface="Calibri"/>
                <a:cs typeface="Calibri"/>
              </a:rPr>
              <a:t>RISCO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4456" y="602995"/>
            <a:ext cx="3575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>
                <a:solidFill>
                  <a:srgbClr val="0B4381"/>
                </a:solidFill>
              </a:rPr>
              <a:t>AVALIAÇÃO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DOS</a:t>
            </a:r>
            <a:r>
              <a:rPr spc="-45" dirty="0">
                <a:solidFill>
                  <a:srgbClr val="0B4381"/>
                </a:solidFill>
              </a:rPr>
              <a:t> </a:t>
            </a:r>
            <a:r>
              <a:rPr spc="-10" dirty="0">
                <a:solidFill>
                  <a:srgbClr val="0B4381"/>
                </a:solidFill>
              </a:rPr>
              <a:t>RISCOS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1" y="1961387"/>
            <a:ext cx="9143998" cy="524560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2744" y="2769208"/>
            <a:ext cx="58769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31200"/>
              </a:lnSpc>
              <a:spcBef>
                <a:spcPts val="100"/>
              </a:spcBef>
            </a:pPr>
            <a:r>
              <a:rPr sz="3200" b="1" spc="-80" dirty="0">
                <a:solidFill>
                  <a:srgbClr val="0B4381"/>
                </a:solidFill>
                <a:latin typeface="Calibri"/>
                <a:cs typeface="Calibri"/>
              </a:rPr>
              <a:t>FATORES</a:t>
            </a:r>
            <a:r>
              <a:rPr sz="32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32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B4381"/>
                </a:solidFill>
                <a:latin typeface="Calibri"/>
                <a:cs typeface="Calibri"/>
              </a:rPr>
              <a:t>RISCO </a:t>
            </a:r>
            <a:r>
              <a:rPr sz="3200" b="1" spc="-5" dirty="0">
                <a:solidFill>
                  <a:srgbClr val="0B4381"/>
                </a:solidFill>
                <a:latin typeface="Calibri"/>
                <a:cs typeface="Calibri"/>
              </a:rPr>
              <a:t>ERGONÔMICOS </a:t>
            </a:r>
            <a:r>
              <a:rPr sz="3200" b="1" spc="-7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0B4381"/>
                </a:solidFill>
                <a:latin typeface="Calibri"/>
                <a:cs typeface="Calibri"/>
              </a:rPr>
              <a:t>ORIENTAÇÕES</a:t>
            </a:r>
            <a:r>
              <a:rPr sz="32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3200" b="1" spc="-55" dirty="0">
                <a:solidFill>
                  <a:srgbClr val="0B4381"/>
                </a:solidFill>
                <a:latin typeface="Calibri"/>
                <a:cs typeface="Calibri"/>
              </a:rPr>
              <a:t>PARA</a:t>
            </a:r>
            <a:r>
              <a:rPr sz="32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0B4381"/>
                </a:solidFill>
                <a:latin typeface="Calibri"/>
                <a:cs typeface="Calibri"/>
              </a:rPr>
              <a:t>AVALIAÇÃO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0012" y="619759"/>
            <a:ext cx="5460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GRO</a:t>
            </a:r>
            <a:r>
              <a:rPr sz="20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–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 GERENCIAMENTO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RISCOS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 OCUPACIONAIS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37791"/>
            <a:ext cx="7895590" cy="43611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339725">
              <a:lnSpc>
                <a:spcPts val="2300"/>
              </a:lnSpc>
              <a:spcBef>
                <a:spcPts val="660"/>
              </a:spcBef>
            </a:pP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Exigência de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posturas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incômodas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pouco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confortáveis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por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longos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períodos</a:t>
            </a:r>
            <a:endParaRPr sz="2400">
              <a:latin typeface="Calibri"/>
              <a:cs typeface="Calibri"/>
            </a:endParaRPr>
          </a:p>
          <a:p>
            <a:pPr marL="12700" marR="504190">
              <a:lnSpc>
                <a:spcPct val="80000"/>
              </a:lnSpc>
              <a:spcBef>
                <a:spcPts val="1230"/>
              </a:spcBef>
            </a:pPr>
            <a:r>
              <a:rPr sz="2200" b="1" spc="-20" dirty="0">
                <a:solidFill>
                  <a:srgbClr val="5B5B5B"/>
                </a:solidFill>
                <a:latin typeface="Calibri"/>
                <a:cs typeface="Calibri"/>
              </a:rPr>
              <a:t>Posturas</a:t>
            </a:r>
            <a:r>
              <a:rPr sz="2200" b="1" spc="4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B5B5B"/>
                </a:solidFill>
                <a:latin typeface="Calibri"/>
                <a:cs typeface="Calibri"/>
              </a:rPr>
              <a:t>adequadas:</a:t>
            </a:r>
            <a:r>
              <a:rPr sz="2200" b="1" spc="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flexíveis;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alternada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entre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sentada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pé;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caminhando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sem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excesso;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corpo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2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posição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vertical;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sentada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em </a:t>
            </a:r>
            <a:r>
              <a:rPr sz="2200" spc="-48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posto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adequado...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200"/>
              </a:spcBef>
            </a:pPr>
            <a:r>
              <a:rPr sz="2200" b="1" spc="-20" dirty="0">
                <a:solidFill>
                  <a:srgbClr val="5B5B5B"/>
                </a:solidFill>
                <a:latin typeface="Calibri"/>
                <a:cs typeface="Calibri"/>
              </a:rPr>
              <a:t>Posturas</a:t>
            </a:r>
            <a:r>
              <a:rPr sz="2200" b="1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B5B5B"/>
                </a:solidFill>
                <a:latin typeface="Calibri"/>
                <a:cs typeface="Calibri"/>
              </a:rPr>
              <a:t>incômodas:</a:t>
            </a:r>
            <a:r>
              <a:rPr sz="2200" b="1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Amplitudes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extremas;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pé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parado;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sentado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toda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jornada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posto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inadequado;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tronco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encurvado em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posição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estática;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sentado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posição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estática,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com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flexão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coluna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pescoço;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postura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agachada;</a:t>
            </a:r>
            <a:r>
              <a:rPr sz="2200" spc="-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movimentação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carga;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extensão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torção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segmentos</a:t>
            </a:r>
            <a:r>
              <a:rPr sz="2200" spc="5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corporais;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uso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frequente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alavancas;</a:t>
            </a:r>
            <a:r>
              <a:rPr sz="220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elevação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membros</a:t>
            </a:r>
            <a:r>
              <a:rPr sz="22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superiores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(altura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superior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à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altura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ombro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trabalhador)</a:t>
            </a:r>
            <a:r>
              <a:rPr sz="2200" spc="-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469265" marR="41275" indent="-457200">
              <a:lnSpc>
                <a:spcPct val="8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200" spc="-27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200" spc="-27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2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Sempre</a:t>
            </a:r>
            <a:r>
              <a:rPr sz="2200" u="heavy" spc="1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considerar: Frequência</a:t>
            </a:r>
            <a:r>
              <a:rPr sz="22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do</a:t>
            </a:r>
            <a:r>
              <a:rPr sz="2200" u="heavy" spc="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2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esforço,</a:t>
            </a:r>
            <a:r>
              <a:rPr sz="2200" u="heavy" spc="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1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tempo</a:t>
            </a:r>
            <a:r>
              <a:rPr sz="2200" u="heavy" spc="3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de</a:t>
            </a:r>
            <a:r>
              <a:rPr sz="22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exposição</a:t>
            </a:r>
            <a:r>
              <a:rPr sz="2200" u="heavy" spc="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u="heavy" spc="-1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existência</a:t>
            </a:r>
            <a:r>
              <a:rPr sz="2200" u="heavy" spc="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de</a:t>
            </a:r>
            <a:r>
              <a:rPr sz="2200" u="heavy" spc="1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pausas.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Como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avaliar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os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ergonômicos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17" y="1703323"/>
            <a:ext cx="75603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Exigência de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posturas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incômodas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pouco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confortáveis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por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longos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períodos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33321" y="2609088"/>
            <a:ext cx="5497195" cy="2092960"/>
            <a:chOff x="3933321" y="2609088"/>
            <a:chExt cx="5497195" cy="20929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3321" y="2900172"/>
              <a:ext cx="2534411" cy="1801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9777" y="2609088"/>
              <a:ext cx="2610611" cy="17526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8082" y="4858511"/>
            <a:ext cx="2763011" cy="16581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8190" y="4576571"/>
            <a:ext cx="2051304" cy="20802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9935" y="3704844"/>
            <a:ext cx="2618232" cy="17434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50923"/>
            <a:ext cx="8020684" cy="4292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Postura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sentada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por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longos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períodos</a:t>
            </a:r>
            <a:endParaRPr sz="2400">
              <a:latin typeface="Calibri"/>
              <a:cs typeface="Calibri"/>
            </a:endParaRPr>
          </a:p>
          <a:p>
            <a:pPr marL="12700" marR="446405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trabalho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estático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é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aquele que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exige contração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contínua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400" spc="-5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alguns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músculos,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fim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manter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uma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determinada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posição.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postura estática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sentada,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trabalhador,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exercer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sua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atividade, necessita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permanecer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sentado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por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longos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períodos,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sem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possibilidade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alternância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postura,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durante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jornada </a:t>
            </a:r>
            <a:r>
              <a:rPr sz="2400" spc="-5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trabalho.</a:t>
            </a:r>
            <a:endParaRPr sz="2400">
              <a:latin typeface="Calibri"/>
              <a:cs typeface="Calibri"/>
            </a:endParaRPr>
          </a:p>
          <a:p>
            <a:pPr marL="469265" marR="1007744" indent="-457200" algn="just">
              <a:lnSpc>
                <a:spcPct val="100000"/>
              </a:lnSpc>
              <a:spcBef>
                <a:spcPts val="1200"/>
              </a:spcBef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85" dirty="0">
                <a:solidFill>
                  <a:srgbClr val="0B4381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Sempre considerar: </a:t>
            </a:r>
            <a:r>
              <a:rPr sz="24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Frequência do </a:t>
            </a:r>
            <a:r>
              <a:rPr sz="2400" u="heavy" spc="-2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esforço, </a:t>
            </a:r>
            <a:r>
              <a:rPr sz="24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tempo de </a:t>
            </a:r>
            <a:r>
              <a:rPr sz="2400" spc="-5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exposição </a:t>
            </a:r>
            <a:r>
              <a:rPr sz="24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 </a:t>
            </a:r>
            <a:r>
              <a:rPr sz="24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existência </a:t>
            </a:r>
            <a:r>
              <a:rPr sz="24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de pausas </a:t>
            </a:r>
            <a:r>
              <a:rPr sz="2400" u="heavy" spc="-1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para </a:t>
            </a:r>
            <a:r>
              <a:rPr sz="24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alternância de </a:t>
            </a:r>
            <a:r>
              <a:rPr sz="2400" spc="-5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u="heavy" spc="-1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posturas.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57628"/>
            <a:ext cx="7976234" cy="50730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69265" algn="l"/>
              </a:tabLst>
            </a:pPr>
            <a:r>
              <a:rPr sz="2600" spc="-31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600" spc="-31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600" b="1" spc="-20" dirty="0">
                <a:solidFill>
                  <a:srgbClr val="0B4381"/>
                </a:solidFill>
                <a:latin typeface="Calibri"/>
                <a:cs typeface="Calibri"/>
              </a:rPr>
              <a:t>Postura</a:t>
            </a:r>
            <a:r>
              <a:rPr sz="26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B4381"/>
                </a:solidFill>
                <a:latin typeface="Calibri"/>
                <a:cs typeface="Calibri"/>
              </a:rPr>
              <a:t>em</a:t>
            </a:r>
            <a:r>
              <a:rPr sz="26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pé</a:t>
            </a:r>
            <a:r>
              <a:rPr sz="26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por</a:t>
            </a:r>
            <a:r>
              <a:rPr sz="26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longos</a:t>
            </a:r>
            <a:r>
              <a:rPr sz="26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períodos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200"/>
              </a:spcBef>
            </a:pP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Este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risco pode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ser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identificado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pelo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tempo de imobilidade; </a:t>
            </a:r>
            <a:r>
              <a:rPr sz="2600" spc="-57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pela 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postura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do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corpo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em si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que pode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ser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menos ou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mais </a:t>
            </a:r>
            <a:r>
              <a:rPr sz="26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5B5B5B"/>
                </a:solidFill>
                <a:latin typeface="Calibri"/>
                <a:cs typeface="Calibri"/>
              </a:rPr>
              <a:t>confortável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e pelas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características estruturais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disposição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 espacial</a:t>
            </a:r>
            <a:r>
              <a:rPr sz="26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dos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equipamentos</a:t>
            </a:r>
            <a:r>
              <a:rPr sz="2600" spc="-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instrumentos</a:t>
            </a:r>
            <a:r>
              <a:rPr sz="2600" spc="-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 trabalho.</a:t>
            </a:r>
            <a:endParaRPr sz="2600">
              <a:latin typeface="Calibri"/>
              <a:cs typeface="Calibri"/>
            </a:endParaRPr>
          </a:p>
          <a:p>
            <a:pPr marL="469265" marR="416559" indent="-457200" algn="just">
              <a:lnSpc>
                <a:spcPct val="80000"/>
              </a:lnSpc>
              <a:spcBef>
                <a:spcPts val="1200"/>
              </a:spcBef>
            </a:pPr>
            <a:r>
              <a:rPr sz="2600" spc="-31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600" spc="-305" dirty="0">
                <a:solidFill>
                  <a:srgbClr val="0B4381"/>
                </a:solidFill>
                <a:latin typeface="Microsoft Sans Serif"/>
                <a:cs typeface="Microsoft Sans Serif"/>
              </a:rPr>
              <a:t> </a:t>
            </a:r>
            <a:r>
              <a:rPr sz="26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Sempre considerar: </a:t>
            </a:r>
            <a:r>
              <a:rPr sz="26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Frequência do </a:t>
            </a:r>
            <a:r>
              <a:rPr sz="2600" u="heavy" spc="-3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esforço, </a:t>
            </a:r>
            <a:r>
              <a:rPr sz="26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tempo de </a:t>
            </a:r>
            <a:r>
              <a:rPr sz="2600" spc="-57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exposição </a:t>
            </a:r>
            <a:r>
              <a:rPr sz="26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 </a:t>
            </a:r>
            <a:r>
              <a:rPr sz="26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existência </a:t>
            </a:r>
            <a:r>
              <a:rPr sz="26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de </a:t>
            </a:r>
            <a:r>
              <a:rPr sz="26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pausas </a:t>
            </a:r>
            <a:r>
              <a:rPr sz="2600" u="heavy" spc="-1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para </a:t>
            </a:r>
            <a:r>
              <a:rPr sz="26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alternância de </a:t>
            </a:r>
            <a:r>
              <a:rPr sz="2600" spc="-57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posturas.</a:t>
            </a:r>
            <a:endParaRPr sz="2600">
              <a:latin typeface="Calibri"/>
              <a:cs typeface="Calibri"/>
            </a:endParaRPr>
          </a:p>
          <a:p>
            <a:pPr marL="12700" marR="110489">
              <a:lnSpc>
                <a:spcPct val="80000"/>
              </a:lnSpc>
              <a:spcBef>
                <a:spcPts val="1200"/>
              </a:spcBef>
            </a:pP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Os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trabalhos </a:t>
            </a:r>
            <a:r>
              <a:rPr sz="2600" spc="-20" dirty="0">
                <a:solidFill>
                  <a:srgbClr val="5B5B5B"/>
                </a:solidFill>
                <a:latin typeface="Calibri"/>
                <a:cs typeface="Calibri"/>
              </a:rPr>
              <a:t>executados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em pé,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porém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de modo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mais </a:t>
            </a:r>
            <a:r>
              <a:rPr sz="26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dinâmico,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onde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é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possível </a:t>
            </a:r>
            <a:r>
              <a:rPr sz="2600" spc="-30" dirty="0">
                <a:solidFill>
                  <a:srgbClr val="5B5B5B"/>
                </a:solidFill>
                <a:latin typeface="Calibri"/>
                <a:cs typeface="Calibri"/>
              </a:rPr>
              <a:t>caminhar, 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sentar/levantar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6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5B5B5B"/>
                </a:solidFill>
                <a:latin typeface="Calibri"/>
                <a:cs typeface="Calibri"/>
              </a:rPr>
              <a:t>agachar,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costumam resultar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em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menos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cansaço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nas pernas </a:t>
            </a:r>
            <a:r>
              <a:rPr sz="2600" spc="-57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e pés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dos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trabalhadores, </a:t>
            </a:r>
            <a:r>
              <a:rPr sz="2600" spc="-20" dirty="0">
                <a:solidFill>
                  <a:srgbClr val="5B5B5B"/>
                </a:solidFill>
                <a:latin typeface="Calibri"/>
                <a:cs typeface="Calibri"/>
              </a:rPr>
              <a:t>diferente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daquelas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atividades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onde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se 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exige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posturas 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estáticas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mais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paradas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com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pouca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movimentação.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50923"/>
            <a:ext cx="7616190" cy="28905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Exigência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esforço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físico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intenso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trabalhador,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exercer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sua atividade, necessita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realizar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esforço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físico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 intenso,</a:t>
            </a:r>
            <a:r>
              <a:rPr sz="24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toda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qualquer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natureza;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uso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excessivo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força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e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pressão;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se</a:t>
            </a:r>
            <a:r>
              <a:rPr sz="24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deslocar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pé por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longos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 períodos,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24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percorrer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longas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distâncias</a:t>
            </a:r>
            <a:r>
              <a:rPr sz="240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durante</a:t>
            </a:r>
            <a:r>
              <a:rPr sz="24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jornada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400" spc="-5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trabalho;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subir ou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descer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escadas de qualquer 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natureza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com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 frequência.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Como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avaliar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os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ergonômicos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17" y="1703323"/>
            <a:ext cx="4767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Exigência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esforço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físico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intenso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1127" y="2641091"/>
            <a:ext cx="5405755" cy="2379345"/>
            <a:chOff x="841127" y="2641091"/>
            <a:chExt cx="5405755" cy="23793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5786" y="2706624"/>
              <a:ext cx="2410967" cy="17922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127" y="2641091"/>
              <a:ext cx="2474976" cy="237896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6793" y="2252472"/>
            <a:ext cx="3246120" cy="216408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74071" y="4602479"/>
            <a:ext cx="9039225" cy="2292350"/>
            <a:chOff x="774071" y="4602479"/>
            <a:chExt cx="9039225" cy="22923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0293" y="4917947"/>
              <a:ext cx="3386328" cy="18973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071" y="5294375"/>
              <a:ext cx="3331464" cy="1600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5414" y="4602479"/>
              <a:ext cx="2857500" cy="1600200"/>
            </a:xfrm>
            <a:prstGeom prst="rect">
              <a:avLst/>
            </a:prstGeom>
          </p:spPr>
        </p:pic>
      </p:grpSp>
      <p:sp>
        <p:nvSpPr>
          <p:cNvPr id="12" name="Retângulo 11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37791"/>
            <a:ext cx="8059420" cy="475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Levantamento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e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transporte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manual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cargas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volumes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ISO</a:t>
            </a:r>
            <a:r>
              <a:rPr sz="1800" u="heavy" spc="-2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11228-1</a:t>
            </a:r>
            <a:r>
              <a:rPr sz="1800" u="heavy" spc="-1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-</a:t>
            </a:r>
            <a:r>
              <a:rPr sz="1800" u="heavy" spc="-1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Definição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469265" marR="217170" indent="-457200">
              <a:lnSpc>
                <a:spcPct val="80000"/>
              </a:lnSpc>
              <a:tabLst>
                <a:tab pos="469265" algn="l"/>
              </a:tabLst>
            </a:pPr>
            <a:r>
              <a:rPr sz="1800" spc="-22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800" spc="-22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Levantamento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manual: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movimentar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um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objeto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sua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posição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inicial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cima, </a:t>
            </a:r>
            <a:r>
              <a:rPr sz="1800" spc="-39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sem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ajuda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mecânica.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469265" marR="11430" indent="-457200">
              <a:lnSpc>
                <a:spcPct val="80000"/>
              </a:lnSpc>
              <a:tabLst>
                <a:tab pos="469265" algn="l"/>
              </a:tabLst>
            </a:pPr>
            <a:r>
              <a:rPr sz="1800" spc="-22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800" spc="-22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Transporte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manual: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transportar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um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objeto,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no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plano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horizontal,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mantido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afastado </a:t>
            </a:r>
            <a:r>
              <a:rPr sz="1800" spc="-39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solo pela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força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humana.</a:t>
            </a:r>
            <a:endParaRPr sz="1800">
              <a:latin typeface="Calibri"/>
              <a:cs typeface="Calibri"/>
            </a:endParaRPr>
          </a:p>
          <a:p>
            <a:pPr marL="12700" marR="323215">
              <a:lnSpc>
                <a:spcPct val="80000"/>
              </a:lnSpc>
              <a:spcBef>
                <a:spcPts val="1200"/>
              </a:spcBef>
            </a:pP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trabalhador,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exercer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sua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atividade,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necessita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fazer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 regularmente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levantamento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transporte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manual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cargas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volumes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maneira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contínua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1800" spc="-39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descontínua.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200"/>
              </a:spcBef>
            </a:pP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Sempre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considerar: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peso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frequência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das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cargas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devem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excessivas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os </a:t>
            </a:r>
            <a:r>
              <a:rPr sz="1800" spc="-39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envolvidos;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distância</a:t>
            </a:r>
            <a:r>
              <a:rPr sz="18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percorrida;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distância</a:t>
            </a:r>
            <a:r>
              <a:rPr sz="18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horizontal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pega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(distância</a:t>
            </a:r>
            <a:r>
              <a:rPr sz="18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carga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ao 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corpo,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quanto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mais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próximo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melhor);</a:t>
            </a:r>
            <a:r>
              <a:rPr sz="18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distância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vertical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pega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deposição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do 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material;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assimetria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da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carga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(cargas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assimétricas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dificultam</a:t>
            </a:r>
            <a:r>
              <a:rPr sz="18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transporte);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qualidade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da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pega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(verificar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existem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alças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bons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pontos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preensão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em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todos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pacotes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caixas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utilizados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pelo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trabalhador).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0" y="348995"/>
            <a:ext cx="9144002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164" y="639571"/>
            <a:ext cx="5460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B4381"/>
                </a:solidFill>
              </a:rPr>
              <a:t>GRO</a:t>
            </a:r>
            <a:r>
              <a:rPr sz="2000" spc="-20" dirty="0">
                <a:solidFill>
                  <a:srgbClr val="0B4381"/>
                </a:solidFill>
              </a:rPr>
              <a:t> </a:t>
            </a:r>
            <a:r>
              <a:rPr sz="2000" dirty="0">
                <a:solidFill>
                  <a:srgbClr val="0B4381"/>
                </a:solidFill>
              </a:rPr>
              <a:t>–</a:t>
            </a:r>
            <a:r>
              <a:rPr sz="2000" spc="-5" dirty="0">
                <a:solidFill>
                  <a:srgbClr val="0B4381"/>
                </a:solidFill>
              </a:rPr>
              <a:t> GERENCIAMENTO</a:t>
            </a:r>
            <a:r>
              <a:rPr sz="2000" spc="-25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DE</a:t>
            </a:r>
            <a:r>
              <a:rPr sz="2000" spc="-10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RISCOS</a:t>
            </a:r>
            <a:r>
              <a:rPr sz="2000" spc="-15" dirty="0">
                <a:solidFill>
                  <a:srgbClr val="0B4381"/>
                </a:solidFill>
              </a:rPr>
              <a:t> OCUPACIONAIS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1152025" y="2895600"/>
            <a:ext cx="8639810" cy="4166870"/>
            <a:chOff x="1152025" y="2895600"/>
            <a:chExt cx="8639810" cy="4166870"/>
          </a:xfrm>
        </p:grpSpPr>
        <p:sp>
          <p:nvSpPr>
            <p:cNvPr id="5" name="object 5"/>
            <p:cNvSpPr/>
            <p:nvPr/>
          </p:nvSpPr>
          <p:spPr>
            <a:xfrm>
              <a:off x="1152017" y="2895612"/>
              <a:ext cx="7650480" cy="2270760"/>
            </a:xfrm>
            <a:custGeom>
              <a:avLst/>
              <a:gdLst/>
              <a:ahLst/>
              <a:cxnLst/>
              <a:rect l="l" t="t" r="r" b="b"/>
              <a:pathLst>
                <a:path w="7650480" h="2270760">
                  <a:moveTo>
                    <a:pt x="7650480" y="1386840"/>
                  </a:moveTo>
                  <a:lnTo>
                    <a:pt x="7648880" y="1379474"/>
                  </a:lnTo>
                  <a:lnTo>
                    <a:pt x="7644574" y="1373695"/>
                  </a:lnTo>
                  <a:lnTo>
                    <a:pt x="7638262" y="1369898"/>
                  </a:lnTo>
                  <a:lnTo>
                    <a:pt x="7630668" y="1368552"/>
                  </a:lnTo>
                  <a:lnTo>
                    <a:pt x="7612380" y="1368552"/>
                  </a:lnTo>
                  <a:lnTo>
                    <a:pt x="7612380" y="1406652"/>
                  </a:lnTo>
                  <a:lnTo>
                    <a:pt x="7612380" y="2232660"/>
                  </a:lnTo>
                  <a:lnTo>
                    <a:pt x="38100" y="2232660"/>
                  </a:lnTo>
                  <a:lnTo>
                    <a:pt x="38100" y="1406652"/>
                  </a:lnTo>
                  <a:lnTo>
                    <a:pt x="7612380" y="1406652"/>
                  </a:lnTo>
                  <a:lnTo>
                    <a:pt x="7612380" y="1368552"/>
                  </a:lnTo>
                  <a:lnTo>
                    <a:pt x="18288" y="1368552"/>
                  </a:lnTo>
                  <a:lnTo>
                    <a:pt x="10934" y="1369898"/>
                  </a:lnTo>
                  <a:lnTo>
                    <a:pt x="5143" y="1373695"/>
                  </a:lnTo>
                  <a:lnTo>
                    <a:pt x="1358" y="1379474"/>
                  </a:lnTo>
                  <a:lnTo>
                    <a:pt x="0" y="1386840"/>
                  </a:lnTo>
                  <a:lnTo>
                    <a:pt x="0" y="2250948"/>
                  </a:lnTo>
                  <a:lnTo>
                    <a:pt x="1358" y="2258542"/>
                  </a:lnTo>
                  <a:lnTo>
                    <a:pt x="5143" y="2264854"/>
                  </a:lnTo>
                  <a:lnTo>
                    <a:pt x="10934" y="2269159"/>
                  </a:lnTo>
                  <a:lnTo>
                    <a:pt x="18288" y="2270760"/>
                  </a:lnTo>
                  <a:lnTo>
                    <a:pt x="38100" y="2270760"/>
                  </a:lnTo>
                  <a:lnTo>
                    <a:pt x="7612380" y="2270760"/>
                  </a:lnTo>
                  <a:lnTo>
                    <a:pt x="7630668" y="2270760"/>
                  </a:lnTo>
                  <a:lnTo>
                    <a:pt x="7638262" y="2269159"/>
                  </a:lnTo>
                  <a:lnTo>
                    <a:pt x="7644574" y="2264854"/>
                  </a:lnTo>
                  <a:lnTo>
                    <a:pt x="7648880" y="2258542"/>
                  </a:lnTo>
                  <a:lnTo>
                    <a:pt x="7650480" y="2250948"/>
                  </a:lnTo>
                  <a:lnTo>
                    <a:pt x="7650480" y="1386840"/>
                  </a:lnTo>
                  <a:close/>
                </a:path>
                <a:path w="7650480" h="2270760">
                  <a:moveTo>
                    <a:pt x="7650480" y="18288"/>
                  </a:moveTo>
                  <a:lnTo>
                    <a:pt x="7648880" y="11569"/>
                  </a:lnTo>
                  <a:lnTo>
                    <a:pt x="7644574" y="5715"/>
                  </a:lnTo>
                  <a:lnTo>
                    <a:pt x="7638262" y="1562"/>
                  </a:lnTo>
                  <a:lnTo>
                    <a:pt x="7630668" y="0"/>
                  </a:lnTo>
                  <a:lnTo>
                    <a:pt x="7612380" y="0"/>
                  </a:lnTo>
                  <a:lnTo>
                    <a:pt x="7612380" y="38100"/>
                  </a:lnTo>
                  <a:lnTo>
                    <a:pt x="7612380" y="1130808"/>
                  </a:lnTo>
                  <a:lnTo>
                    <a:pt x="38100" y="1130808"/>
                  </a:lnTo>
                  <a:lnTo>
                    <a:pt x="38100" y="38100"/>
                  </a:lnTo>
                  <a:lnTo>
                    <a:pt x="7612380" y="38100"/>
                  </a:lnTo>
                  <a:lnTo>
                    <a:pt x="7612380" y="0"/>
                  </a:lnTo>
                  <a:lnTo>
                    <a:pt x="18288" y="0"/>
                  </a:lnTo>
                  <a:lnTo>
                    <a:pt x="10934" y="1562"/>
                  </a:lnTo>
                  <a:lnTo>
                    <a:pt x="5143" y="5715"/>
                  </a:lnTo>
                  <a:lnTo>
                    <a:pt x="1358" y="11569"/>
                  </a:lnTo>
                  <a:lnTo>
                    <a:pt x="0" y="18288"/>
                  </a:lnTo>
                  <a:lnTo>
                    <a:pt x="0" y="1149096"/>
                  </a:lnTo>
                  <a:lnTo>
                    <a:pt x="1358" y="1156690"/>
                  </a:lnTo>
                  <a:lnTo>
                    <a:pt x="5143" y="1163002"/>
                  </a:lnTo>
                  <a:lnTo>
                    <a:pt x="10934" y="1167307"/>
                  </a:lnTo>
                  <a:lnTo>
                    <a:pt x="18288" y="1168908"/>
                  </a:lnTo>
                  <a:lnTo>
                    <a:pt x="38100" y="1168908"/>
                  </a:lnTo>
                  <a:lnTo>
                    <a:pt x="7612380" y="1168908"/>
                  </a:lnTo>
                  <a:lnTo>
                    <a:pt x="7630668" y="1168908"/>
                  </a:lnTo>
                  <a:lnTo>
                    <a:pt x="7638262" y="1167307"/>
                  </a:lnTo>
                  <a:lnTo>
                    <a:pt x="7644574" y="1163002"/>
                  </a:lnTo>
                  <a:lnTo>
                    <a:pt x="7648880" y="1156690"/>
                  </a:lnTo>
                  <a:lnTo>
                    <a:pt x="7650480" y="1149096"/>
                  </a:lnTo>
                  <a:lnTo>
                    <a:pt x="7650480" y="182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3174" y="5353811"/>
              <a:ext cx="1708404" cy="17084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49052" y="1569211"/>
            <a:ext cx="8295005" cy="521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000" spc="-24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000" spc="-24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NR1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-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DISPOSIÇÕES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GERAIS</a:t>
            </a:r>
            <a:r>
              <a:rPr sz="20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GERENCIAMENTO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RISCOS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OCUPACIONAIS</a:t>
            </a:r>
            <a:endParaRPr sz="2000">
              <a:latin typeface="Calibri"/>
              <a:cs typeface="Calibri"/>
            </a:endParaRPr>
          </a:p>
          <a:p>
            <a:pPr marL="312420" indent="-229235">
              <a:lnSpc>
                <a:spcPct val="100000"/>
              </a:lnSpc>
              <a:spcBef>
                <a:spcPts val="1700"/>
              </a:spcBef>
              <a:buAutoNum type="arabicPeriod"/>
              <a:tabLst>
                <a:tab pos="313055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objetivo</a:t>
            </a:r>
            <a:endParaRPr sz="1800">
              <a:latin typeface="Calibri"/>
              <a:cs typeface="Calibri"/>
            </a:endParaRPr>
          </a:p>
          <a:p>
            <a:pPr marL="312420" indent="-229235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relações</a:t>
            </a:r>
            <a:endParaRPr sz="1800">
              <a:latin typeface="Calibri"/>
              <a:cs typeface="Calibri"/>
            </a:endParaRPr>
          </a:p>
          <a:p>
            <a:pPr marL="312420" indent="-229235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responsabilidades</a:t>
            </a:r>
            <a:endParaRPr sz="1800">
              <a:latin typeface="Calibri"/>
              <a:cs typeface="Calibri"/>
            </a:endParaRPr>
          </a:p>
          <a:p>
            <a:pPr marL="312420" indent="-229235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processo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identificação</a:t>
            </a:r>
            <a:r>
              <a:rPr sz="1800" b="1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perigos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avaliação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riscos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ocupacionais</a:t>
            </a:r>
            <a:endParaRPr sz="1800">
              <a:latin typeface="Calibri"/>
              <a:cs typeface="Calibri"/>
            </a:endParaRPr>
          </a:p>
          <a:p>
            <a:pPr marL="939165" lvl="1" indent="-398780">
              <a:lnSpc>
                <a:spcPct val="100000"/>
              </a:lnSpc>
              <a:buAutoNum type="arabicPeriod"/>
              <a:tabLst>
                <a:tab pos="939800" algn="l"/>
              </a:tabLst>
            </a:pP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relações</a:t>
            </a:r>
            <a:endParaRPr sz="1800">
              <a:latin typeface="Calibri"/>
              <a:cs typeface="Calibri"/>
            </a:endParaRPr>
          </a:p>
          <a:p>
            <a:pPr marL="939165" lvl="1" indent="-398780">
              <a:lnSpc>
                <a:spcPct val="100000"/>
              </a:lnSpc>
              <a:buAutoNum type="arabicPeriod"/>
              <a:tabLst>
                <a:tab pos="939800" algn="l"/>
              </a:tabLst>
            </a:pP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levantamento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preliminar</a:t>
            </a:r>
            <a:r>
              <a:rPr sz="1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perigos</a:t>
            </a:r>
            <a:endParaRPr sz="1800">
              <a:latin typeface="Calibri"/>
              <a:cs typeface="Calibri"/>
            </a:endParaRPr>
          </a:p>
          <a:p>
            <a:pPr marL="939165" lvl="1" indent="-398780">
              <a:lnSpc>
                <a:spcPct val="100000"/>
              </a:lnSpc>
              <a:buAutoNum type="arabicPeriod"/>
              <a:tabLst>
                <a:tab pos="939800" algn="l"/>
              </a:tabLst>
            </a:pP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identificação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perigos</a:t>
            </a:r>
            <a:endParaRPr sz="1800">
              <a:latin typeface="Calibri"/>
              <a:cs typeface="Calibri"/>
            </a:endParaRPr>
          </a:p>
          <a:p>
            <a:pPr marL="939165" lvl="1" indent="-398780">
              <a:lnSpc>
                <a:spcPct val="100000"/>
              </a:lnSpc>
              <a:buAutoNum type="arabicPeriod"/>
              <a:tabLst>
                <a:tab pos="939800" algn="l"/>
              </a:tabLst>
            </a:pP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avaliação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riscos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ocupacionais</a:t>
            </a:r>
            <a:endParaRPr sz="1800">
              <a:latin typeface="Calibri"/>
              <a:cs typeface="Calibri"/>
            </a:endParaRPr>
          </a:p>
          <a:p>
            <a:pPr marL="312420" indent="-229235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controle</a:t>
            </a:r>
            <a:r>
              <a:rPr sz="1800" b="1" spc="-6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dos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riscos</a:t>
            </a:r>
            <a:endParaRPr sz="1800">
              <a:latin typeface="Calibri"/>
              <a:cs typeface="Calibri"/>
            </a:endParaRPr>
          </a:p>
          <a:p>
            <a:pPr marL="939165" lvl="1" indent="-398780">
              <a:lnSpc>
                <a:spcPct val="100000"/>
              </a:lnSpc>
              <a:buAutoNum type="arabicPeriod"/>
              <a:tabLst>
                <a:tab pos="939800" algn="l"/>
              </a:tabLst>
            </a:pP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medidas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prevenção</a:t>
            </a:r>
            <a:endParaRPr sz="1800">
              <a:latin typeface="Calibri"/>
              <a:cs typeface="Calibri"/>
            </a:endParaRPr>
          </a:p>
          <a:p>
            <a:pPr marL="939165" lvl="1" indent="-398780">
              <a:lnSpc>
                <a:spcPct val="100000"/>
              </a:lnSpc>
              <a:buAutoNum type="arabicPeriod"/>
              <a:tabLst>
                <a:tab pos="939800" algn="l"/>
              </a:tabLst>
            </a:pP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planos</a:t>
            </a:r>
            <a:r>
              <a:rPr sz="1800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ação</a:t>
            </a:r>
            <a:endParaRPr sz="1800">
              <a:latin typeface="Calibri"/>
              <a:cs typeface="Calibri"/>
            </a:endParaRPr>
          </a:p>
          <a:p>
            <a:pPr marL="939165" lvl="1" indent="-398780">
              <a:lnSpc>
                <a:spcPct val="100000"/>
              </a:lnSpc>
              <a:buAutoNum type="arabicPeriod"/>
              <a:tabLst>
                <a:tab pos="939800" algn="l"/>
              </a:tabLst>
            </a:pP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implementação</a:t>
            </a:r>
            <a:r>
              <a:rPr sz="18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acompanhamento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 das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medidas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prevenção</a:t>
            </a:r>
            <a:endParaRPr sz="1800">
              <a:latin typeface="Calibri"/>
              <a:cs typeface="Calibri"/>
            </a:endParaRPr>
          </a:p>
          <a:p>
            <a:pPr marL="939165" lvl="1" indent="-398780">
              <a:lnSpc>
                <a:spcPct val="100000"/>
              </a:lnSpc>
              <a:buAutoNum type="arabicPeriod"/>
              <a:tabLst>
                <a:tab pos="939800" algn="l"/>
              </a:tabLst>
            </a:pP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acompanhamento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da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saúde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ocupacional</a:t>
            </a:r>
            <a:r>
              <a:rPr sz="1800" spc="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dos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trabalhadores</a:t>
            </a:r>
            <a:endParaRPr sz="1800">
              <a:latin typeface="Calibri"/>
              <a:cs typeface="Calibri"/>
            </a:endParaRPr>
          </a:p>
          <a:p>
            <a:pPr marL="939165" lvl="1" indent="-398780">
              <a:lnSpc>
                <a:spcPct val="100000"/>
              </a:lnSpc>
              <a:buAutoNum type="arabicPeriod"/>
              <a:tabLst>
                <a:tab pos="939800" algn="l"/>
              </a:tabLst>
            </a:pP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análise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acidentes</a:t>
            </a:r>
            <a:r>
              <a:rPr sz="1800" spc="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E3E3E"/>
                </a:solidFill>
                <a:latin typeface="Calibri"/>
                <a:cs typeface="Calibri"/>
              </a:rPr>
              <a:t>doenças</a:t>
            </a:r>
            <a:r>
              <a:rPr sz="1800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relacionadas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3E3E"/>
                </a:solidFill>
                <a:latin typeface="Calibri"/>
                <a:cs typeface="Calibri"/>
              </a:rPr>
              <a:t>ao</a:t>
            </a:r>
            <a:r>
              <a:rPr sz="1800" spc="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alibri"/>
                <a:cs typeface="Calibri"/>
              </a:rPr>
              <a:t>trabalho</a:t>
            </a:r>
            <a:endParaRPr sz="1800">
              <a:latin typeface="Calibri"/>
              <a:cs typeface="Calibri"/>
            </a:endParaRPr>
          </a:p>
          <a:p>
            <a:pPr marL="312420" indent="-229235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preparação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emergências</a:t>
            </a:r>
            <a:endParaRPr sz="1800">
              <a:latin typeface="Calibri"/>
              <a:cs typeface="Calibri"/>
            </a:endParaRPr>
          </a:p>
          <a:p>
            <a:pPr marL="312420" indent="-229235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documentação</a:t>
            </a:r>
            <a:endParaRPr sz="1800">
              <a:latin typeface="Calibri"/>
              <a:cs typeface="Calibri"/>
            </a:endParaRPr>
          </a:p>
          <a:p>
            <a:pPr marL="312420" indent="-229235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disposições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gerais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do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gerenciamento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riscos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ocupacionais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62175"/>
            <a:ext cx="8070215" cy="47085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69265" marR="971550" indent="-457200">
              <a:lnSpc>
                <a:spcPts val="2810"/>
              </a:lnSpc>
              <a:spcBef>
                <a:spcPts val="455"/>
              </a:spcBef>
              <a:tabLst>
                <a:tab pos="469265" algn="l"/>
              </a:tabLst>
            </a:pPr>
            <a:r>
              <a:rPr sz="2600" spc="-31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600" spc="-31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600" b="1" spc="-15" dirty="0">
                <a:solidFill>
                  <a:srgbClr val="0B4381"/>
                </a:solidFill>
                <a:latin typeface="Calibri"/>
                <a:cs typeface="Calibri"/>
              </a:rPr>
              <a:t>Levantamento</a:t>
            </a:r>
            <a:r>
              <a:rPr sz="2600" b="1" dirty="0">
                <a:solidFill>
                  <a:srgbClr val="0B4381"/>
                </a:solidFill>
                <a:latin typeface="Calibri"/>
                <a:cs typeface="Calibri"/>
              </a:rPr>
              <a:t> e </a:t>
            </a:r>
            <a:r>
              <a:rPr sz="2600" b="1" spc="-15" dirty="0">
                <a:solidFill>
                  <a:srgbClr val="0B4381"/>
                </a:solidFill>
                <a:latin typeface="Calibri"/>
                <a:cs typeface="Calibri"/>
              </a:rPr>
              <a:t>transporte</a:t>
            </a:r>
            <a:r>
              <a:rPr sz="26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manual</a:t>
            </a:r>
            <a:r>
              <a:rPr sz="26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6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B4381"/>
                </a:solidFill>
                <a:latin typeface="Calibri"/>
                <a:cs typeface="Calibri"/>
              </a:rPr>
              <a:t>cargas</a:t>
            </a:r>
            <a:r>
              <a:rPr sz="2600" b="1" dirty="0">
                <a:solidFill>
                  <a:srgbClr val="0B4381"/>
                </a:solidFill>
                <a:latin typeface="Calibri"/>
                <a:cs typeface="Calibri"/>
              </a:rPr>
              <a:t> ou </a:t>
            </a:r>
            <a:r>
              <a:rPr sz="2600" b="1" spc="-57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volumes</a:t>
            </a:r>
            <a:endParaRPr sz="2600">
              <a:latin typeface="Calibri"/>
              <a:cs typeface="Calibri"/>
            </a:endParaRPr>
          </a:p>
          <a:p>
            <a:pPr marL="12700" marR="8255">
              <a:lnSpc>
                <a:spcPts val="2380"/>
              </a:lnSpc>
              <a:spcBef>
                <a:spcPts val="1215"/>
              </a:spcBef>
            </a:pP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Foi</a:t>
            </a:r>
            <a:r>
              <a:rPr sz="2200" spc="5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proposto</a:t>
            </a:r>
            <a:r>
              <a:rPr sz="2200" spc="5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pela</a:t>
            </a:r>
            <a:r>
              <a:rPr sz="2200" spc="6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NIOSH</a:t>
            </a:r>
            <a:r>
              <a:rPr sz="2200" spc="9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(National</a:t>
            </a:r>
            <a:r>
              <a:rPr sz="2200" spc="5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Institute</a:t>
            </a:r>
            <a:r>
              <a:rPr sz="2200" spc="7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for</a:t>
            </a:r>
            <a:r>
              <a:rPr sz="2200" spc="5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Occupational</a:t>
            </a:r>
            <a:r>
              <a:rPr sz="2200" spc="5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Safety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and Health)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um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limite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máximo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razoável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levantamento</a:t>
            </a:r>
            <a:r>
              <a:rPr sz="22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cargas,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cujo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valor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é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23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kg,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condições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ideais,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podendo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ser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reduzido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significativamente</a:t>
            </a:r>
            <a:r>
              <a:rPr sz="22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conforme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condições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posto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onde a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atividade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é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realizada.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1180"/>
              </a:spcBef>
            </a:pP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Exemplo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condições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ideais: A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frequência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levantamentos</a:t>
            </a:r>
            <a:r>
              <a:rPr sz="22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deve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ser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um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levantamento</a:t>
            </a:r>
            <a:r>
              <a:rPr sz="22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cada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cinco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minutos,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dentro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um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espaço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tempo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ainda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5B5B5B"/>
                </a:solidFill>
                <a:latin typeface="Calibri"/>
                <a:cs typeface="Calibri"/>
              </a:rPr>
              <a:t>maior.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volume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deveria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estar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no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máximo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25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cm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uma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altura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acerca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75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cm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piso.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carga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deve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ser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apanhada</a:t>
            </a:r>
            <a:r>
              <a:rPr sz="220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frente,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indivíduo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torça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tronco.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distância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entre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origem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destino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levantamento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deve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superior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25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cm.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recipiente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deve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permitir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uma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boa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qualidade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pega.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Como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avaliar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os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ergonômicos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17" y="1703323"/>
            <a:ext cx="7722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Levantamento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e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transporte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manual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cargas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volumes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00250" y="2354579"/>
            <a:ext cx="5278120" cy="4448810"/>
            <a:chOff x="4500250" y="2354579"/>
            <a:chExt cx="5278120" cy="44488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0250" y="4347971"/>
              <a:ext cx="2359151" cy="24551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1030" y="2354579"/>
              <a:ext cx="2846832" cy="284835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5135" y="2354579"/>
            <a:ext cx="3433571" cy="2286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14327"/>
            <a:ext cx="7950200" cy="467487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Ação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puxar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empurrar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cargas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volumes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9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ISO</a:t>
            </a:r>
            <a:r>
              <a:rPr sz="1900" u="heavy" spc="-2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19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11228-2</a:t>
            </a:r>
            <a:r>
              <a:rPr sz="1900" u="heavy" spc="2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19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-</a:t>
            </a:r>
            <a:r>
              <a:rPr sz="19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Definição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469265" marR="480695" indent="-457200">
              <a:lnSpc>
                <a:spcPct val="80000"/>
              </a:lnSpc>
              <a:tabLst>
                <a:tab pos="469265" algn="l"/>
              </a:tabLst>
            </a:pPr>
            <a:r>
              <a:rPr sz="1900" spc="-23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900" spc="-23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Puxar:</a:t>
            </a:r>
            <a:r>
              <a:rPr sz="19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Esforço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físico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humano</a:t>
            </a:r>
            <a:r>
              <a:rPr sz="19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quando</a:t>
            </a:r>
            <a:r>
              <a:rPr sz="19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força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motriz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estiver</a:t>
            </a:r>
            <a:r>
              <a:rPr sz="1900" spc="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na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frente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do </a:t>
            </a:r>
            <a:r>
              <a:rPr sz="1900" spc="-4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corpo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este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 ficar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ereto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se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 movimentar</a:t>
            </a:r>
            <a:r>
              <a:rPr sz="19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trás.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469265" marR="45720" indent="-457200">
              <a:lnSpc>
                <a:spcPct val="80000"/>
              </a:lnSpc>
              <a:tabLst>
                <a:tab pos="469265" algn="l"/>
              </a:tabLst>
            </a:pPr>
            <a:r>
              <a:rPr sz="1900" spc="-23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900" spc="-23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Empurrar:</a:t>
            </a:r>
            <a:r>
              <a:rPr sz="19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Esforço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físico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humano</a:t>
            </a:r>
            <a:r>
              <a:rPr sz="19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quando</a:t>
            </a:r>
            <a:r>
              <a:rPr sz="19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força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motriz</a:t>
            </a:r>
            <a:r>
              <a:rPr sz="19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for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direcionada</a:t>
            </a:r>
            <a:r>
              <a:rPr sz="19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1900" spc="-4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frente,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longe,</a:t>
            </a:r>
            <a:r>
              <a:rPr sz="19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do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corpo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 do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operador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enquanto</a:t>
            </a:r>
            <a:r>
              <a:rPr sz="19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estiver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pé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se 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movimentar</a:t>
            </a:r>
            <a:r>
              <a:rPr sz="19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frente.</a:t>
            </a:r>
            <a:endParaRPr sz="1900">
              <a:latin typeface="Calibri"/>
              <a:cs typeface="Calibri"/>
            </a:endParaRPr>
          </a:p>
          <a:p>
            <a:pPr marL="12700" marR="288290">
              <a:lnSpc>
                <a:spcPct val="80000"/>
              </a:lnSpc>
              <a:spcBef>
                <a:spcPts val="1200"/>
              </a:spcBef>
            </a:pP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B5B5B"/>
                </a:solidFill>
                <a:latin typeface="Calibri"/>
                <a:cs typeface="Calibri"/>
              </a:rPr>
              <a:t>trabalhador,</a:t>
            </a:r>
            <a:r>
              <a:rPr sz="19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9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exercer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sua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atividade,</a:t>
            </a:r>
            <a:r>
              <a:rPr sz="19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necessita</a:t>
            </a:r>
            <a:r>
              <a:rPr sz="19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realizar</a:t>
            </a:r>
            <a:r>
              <a:rPr sz="1900" spc="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esforço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físico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1900" spc="-4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puxar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e/ou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empurrar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cargas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volumes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toda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qualquer</a:t>
            </a:r>
            <a:r>
              <a:rPr sz="19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natureza.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200"/>
              </a:spcBef>
            </a:pP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Sempre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considerar: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uso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força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 inicial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colocar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movimento</a:t>
            </a:r>
            <a:r>
              <a:rPr sz="19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carga,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força </a:t>
            </a:r>
            <a:r>
              <a:rPr sz="1900" spc="-4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sustentada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manter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carga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em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movimento;</a:t>
            </a:r>
            <a:r>
              <a:rPr sz="19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posturas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inadequadas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como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torção,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inclinação</a:t>
            </a:r>
            <a:r>
              <a:rPr sz="1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tronco,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posição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das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mãos (nem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muito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alta,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nem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muito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baixa);</a:t>
            </a:r>
            <a:r>
              <a:rPr sz="19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frequência</a:t>
            </a:r>
            <a:r>
              <a:rPr sz="19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duração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ação;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distância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percorrida;</a:t>
            </a:r>
            <a:r>
              <a:rPr sz="19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5B5B5B"/>
                </a:solidFill>
                <a:latin typeface="Calibri"/>
                <a:cs typeface="Calibri"/>
              </a:rPr>
              <a:t>característica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 do 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objeto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(dimensão,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visibilidade,</a:t>
            </a:r>
            <a:r>
              <a:rPr sz="1900" spc="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uso</a:t>
            </a:r>
            <a:r>
              <a:rPr sz="19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9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rodas/rodízios);</a:t>
            </a:r>
            <a:r>
              <a:rPr sz="1900" spc="4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condições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superfície 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sobre</a:t>
            </a:r>
            <a:r>
              <a:rPr sz="1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o qual o 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objeto</a:t>
            </a:r>
            <a:r>
              <a:rPr sz="19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5B5B5B"/>
                </a:solidFill>
                <a:latin typeface="Calibri"/>
                <a:cs typeface="Calibri"/>
              </a:rPr>
              <a:t>é</a:t>
            </a:r>
            <a:r>
              <a:rPr sz="1900" spc="-10" dirty="0">
                <a:solidFill>
                  <a:srgbClr val="5B5B5B"/>
                </a:solidFill>
                <a:latin typeface="Calibri"/>
                <a:cs typeface="Calibri"/>
              </a:rPr>
              <a:t> movimentado.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Como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avaliar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os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ergonômicos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17" y="1703323"/>
            <a:ext cx="616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Ação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puxar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e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empurrar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cargas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volumes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58190" y="2647188"/>
            <a:ext cx="6411595" cy="4270375"/>
            <a:chOff x="3258190" y="2647188"/>
            <a:chExt cx="6411595" cy="4270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154" y="2647188"/>
              <a:ext cx="2508504" cy="37627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8190" y="4815840"/>
              <a:ext cx="3151632" cy="210159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6786" y="2913888"/>
            <a:ext cx="2721864" cy="17815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375" y="3034283"/>
            <a:ext cx="3124200" cy="14676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0667" y="4837176"/>
            <a:ext cx="1839467" cy="183946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42853"/>
            <a:ext cx="7898130" cy="443166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Execução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movimentos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repetitivos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ISO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11228-3</a:t>
            </a:r>
            <a:r>
              <a:rPr sz="220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-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Definição</a:t>
            </a:r>
            <a:endParaRPr sz="2200">
              <a:latin typeface="Calibri"/>
              <a:cs typeface="Calibri"/>
            </a:endParaRPr>
          </a:p>
          <a:p>
            <a:pPr marL="469265" marR="5080" indent="-457200">
              <a:lnSpc>
                <a:spcPct val="8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200" spc="-27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200" spc="-27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Movimento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repetitivo: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um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ciclo de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uma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sequência de </a:t>
            </a:r>
            <a:r>
              <a:rPr sz="2200" spc="-48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movimentos</a:t>
            </a:r>
            <a:r>
              <a:rPr sz="22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seja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repetida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mais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duas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vezes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por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minuto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por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mais de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50%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da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duração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da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tarefa;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repetir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movimentos</a:t>
            </a:r>
            <a:r>
              <a:rPr sz="22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quase </a:t>
            </a:r>
            <a:r>
              <a:rPr sz="2200" spc="-48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idênticos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dos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dedos,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mãos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braços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cada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segundo;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uso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intenso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do(s) dedo(s),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mão(s)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ou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punho(s); movimentos</a:t>
            </a:r>
            <a:r>
              <a:rPr sz="22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repetitivos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ombro/braço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(movimentos</a:t>
            </a:r>
            <a:r>
              <a:rPr sz="22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regulares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do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braço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algumas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pausas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quase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contínuos).</a:t>
            </a:r>
            <a:endParaRPr sz="2200">
              <a:latin typeface="Calibri"/>
              <a:cs typeface="Calibri"/>
            </a:endParaRPr>
          </a:p>
          <a:p>
            <a:pPr marL="469265" marR="368935" indent="-457200">
              <a:lnSpc>
                <a:spcPct val="8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200" spc="-27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200" spc="-27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trabalhador,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para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exercer</a:t>
            </a:r>
            <a:r>
              <a:rPr sz="22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sua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atividade, necessita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exercer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os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mesmos</a:t>
            </a:r>
            <a:r>
              <a:rPr sz="22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movimentos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repetidamente</a:t>
            </a:r>
            <a:r>
              <a:rPr sz="2200" spc="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por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períodos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durante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jornada</a:t>
            </a:r>
            <a:r>
              <a:rPr sz="220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trabalho;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utiliza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dispositivos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entrada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dados,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como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teclados,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tablets,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pads,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máquinas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leitoras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códigos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ou 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outros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por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tempo</a:t>
            </a:r>
            <a:r>
              <a:rPr sz="22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prolongado.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Como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avaliar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os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ergonômicos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17" y="1703323"/>
            <a:ext cx="5114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Execução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movimentos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repetitivos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6659" y="2641092"/>
            <a:ext cx="3403600" cy="4162425"/>
            <a:chOff x="906659" y="2641092"/>
            <a:chExt cx="3403600" cy="4162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659" y="2641092"/>
              <a:ext cx="3403091" cy="22692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543" y="5259323"/>
              <a:ext cx="2971800" cy="154381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9853" y="4733544"/>
            <a:ext cx="2763011" cy="206959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600833" y="2589276"/>
            <a:ext cx="5250180" cy="3416935"/>
            <a:chOff x="4600833" y="2589276"/>
            <a:chExt cx="5250180" cy="341693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0833" y="2589276"/>
              <a:ext cx="2763011" cy="16581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2969" y="4285488"/>
              <a:ext cx="2638044" cy="1720596"/>
            </a:xfrm>
            <a:prstGeom prst="rect">
              <a:avLst/>
            </a:prstGeom>
          </p:spPr>
        </p:pic>
      </p:grpSp>
      <p:sp>
        <p:nvSpPr>
          <p:cNvPr id="11" name="Retângulo 10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64267"/>
            <a:ext cx="8021955" cy="400431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Manuseio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ferramentas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e ou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objetos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pesados</a:t>
            </a:r>
            <a:endParaRPr sz="2400">
              <a:latin typeface="Calibri"/>
              <a:cs typeface="Calibri"/>
            </a:endParaRPr>
          </a:p>
          <a:p>
            <a:pPr marL="12700" marR="511175">
              <a:lnSpc>
                <a:spcPct val="100000"/>
              </a:lnSpc>
              <a:spcBef>
                <a:spcPts val="1190"/>
              </a:spcBef>
            </a:pP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600" spc="-25" dirty="0">
                <a:solidFill>
                  <a:srgbClr val="5B5B5B"/>
                </a:solidFill>
                <a:latin typeface="Calibri"/>
                <a:cs typeface="Calibri"/>
              </a:rPr>
              <a:t>trabalhador, 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600" spc="-20" dirty="0">
                <a:solidFill>
                  <a:srgbClr val="5B5B5B"/>
                </a:solidFill>
                <a:latin typeface="Calibri"/>
                <a:cs typeface="Calibri"/>
              </a:rPr>
              <a:t>exercer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sua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atividade, necessita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 manusear 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ferramentas e/ou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objetos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pesados por longos </a:t>
            </a:r>
            <a:r>
              <a:rPr sz="2600" spc="-57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períodos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 durante</a:t>
            </a:r>
            <a:r>
              <a:rPr sz="2600" spc="-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 jornada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trabalho.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O peso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da </a:t>
            </a:r>
            <a:r>
              <a:rPr sz="2600" spc="-20" dirty="0">
                <a:solidFill>
                  <a:srgbClr val="5B5B5B"/>
                </a:solidFill>
                <a:latin typeface="Calibri"/>
                <a:cs typeface="Calibri"/>
              </a:rPr>
              <a:t>ferramenta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cansa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muito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trabalhador podendo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gerar desconfortos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redução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da produtividade. 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Exceto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no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caso de 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ferramentas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bater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(martelos, machados),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as </a:t>
            </a:r>
            <a:r>
              <a:rPr sz="26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ferramentas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leves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são mais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fáceis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segurar com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as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mãos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600" spc="-57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permitem</a:t>
            </a:r>
            <a:r>
              <a:rPr sz="2600" spc="-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5B5B5B"/>
                </a:solidFill>
                <a:latin typeface="Calibri"/>
                <a:cs typeface="Calibri"/>
              </a:rPr>
              <a:t>operações</a:t>
            </a:r>
            <a:r>
              <a:rPr sz="26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5B5B5B"/>
                </a:solidFill>
                <a:latin typeface="Calibri"/>
                <a:cs typeface="Calibri"/>
              </a:rPr>
              <a:t>mais</a:t>
            </a:r>
            <a:r>
              <a:rPr sz="26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5B5B5B"/>
                </a:solidFill>
                <a:latin typeface="Calibri"/>
                <a:cs typeface="Calibri"/>
              </a:rPr>
              <a:t>precisas.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Como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avaliar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os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ergonômicos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17" y="1703323"/>
            <a:ext cx="6479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Manuseio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ferramentas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e ou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objetos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pesados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2983" y="2647188"/>
            <a:ext cx="5495925" cy="4006850"/>
            <a:chOff x="1212983" y="2647188"/>
            <a:chExt cx="5495925" cy="40068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1026" y="2647188"/>
              <a:ext cx="2857499" cy="1600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2983" y="4972811"/>
              <a:ext cx="2353055" cy="168097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327" y="2791967"/>
            <a:ext cx="2618232" cy="17434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9897" y="4683252"/>
            <a:ext cx="2951988" cy="19644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56581" y="3229355"/>
            <a:ext cx="2619755" cy="17434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63468"/>
            <a:ext cx="7975600" cy="4046854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  <a:tabLst>
                <a:tab pos="469265" algn="l"/>
              </a:tabLst>
            </a:pPr>
            <a:r>
              <a:rPr sz="2800" spc="-34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800" spc="-34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Uso</a:t>
            </a:r>
            <a:r>
              <a:rPr sz="28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frequente</a:t>
            </a:r>
            <a:r>
              <a:rPr sz="28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B4381"/>
                </a:solidFill>
                <a:latin typeface="Calibri"/>
                <a:cs typeface="Calibri"/>
              </a:rPr>
              <a:t>pedais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90"/>
              </a:spcBef>
              <a:tabLst>
                <a:tab pos="1252855" algn="l"/>
              </a:tabLst>
            </a:pP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NR</a:t>
            </a:r>
            <a:r>
              <a:rPr sz="31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17:</a:t>
            </a:r>
            <a:r>
              <a:rPr sz="3100" spc="-5" dirty="0">
                <a:solidFill>
                  <a:srgbClr val="5B5B5B"/>
                </a:solidFill>
                <a:latin typeface="Times New Roman"/>
                <a:cs typeface="Times New Roman"/>
              </a:rPr>
              <a:t>	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Os pedais</a:t>
            </a:r>
            <a:r>
              <a:rPr sz="31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demais 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comandos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 acionamento</a:t>
            </a:r>
            <a:r>
              <a:rPr sz="31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pelos</a:t>
            </a:r>
            <a:r>
              <a:rPr sz="31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pés</a:t>
            </a:r>
            <a:r>
              <a:rPr sz="31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5B5B5B"/>
                </a:solidFill>
                <a:latin typeface="Calibri"/>
                <a:cs typeface="Calibri"/>
              </a:rPr>
              <a:t>devem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5B5B5B"/>
                </a:solidFill>
                <a:latin typeface="Calibri"/>
                <a:cs typeface="Calibri"/>
              </a:rPr>
              <a:t>ter </a:t>
            </a:r>
            <a:r>
              <a:rPr sz="31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posicionamento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e dimensões 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que 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possibilitem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5B5B5B"/>
                </a:solidFill>
                <a:latin typeface="Calibri"/>
                <a:cs typeface="Calibri"/>
              </a:rPr>
              <a:t>fácil</a:t>
            </a:r>
            <a:r>
              <a:rPr sz="31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alcance,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bem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5B5B5B"/>
                </a:solidFill>
                <a:latin typeface="Calibri"/>
                <a:cs typeface="Calibri"/>
              </a:rPr>
              <a:t>como</a:t>
            </a:r>
            <a:r>
              <a:rPr sz="31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ângulos</a:t>
            </a:r>
            <a:r>
              <a:rPr sz="31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adequados</a:t>
            </a:r>
            <a:r>
              <a:rPr sz="3100" spc="-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5B5B5B"/>
                </a:solidFill>
                <a:latin typeface="Calibri"/>
                <a:cs typeface="Calibri"/>
              </a:rPr>
              <a:t>entre </a:t>
            </a:r>
            <a:r>
              <a:rPr sz="3100" spc="-68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as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5B5B5B"/>
                </a:solidFill>
                <a:latin typeface="Calibri"/>
                <a:cs typeface="Calibri"/>
              </a:rPr>
              <a:t>diversas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partes 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corpo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 do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30" dirty="0">
                <a:solidFill>
                  <a:srgbClr val="5B5B5B"/>
                </a:solidFill>
                <a:latin typeface="Calibri"/>
                <a:cs typeface="Calibri"/>
              </a:rPr>
              <a:t>trabalhador,</a:t>
            </a:r>
            <a:r>
              <a:rPr sz="31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em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 função 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das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5B5B5B"/>
                </a:solidFill>
                <a:latin typeface="Calibri"/>
                <a:cs typeface="Calibri"/>
              </a:rPr>
              <a:t>características</a:t>
            </a:r>
            <a:r>
              <a:rPr sz="31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peculiaridades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 do </a:t>
            </a:r>
            <a:r>
              <a:rPr sz="31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5B5B5B"/>
                </a:solidFill>
                <a:latin typeface="Calibri"/>
                <a:cs typeface="Calibri"/>
              </a:rPr>
              <a:t>trabalho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31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5B5B5B"/>
                </a:solidFill>
                <a:latin typeface="Calibri"/>
                <a:cs typeface="Calibri"/>
              </a:rPr>
              <a:t>ser </a:t>
            </a:r>
            <a:r>
              <a:rPr sz="3100" spc="-25" dirty="0">
                <a:solidFill>
                  <a:srgbClr val="5B5B5B"/>
                </a:solidFill>
                <a:latin typeface="Calibri"/>
                <a:cs typeface="Calibri"/>
              </a:rPr>
              <a:t>executado.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536" y="545083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1541" y="1704847"/>
            <a:ext cx="7963534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Manuseio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movimentação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cargas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e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volumes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sem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pega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com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pega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"pobre“</a:t>
            </a:r>
            <a:endParaRPr sz="2400">
              <a:latin typeface="Calibri"/>
              <a:cs typeface="Calibri"/>
            </a:endParaRPr>
          </a:p>
          <a:p>
            <a:pPr marL="469265" marR="76200" indent="-4572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trabalhador,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exercer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sua atividade, necessita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manusear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cargas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volumes</a:t>
            </a:r>
            <a:r>
              <a:rPr sz="24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sem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 pega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 “pega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5B5B5B"/>
                </a:solidFill>
                <a:latin typeface="Calibri"/>
                <a:cs typeface="Calibri"/>
              </a:rPr>
              <a:t>pobre”.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3987" y="4183379"/>
            <a:ext cx="9054465" cy="2982595"/>
            <a:chOff x="863987" y="4183379"/>
            <a:chExt cx="9054465" cy="29825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987" y="4183379"/>
              <a:ext cx="4856988" cy="24947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1497" y="4738115"/>
              <a:ext cx="4576571" cy="242773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6694" y="3371088"/>
            <a:ext cx="3323844" cy="13716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531" y="639571"/>
            <a:ext cx="5460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B4381"/>
                </a:solidFill>
              </a:rPr>
              <a:t>GRO</a:t>
            </a:r>
            <a:r>
              <a:rPr sz="2000" spc="-20" dirty="0">
                <a:solidFill>
                  <a:srgbClr val="0B4381"/>
                </a:solidFill>
              </a:rPr>
              <a:t> </a:t>
            </a:r>
            <a:r>
              <a:rPr sz="2000" dirty="0">
                <a:solidFill>
                  <a:srgbClr val="0B4381"/>
                </a:solidFill>
              </a:rPr>
              <a:t>–</a:t>
            </a:r>
            <a:r>
              <a:rPr sz="2000" spc="-5" dirty="0">
                <a:solidFill>
                  <a:srgbClr val="0B4381"/>
                </a:solidFill>
              </a:rPr>
              <a:t> GERENCIAMENTO</a:t>
            </a:r>
            <a:r>
              <a:rPr sz="2000" spc="-25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DE</a:t>
            </a:r>
            <a:r>
              <a:rPr sz="2000" spc="-10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RISCOS</a:t>
            </a:r>
            <a:r>
              <a:rPr sz="2000" spc="-15" dirty="0">
                <a:solidFill>
                  <a:srgbClr val="0B4381"/>
                </a:solidFill>
              </a:rPr>
              <a:t> OCUPACIONAIS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378" y="3817620"/>
            <a:ext cx="2016251" cy="20162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3312" y="1796287"/>
            <a:ext cx="8500745" cy="501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100"/>
              </a:spcBef>
              <a:tabLst>
                <a:tab pos="675005" algn="l"/>
              </a:tabLst>
            </a:pPr>
            <a:r>
              <a:rPr sz="2000" spc="-24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000" spc="-24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NR1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-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DISPOSIÇÕES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GERAIS</a:t>
            </a:r>
            <a:r>
              <a:rPr sz="20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GERENCIAMENTO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RISCOS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OCUPACIONAIS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Levantamento</a:t>
            </a:r>
            <a:r>
              <a:rPr sz="20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preliminar</a:t>
            </a:r>
            <a:r>
              <a:rPr sz="2000" b="1" spc="-3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perigos</a:t>
            </a:r>
            <a:endParaRPr sz="2000">
              <a:latin typeface="Calibri"/>
              <a:cs typeface="Calibri"/>
            </a:endParaRPr>
          </a:p>
          <a:p>
            <a:pPr marL="213360">
              <a:lnSpc>
                <a:spcPct val="100000"/>
              </a:lnSpc>
              <a:spcBef>
                <a:spcPts val="1655"/>
              </a:spcBef>
            </a:pP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Antes</a:t>
            </a:r>
            <a:r>
              <a:rPr sz="1800" b="1" spc="-5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do</a:t>
            </a:r>
            <a:r>
              <a:rPr sz="1800" b="1" spc="-2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início</a:t>
            </a:r>
            <a:r>
              <a:rPr sz="1800" b="1" spc="-4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do</a:t>
            </a:r>
            <a:r>
              <a:rPr sz="1800" b="1" spc="-2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processo</a:t>
            </a:r>
            <a:endParaRPr sz="1800">
              <a:latin typeface="Calibri"/>
              <a:cs typeface="Calibri"/>
            </a:endParaRPr>
          </a:p>
          <a:p>
            <a:pPr marL="213360" marR="869315">
              <a:lnSpc>
                <a:spcPct val="100000"/>
              </a:lnSpc>
              <a:spcBef>
                <a:spcPts val="1200"/>
              </a:spcBef>
            </a:pP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critério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da 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organização,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etapa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 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levantamento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preliminar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perigos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pode </a:t>
            </a:r>
            <a:r>
              <a:rPr sz="1800" b="1" spc="-39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estar</a:t>
            </a:r>
            <a:r>
              <a:rPr sz="1800" b="1" spc="-2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contemplada</a:t>
            </a:r>
            <a:r>
              <a:rPr sz="1800" b="1" spc="-3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na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etapa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identificação</a:t>
            </a:r>
            <a:r>
              <a:rPr sz="1800" b="1" spc="-4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 perigos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Identificação</a:t>
            </a:r>
            <a:r>
              <a:rPr sz="20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perigos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 –</a:t>
            </a:r>
            <a:r>
              <a:rPr sz="20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Fator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Risco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etapa</a:t>
            </a:r>
            <a:r>
              <a:rPr sz="1800" b="1" spc="-3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identificação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4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perigos</a:t>
            </a:r>
            <a:r>
              <a:rPr sz="1800" b="1" spc="-2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deve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incluir:</a:t>
            </a:r>
            <a:endParaRPr sz="1800">
              <a:latin typeface="Calibri"/>
              <a:cs typeface="Calibri"/>
            </a:endParaRPr>
          </a:p>
          <a:p>
            <a:pPr marL="706120" indent="-236854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706120" algn="l"/>
              </a:tabLst>
            </a:pP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descrição</a:t>
            </a:r>
            <a:r>
              <a:rPr sz="1800" b="1" spc="-3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dos</a:t>
            </a:r>
            <a:r>
              <a:rPr sz="1800" b="1" spc="-2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perigos</a:t>
            </a:r>
            <a:r>
              <a:rPr sz="1800" b="1" spc="-4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possíveis</a:t>
            </a:r>
            <a:r>
              <a:rPr sz="1800" b="1" spc="-3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lesões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ou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agravos</a:t>
            </a:r>
            <a:r>
              <a:rPr sz="1800" b="1" spc="-4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à</a:t>
            </a:r>
            <a:r>
              <a:rPr sz="1800" b="1" spc="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saúde;</a:t>
            </a:r>
            <a:endParaRPr sz="1800">
              <a:latin typeface="Calibri"/>
              <a:cs typeface="Calibri"/>
            </a:endParaRPr>
          </a:p>
          <a:p>
            <a:pPr marL="715010" indent="-246379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715645" algn="l"/>
              </a:tabLst>
            </a:pP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identificação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das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 fontes</a:t>
            </a:r>
            <a:r>
              <a:rPr sz="1800" b="1" spc="-5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ou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circunstâncias;</a:t>
            </a:r>
            <a:r>
              <a:rPr sz="1800" b="1" spc="-3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688975" indent="-22034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689610" algn="l"/>
              </a:tabLst>
            </a:pP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indicação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do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grupo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 de</a:t>
            </a:r>
            <a:r>
              <a:rPr sz="1800" b="1" spc="-3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trabalhadores</a:t>
            </a:r>
            <a:r>
              <a:rPr sz="1800" b="1" spc="-4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sujeitos aos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riscos.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37791"/>
            <a:ext cx="8049895" cy="42373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265" marR="297815" indent="-457200">
              <a:lnSpc>
                <a:spcPts val="2300"/>
              </a:lnSpc>
              <a:spcBef>
                <a:spcPts val="66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Posto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trabalho,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máquinas,</a:t>
            </a:r>
            <a:r>
              <a:rPr sz="24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ferramentas,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equipamentos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mobiliário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inadequados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e/ou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sem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regulagens</a:t>
            </a:r>
            <a:endParaRPr sz="2400">
              <a:latin typeface="Calibri"/>
              <a:cs typeface="Calibri"/>
            </a:endParaRPr>
          </a:p>
          <a:p>
            <a:pPr marL="469265" marR="1344295" indent="-457200">
              <a:lnSpc>
                <a:spcPct val="80000"/>
              </a:lnSpc>
              <a:spcBef>
                <a:spcPts val="1240"/>
              </a:spcBef>
              <a:tabLst>
                <a:tab pos="469265" algn="l"/>
              </a:tabLst>
            </a:pPr>
            <a:r>
              <a:rPr sz="2000" spc="-24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000" spc="-24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000" u="heavy" spc="-2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Posto</a:t>
            </a:r>
            <a:r>
              <a:rPr sz="20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de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2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Trabalho,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ferramentas/equipamentos</a:t>
            </a:r>
            <a:r>
              <a:rPr sz="2000" u="heavy" spc="2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ou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mobiliário </a:t>
            </a:r>
            <a:r>
              <a:rPr sz="2000" spc="-43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inadequados: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800"/>
              </a:spcBef>
            </a:pP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Aplicável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às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situações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em que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trabalhador,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exercer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sua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atividade,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 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disponha de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meios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regulagem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ajuste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em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seu mobiliário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e/ou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máquinas e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equipamentos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(mesa,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bancada,</a:t>
            </a:r>
            <a:r>
              <a:rPr sz="20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estação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trabalho,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B5B5B"/>
                </a:solidFill>
                <a:latin typeface="Calibri"/>
                <a:cs typeface="Calibri"/>
              </a:rPr>
              <a:t>monitor,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assento)</a:t>
            </a:r>
            <a:r>
              <a:rPr sz="20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estão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altura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adequada;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disponha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equipamentos ou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máquinas que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estejam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sem condições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uso;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mobiliário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ou equipamento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do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posto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possui espaço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movimentação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dos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segmentos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corporais;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equipamentos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ferramentas</a:t>
            </a:r>
            <a:r>
              <a:rPr sz="20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 </a:t>
            </a:r>
            <a:r>
              <a:rPr sz="2000" spc="-43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são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dimensionados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medidas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trabalhador,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obrigando-o</a:t>
            </a:r>
            <a:r>
              <a:rPr sz="2000" spc="-4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adotar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movimentos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posturas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desconfortáveis;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comandos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máquinas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estão </a:t>
            </a:r>
            <a:r>
              <a:rPr sz="2000" spc="-4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adaptados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para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uso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correto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pelo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(visualização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ruim,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altura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inadequada,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posição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na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sequência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errada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de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uso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-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forma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não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intuitiva).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701799"/>
            <a:ext cx="7590155" cy="415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600" spc="-31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600" spc="-31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600" b="1" spc="-15" dirty="0">
                <a:solidFill>
                  <a:srgbClr val="0B4381"/>
                </a:solidFill>
                <a:latin typeface="Calibri"/>
                <a:cs typeface="Calibri"/>
              </a:rPr>
              <a:t>Posto</a:t>
            </a:r>
            <a:r>
              <a:rPr sz="2600" b="1" spc="-3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6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B4381"/>
                </a:solidFill>
                <a:latin typeface="Calibri"/>
                <a:cs typeface="Calibri"/>
              </a:rPr>
              <a:t>trabalho,</a:t>
            </a:r>
            <a:r>
              <a:rPr sz="26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máquinas,</a:t>
            </a:r>
            <a:r>
              <a:rPr sz="26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B4381"/>
                </a:solidFill>
                <a:latin typeface="Calibri"/>
                <a:cs typeface="Calibri"/>
              </a:rPr>
              <a:t>ferramentas, </a:t>
            </a:r>
            <a:r>
              <a:rPr sz="2600" b="1" spc="-10" dirty="0">
                <a:solidFill>
                  <a:srgbClr val="0B4381"/>
                </a:solidFill>
                <a:latin typeface="Calibri"/>
                <a:cs typeface="Calibri"/>
              </a:rPr>
              <a:t> equipamentos</a:t>
            </a:r>
            <a:r>
              <a:rPr sz="2600" b="1" spc="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 mobiliário</a:t>
            </a:r>
            <a:r>
              <a:rPr sz="26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inadequados</a:t>
            </a:r>
            <a:r>
              <a:rPr sz="2600" b="1" spc="5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B4381"/>
                </a:solidFill>
                <a:latin typeface="Calibri"/>
                <a:cs typeface="Calibri"/>
              </a:rPr>
              <a:t>e/ou</a:t>
            </a:r>
            <a:r>
              <a:rPr sz="26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B4381"/>
                </a:solidFill>
                <a:latin typeface="Calibri"/>
                <a:cs typeface="Calibri"/>
              </a:rPr>
              <a:t>sem </a:t>
            </a:r>
            <a:r>
              <a:rPr sz="2600" b="1" spc="-57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B4381"/>
                </a:solidFill>
                <a:latin typeface="Calibri"/>
                <a:cs typeface="Calibri"/>
              </a:rPr>
              <a:t>regulagens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u="heavy" spc="-2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Posto </a:t>
            </a:r>
            <a:r>
              <a:rPr sz="24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de</a:t>
            </a:r>
            <a:r>
              <a:rPr sz="24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trabalho</a:t>
            </a:r>
            <a:r>
              <a:rPr sz="2400" u="heavy" spc="-3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improvisado:</a:t>
            </a:r>
            <a:endParaRPr sz="2400">
              <a:latin typeface="Calibri"/>
              <a:cs typeface="Calibri"/>
            </a:endParaRPr>
          </a:p>
          <a:p>
            <a:pPr marL="12700" marR="74295">
              <a:lnSpc>
                <a:spcPct val="100000"/>
              </a:lnSpc>
              <a:spcBef>
                <a:spcPts val="1800"/>
              </a:spcBef>
            </a:pP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posto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trabalho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não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está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adaptado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às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condições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psicofisiológicas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trabalhador,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ou não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houve</a:t>
            </a:r>
            <a:r>
              <a:rPr sz="24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planejamento </a:t>
            </a:r>
            <a:r>
              <a:rPr sz="2400" spc="-5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posto,</a:t>
            </a:r>
            <a:r>
              <a:rPr sz="24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utilizando-se</a:t>
            </a:r>
            <a:r>
              <a:rPr sz="24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materiais</a:t>
            </a:r>
            <a:r>
              <a:rPr sz="240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improvisados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sua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montagem. Exemplo: utilização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caixa para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apoio dos pés,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improvisações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elevar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uma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pessoa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no</a:t>
            </a:r>
            <a:r>
              <a:rPr sz="24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posto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trabalho; </a:t>
            </a:r>
            <a:r>
              <a:rPr sz="2400" spc="-5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mesa/cadeira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improvisados...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1536" y="545083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Como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avaliar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os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ergonômicos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704847"/>
            <a:ext cx="7756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Posto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trabalho,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máquinas,</a:t>
            </a:r>
            <a:r>
              <a:rPr sz="24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ferramentas,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equipamentos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mobiliário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inadequados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e/ou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sem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regulagens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92587" y="2759963"/>
            <a:ext cx="7905115" cy="2901950"/>
            <a:chOff x="1092587" y="2759963"/>
            <a:chExt cx="7905115" cy="2901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2350" y="2759963"/>
              <a:ext cx="2935223" cy="2037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2587" y="3361943"/>
              <a:ext cx="4674108" cy="229971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2350" y="5149595"/>
            <a:ext cx="3096767" cy="186537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1536" y="545083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Como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avaliar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os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ergonômicos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704847"/>
            <a:ext cx="7756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Posto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trabalho,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máquinas,</a:t>
            </a:r>
            <a:r>
              <a:rPr sz="24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ferramentas,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equipamentos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mobiliário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inadequados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e/ou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sem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regulagens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3715" y="3424427"/>
            <a:ext cx="8263255" cy="3542029"/>
            <a:chOff x="973715" y="3424427"/>
            <a:chExt cx="8263255" cy="35420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715" y="3424427"/>
              <a:ext cx="2584704" cy="33787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4417" y="5426963"/>
              <a:ext cx="3392423" cy="153923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0902" y="2855976"/>
            <a:ext cx="3198876" cy="24003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2762" y="2805683"/>
            <a:ext cx="2662427" cy="194614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24075"/>
            <a:ext cx="8061959" cy="497903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69265" marR="635635" indent="-457200">
              <a:lnSpc>
                <a:spcPct val="80000"/>
              </a:lnSpc>
              <a:spcBef>
                <a:spcPts val="765"/>
              </a:spcBef>
              <a:tabLst>
                <a:tab pos="469265" algn="l"/>
              </a:tabLst>
            </a:pPr>
            <a:r>
              <a:rPr sz="2800" spc="-34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800" spc="-34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800" b="1" spc="-30" dirty="0">
                <a:solidFill>
                  <a:srgbClr val="0B4381"/>
                </a:solidFill>
                <a:latin typeface="Calibri"/>
                <a:cs typeface="Calibri"/>
              </a:rPr>
              <a:t>Posto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 de</a:t>
            </a:r>
            <a:r>
              <a:rPr sz="28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trabalho,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máquinas,</a:t>
            </a:r>
            <a:r>
              <a:rPr sz="2800" b="1" spc="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ferramentas,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B4381"/>
                </a:solidFill>
                <a:latin typeface="Calibri"/>
                <a:cs typeface="Calibri"/>
              </a:rPr>
              <a:t>equipamentos</a:t>
            </a:r>
            <a:r>
              <a:rPr sz="28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ou mobiliário</a:t>
            </a:r>
            <a:r>
              <a:rPr sz="2800" b="1" spc="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B4381"/>
                </a:solidFill>
                <a:latin typeface="Calibri"/>
                <a:cs typeface="Calibri"/>
              </a:rPr>
              <a:t>inadequados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B4381"/>
                </a:solidFill>
                <a:latin typeface="Calibri"/>
                <a:cs typeface="Calibri"/>
              </a:rPr>
              <a:t>e/ou </a:t>
            </a:r>
            <a:r>
              <a:rPr sz="2800" b="1" spc="-6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sem</a:t>
            </a:r>
            <a:r>
              <a:rPr sz="28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regulagens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469265" algn="l"/>
              </a:tabLst>
            </a:pPr>
            <a:r>
              <a:rPr sz="2000" spc="-24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000" spc="-24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000" u="heavy" spc="-2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Posto</a:t>
            </a:r>
            <a:r>
              <a:rPr sz="2000" u="heavy" spc="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de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trabalho </a:t>
            </a:r>
            <a:r>
              <a:rPr sz="20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não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planejado/adaptado</a:t>
            </a:r>
            <a:r>
              <a:rPr sz="2000" u="heavy" spc="-3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para</a:t>
            </a:r>
            <a:r>
              <a:rPr sz="2000" u="heavy" spc="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a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posição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sentada:</a:t>
            </a:r>
            <a:endParaRPr sz="2000">
              <a:latin typeface="Calibri"/>
              <a:cs typeface="Calibri"/>
            </a:endParaRPr>
          </a:p>
          <a:p>
            <a:pPr marL="12700" marR="248920">
              <a:lnSpc>
                <a:spcPct val="80000"/>
              </a:lnSpc>
              <a:spcBef>
                <a:spcPts val="1200"/>
              </a:spcBef>
            </a:pP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Aplicável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ao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posto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 planejado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ou adaptado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realização </a:t>
            </a:r>
            <a:r>
              <a:rPr sz="2000" spc="-4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atividades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na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posição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sentada.</a:t>
            </a:r>
            <a:endParaRPr sz="2000">
              <a:latin typeface="Calibri"/>
              <a:cs typeface="Calibri"/>
            </a:endParaRPr>
          </a:p>
          <a:p>
            <a:pPr marL="12700" marR="31115">
              <a:lnSpc>
                <a:spcPct val="80000"/>
              </a:lnSpc>
              <a:spcBef>
                <a:spcPts val="1200"/>
              </a:spcBef>
            </a:pP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escolha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postura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sentado,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semi-sentado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pé,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depende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vários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fatores,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posição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dos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comandos</a:t>
            </a:r>
            <a:r>
              <a:rPr sz="20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materiais,</a:t>
            </a:r>
            <a:r>
              <a:rPr sz="2000" spc="4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tipo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manobras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a 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B5B5B"/>
                </a:solidFill>
                <a:latin typeface="Calibri"/>
                <a:cs typeface="Calibri"/>
              </a:rPr>
              <a:t>executar,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intensidade,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direção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sentido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das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forças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B5B5B"/>
                </a:solidFill>
                <a:latin typeface="Calibri"/>
                <a:cs typeface="Calibri"/>
              </a:rPr>
              <a:t>exercer,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frequência </a:t>
            </a:r>
            <a:r>
              <a:rPr sz="2000" spc="-4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das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mudanças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postura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espaço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disponível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os joelhos.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800"/>
              </a:spcBef>
            </a:pP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postura sentada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permite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melhor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controle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dos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movimentos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pois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esforço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-43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equilíbrio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é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reduzido.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É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melhor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postura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trabalhos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que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exijam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precisão.</a:t>
            </a:r>
            <a:endParaRPr sz="2000">
              <a:latin typeface="Calibri"/>
              <a:cs typeface="Calibri"/>
            </a:endParaRPr>
          </a:p>
          <a:p>
            <a:pPr marL="12700" marR="93345">
              <a:lnSpc>
                <a:spcPct val="80000"/>
              </a:lnSpc>
              <a:spcBef>
                <a:spcPts val="1800"/>
              </a:spcBef>
            </a:pP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postura semi-sentado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é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utilizada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apoiar as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nádegas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quando o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trabalho </a:t>
            </a:r>
            <a:r>
              <a:rPr sz="2000" spc="-4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pode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feito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sentado,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seja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por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limitações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físicas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local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particularidades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tarefa.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37791"/>
            <a:ext cx="8001000" cy="4625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265" marR="248920" indent="-457200">
              <a:lnSpc>
                <a:spcPts val="2300"/>
              </a:lnSpc>
              <a:spcBef>
                <a:spcPts val="66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Posto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trabalho,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máquinas,</a:t>
            </a:r>
            <a:r>
              <a:rPr sz="24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ferramentas,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equipamentos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mobiliário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inadequados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e/ou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sem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regulagens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69265" algn="l"/>
              </a:tabLst>
            </a:pPr>
            <a:r>
              <a:rPr sz="1800" spc="-22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800" spc="-22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800" u="heavy" spc="-2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Posto</a:t>
            </a:r>
            <a:r>
              <a:rPr sz="18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de</a:t>
            </a:r>
            <a:r>
              <a:rPr sz="1800" u="heavy" spc="1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trabalho</a:t>
            </a:r>
            <a:r>
              <a:rPr sz="1800" u="heavy" spc="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não </a:t>
            </a:r>
            <a:r>
              <a:rPr sz="18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planejado/adaptado</a:t>
            </a:r>
            <a:r>
              <a:rPr sz="1800" u="heavy" spc="2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para</a:t>
            </a:r>
            <a:r>
              <a:rPr sz="18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a</a:t>
            </a:r>
            <a:r>
              <a:rPr sz="1800" u="heavy" spc="2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posição</a:t>
            </a:r>
            <a:r>
              <a:rPr sz="18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sentada: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posição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em pé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somente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deve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ser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 utilizada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nos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casos: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299085" marR="193040" indent="-287020">
              <a:lnSpc>
                <a:spcPct val="80000"/>
              </a:lnSpc>
              <a:buClr>
                <a:srgbClr val="0B4381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tarefa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exige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deslocamentos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contínuos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como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no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caso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carteiros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pessoas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que </a:t>
            </a:r>
            <a:r>
              <a:rPr sz="1800" spc="-39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fazem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rondas;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370"/>
              </a:spcBef>
              <a:buClr>
                <a:srgbClr val="0B4381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tarefa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exige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manipulação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cargas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peso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igual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superior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4,5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kg;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80000"/>
              </a:lnSpc>
              <a:spcBef>
                <a:spcPts val="1800"/>
              </a:spcBef>
              <a:buClr>
                <a:srgbClr val="0B4381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tarefa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exige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alcances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amplos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frequentes,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cima,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frente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baixo,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no </a:t>
            </a:r>
            <a:r>
              <a:rPr sz="1800" spc="-39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entanto,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deve-se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tentar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reduzir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amplitude</a:t>
            </a:r>
            <a:r>
              <a:rPr sz="18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destes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alcances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possa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trabalhar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sentado;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B4381"/>
              </a:buClr>
              <a:buFont typeface="Arial MT"/>
              <a:buChar char="•"/>
            </a:pPr>
            <a:endParaRPr sz="1450">
              <a:latin typeface="Calibri"/>
              <a:cs typeface="Calibri"/>
            </a:endParaRPr>
          </a:p>
          <a:p>
            <a:pPr marL="299085" marR="552450" indent="-287020">
              <a:lnSpc>
                <a:spcPct val="80000"/>
              </a:lnSpc>
              <a:buClr>
                <a:srgbClr val="0B4381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tarefa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exige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operações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frequentes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vários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locais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trabalho,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fisicamente </a:t>
            </a:r>
            <a:r>
              <a:rPr sz="1800" spc="-39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separados;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370"/>
              </a:spcBef>
              <a:buClr>
                <a:srgbClr val="0B4381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tarefa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exige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aplicação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forças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baixo,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como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em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empacotamento.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37791"/>
            <a:ext cx="7762240" cy="44659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265" marR="10160" indent="-457200">
              <a:lnSpc>
                <a:spcPts val="2300"/>
              </a:lnSpc>
              <a:spcBef>
                <a:spcPts val="66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Posto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trabalho,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máquinas,</a:t>
            </a:r>
            <a:r>
              <a:rPr sz="24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ferramentas,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equipamentos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mobiliário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inadequados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e/ou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sem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regulagens</a:t>
            </a:r>
            <a:endParaRPr sz="2400">
              <a:latin typeface="Calibri"/>
              <a:cs typeface="Calibri"/>
            </a:endParaRPr>
          </a:p>
          <a:p>
            <a:pPr marL="469265" marR="334010" indent="-457200">
              <a:lnSpc>
                <a:spcPct val="80000"/>
              </a:lnSpc>
              <a:spcBef>
                <a:spcPts val="1240"/>
              </a:spcBef>
              <a:tabLst>
                <a:tab pos="469265" algn="l"/>
              </a:tabLst>
            </a:pPr>
            <a:r>
              <a:rPr sz="2000" spc="-24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000" spc="-24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000" u="heavy" spc="-2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Trabalho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com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necessidade</a:t>
            </a:r>
            <a:r>
              <a:rPr sz="2000" u="heavy" spc="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de </a:t>
            </a:r>
            <a:r>
              <a:rPr sz="20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alcance além</a:t>
            </a:r>
            <a:r>
              <a:rPr sz="2000" u="heavy" spc="1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das</a:t>
            </a:r>
            <a:r>
              <a:rPr sz="2000" u="heavy" spc="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zonas </a:t>
            </a:r>
            <a:r>
              <a:rPr sz="20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ideais</a:t>
            </a:r>
            <a:r>
              <a:rPr sz="2000" u="heavy" spc="3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para</a:t>
            </a:r>
            <a:r>
              <a:rPr sz="20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as </a:t>
            </a:r>
            <a:r>
              <a:rPr sz="2000" spc="-43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características</a:t>
            </a:r>
            <a:r>
              <a:rPr sz="2000" u="heavy" spc="30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do</a:t>
            </a:r>
            <a:r>
              <a:rPr sz="2000" u="heavy" spc="-2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B5B5B"/>
                </a:solidFill>
                <a:uFill>
                  <a:solidFill>
                    <a:srgbClr val="5C5C5C"/>
                  </a:solidFill>
                </a:uFill>
                <a:latin typeface="Calibri"/>
                <a:cs typeface="Calibri"/>
              </a:rPr>
              <a:t>trabalhador:</a:t>
            </a:r>
            <a:endParaRPr sz="2000">
              <a:latin typeface="Calibri"/>
              <a:cs typeface="Calibri"/>
            </a:endParaRPr>
          </a:p>
          <a:p>
            <a:pPr marL="12700" marR="207645">
              <a:lnSpc>
                <a:spcPct val="80000"/>
              </a:lnSpc>
              <a:spcBef>
                <a:spcPts val="1200"/>
              </a:spcBef>
            </a:pP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trabalhador,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exercer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sua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atividade,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necessita</a:t>
            </a:r>
            <a:r>
              <a:rPr sz="20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movimentar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seus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membros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além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das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posições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neutras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confortáveis,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alcançar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pontos </a:t>
            </a:r>
            <a:r>
              <a:rPr sz="2000" spc="-43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afastados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sua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zona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alcance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ideal,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adotando</a:t>
            </a:r>
            <a:r>
              <a:rPr sz="200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posturas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inadequadas.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200"/>
              </a:spcBef>
            </a:pP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É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bastante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pequena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distância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que pode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alcançada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comodamente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sem </a:t>
            </a:r>
            <a:r>
              <a:rPr sz="2000" spc="-43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necessário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inclinar-se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adiante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esticar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corpo.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Distâncias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grandes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podem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ocasionar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dores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no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pescoço,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nos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ombros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 na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região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inferior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das 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costas,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além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gerar operações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imprecisas.</a:t>
            </a:r>
            <a:endParaRPr sz="2000">
              <a:latin typeface="Calibri"/>
              <a:cs typeface="Calibri"/>
            </a:endParaRPr>
          </a:p>
          <a:p>
            <a:pPr marL="12700" marR="59690">
              <a:lnSpc>
                <a:spcPct val="80000"/>
              </a:lnSpc>
              <a:spcBef>
                <a:spcPts val="1200"/>
              </a:spcBef>
            </a:pP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Os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controles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e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materiais</a:t>
            </a:r>
            <a:r>
              <a:rPr sz="2000" spc="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situados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muito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longe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podem</a:t>
            </a:r>
            <a:r>
              <a:rPr sz="20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gerar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cansaço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aos 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trabalhadores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reduzir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sua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eficiência. </a:t>
            </a:r>
            <a:r>
              <a:rPr sz="2000" spc="-40" dirty="0">
                <a:solidFill>
                  <a:srgbClr val="5B5B5B"/>
                </a:solidFill>
                <a:latin typeface="Calibri"/>
                <a:cs typeface="Calibri"/>
              </a:rPr>
              <a:t>Tempo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energia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são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poupados 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situando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materiais,</a:t>
            </a:r>
            <a:r>
              <a:rPr sz="2000" spc="5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ferramentas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controles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uma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distância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confortável </a:t>
            </a:r>
            <a:r>
              <a:rPr sz="2000" spc="-43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alcance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dos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trabalhadores.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1536" y="545083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Como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avaliar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os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ergonômicos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704847"/>
            <a:ext cx="7756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Posto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trabalho,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máquinas,</a:t>
            </a:r>
            <a:r>
              <a:rPr sz="24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ferramentas,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equipamentos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mobiliário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inadequados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e/ou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sem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regulagens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1043" y="2979419"/>
            <a:ext cx="8848725" cy="3192780"/>
            <a:chOff x="931043" y="2979419"/>
            <a:chExt cx="8848725" cy="31927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1043" y="2979419"/>
              <a:ext cx="5126735" cy="30601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2745" y="3777995"/>
              <a:ext cx="3596640" cy="2394204"/>
            </a:xfrm>
            <a:prstGeom prst="rect">
              <a:avLst/>
            </a:prstGeom>
          </p:spPr>
        </p:pic>
      </p:grpSp>
      <p:sp>
        <p:nvSpPr>
          <p:cNvPr id="7" name="Retângulo 6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37791"/>
            <a:ext cx="8012430" cy="45135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265" marR="260350" indent="-457200">
              <a:lnSpc>
                <a:spcPts val="2300"/>
              </a:lnSpc>
              <a:spcBef>
                <a:spcPts val="66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Posto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trabalho,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máquinas,</a:t>
            </a:r>
            <a:r>
              <a:rPr sz="24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ferramentas,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equipamentos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mobiliário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inadequados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e/ou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sem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regulagens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230"/>
              </a:spcBef>
            </a:pP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NR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17: </a:t>
            </a:r>
            <a:r>
              <a:rPr sz="2200" spc="-3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manual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sentado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tenha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feito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pé,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bancadas,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mesas,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escrivaninhas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painéis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devem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proporcionar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ao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220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condições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boa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postura,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visualização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operação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devem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atender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aos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seguintes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requisitos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mínimos:</a:t>
            </a:r>
            <a:endParaRPr sz="2200">
              <a:latin typeface="Calibri"/>
              <a:cs typeface="Calibri"/>
            </a:endParaRPr>
          </a:p>
          <a:p>
            <a:pPr marL="469265" marR="32384" indent="-457200">
              <a:lnSpc>
                <a:spcPct val="8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200" spc="-27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200" spc="-27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a)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ter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altura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características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da superfície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compatíveis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tipo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atividade,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com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distância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requerida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olhos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ao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campo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altura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assento;</a:t>
            </a:r>
            <a:endParaRPr sz="2200">
              <a:latin typeface="Calibri"/>
              <a:cs typeface="Calibri"/>
            </a:endParaRPr>
          </a:p>
          <a:p>
            <a:pPr marL="469265" marR="1031875" indent="-457200">
              <a:lnSpc>
                <a:spcPct val="8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200" spc="-27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200" spc="-27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b)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ter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área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de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fácil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alcance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visualização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pelo </a:t>
            </a:r>
            <a:r>
              <a:rPr sz="2200" spc="-48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trabalhador.</a:t>
            </a:r>
            <a:endParaRPr sz="2200">
              <a:latin typeface="Calibri"/>
              <a:cs typeface="Calibri"/>
            </a:endParaRPr>
          </a:p>
          <a:p>
            <a:pPr marL="469265" marR="688975" indent="-457200">
              <a:lnSpc>
                <a:spcPct val="8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200" spc="-27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200" spc="-27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c)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ter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características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dimensionais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possibilitem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posicionamento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movimentação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adequados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dos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segmentos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corporais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37791"/>
            <a:ext cx="7756525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265" marR="5080" indent="-457200">
              <a:lnSpc>
                <a:spcPts val="2300"/>
              </a:lnSpc>
              <a:spcBef>
                <a:spcPts val="66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Posto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trabalho,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máquinas,</a:t>
            </a:r>
            <a:r>
              <a:rPr sz="24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ferramentas,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equipamentos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mobiliário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inadequados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e/ou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sem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regulagens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017" y="2491230"/>
            <a:ext cx="7881620" cy="37953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395"/>
              </a:spcBef>
            </a:pP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NR</a:t>
            </a:r>
            <a:r>
              <a:rPr sz="13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17: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equipamentos</a:t>
            </a:r>
            <a:r>
              <a:rPr sz="1300" spc="6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utilizados</a:t>
            </a:r>
            <a:r>
              <a:rPr sz="13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no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processamento</a:t>
            </a:r>
            <a:r>
              <a:rPr sz="1300" spc="5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eletrônico</a:t>
            </a:r>
            <a:r>
              <a:rPr sz="13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dados</a:t>
            </a:r>
            <a:r>
              <a:rPr sz="13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13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terminais</a:t>
            </a:r>
            <a:r>
              <a:rPr sz="13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vídeo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devem</a:t>
            </a:r>
            <a:r>
              <a:rPr sz="13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observar</a:t>
            </a:r>
            <a:r>
              <a:rPr sz="13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1300" spc="-2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seguinte: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Calibri"/>
              <a:cs typeface="Calibri"/>
            </a:endParaRPr>
          </a:p>
          <a:p>
            <a:pPr marL="469265" marR="165735" indent="-457200">
              <a:lnSpc>
                <a:spcPts val="1250"/>
              </a:lnSpc>
              <a:tabLst>
                <a:tab pos="469265" algn="l"/>
              </a:tabLst>
            </a:pPr>
            <a:r>
              <a:rPr sz="1300" spc="-16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300" spc="-16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b)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teclado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deve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independente</a:t>
            </a:r>
            <a:r>
              <a:rPr sz="1300" spc="5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ter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mobilidade,</a:t>
            </a:r>
            <a:r>
              <a:rPr sz="1300" spc="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permitindo</a:t>
            </a:r>
            <a:r>
              <a:rPr sz="13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ao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13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ajustá-lo</a:t>
            </a:r>
            <a:r>
              <a:rPr sz="13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acordo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as </a:t>
            </a:r>
            <a:r>
              <a:rPr sz="1300" spc="-2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5B5B5B"/>
                </a:solidFill>
                <a:latin typeface="Calibri"/>
                <a:cs typeface="Calibri"/>
              </a:rPr>
              <a:t>tarefas</a:t>
            </a:r>
            <a:r>
              <a:rPr sz="13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serem</a:t>
            </a:r>
            <a:r>
              <a:rPr sz="13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executadas;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Calibri"/>
              <a:cs typeface="Calibri"/>
            </a:endParaRPr>
          </a:p>
          <a:p>
            <a:pPr marL="469265" marR="60960" indent="-457200">
              <a:lnSpc>
                <a:spcPct val="80000"/>
              </a:lnSpc>
              <a:tabLst>
                <a:tab pos="469265" algn="l"/>
              </a:tabLst>
            </a:pPr>
            <a:r>
              <a:rPr sz="1300" spc="-16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300" spc="-16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c)</a:t>
            </a:r>
            <a:r>
              <a:rPr sz="13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tela,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13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teclado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suporte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documentos</a:t>
            </a:r>
            <a:r>
              <a:rPr sz="1300" spc="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devem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colocados</a:t>
            </a:r>
            <a:r>
              <a:rPr sz="13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maneira</a:t>
            </a:r>
            <a:r>
              <a:rPr sz="13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as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distâncias</a:t>
            </a:r>
            <a:r>
              <a:rPr sz="13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olho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tela, </a:t>
            </a:r>
            <a:r>
              <a:rPr sz="1300" spc="-2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olho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teclado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3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olho-documento</a:t>
            </a:r>
            <a:r>
              <a:rPr sz="1300" spc="5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sejam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aproximadamente</a:t>
            </a:r>
            <a:r>
              <a:rPr sz="13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iguais;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300" spc="-16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300" spc="-16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d)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serem</a:t>
            </a:r>
            <a:r>
              <a:rPr sz="13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posicionados</a:t>
            </a:r>
            <a:r>
              <a:rPr sz="1300" spc="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superfícies</a:t>
            </a:r>
            <a:r>
              <a:rPr sz="13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trabalho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altura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ajustável.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NR</a:t>
            </a:r>
            <a:r>
              <a:rPr sz="13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17: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assentos</a:t>
            </a:r>
            <a:r>
              <a:rPr sz="1300" spc="5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utilizados</a:t>
            </a:r>
            <a:r>
              <a:rPr sz="13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nos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postos</a:t>
            </a:r>
            <a:r>
              <a:rPr sz="1300" spc="4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trabalho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devem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atender</a:t>
            </a:r>
            <a:r>
              <a:rPr sz="13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aos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seguintes</a:t>
            </a:r>
            <a:r>
              <a:rPr sz="1300" spc="4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requisitos</a:t>
            </a:r>
            <a:r>
              <a:rPr sz="13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mínimos</a:t>
            </a:r>
            <a:r>
              <a:rPr sz="13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conforto: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1300" spc="-16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300" spc="-16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a)</a:t>
            </a:r>
            <a:r>
              <a:rPr sz="13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altura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ajustável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à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estatura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à</a:t>
            </a:r>
            <a:r>
              <a:rPr sz="13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natureza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função</a:t>
            </a:r>
            <a:r>
              <a:rPr sz="13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5B5B5B"/>
                </a:solidFill>
                <a:latin typeface="Calibri"/>
                <a:cs typeface="Calibri"/>
              </a:rPr>
              <a:t>exercida;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300" spc="-16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300" spc="-16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b)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características</a:t>
            </a:r>
            <a:r>
              <a:rPr sz="13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3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pouca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nenhuma</a:t>
            </a:r>
            <a:r>
              <a:rPr sz="13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conformação</a:t>
            </a:r>
            <a:r>
              <a:rPr sz="13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na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base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assento;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300" spc="-16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300" spc="-16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c) borda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frontal</a:t>
            </a:r>
            <a:r>
              <a:rPr sz="13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arredondada;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300" spc="-16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300" spc="-16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d)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encosto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forma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levemente</a:t>
            </a:r>
            <a:r>
              <a:rPr sz="1300" spc="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adaptada</a:t>
            </a:r>
            <a:r>
              <a:rPr sz="13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ao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corpo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3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B5B5B"/>
                </a:solidFill>
                <a:latin typeface="Calibri"/>
                <a:cs typeface="Calibri"/>
              </a:rPr>
              <a:t>proteção</a:t>
            </a:r>
            <a:r>
              <a:rPr sz="13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B5B5B"/>
                </a:solidFill>
                <a:latin typeface="Calibri"/>
                <a:cs typeface="Calibri"/>
              </a:rPr>
              <a:t>região</a:t>
            </a:r>
            <a:r>
              <a:rPr sz="13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5B5B5B"/>
                </a:solidFill>
                <a:latin typeface="Calibri"/>
                <a:cs typeface="Calibri"/>
              </a:rPr>
              <a:t>lombar.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016" y="1383791"/>
            <a:ext cx="8521700" cy="565785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731520">
              <a:lnSpc>
                <a:spcPct val="100000"/>
              </a:lnSpc>
              <a:spcBef>
                <a:spcPts val="1475"/>
              </a:spcBef>
            </a:pP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Avaliação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 riscos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ocupacionais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30"/>
              </a:spcBef>
              <a:buClr>
                <a:srgbClr val="0B438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Avaliar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os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riscos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ocupacionais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relativos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aos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perigos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identificados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(prevenção).</a:t>
            </a:r>
            <a:endParaRPr sz="1800">
              <a:latin typeface="Calibri"/>
              <a:cs typeface="Calibri"/>
            </a:endParaRPr>
          </a:p>
          <a:p>
            <a:pPr marL="299085" marR="42545" indent="-287020">
              <a:lnSpc>
                <a:spcPct val="100000"/>
              </a:lnSpc>
              <a:spcBef>
                <a:spcPts val="505"/>
              </a:spcBef>
              <a:buClr>
                <a:srgbClr val="0B438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Indicar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nível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risco ocupacional,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para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cada risco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-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determinado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pela combinação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da </a:t>
            </a:r>
            <a:r>
              <a:rPr sz="1800" b="1" spc="-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severidade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das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possíveis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lesões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ou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agravos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à saúde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com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probabilidade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ou chance de 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sua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ocorrência.</a:t>
            </a:r>
            <a:endParaRPr sz="1800">
              <a:latin typeface="Calibri"/>
              <a:cs typeface="Calibri"/>
            </a:endParaRPr>
          </a:p>
          <a:p>
            <a:pPr marL="641985" marR="5080" lvl="1" indent="-287020">
              <a:lnSpc>
                <a:spcPct val="100000"/>
              </a:lnSpc>
              <a:spcBef>
                <a:spcPts val="505"/>
              </a:spcBef>
              <a:buClr>
                <a:srgbClr val="0B4381"/>
              </a:buClr>
              <a:buFont typeface="Arial MT"/>
              <a:buChar char="•"/>
              <a:tabLst>
                <a:tab pos="641985" algn="l"/>
                <a:tab pos="642620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Usar as 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ferramentas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técnicas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avaliação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riscos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que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sejam adequadas ao risco </a:t>
            </a:r>
            <a:r>
              <a:rPr sz="1800" b="1" spc="-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ou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circunstância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em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avaliação.</a:t>
            </a:r>
            <a:endParaRPr sz="1800">
              <a:latin typeface="Calibri"/>
              <a:cs typeface="Calibri"/>
            </a:endParaRPr>
          </a:p>
          <a:p>
            <a:pPr marL="299085" marR="633730" indent="-287020">
              <a:lnSpc>
                <a:spcPct val="100000"/>
              </a:lnSpc>
              <a:spcBef>
                <a:spcPts val="490"/>
              </a:spcBef>
              <a:buClr>
                <a:srgbClr val="0B438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severidade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das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lesões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ou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agravos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à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saúde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deve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levar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em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conta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magnitude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da </a:t>
            </a:r>
            <a:r>
              <a:rPr sz="1800" b="1" spc="-3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consequência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número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trabalhadores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possivelmente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afetados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641985" marR="426720" lvl="1" indent="-287020">
              <a:lnSpc>
                <a:spcPct val="100000"/>
              </a:lnSpc>
              <a:spcBef>
                <a:spcPts val="505"/>
              </a:spcBef>
              <a:buClr>
                <a:srgbClr val="0B4381"/>
              </a:buClr>
              <a:buFont typeface="Arial MT"/>
              <a:buChar char="•"/>
              <a:tabLst>
                <a:tab pos="641985" algn="l"/>
                <a:tab pos="642620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magnitude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deve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levar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em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conta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as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consequências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ocorrência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acidentes </a:t>
            </a:r>
            <a:r>
              <a:rPr sz="1800" b="1" spc="-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ampliados.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Clr>
                <a:srgbClr val="0B438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probabilidade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ocorrência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das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lesões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ou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agravos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à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saúde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deve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avaliar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163320" indent="-236220">
              <a:lnSpc>
                <a:spcPct val="100000"/>
              </a:lnSpc>
              <a:spcBef>
                <a:spcPts val="490"/>
              </a:spcBef>
              <a:buAutoNum type="alphaLcParenR"/>
              <a:tabLst>
                <a:tab pos="1163320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os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requisitos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estabelecidos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em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Normas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Regulamentadoras;</a:t>
            </a:r>
            <a:endParaRPr sz="1800">
              <a:latin typeface="Calibri"/>
              <a:cs typeface="Calibri"/>
            </a:endParaRPr>
          </a:p>
          <a:p>
            <a:pPr marL="1172210" indent="-245745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1172845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as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medidas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prevenção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implementadas;</a:t>
            </a:r>
            <a:endParaRPr sz="1800">
              <a:latin typeface="Calibri"/>
              <a:cs typeface="Calibri"/>
            </a:endParaRPr>
          </a:p>
          <a:p>
            <a:pPr marL="1146175" indent="-219710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1146810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as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exigências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da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atividade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trabalho;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927100" marR="219075">
              <a:lnSpc>
                <a:spcPct val="100000"/>
              </a:lnSpc>
              <a:spcBef>
                <a:spcPts val="490"/>
              </a:spcBef>
              <a:buAutoNum type="alphaLcParenR"/>
              <a:tabLst>
                <a:tab pos="1172845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comparação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do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perfil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exposição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ocupacional com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valores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referência </a:t>
            </a:r>
            <a:r>
              <a:rPr sz="1800" b="1" spc="-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estabelecidos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na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NR-09.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0012" y="590804"/>
            <a:ext cx="5460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B4381"/>
                </a:solidFill>
              </a:rPr>
              <a:t>GRO</a:t>
            </a:r>
            <a:r>
              <a:rPr sz="2000" spc="-20" dirty="0">
                <a:solidFill>
                  <a:srgbClr val="0B4381"/>
                </a:solidFill>
              </a:rPr>
              <a:t> </a:t>
            </a:r>
            <a:r>
              <a:rPr sz="2000" dirty="0">
                <a:solidFill>
                  <a:srgbClr val="0B4381"/>
                </a:solidFill>
              </a:rPr>
              <a:t>–</a:t>
            </a:r>
            <a:r>
              <a:rPr sz="2000" spc="-5" dirty="0">
                <a:solidFill>
                  <a:srgbClr val="0B4381"/>
                </a:solidFill>
              </a:rPr>
              <a:t> GERENCIAMENTO</a:t>
            </a:r>
            <a:r>
              <a:rPr sz="2000" spc="-25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DE</a:t>
            </a:r>
            <a:r>
              <a:rPr sz="2000" spc="-10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RISCOS</a:t>
            </a:r>
            <a:r>
              <a:rPr sz="2000" spc="-15" dirty="0">
                <a:solidFill>
                  <a:srgbClr val="0B4381"/>
                </a:solidFill>
              </a:rPr>
              <a:t> OCUPACIONAIS</a:t>
            </a:r>
            <a:endParaRPr sz="2000" dirty="0"/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1536" y="545083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Como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B4381"/>
                </a:solidFill>
                <a:latin typeface="Calibri"/>
                <a:cs typeface="Calibri"/>
              </a:rPr>
              <a:t>avaliar</a:t>
            </a:r>
            <a:r>
              <a:rPr sz="28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os</a:t>
            </a:r>
            <a:r>
              <a:rPr sz="28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800" b="1" spc="-15" dirty="0">
                <a:solidFill>
                  <a:srgbClr val="0B4381"/>
                </a:solidFill>
                <a:latin typeface="Calibri"/>
                <a:cs typeface="Calibri"/>
              </a:rPr>
              <a:t>ergonômicos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704847"/>
            <a:ext cx="7756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Posto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trabalho,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máquinas,</a:t>
            </a:r>
            <a:r>
              <a:rPr sz="24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ferramentas,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equipamentos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mobiliário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inadequados</a:t>
            </a:r>
            <a:r>
              <a:rPr sz="24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e/ou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sem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regulagens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7807" y="2807208"/>
            <a:ext cx="8735695" cy="2879090"/>
            <a:chOff x="947807" y="2807208"/>
            <a:chExt cx="8735695" cy="28790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807" y="3208020"/>
              <a:ext cx="4087367" cy="2078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0746" y="2807208"/>
              <a:ext cx="4262628" cy="2878835"/>
            </a:xfrm>
            <a:prstGeom prst="rect">
              <a:avLst/>
            </a:prstGeom>
          </p:spPr>
        </p:pic>
      </p:grpSp>
      <p:sp>
        <p:nvSpPr>
          <p:cNvPr id="7" name="Retângulo 6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18444"/>
            <a:ext cx="8035290" cy="491299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  <a:tabLst>
                <a:tab pos="469265" algn="l"/>
              </a:tabLst>
            </a:pPr>
            <a:r>
              <a:rPr sz="2700" spc="-33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700" spc="-33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700" b="1" spc="-30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r>
              <a:rPr sz="27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0B4381"/>
                </a:solidFill>
                <a:latin typeface="Calibri"/>
                <a:cs typeface="Calibri"/>
              </a:rPr>
              <a:t>realizado</a:t>
            </a:r>
            <a:r>
              <a:rPr sz="2700" b="1" spc="3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0B4381"/>
                </a:solidFill>
                <a:latin typeface="Calibri"/>
                <a:cs typeface="Calibri"/>
              </a:rPr>
              <a:t>sem</a:t>
            </a:r>
            <a:r>
              <a:rPr sz="27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0B4381"/>
                </a:solidFill>
                <a:latin typeface="Calibri"/>
                <a:cs typeface="Calibri"/>
              </a:rPr>
              <a:t>pausas</a:t>
            </a:r>
            <a:r>
              <a:rPr sz="27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700" b="1" spc="-20" dirty="0">
                <a:solidFill>
                  <a:srgbClr val="0B4381"/>
                </a:solidFill>
                <a:latin typeface="Calibri"/>
                <a:cs typeface="Calibri"/>
              </a:rPr>
              <a:t>para</a:t>
            </a:r>
            <a:r>
              <a:rPr sz="27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0B4381"/>
                </a:solidFill>
                <a:latin typeface="Calibri"/>
                <a:cs typeface="Calibri"/>
              </a:rPr>
              <a:t>descanso</a:t>
            </a:r>
            <a:endParaRPr sz="2700">
              <a:latin typeface="Calibri"/>
              <a:cs typeface="Calibri"/>
            </a:endParaRPr>
          </a:p>
          <a:p>
            <a:pPr marL="12700" marR="142240">
              <a:lnSpc>
                <a:spcPct val="80000"/>
              </a:lnSpc>
              <a:spcBef>
                <a:spcPts val="1220"/>
              </a:spcBef>
            </a:pP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trabalhador,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para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exercer</a:t>
            </a:r>
            <a:r>
              <a:rPr sz="2200" spc="4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sua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atividade,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dispõe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interrupções </a:t>
            </a:r>
            <a:r>
              <a:rPr sz="2200" spc="-48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periódicas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descanso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durante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jornada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trabalho.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são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consideradas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pausas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descanso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micropausas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tarefa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ou 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interrupções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incidentais.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Somente</a:t>
            </a:r>
            <a:r>
              <a:rPr sz="2200" spc="4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pausas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programadas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efetivo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descanso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podem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amenizar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risco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adoecimento</a:t>
            </a:r>
            <a:r>
              <a:rPr sz="22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situações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sobrecarga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estática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dinâmica.</a:t>
            </a:r>
            <a:endParaRPr sz="2200">
              <a:latin typeface="Calibri"/>
              <a:cs typeface="Calibri"/>
            </a:endParaRPr>
          </a:p>
          <a:p>
            <a:pPr marL="469265" marR="102870" indent="-457200">
              <a:lnSpc>
                <a:spcPct val="8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200" spc="-27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200" spc="-27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NR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17: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Nas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atividades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exijam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sobrecarga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muscular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estática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dinâmica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do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pescoço,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ombros,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dorso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membros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superiores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inferiores,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partir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análise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ergonômica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trabalho, deve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ser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observado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seguinte: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b)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devem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incluídas</a:t>
            </a:r>
            <a:r>
              <a:rPr sz="22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pausas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descanso.</a:t>
            </a:r>
            <a:endParaRPr sz="2200">
              <a:latin typeface="Calibri"/>
              <a:cs typeface="Calibri"/>
            </a:endParaRPr>
          </a:p>
          <a:p>
            <a:pPr marL="469265" marR="5080" indent="-457200">
              <a:lnSpc>
                <a:spcPct val="8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200" spc="-27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200" spc="-27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NR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17: Nas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atividades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entrada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dados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deve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5B5B5B"/>
                </a:solidFill>
                <a:latin typeface="Calibri"/>
                <a:cs typeface="Calibri"/>
              </a:rPr>
              <a:t>haver,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no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mínimo,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uma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pausa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10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minutos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cada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50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minutos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trabalhados,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não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deduzidos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da jornada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normal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trabalho.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52638"/>
            <a:ext cx="7929245" cy="46983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469265" algn="l"/>
              </a:tabLst>
            </a:pPr>
            <a:r>
              <a:rPr sz="2100" spc="-254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100" spc="-254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100" b="1" spc="-5" dirty="0">
                <a:solidFill>
                  <a:srgbClr val="0B4381"/>
                </a:solidFill>
                <a:latin typeface="Calibri"/>
                <a:cs typeface="Calibri"/>
              </a:rPr>
              <a:t>Necessidade</a:t>
            </a:r>
            <a:r>
              <a:rPr sz="21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2100" b="1" spc="-10" dirty="0">
                <a:solidFill>
                  <a:srgbClr val="0B4381"/>
                </a:solidFill>
                <a:latin typeface="Calibri"/>
                <a:cs typeface="Calibri"/>
              </a:rPr>
              <a:t>manter</a:t>
            </a:r>
            <a:r>
              <a:rPr sz="21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B4381"/>
                </a:solidFill>
                <a:latin typeface="Calibri"/>
                <a:cs typeface="Calibri"/>
              </a:rPr>
              <a:t>ritmos</a:t>
            </a:r>
            <a:r>
              <a:rPr sz="21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B4381"/>
                </a:solidFill>
                <a:latin typeface="Calibri"/>
                <a:cs typeface="Calibri"/>
              </a:rPr>
              <a:t>intensos</a:t>
            </a:r>
            <a:r>
              <a:rPr sz="21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1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endParaRPr sz="2100">
              <a:latin typeface="Calibri"/>
              <a:cs typeface="Calibri"/>
            </a:endParaRPr>
          </a:p>
          <a:p>
            <a:pPr marL="12700" marR="102870">
              <a:lnSpc>
                <a:spcPct val="80000"/>
              </a:lnSpc>
              <a:spcBef>
                <a:spcPts val="1200"/>
              </a:spcBef>
            </a:pP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trabalhador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necessita</a:t>
            </a:r>
            <a:r>
              <a:rPr sz="20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manter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um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ritmo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intenso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trabalho,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seja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físico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000" spc="-43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mental,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cumprir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suas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atividades.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  <a:tabLst>
                <a:tab pos="469265" algn="l"/>
              </a:tabLst>
            </a:pPr>
            <a:r>
              <a:rPr sz="1800" spc="-22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800" spc="-22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MANUAL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APLICAÇÃO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NORMA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REGULAMENTADORA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Nº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17: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200"/>
              </a:spcBef>
            </a:pP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ritmo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trabalho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pode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imposto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pela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máquina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(no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caso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uma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linha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montagem, com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operações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devem,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às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vezes,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 executadas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menos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um 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minuto)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gerenciado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pelo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ao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longo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um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dia,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embora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mantendo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uma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cota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produção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diária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-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ritmo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livre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(como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na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linha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montagem com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estoque- </a:t>
            </a:r>
            <a:r>
              <a:rPr sz="1800" spc="-39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tampão).</a:t>
            </a:r>
            <a:endParaRPr sz="1800">
              <a:latin typeface="Calibri"/>
              <a:cs typeface="Calibri"/>
            </a:endParaRPr>
          </a:p>
          <a:p>
            <a:pPr marL="12700" marR="196215">
              <a:lnSpc>
                <a:spcPct val="80000"/>
              </a:lnSpc>
              <a:spcBef>
                <a:spcPts val="1200"/>
              </a:spcBef>
            </a:pP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Ele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pode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também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ser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influenciado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pelo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modo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remuneração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(salário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baseado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no 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número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de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toques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sobre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teclado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como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na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digitação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por unidades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produzidas), </a:t>
            </a:r>
            <a:r>
              <a:rPr sz="1800" spc="-39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teoricamente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um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ritmo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livre,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mas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que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induz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uma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auto-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aceleração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mais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respeita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sua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percepção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fadiga.</a:t>
            </a:r>
            <a:endParaRPr sz="1800">
              <a:latin typeface="Calibri"/>
              <a:cs typeface="Calibri"/>
            </a:endParaRPr>
          </a:p>
          <a:p>
            <a:pPr marL="12700" marR="146685">
              <a:lnSpc>
                <a:spcPct val="80000"/>
              </a:lnSpc>
              <a:spcBef>
                <a:spcPts val="1200"/>
              </a:spcBef>
            </a:pP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ritmo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livre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mais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tolerado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pelo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trabalhador,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pois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permite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contornar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incidentes </a:t>
            </a:r>
            <a:r>
              <a:rPr sz="1800" spc="-39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sem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diminuir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produção.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26456"/>
            <a:ext cx="8052434" cy="462597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Cadência do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imposta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por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um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equipamento</a:t>
            </a:r>
            <a:endParaRPr sz="2400">
              <a:latin typeface="Calibri"/>
              <a:cs typeface="Calibri"/>
            </a:endParaRPr>
          </a:p>
          <a:p>
            <a:pPr marL="12700" marR="458470">
              <a:lnSpc>
                <a:spcPct val="80000"/>
              </a:lnSpc>
              <a:spcBef>
                <a:spcPts val="1215"/>
              </a:spcBef>
            </a:pP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Situações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em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escolhe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livremente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cadência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do 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trabalho,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sendo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esta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imposta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por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um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equipamento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como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esteira,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linha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-43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montagem, etc.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Calibri"/>
              <a:cs typeface="Calibri"/>
            </a:endParaRPr>
          </a:p>
          <a:p>
            <a:pPr marL="469265" marR="1053465" indent="-457200">
              <a:lnSpc>
                <a:spcPct val="8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com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necessidade de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variação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 turnos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noturno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215"/>
              </a:spcBef>
            </a:pP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necessita</a:t>
            </a:r>
            <a:r>
              <a:rPr sz="20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exercer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sua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atividade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em jornadas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escalonadas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que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podem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ter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turnos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variáveis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entre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matutino,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vespertino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noturno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exercer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suas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atividades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no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período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entre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22:00 e 05:00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horas,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trabalhador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urbano;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entre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21:00 e 05:00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horas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 trabalhador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rural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na 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lavoura </a:t>
            </a:r>
            <a:r>
              <a:rPr sz="2000" spc="-4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entre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20:00</a:t>
            </a:r>
            <a:r>
              <a:rPr sz="200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 04:00</a:t>
            </a:r>
            <a:r>
              <a:rPr sz="20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horas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rural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na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pecuária.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B5B5B"/>
                </a:solidFill>
                <a:latin typeface="Calibri"/>
                <a:cs typeface="Calibri"/>
              </a:rPr>
              <a:t>Tais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situações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devem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reconhecidas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como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riscos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à saúde,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pelas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alterações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psicofisiológicas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sociais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provocam,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conforme</a:t>
            </a:r>
            <a:r>
              <a:rPr sz="20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literatura</a:t>
            </a:r>
            <a:r>
              <a:rPr sz="20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técnica.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confunde</a:t>
            </a:r>
            <a:r>
              <a:rPr sz="2000" spc="-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mera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informação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da jornada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64522"/>
            <a:ext cx="7995284" cy="45789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Monotonia</a:t>
            </a:r>
            <a:endParaRPr sz="2400">
              <a:latin typeface="Calibri"/>
              <a:cs typeface="Calibri"/>
            </a:endParaRPr>
          </a:p>
          <a:p>
            <a:pPr marL="12700" marR="43180">
              <a:lnSpc>
                <a:spcPts val="2400"/>
              </a:lnSpc>
              <a:spcBef>
                <a:spcPts val="1175"/>
              </a:spcBef>
            </a:pP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 trabalhador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B5B5B"/>
                </a:solidFill>
                <a:latin typeface="Calibri"/>
                <a:cs typeface="Calibri"/>
              </a:rPr>
              <a:t>está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alocado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5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ambiente</a:t>
            </a:r>
            <a:r>
              <a:rPr sz="25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uniforme,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pobre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em </a:t>
            </a:r>
            <a:r>
              <a:rPr sz="2500" spc="-55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estímulos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pouco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B5B5B"/>
                </a:solidFill>
                <a:latin typeface="Calibri"/>
                <a:cs typeface="Calibri"/>
              </a:rPr>
              <a:t>excitantes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B5B5B"/>
                </a:solidFill>
                <a:latin typeface="Calibri"/>
                <a:cs typeface="Calibri"/>
              </a:rPr>
              <a:t>executa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mesmo</a:t>
            </a:r>
            <a:r>
              <a:rPr sz="25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tipo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5B5B5B"/>
                </a:solidFill>
                <a:latin typeface="Calibri"/>
                <a:cs typeface="Calibri"/>
              </a:rPr>
              <a:t>tarefa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continuamente</a:t>
            </a:r>
            <a:r>
              <a:rPr sz="25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B5B5B"/>
                </a:solidFill>
                <a:latin typeface="Calibri"/>
                <a:cs typeface="Calibri"/>
              </a:rPr>
              <a:t>durante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jornada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trabalho.</a:t>
            </a:r>
            <a:endParaRPr sz="2500">
              <a:latin typeface="Calibri"/>
              <a:cs typeface="Calibri"/>
            </a:endParaRPr>
          </a:p>
          <a:p>
            <a:pPr marL="12700" marR="19050">
              <a:lnSpc>
                <a:spcPct val="80000"/>
              </a:lnSpc>
              <a:spcBef>
                <a:spcPts val="1220"/>
              </a:spcBef>
            </a:pPr>
            <a:r>
              <a:rPr sz="2500" spc="-50" dirty="0">
                <a:solidFill>
                  <a:srgbClr val="5B5B5B"/>
                </a:solidFill>
                <a:latin typeface="Calibri"/>
                <a:cs typeface="Calibri"/>
              </a:rPr>
              <a:t>Tarefas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B5B5B"/>
                </a:solidFill>
                <a:latin typeface="Calibri"/>
                <a:cs typeface="Calibri"/>
              </a:rPr>
              <a:t>favorecem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motivação,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muito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burocráticas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5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apresentam</a:t>
            </a:r>
            <a:r>
              <a:rPr sz="2500" spc="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um</a:t>
            </a:r>
            <a:r>
              <a:rPr sz="25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ritmo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 muito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intenso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podem</a:t>
            </a:r>
            <a:r>
              <a:rPr sz="25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B5B5B"/>
                </a:solidFill>
                <a:latin typeface="Calibri"/>
                <a:cs typeface="Calibri"/>
              </a:rPr>
              <a:t>fazer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com </a:t>
            </a:r>
            <a:r>
              <a:rPr sz="2500" spc="-55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esses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trabalhadores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 se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interessem</a:t>
            </a:r>
            <a:r>
              <a:rPr sz="25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cada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B5B5B"/>
                </a:solidFill>
                <a:latin typeface="Calibri"/>
                <a:cs typeface="Calibri"/>
              </a:rPr>
              <a:t>vez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menos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pela 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B5B5B"/>
                </a:solidFill>
                <a:latin typeface="Calibri"/>
                <a:cs typeface="Calibri"/>
              </a:rPr>
              <a:t>execução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suas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atividades.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200"/>
              </a:spcBef>
            </a:pP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monotonia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pode</a:t>
            </a:r>
            <a:r>
              <a:rPr sz="25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causar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uma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distração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atenção.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 Isso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facilmente</a:t>
            </a:r>
            <a:r>
              <a:rPr sz="25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B5B5B"/>
                </a:solidFill>
                <a:latin typeface="Calibri"/>
                <a:cs typeface="Calibri"/>
              </a:rPr>
              <a:t>provoca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 um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trabalho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baixa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qualidade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B5B5B"/>
                </a:solidFill>
                <a:latin typeface="Calibri"/>
                <a:cs typeface="Calibri"/>
              </a:rPr>
              <a:t>até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mesmo</a:t>
            </a:r>
            <a:r>
              <a:rPr sz="25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acidentes.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5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monotonia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deve</a:t>
            </a:r>
            <a:r>
              <a:rPr sz="25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25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vencida</a:t>
            </a:r>
            <a:r>
              <a:rPr sz="25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manter </a:t>
            </a:r>
            <a:r>
              <a:rPr sz="2500" spc="-55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25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trabalhadores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alerta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25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produtivos.</a:t>
            </a:r>
            <a:r>
              <a:rPr sz="25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realização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5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várias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B5B5B"/>
                </a:solidFill>
                <a:latin typeface="Calibri"/>
                <a:cs typeface="Calibri"/>
              </a:rPr>
              <a:t>tarefas</a:t>
            </a:r>
            <a:r>
              <a:rPr sz="25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5B5B5B"/>
                </a:solidFill>
                <a:latin typeface="Calibri"/>
                <a:cs typeface="Calibri"/>
              </a:rPr>
              <a:t>prepara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25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trabalhadores</a:t>
            </a:r>
            <a:r>
              <a:rPr sz="25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5B5B5B"/>
                </a:solidFill>
                <a:latin typeface="Calibri"/>
                <a:cs typeface="Calibri"/>
              </a:rPr>
              <a:t>em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inúmeras</a:t>
            </a:r>
            <a:r>
              <a:rPr sz="25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B5B5B"/>
                </a:solidFill>
                <a:latin typeface="Calibri"/>
                <a:cs typeface="Calibri"/>
              </a:rPr>
              <a:t>técnicas.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17158"/>
            <a:ext cx="7691120" cy="210502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Insuficiência de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capacitação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para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execução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da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tarefa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25"/>
              </a:spcBef>
            </a:pP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trabalhador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participa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um plano de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desenvolvimento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profissional, </a:t>
            </a:r>
            <a:r>
              <a:rPr sz="2000" spc="-4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recebe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instruções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formais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trabalho, cursos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treinamentos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relacionados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à sua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área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atuação.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Exerce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atividade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sem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treinamento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capacitação necessários</a:t>
            </a:r>
            <a:r>
              <a:rPr sz="20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 tal.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37791"/>
            <a:ext cx="8011795" cy="45878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265" marR="180975" indent="-457200">
              <a:lnSpc>
                <a:spcPts val="2300"/>
              </a:lnSpc>
              <a:spcBef>
                <a:spcPts val="66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Trabalho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com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utilização rigorosa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metas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produção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remunerado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por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produção</a:t>
            </a:r>
            <a:endParaRPr sz="2400">
              <a:latin typeface="Calibri"/>
              <a:cs typeface="Calibri"/>
            </a:endParaRPr>
          </a:p>
          <a:p>
            <a:pPr marL="12700" marR="273050">
              <a:lnSpc>
                <a:spcPct val="80000"/>
              </a:lnSpc>
              <a:spcBef>
                <a:spcPts val="1240"/>
              </a:spcBef>
            </a:pP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trabalhador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é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cobrado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por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metas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produtividade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que não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estão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acordo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20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sua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realidade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alcance,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conforto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segurança,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seja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por </a:t>
            </a:r>
            <a:r>
              <a:rPr sz="2000" spc="-43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características</a:t>
            </a:r>
            <a:r>
              <a:rPr sz="20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pessoais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falta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de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meios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produção</a:t>
            </a:r>
            <a:r>
              <a:rPr sz="2000" spc="-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adequados.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200"/>
              </a:spcBef>
            </a:pP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recebe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mais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quanto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maior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sua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produção.</a:t>
            </a:r>
            <a:r>
              <a:rPr sz="2000" spc="-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B5B5B"/>
                </a:solidFill>
                <a:latin typeface="Calibri"/>
                <a:cs typeface="Calibri"/>
              </a:rPr>
              <a:t>Trata-se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risco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porque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ser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humano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é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compelido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acelerar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seu</a:t>
            </a:r>
            <a:r>
              <a:rPr sz="20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ritmo,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mesmo</a:t>
            </a:r>
            <a:r>
              <a:rPr sz="20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extrapolando </a:t>
            </a:r>
            <a:r>
              <a:rPr sz="2000" spc="-4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suas capacidades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físicas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cognitivas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quando é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estimulado pecuniariamente,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pois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não</a:t>
            </a:r>
            <a:r>
              <a:rPr sz="20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tem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como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 prever</a:t>
            </a:r>
            <a:r>
              <a:rPr sz="20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efeitos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deletérios</a:t>
            </a:r>
            <a:r>
              <a:rPr sz="2000" spc="4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as</a:t>
            </a:r>
            <a:r>
              <a:rPr sz="20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estruturas</a:t>
            </a:r>
            <a:r>
              <a:rPr sz="20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corporais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 médio</a:t>
            </a:r>
            <a:r>
              <a:rPr sz="2000" dirty="0">
                <a:solidFill>
                  <a:srgbClr val="5B5B5B"/>
                </a:solidFill>
                <a:latin typeface="Calibri"/>
                <a:cs typeface="Calibri"/>
              </a:rPr>
              <a:t> e </a:t>
            </a:r>
            <a:r>
              <a:rPr sz="2000" spc="-5" dirty="0">
                <a:solidFill>
                  <a:srgbClr val="5B5B5B"/>
                </a:solidFill>
                <a:latin typeface="Calibri"/>
                <a:cs typeface="Calibri"/>
              </a:rPr>
              <a:t>longo</a:t>
            </a:r>
            <a:r>
              <a:rPr sz="2000" spc="-4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B5B5B"/>
                </a:solidFill>
                <a:latin typeface="Calibri"/>
                <a:cs typeface="Calibri"/>
              </a:rPr>
              <a:t>prazos.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469265" algn="l"/>
              </a:tabLst>
            </a:pPr>
            <a:r>
              <a:rPr sz="1800" spc="-22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800" spc="-22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MANUAL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APLICAÇÃO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DA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NORMA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B5B5B"/>
                </a:solidFill>
                <a:latin typeface="Calibri"/>
                <a:cs typeface="Calibri"/>
              </a:rPr>
              <a:t>REGULAMENTADORA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Nº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17:</a:t>
            </a:r>
            <a:endParaRPr sz="1800">
              <a:latin typeface="Calibri"/>
              <a:cs typeface="Calibri"/>
            </a:endParaRPr>
          </a:p>
          <a:p>
            <a:pPr marL="12700" marR="12700">
              <a:lnSpc>
                <a:spcPct val="79800"/>
              </a:lnSpc>
              <a:spcBef>
                <a:spcPts val="1205"/>
              </a:spcBef>
            </a:pP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Objetivos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metas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podem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ser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fixados,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mas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imprescindível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haja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margens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 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liberdade</a:t>
            </a:r>
            <a:r>
              <a:rPr sz="18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trabalhador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possa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gerenciar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seu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tempo.</a:t>
            </a:r>
            <a:r>
              <a:rPr sz="18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É a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única</a:t>
            </a:r>
            <a:r>
              <a:rPr sz="18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maneira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de 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evitar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entre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esgotamento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(físico)</a:t>
            </a:r>
            <a:r>
              <a:rPr sz="18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estresse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emocional.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Isso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evidentemente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está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bem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distante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do</a:t>
            </a:r>
            <a:r>
              <a:rPr sz="18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observado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na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B5B5B"/>
                </a:solidFill>
                <a:latin typeface="Calibri"/>
                <a:cs typeface="Calibri"/>
              </a:rPr>
              <a:t>prática,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trabalhadores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têm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desenvolvido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lutas </a:t>
            </a:r>
            <a:r>
              <a:rPr sz="1800" spc="-39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para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18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as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exigências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tempo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B5B5B"/>
                </a:solidFill>
                <a:latin typeface="Calibri"/>
                <a:cs typeface="Calibri"/>
              </a:rPr>
              <a:t>sejam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B5B5B"/>
                </a:solidFill>
                <a:latin typeface="Calibri"/>
                <a:cs typeface="Calibri"/>
              </a:rPr>
              <a:t>mais</a:t>
            </a:r>
            <a:r>
              <a:rPr sz="18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B5B5B"/>
                </a:solidFill>
                <a:latin typeface="Calibri"/>
                <a:cs typeface="Calibri"/>
              </a:rPr>
              <a:t>flexíveis</a:t>
            </a:r>
            <a:r>
              <a:rPr sz="2000" spc="-10" dirty="0">
                <a:solidFill>
                  <a:srgbClr val="5B5B5B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66100" y="64641"/>
            <a:ext cx="17037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45411"/>
            <a:ext cx="8045450" cy="44570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69265" marR="601345" indent="-457200">
              <a:lnSpc>
                <a:spcPct val="80000"/>
              </a:lnSpc>
              <a:spcBef>
                <a:spcPts val="620"/>
              </a:spcBef>
              <a:tabLst>
                <a:tab pos="469265" algn="l"/>
              </a:tabLst>
            </a:pPr>
            <a:r>
              <a:rPr sz="2200" spc="-27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200" spc="-27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0B4381"/>
                </a:solidFill>
                <a:latin typeface="Calibri"/>
                <a:cs typeface="Calibri"/>
              </a:rPr>
              <a:t>Condições</a:t>
            </a:r>
            <a:r>
              <a:rPr sz="2200" b="1" spc="3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2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r>
              <a:rPr sz="2200" b="1" spc="4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B4381"/>
                </a:solidFill>
                <a:latin typeface="Calibri"/>
                <a:cs typeface="Calibri"/>
              </a:rPr>
              <a:t>com</a:t>
            </a:r>
            <a:r>
              <a:rPr sz="2200" b="1" spc="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B4381"/>
                </a:solidFill>
                <a:latin typeface="Calibri"/>
                <a:cs typeface="Calibri"/>
              </a:rPr>
              <a:t>ruído</a:t>
            </a:r>
            <a:r>
              <a:rPr sz="2200" b="1" spc="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B4381"/>
                </a:solidFill>
                <a:latin typeface="Calibri"/>
                <a:cs typeface="Calibri"/>
              </a:rPr>
              <a:t>que</a:t>
            </a:r>
            <a:r>
              <a:rPr sz="22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B4381"/>
                </a:solidFill>
                <a:latin typeface="Calibri"/>
                <a:cs typeface="Calibri"/>
              </a:rPr>
              <a:t>causa</a:t>
            </a:r>
            <a:r>
              <a:rPr sz="22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B4381"/>
                </a:solidFill>
                <a:latin typeface="Calibri"/>
                <a:cs typeface="Calibri"/>
              </a:rPr>
              <a:t>desconforto</a:t>
            </a:r>
            <a:r>
              <a:rPr sz="2200" b="1" spc="6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B4381"/>
                </a:solidFill>
                <a:latin typeface="Calibri"/>
                <a:cs typeface="Calibri"/>
              </a:rPr>
              <a:t>aos </a:t>
            </a:r>
            <a:r>
              <a:rPr sz="2200" b="1" spc="-484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B4381"/>
                </a:solidFill>
                <a:latin typeface="Calibri"/>
                <a:cs typeface="Calibri"/>
              </a:rPr>
              <a:t>trabalhadores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200"/>
              </a:spcBef>
            </a:pP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Ambientes</a:t>
            </a:r>
            <a:r>
              <a:rPr sz="22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níveis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ruído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causam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desconforto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aos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trabalhadores,</a:t>
            </a:r>
            <a:r>
              <a:rPr sz="2200" spc="-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seja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por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causa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uma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ferramenta,</a:t>
            </a:r>
            <a:r>
              <a:rPr sz="2200" spc="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maquinário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ou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ruído </a:t>
            </a:r>
            <a:r>
              <a:rPr sz="2200" spc="-48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externo,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dificultando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realização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das suas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atividades.</a:t>
            </a:r>
            <a:endParaRPr sz="2200">
              <a:latin typeface="Calibri"/>
              <a:cs typeface="Calibri"/>
            </a:endParaRPr>
          </a:p>
          <a:p>
            <a:pPr marL="469265" marR="992505" indent="-457200" algn="just">
              <a:lnSpc>
                <a:spcPct val="80000"/>
              </a:lnSpc>
              <a:spcBef>
                <a:spcPts val="1200"/>
              </a:spcBef>
            </a:pPr>
            <a:r>
              <a:rPr sz="2200" spc="-27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200" spc="-265" dirty="0">
                <a:solidFill>
                  <a:srgbClr val="0B4381"/>
                </a:solidFill>
                <a:latin typeface="Microsoft Sans Serif"/>
                <a:cs typeface="Microsoft Sans Serif"/>
              </a:rPr>
              <a:t> </a:t>
            </a:r>
            <a:r>
              <a:rPr sz="2200" b="1" spc="-10" dirty="0">
                <a:solidFill>
                  <a:srgbClr val="0B4381"/>
                </a:solidFill>
                <a:latin typeface="Calibri"/>
                <a:cs typeface="Calibri"/>
              </a:rPr>
              <a:t>Condições </a:t>
            </a:r>
            <a:r>
              <a:rPr sz="2200" b="1" spc="-15" dirty="0">
                <a:solidFill>
                  <a:srgbClr val="0B4381"/>
                </a:solidFill>
                <a:latin typeface="Calibri"/>
                <a:cs typeface="Calibri"/>
              </a:rPr>
              <a:t>ambiental </a:t>
            </a:r>
            <a:r>
              <a:rPr sz="2200" b="1" spc="-5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2200" b="1" spc="-15" dirty="0">
                <a:solidFill>
                  <a:srgbClr val="0B4381"/>
                </a:solidFill>
                <a:latin typeface="Calibri"/>
                <a:cs typeface="Calibri"/>
              </a:rPr>
              <a:t>trabalho quanto </a:t>
            </a:r>
            <a:r>
              <a:rPr sz="2200" b="1" spc="-5" dirty="0">
                <a:solidFill>
                  <a:srgbClr val="0B4381"/>
                </a:solidFill>
                <a:latin typeface="Calibri"/>
                <a:cs typeface="Calibri"/>
              </a:rPr>
              <a:t>a </a:t>
            </a:r>
            <a:r>
              <a:rPr sz="2200" b="1" spc="-20" dirty="0">
                <a:solidFill>
                  <a:srgbClr val="0B4381"/>
                </a:solidFill>
                <a:latin typeface="Calibri"/>
                <a:cs typeface="Calibri"/>
              </a:rPr>
              <a:t>temperatura, </a:t>
            </a:r>
            <a:r>
              <a:rPr sz="22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B4381"/>
                </a:solidFill>
                <a:latin typeface="Calibri"/>
                <a:cs typeface="Calibri"/>
              </a:rPr>
              <a:t>velocidade </a:t>
            </a:r>
            <a:r>
              <a:rPr sz="2200" b="1" spc="-5" dirty="0">
                <a:solidFill>
                  <a:srgbClr val="0B4381"/>
                </a:solidFill>
                <a:latin typeface="Calibri"/>
                <a:cs typeface="Calibri"/>
              </a:rPr>
              <a:t>do ar e umidade </a:t>
            </a:r>
            <a:r>
              <a:rPr sz="2200" b="1" spc="-10" dirty="0">
                <a:solidFill>
                  <a:srgbClr val="0B4381"/>
                </a:solidFill>
                <a:latin typeface="Calibri"/>
                <a:cs typeface="Calibri"/>
              </a:rPr>
              <a:t>que causam </a:t>
            </a:r>
            <a:r>
              <a:rPr sz="2200" b="1" spc="-15" dirty="0">
                <a:solidFill>
                  <a:srgbClr val="0B4381"/>
                </a:solidFill>
                <a:latin typeface="Calibri"/>
                <a:cs typeface="Calibri"/>
              </a:rPr>
              <a:t>desconforto </a:t>
            </a:r>
            <a:r>
              <a:rPr sz="2200" b="1" spc="-10" dirty="0">
                <a:solidFill>
                  <a:srgbClr val="0B4381"/>
                </a:solidFill>
                <a:latin typeface="Calibri"/>
                <a:cs typeface="Calibri"/>
              </a:rPr>
              <a:t>aos </a:t>
            </a:r>
            <a:r>
              <a:rPr sz="2200" b="1" spc="-484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B4381"/>
                </a:solidFill>
                <a:latin typeface="Calibri"/>
                <a:cs typeface="Calibri"/>
              </a:rPr>
              <a:t>trabalhadores</a:t>
            </a:r>
            <a:endParaRPr sz="2200">
              <a:latin typeface="Calibri"/>
              <a:cs typeface="Calibri"/>
            </a:endParaRPr>
          </a:p>
          <a:p>
            <a:pPr marL="12700" marR="94615">
              <a:lnSpc>
                <a:spcPct val="80000"/>
              </a:lnSpc>
              <a:spcBef>
                <a:spcPts val="1200"/>
              </a:spcBef>
            </a:pP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Ambientes</a:t>
            </a:r>
            <a:r>
              <a:rPr sz="22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temperatura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causa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desconforto</a:t>
            </a:r>
            <a:r>
              <a:rPr sz="22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aos 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trabalhadores,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seja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por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calor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ou</a:t>
            </a:r>
            <a:r>
              <a:rPr sz="22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frio, dificultando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a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realização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das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suas </a:t>
            </a:r>
            <a:r>
              <a:rPr sz="2200" spc="-48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atividades.</a:t>
            </a:r>
            <a:endParaRPr sz="2200">
              <a:latin typeface="Calibri"/>
              <a:cs typeface="Calibri"/>
            </a:endParaRPr>
          </a:p>
          <a:p>
            <a:pPr marL="12700" marR="33655">
              <a:lnSpc>
                <a:spcPct val="80000"/>
              </a:lnSpc>
              <a:spcBef>
                <a:spcPts val="1200"/>
              </a:spcBef>
            </a:pP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Ambientes</a:t>
            </a:r>
            <a:r>
              <a:rPr sz="22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com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velocidade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do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ar/correntes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ar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que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causa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desconforto</a:t>
            </a:r>
            <a:r>
              <a:rPr sz="2200" spc="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aos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trabalhadores,</a:t>
            </a:r>
            <a:r>
              <a:rPr sz="2200" spc="-2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seja</a:t>
            </a:r>
            <a:r>
              <a:rPr sz="22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por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ventilação</a:t>
            </a:r>
            <a:r>
              <a:rPr sz="22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natural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ou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artificial, </a:t>
            </a:r>
            <a:r>
              <a:rPr sz="2200" spc="-484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B5B5B"/>
                </a:solidFill>
                <a:latin typeface="Calibri"/>
                <a:cs typeface="Calibri"/>
              </a:rPr>
              <a:t>dificultando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realização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 das</a:t>
            </a:r>
            <a:r>
              <a:rPr sz="22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suas</a:t>
            </a:r>
            <a:r>
              <a:rPr sz="22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B5B5B"/>
                </a:solidFill>
                <a:latin typeface="Calibri"/>
                <a:cs typeface="Calibri"/>
              </a:rPr>
              <a:t>atividades.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66100" y="277112"/>
            <a:ext cx="1687961" cy="7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50923"/>
            <a:ext cx="7908925" cy="26771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Condições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com</a:t>
            </a:r>
            <a:r>
              <a:rPr sz="24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Iluminação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inadequada</a:t>
            </a:r>
            <a:endParaRPr sz="2400">
              <a:latin typeface="Calibri"/>
              <a:cs typeface="Calibri"/>
            </a:endParaRPr>
          </a:p>
          <a:p>
            <a:pPr marL="12700" marR="147955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Ambientes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com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iluminação inadequada que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causa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desconforto </a:t>
            </a:r>
            <a:r>
              <a:rPr sz="2400" spc="-5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aos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trabalhadores,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seja por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falta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de iluminação ou 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excesso, </a:t>
            </a:r>
            <a:r>
              <a:rPr sz="24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dificultando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realização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das suas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atividades.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as 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tarefas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que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exijam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precisão ou </a:t>
            </a:r>
            <a:r>
              <a:rPr sz="2400" spc="-10" dirty="0">
                <a:solidFill>
                  <a:srgbClr val="5B5B5B"/>
                </a:solidFill>
                <a:latin typeface="Calibri"/>
                <a:cs typeface="Calibri"/>
              </a:rPr>
              <a:t>inspeção,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muitas </a:t>
            </a:r>
            <a:r>
              <a:rPr sz="2400" spc="-20" dirty="0">
                <a:solidFill>
                  <a:srgbClr val="5B5B5B"/>
                </a:solidFill>
                <a:latin typeface="Calibri"/>
                <a:cs typeface="Calibri"/>
              </a:rPr>
              <a:t>vezes, </a:t>
            </a:r>
            <a:r>
              <a:rPr sz="2400" dirty="0">
                <a:solidFill>
                  <a:srgbClr val="5B5B5B"/>
                </a:solidFill>
                <a:latin typeface="Calibri"/>
                <a:cs typeface="Calibri"/>
              </a:rPr>
              <a:t>é </a:t>
            </a:r>
            <a:r>
              <a:rPr sz="2400" spc="-53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necessário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B5B5B"/>
                </a:solidFill>
                <a:latin typeface="Calibri"/>
                <a:cs typeface="Calibri"/>
              </a:rPr>
              <a:t>iluminação</a:t>
            </a:r>
            <a:r>
              <a:rPr sz="2400" spc="-25" dirty="0">
                <a:solidFill>
                  <a:srgbClr val="5B5B5B"/>
                </a:solidFill>
                <a:latin typeface="Calibri"/>
                <a:cs typeface="Calibri"/>
              </a:rPr>
              <a:t> suplementar.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66100" y="277112"/>
            <a:ext cx="1687961" cy="7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525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B4381"/>
                </a:solidFill>
              </a:rPr>
              <a:t>Como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20" dirty="0">
                <a:solidFill>
                  <a:srgbClr val="0B4381"/>
                </a:solidFill>
              </a:rPr>
              <a:t>avaliar</a:t>
            </a:r>
            <a:r>
              <a:rPr spc="20"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os</a:t>
            </a:r>
            <a:r>
              <a:rPr dirty="0">
                <a:solidFill>
                  <a:srgbClr val="0B4381"/>
                </a:solidFill>
              </a:rPr>
              <a:t> </a:t>
            </a:r>
            <a:r>
              <a:rPr spc="-5" dirty="0">
                <a:solidFill>
                  <a:srgbClr val="0B4381"/>
                </a:solidFill>
              </a:rPr>
              <a:t>riscos </a:t>
            </a:r>
            <a:r>
              <a:rPr spc="-15" dirty="0">
                <a:solidFill>
                  <a:srgbClr val="0B4381"/>
                </a:solidFill>
              </a:rPr>
              <a:t>ergonômicos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666747"/>
            <a:ext cx="8031480" cy="4879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265" marR="267970" indent="-457200">
              <a:lnSpc>
                <a:spcPts val="2590"/>
              </a:lnSpc>
              <a:spcBef>
                <a:spcPts val="425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Presença</a:t>
            </a:r>
            <a:r>
              <a:rPr sz="24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de </a:t>
            </a:r>
            <a:r>
              <a:rPr sz="2400" b="1" spc="-20" dirty="0">
                <a:solidFill>
                  <a:srgbClr val="0B4381"/>
                </a:solidFill>
                <a:latin typeface="Calibri"/>
                <a:cs typeface="Calibri"/>
              </a:rPr>
              <a:t>reflexos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em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superfície que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cause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desconforto </a:t>
            </a:r>
            <a:r>
              <a:rPr sz="2400" b="1" spc="-5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ou</a:t>
            </a:r>
            <a:r>
              <a:rPr sz="24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B4381"/>
                </a:solidFill>
                <a:latin typeface="Calibri"/>
                <a:cs typeface="Calibri"/>
              </a:rPr>
              <a:t>prejudique</a:t>
            </a:r>
            <a:r>
              <a:rPr sz="2400" b="1" spc="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 visualização</a:t>
            </a:r>
            <a:endParaRPr sz="2400">
              <a:latin typeface="Calibri"/>
              <a:cs typeface="Calibri"/>
            </a:endParaRPr>
          </a:p>
          <a:p>
            <a:pPr marL="12700" marR="1235710">
              <a:lnSpc>
                <a:spcPts val="2920"/>
              </a:lnSpc>
              <a:spcBef>
                <a:spcPts val="1195"/>
              </a:spcBef>
            </a:pP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Ambientes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cuja iluminação </a:t>
            </a:r>
            <a:r>
              <a:rPr sz="2700" spc="-20" dirty="0">
                <a:solidFill>
                  <a:srgbClr val="5B5B5B"/>
                </a:solidFill>
                <a:latin typeface="Calibri"/>
                <a:cs typeface="Calibri"/>
              </a:rPr>
              <a:t>geral </a:t>
            </a:r>
            <a:r>
              <a:rPr sz="2700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suplementar </a:t>
            </a:r>
            <a:r>
              <a:rPr sz="2700" spc="-6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5B5B5B"/>
                </a:solidFill>
                <a:latin typeface="Calibri"/>
                <a:cs typeface="Calibri"/>
              </a:rPr>
              <a:t>provoque </a:t>
            </a:r>
            <a:r>
              <a:rPr sz="2700" spc="-25" dirty="0">
                <a:solidFill>
                  <a:srgbClr val="5B5B5B"/>
                </a:solidFill>
                <a:latin typeface="Calibri"/>
                <a:cs typeface="Calibri"/>
              </a:rPr>
              <a:t>reflexos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incômodos </a:t>
            </a:r>
            <a:r>
              <a:rPr sz="2700" dirty="0">
                <a:solidFill>
                  <a:srgbClr val="5B5B5B"/>
                </a:solidFill>
                <a:latin typeface="Calibri"/>
                <a:cs typeface="Calibri"/>
              </a:rPr>
              <a:t>ou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prejudiquem </a:t>
            </a:r>
            <a:r>
              <a:rPr sz="2700" dirty="0">
                <a:solidFill>
                  <a:srgbClr val="5B5B5B"/>
                </a:solidFill>
                <a:latin typeface="Calibri"/>
                <a:cs typeface="Calibri"/>
              </a:rPr>
              <a:t>a </a:t>
            </a:r>
            <a:r>
              <a:rPr sz="27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visualização.</a:t>
            </a:r>
            <a:endParaRPr sz="2700">
              <a:latin typeface="Calibri"/>
              <a:cs typeface="Calibri"/>
            </a:endParaRPr>
          </a:p>
          <a:p>
            <a:pPr marL="469265" marR="71120" indent="-457200">
              <a:lnSpc>
                <a:spcPts val="2920"/>
              </a:lnSpc>
              <a:spcBef>
                <a:spcPts val="1185"/>
              </a:spcBef>
              <a:tabLst>
                <a:tab pos="469265" algn="l"/>
              </a:tabLst>
            </a:pPr>
            <a:r>
              <a:rPr sz="2700" spc="-33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700" spc="-33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NR</a:t>
            </a:r>
            <a:r>
              <a:rPr sz="27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17: </a:t>
            </a:r>
            <a:r>
              <a:rPr sz="2700" dirty="0">
                <a:solidFill>
                  <a:srgbClr val="5B5B5B"/>
                </a:solidFill>
                <a:latin typeface="Calibri"/>
                <a:cs typeface="Calibri"/>
              </a:rPr>
              <a:t>Os</a:t>
            </a:r>
            <a:r>
              <a:rPr sz="2700" spc="1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equipamentos</a:t>
            </a:r>
            <a:r>
              <a:rPr sz="2700" spc="-4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utilizados</a:t>
            </a:r>
            <a:r>
              <a:rPr sz="27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no</a:t>
            </a:r>
            <a:r>
              <a:rPr sz="27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5B5B5B"/>
                </a:solidFill>
                <a:latin typeface="Calibri"/>
                <a:cs typeface="Calibri"/>
              </a:rPr>
              <a:t>processamento </a:t>
            </a:r>
            <a:r>
              <a:rPr sz="2700" spc="-59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5B5B5B"/>
                </a:solidFill>
                <a:latin typeface="Calibri"/>
                <a:cs typeface="Calibri"/>
              </a:rPr>
              <a:t>eletrônico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de dados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com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terminais de vídeo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devem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 observar</a:t>
            </a:r>
            <a:r>
              <a:rPr sz="2700" spc="-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5B5B5B"/>
                </a:solidFill>
                <a:latin typeface="Calibri"/>
                <a:cs typeface="Calibri"/>
              </a:rPr>
              <a:t>o</a:t>
            </a:r>
            <a:r>
              <a:rPr sz="27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seguinte:</a:t>
            </a:r>
            <a:endParaRPr sz="2700">
              <a:latin typeface="Calibri"/>
              <a:cs typeface="Calibri"/>
            </a:endParaRPr>
          </a:p>
          <a:p>
            <a:pPr marL="12700" marR="5080">
              <a:lnSpc>
                <a:spcPts val="2920"/>
              </a:lnSpc>
              <a:spcBef>
                <a:spcPts val="1190"/>
              </a:spcBef>
            </a:pPr>
            <a:r>
              <a:rPr sz="2700" dirty="0">
                <a:solidFill>
                  <a:srgbClr val="5B5B5B"/>
                </a:solidFill>
                <a:latin typeface="Calibri"/>
                <a:cs typeface="Calibri"/>
              </a:rPr>
              <a:t>a)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condições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de mobilidade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suficientes </a:t>
            </a:r>
            <a:r>
              <a:rPr sz="2700" spc="-20" dirty="0">
                <a:solidFill>
                  <a:srgbClr val="5B5B5B"/>
                </a:solidFill>
                <a:latin typeface="Calibri"/>
                <a:cs typeface="Calibri"/>
              </a:rPr>
              <a:t>para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permitir </a:t>
            </a:r>
            <a:r>
              <a:rPr sz="2700" dirty="0">
                <a:solidFill>
                  <a:srgbClr val="5B5B5B"/>
                </a:solidFill>
                <a:latin typeface="Calibri"/>
                <a:cs typeface="Calibri"/>
              </a:rPr>
              <a:t>o </a:t>
            </a:r>
            <a:r>
              <a:rPr sz="27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5B5B5B"/>
                </a:solidFill>
                <a:latin typeface="Calibri"/>
                <a:cs typeface="Calibri"/>
              </a:rPr>
              <a:t>ajuste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da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tela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do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equipamento </a:t>
            </a:r>
            <a:r>
              <a:rPr sz="2700" dirty="0">
                <a:solidFill>
                  <a:srgbClr val="5B5B5B"/>
                </a:solidFill>
                <a:latin typeface="Calibri"/>
                <a:cs typeface="Calibri"/>
              </a:rPr>
              <a:t>à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iluminação do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ambiente, </a:t>
            </a:r>
            <a:r>
              <a:rPr sz="2700" spc="-6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5B5B5B"/>
                </a:solidFill>
                <a:latin typeface="Calibri"/>
                <a:cs typeface="Calibri"/>
              </a:rPr>
              <a:t>protegendo-a </a:t>
            </a:r>
            <a:r>
              <a:rPr sz="2700" spc="-25" dirty="0">
                <a:solidFill>
                  <a:srgbClr val="5B5B5B"/>
                </a:solidFill>
                <a:latin typeface="Calibri"/>
                <a:cs typeface="Calibri"/>
              </a:rPr>
              <a:t>contra reflexos, </a:t>
            </a:r>
            <a:r>
              <a:rPr sz="2700" dirty="0">
                <a:solidFill>
                  <a:srgbClr val="5B5B5B"/>
                </a:solidFill>
                <a:latin typeface="Calibri"/>
                <a:cs typeface="Calibri"/>
              </a:rPr>
              <a:t>e </a:t>
            </a:r>
            <a:r>
              <a:rPr sz="2700" spc="-10" dirty="0">
                <a:solidFill>
                  <a:srgbClr val="5B5B5B"/>
                </a:solidFill>
                <a:latin typeface="Calibri"/>
                <a:cs typeface="Calibri"/>
              </a:rPr>
              <a:t>proporcionar </a:t>
            </a:r>
            <a:r>
              <a:rPr sz="2700" spc="-20" dirty="0">
                <a:solidFill>
                  <a:srgbClr val="5B5B5B"/>
                </a:solidFill>
                <a:latin typeface="Calibri"/>
                <a:cs typeface="Calibri"/>
              </a:rPr>
              <a:t>corretos </a:t>
            </a:r>
            <a:r>
              <a:rPr sz="2700" spc="-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ângulos</a:t>
            </a:r>
            <a:r>
              <a:rPr sz="2700" spc="-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de</a:t>
            </a:r>
            <a:r>
              <a:rPr sz="27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5B5B5B"/>
                </a:solidFill>
                <a:latin typeface="Calibri"/>
                <a:cs typeface="Calibri"/>
              </a:rPr>
              <a:t>visibilidade</a:t>
            </a:r>
            <a:r>
              <a:rPr sz="2700" spc="-3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5B5B5B"/>
                </a:solidFill>
                <a:latin typeface="Calibri"/>
                <a:cs typeface="Calibri"/>
              </a:rPr>
              <a:t>ao</a:t>
            </a:r>
            <a:r>
              <a:rPr sz="2700" spc="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2700" spc="-35" dirty="0">
                <a:solidFill>
                  <a:srgbClr val="5B5B5B"/>
                </a:solidFill>
                <a:latin typeface="Calibri"/>
                <a:cs typeface="Calibri"/>
              </a:rPr>
              <a:t>trabalhador.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66100" y="277112"/>
            <a:ext cx="1687961" cy="7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19474" y="1913558"/>
            <a:ext cx="6490834" cy="1162629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AEP – Analise Ergonômica Preliminar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AET – Análise Ergonômica do Trabalho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735171" y="2035095"/>
            <a:ext cx="9223058" cy="1162629"/>
          </a:xfrm>
          <a:prstGeom prst="rect">
            <a:avLst/>
          </a:prstGeom>
        </p:spPr>
        <p:txBody>
          <a:bodyPr vert="horz" lIns="80201" tIns="40100" rIns="80201" bIns="401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pt-BR" sz="3859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4693"/>
              </p:ext>
            </p:extLst>
          </p:nvPr>
        </p:nvGraphicFramePr>
        <p:xfrm>
          <a:off x="735171" y="3625850"/>
          <a:ext cx="9459440" cy="24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60">
                  <a:extLst>
                    <a:ext uri="{9D8B030D-6E8A-4147-A177-3AD203B41FA5}">
                      <a16:colId xmlns:a16="http://schemas.microsoft.com/office/drawing/2014/main" val="2729699786"/>
                    </a:ext>
                  </a:extLst>
                </a:gridCol>
                <a:gridCol w="2364860">
                  <a:extLst>
                    <a:ext uri="{9D8B030D-6E8A-4147-A177-3AD203B41FA5}">
                      <a16:colId xmlns:a16="http://schemas.microsoft.com/office/drawing/2014/main" val="3723332014"/>
                    </a:ext>
                  </a:extLst>
                </a:gridCol>
                <a:gridCol w="2364860">
                  <a:extLst>
                    <a:ext uri="{9D8B030D-6E8A-4147-A177-3AD203B41FA5}">
                      <a16:colId xmlns:a16="http://schemas.microsoft.com/office/drawing/2014/main" val="2535710448"/>
                    </a:ext>
                  </a:extLst>
                </a:gridCol>
                <a:gridCol w="2364860">
                  <a:extLst>
                    <a:ext uri="{9D8B030D-6E8A-4147-A177-3AD203B41FA5}">
                      <a16:colId xmlns:a16="http://schemas.microsoft.com/office/drawing/2014/main" val="2669820959"/>
                    </a:ext>
                  </a:extLst>
                </a:gridCol>
              </a:tblGrid>
              <a:tr h="535900">
                <a:tc gridSpan="4">
                  <a:txBody>
                    <a:bodyPr/>
                    <a:lstStyle/>
                    <a:p>
                      <a:pPr algn="ctr"/>
                      <a:r>
                        <a:rPr lang="pt-BR" sz="2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 17 –</a:t>
                      </a:r>
                      <a:r>
                        <a:rPr lang="pt-BR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Ergonomia </a:t>
                      </a:r>
                      <a:endParaRPr lang="pt-BR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54318"/>
                  </a:ext>
                </a:extLst>
              </a:tr>
              <a:tr h="47378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AEP – Análise Ergonômica Preliminar</a:t>
                      </a:r>
                      <a:r>
                        <a:rPr lang="pt-BR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AET</a:t>
                      </a:r>
                      <a:r>
                        <a:rPr lang="pt-BR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Análise Ergonômica do Trabalho</a:t>
                      </a:r>
                      <a:endParaRPr lang="pt-B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382045"/>
                  </a:ext>
                </a:extLst>
              </a:tr>
              <a:tr h="47378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Quem</a:t>
                      </a:r>
                      <a:r>
                        <a:rPr lang="pt-BR" sz="1800" b="1" baseline="0" dirty="0" smtClean="0"/>
                        <a:t> precisa?</a:t>
                      </a:r>
                      <a:endParaRPr lang="pt-BR" sz="1800" b="1" dirty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Todas empresas</a:t>
                      </a:r>
                      <a:endParaRPr lang="pt-BR" sz="1800" dirty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Quem</a:t>
                      </a:r>
                      <a:r>
                        <a:rPr lang="pt-BR" sz="1800" b="1" baseline="0" dirty="0" smtClean="0"/>
                        <a:t> precisa?</a:t>
                      </a:r>
                      <a:endParaRPr lang="pt-BR" sz="1800" b="1" dirty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Exceções*</a:t>
                      </a:r>
                      <a:endParaRPr lang="pt-BR" sz="1800" dirty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81670"/>
                  </a:ext>
                </a:extLst>
              </a:tr>
              <a:tr h="47378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Quem elabora? </a:t>
                      </a:r>
                      <a:endParaRPr lang="pt-BR" sz="1800" b="1" dirty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Não</a:t>
                      </a:r>
                      <a:r>
                        <a:rPr lang="pt-BR" sz="1800" baseline="0" dirty="0" smtClean="0"/>
                        <a:t> definido</a:t>
                      </a:r>
                      <a:endParaRPr lang="pt-BR" sz="1800" dirty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Quem elabora? </a:t>
                      </a:r>
                      <a:endParaRPr lang="pt-BR" sz="1800" b="1" dirty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Não</a:t>
                      </a:r>
                      <a:r>
                        <a:rPr lang="pt-BR" sz="1800" baseline="0" dirty="0" smtClean="0"/>
                        <a:t> definido</a:t>
                      </a:r>
                      <a:endParaRPr lang="pt-BR" sz="1800" dirty="0" smtClean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65638"/>
                  </a:ext>
                </a:extLst>
              </a:tr>
              <a:tr h="481161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Quando</a:t>
                      </a:r>
                      <a:r>
                        <a:rPr lang="pt-BR" sz="1800" b="1" baseline="0" dirty="0" smtClean="0"/>
                        <a:t> atualizar? </a:t>
                      </a:r>
                      <a:endParaRPr lang="pt-BR" sz="1800" b="1" dirty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Dinâmico</a:t>
                      </a:r>
                      <a:endParaRPr lang="pt-BR" sz="1800" dirty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Quando</a:t>
                      </a:r>
                      <a:r>
                        <a:rPr lang="pt-BR" sz="1800" b="1" baseline="0" dirty="0" smtClean="0"/>
                        <a:t> atualizar? </a:t>
                      </a:r>
                      <a:endParaRPr lang="pt-BR" sz="1800" b="1" dirty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Dinâmico</a:t>
                      </a:r>
                      <a:endParaRPr lang="pt-BR" sz="1800" dirty="0"/>
                    </a:p>
                  </a:txBody>
                  <a:tcPr marL="80201" marR="80201" marT="40100" marB="40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336244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2040012" y="590804"/>
            <a:ext cx="5460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6F6F6F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000" kern="0" spc="-10" dirty="0" smtClean="0">
                <a:solidFill>
                  <a:srgbClr val="0B4381"/>
                </a:solidFill>
              </a:rPr>
              <a:t>NR 17 - ERGONOMIA</a:t>
            </a:r>
            <a:endParaRPr lang="pt-BR" sz="2000" kern="0" dirty="0"/>
          </a:p>
        </p:txBody>
      </p:sp>
    </p:spTree>
    <p:extLst>
      <p:ext uri="{BB962C8B-B14F-4D97-AF65-F5344CB8AC3E}">
        <p14:creationId xmlns:p14="http://schemas.microsoft.com/office/powerpoint/2010/main" val="37356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272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B4381"/>
                </a:solidFill>
              </a:rPr>
              <a:t>R</a:t>
            </a:r>
            <a:r>
              <a:rPr spc="-40" dirty="0">
                <a:solidFill>
                  <a:srgbClr val="0B4381"/>
                </a:solidFill>
              </a:rPr>
              <a:t>E</a:t>
            </a:r>
            <a:r>
              <a:rPr spc="-35" dirty="0">
                <a:solidFill>
                  <a:srgbClr val="0B4381"/>
                </a:solidFill>
              </a:rPr>
              <a:t>C</a:t>
            </a:r>
            <a:r>
              <a:rPr dirty="0">
                <a:solidFill>
                  <a:srgbClr val="0B4381"/>
                </a:solidFill>
              </a:rPr>
              <a:t>O</a:t>
            </a:r>
            <a:r>
              <a:rPr spc="-5" dirty="0">
                <a:solidFill>
                  <a:srgbClr val="0B4381"/>
                </a:solidFill>
              </a:rPr>
              <a:t>ME</a:t>
            </a:r>
            <a:r>
              <a:rPr spc="-15" dirty="0">
                <a:solidFill>
                  <a:srgbClr val="0B4381"/>
                </a:solidFill>
              </a:rPr>
              <a:t>N</a:t>
            </a:r>
            <a:r>
              <a:rPr spc="-65" dirty="0">
                <a:solidFill>
                  <a:srgbClr val="0B4381"/>
                </a:solidFill>
              </a:rPr>
              <a:t>D</a:t>
            </a:r>
            <a:r>
              <a:rPr spc="-45" dirty="0">
                <a:solidFill>
                  <a:srgbClr val="0B4381"/>
                </a:solidFill>
              </a:rPr>
              <a:t>A</a:t>
            </a:r>
            <a:r>
              <a:rPr spc="-35" dirty="0">
                <a:solidFill>
                  <a:srgbClr val="0B4381"/>
                </a:solidFill>
              </a:rPr>
              <a:t>Ç</a:t>
            </a:r>
            <a:r>
              <a:rPr dirty="0">
                <a:solidFill>
                  <a:srgbClr val="0B4381"/>
                </a:solidFill>
              </a:rPr>
              <a:t>Õ</a:t>
            </a:r>
            <a:r>
              <a:rPr spc="-25" dirty="0">
                <a:solidFill>
                  <a:srgbClr val="0B4381"/>
                </a:solidFill>
              </a:rPr>
              <a:t>E</a:t>
            </a:r>
            <a:r>
              <a:rPr spc="-5" dirty="0">
                <a:solidFill>
                  <a:srgbClr val="0B4381"/>
                </a:solid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550923"/>
            <a:ext cx="8000365" cy="40792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D4D2F"/>
                </a:solidFill>
                <a:latin typeface="Calibri"/>
                <a:cs typeface="Calibri"/>
              </a:rPr>
              <a:t>PARA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RISCO</a:t>
            </a:r>
            <a:r>
              <a:rPr sz="2400" spc="-3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IRRELEVANTE: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Não há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necessidade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de</a:t>
            </a:r>
            <a:r>
              <a:rPr sz="2400" spc="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ação.</a:t>
            </a:r>
            <a:endParaRPr sz="2400">
              <a:latin typeface="Calibri"/>
              <a:cs typeface="Calibri"/>
            </a:endParaRPr>
          </a:p>
          <a:p>
            <a:pPr marL="469265" marR="816610" indent="-4572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D4D2F"/>
                </a:solidFill>
                <a:latin typeface="Calibri"/>
                <a:cs typeface="Calibri"/>
              </a:rPr>
              <a:t>PARA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RISCO</a:t>
            </a:r>
            <a:r>
              <a:rPr sz="2400" spc="-3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D4D2F"/>
                </a:solidFill>
                <a:latin typeface="Calibri"/>
                <a:cs typeface="Calibri"/>
              </a:rPr>
              <a:t>TOLERÁVEL:</a:t>
            </a:r>
            <a:r>
              <a:rPr sz="2400" spc="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Monitoramento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do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risco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para </a:t>
            </a:r>
            <a:r>
              <a:rPr sz="2400" spc="-52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assegurar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que os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controles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serão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mantidos.</a:t>
            </a:r>
            <a:endParaRPr sz="2400">
              <a:latin typeface="Calibri"/>
              <a:cs typeface="Calibri"/>
            </a:endParaRPr>
          </a:p>
          <a:p>
            <a:pPr marL="469265" marR="1103630" indent="-4572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D4D2F"/>
                </a:solidFill>
                <a:latin typeface="Calibri"/>
                <a:cs typeface="Calibri"/>
              </a:rPr>
              <a:t>PARA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RISCO MODERADO: Seguir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as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recomendações, </a:t>
            </a:r>
            <a:r>
              <a:rPr sz="2400" spc="-53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planejamento</a:t>
            </a:r>
            <a:r>
              <a:rPr sz="2400" spc="-2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médio</a:t>
            </a:r>
            <a:r>
              <a:rPr sz="2400" spc="-2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e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longo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D4D2F"/>
                </a:solidFill>
                <a:latin typeface="Calibri"/>
                <a:cs typeface="Calibri"/>
              </a:rPr>
              <a:t>prazo.</a:t>
            </a:r>
            <a:endParaRPr sz="24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D4D2F"/>
                </a:solidFill>
                <a:latin typeface="Calibri"/>
                <a:cs typeface="Calibri"/>
              </a:rPr>
              <a:t>PARA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RISCO</a:t>
            </a:r>
            <a:r>
              <a:rPr sz="2400" spc="-3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0D4D2F"/>
                </a:solidFill>
                <a:latin typeface="Calibri"/>
                <a:cs typeface="Calibri"/>
              </a:rPr>
              <a:t>ALTO:</a:t>
            </a:r>
            <a:r>
              <a:rPr sz="2400" spc="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Seguir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as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recomendações,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planejamento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a </a:t>
            </a:r>
            <a:r>
              <a:rPr sz="2400" spc="-53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curto</a:t>
            </a:r>
            <a:r>
              <a:rPr sz="2400" spc="-2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D4D2F"/>
                </a:solidFill>
                <a:latin typeface="Calibri"/>
                <a:cs typeface="Calibri"/>
              </a:rPr>
              <a:t>prazo.</a:t>
            </a:r>
            <a:endParaRPr sz="2400">
              <a:latin typeface="Calibri"/>
              <a:cs typeface="Calibri"/>
            </a:endParaRPr>
          </a:p>
          <a:p>
            <a:pPr marL="469265" marR="311785" indent="-4572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D4D2F"/>
                </a:solidFill>
                <a:latin typeface="Calibri"/>
                <a:cs typeface="Calibri"/>
              </a:rPr>
              <a:t>PARA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RISCO</a:t>
            </a:r>
            <a:r>
              <a:rPr sz="2400" spc="-3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D4D2F"/>
                </a:solidFill>
                <a:latin typeface="Calibri"/>
                <a:cs typeface="Calibri"/>
              </a:rPr>
              <a:t>INTOLERÁVEL:</a:t>
            </a:r>
            <a:r>
              <a:rPr sz="2400" spc="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Seguir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as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recomendações,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 ação </a:t>
            </a:r>
            <a:r>
              <a:rPr sz="2400" spc="-52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corretiva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imediata.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66100" y="277112"/>
            <a:ext cx="1687961" cy="7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543559"/>
            <a:ext cx="272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B4381"/>
                </a:solidFill>
              </a:rPr>
              <a:t>R</a:t>
            </a:r>
            <a:r>
              <a:rPr spc="-40" dirty="0">
                <a:solidFill>
                  <a:srgbClr val="0B4381"/>
                </a:solidFill>
              </a:rPr>
              <a:t>E</a:t>
            </a:r>
            <a:r>
              <a:rPr spc="-35" dirty="0">
                <a:solidFill>
                  <a:srgbClr val="0B4381"/>
                </a:solidFill>
              </a:rPr>
              <a:t>C</a:t>
            </a:r>
            <a:r>
              <a:rPr dirty="0">
                <a:solidFill>
                  <a:srgbClr val="0B4381"/>
                </a:solidFill>
              </a:rPr>
              <a:t>O</a:t>
            </a:r>
            <a:r>
              <a:rPr spc="-5" dirty="0">
                <a:solidFill>
                  <a:srgbClr val="0B4381"/>
                </a:solidFill>
              </a:rPr>
              <a:t>ME</a:t>
            </a:r>
            <a:r>
              <a:rPr spc="-15" dirty="0">
                <a:solidFill>
                  <a:srgbClr val="0B4381"/>
                </a:solidFill>
              </a:rPr>
              <a:t>N</a:t>
            </a:r>
            <a:r>
              <a:rPr spc="-65" dirty="0">
                <a:solidFill>
                  <a:srgbClr val="0B4381"/>
                </a:solidFill>
              </a:rPr>
              <a:t>D</a:t>
            </a:r>
            <a:r>
              <a:rPr spc="-45" dirty="0">
                <a:solidFill>
                  <a:srgbClr val="0B4381"/>
                </a:solidFill>
              </a:rPr>
              <a:t>A</a:t>
            </a:r>
            <a:r>
              <a:rPr spc="-35" dirty="0">
                <a:solidFill>
                  <a:srgbClr val="0B4381"/>
                </a:solidFill>
              </a:rPr>
              <a:t>Ç</a:t>
            </a:r>
            <a:r>
              <a:rPr dirty="0">
                <a:solidFill>
                  <a:srgbClr val="0B4381"/>
                </a:solidFill>
              </a:rPr>
              <a:t>Õ</a:t>
            </a:r>
            <a:r>
              <a:rPr spc="-25" dirty="0">
                <a:solidFill>
                  <a:srgbClr val="0B4381"/>
                </a:solidFill>
              </a:rPr>
              <a:t>E</a:t>
            </a:r>
            <a:r>
              <a:rPr spc="-5" dirty="0">
                <a:solidFill>
                  <a:srgbClr val="0B4381"/>
                </a:solid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703323"/>
            <a:ext cx="8044180" cy="502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5945" marR="500380" indent="-13125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DEVERÁ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SER 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RECOMENDADA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ANÁLISE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ERGONÔMICA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DO </a:t>
            </a:r>
            <a:r>
              <a:rPr sz="2400" spc="-53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TRABALHO</a:t>
            </a:r>
            <a:r>
              <a:rPr sz="2400" spc="-3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NOS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SEGUINTES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 CASOS:</a:t>
            </a:r>
            <a:endParaRPr sz="24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1.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Quando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D4D2F"/>
                </a:solidFill>
                <a:latin typeface="Calibri"/>
                <a:cs typeface="Calibri"/>
              </a:rPr>
              <a:t>for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necessário</a:t>
            </a:r>
            <a:r>
              <a:rPr sz="2400" spc="-2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um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estudo 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para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encontrar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melhor </a:t>
            </a:r>
            <a:r>
              <a:rPr sz="2400" spc="-53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solução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ser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adotada.</a:t>
            </a:r>
            <a:endParaRPr sz="2400">
              <a:latin typeface="Calibri"/>
              <a:cs typeface="Calibri"/>
            </a:endParaRPr>
          </a:p>
          <a:p>
            <a:pPr marL="469265" marR="352425" indent="-4572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2.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Quando </a:t>
            </a:r>
            <a:r>
              <a:rPr sz="2400" spc="-20" dirty="0">
                <a:solidFill>
                  <a:srgbClr val="0D4D2F"/>
                </a:solidFill>
                <a:latin typeface="Calibri"/>
                <a:cs typeface="Calibri"/>
              </a:rPr>
              <a:t>for</a:t>
            </a:r>
            <a:r>
              <a:rPr sz="2400" spc="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necessária uma 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avaliação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mais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aprofundada </a:t>
            </a:r>
            <a:r>
              <a:rPr sz="2400" spc="-53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da situação.</a:t>
            </a:r>
            <a:endParaRPr sz="2400">
              <a:latin typeface="Calibri"/>
              <a:cs typeface="Calibri"/>
            </a:endParaRPr>
          </a:p>
          <a:p>
            <a:pPr marL="469265" marR="62230" indent="-4572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3. Quando </a:t>
            </a:r>
            <a:r>
              <a:rPr sz="2400" spc="-20" dirty="0">
                <a:solidFill>
                  <a:srgbClr val="0D4D2F"/>
                </a:solidFill>
                <a:latin typeface="Calibri"/>
                <a:cs typeface="Calibri"/>
              </a:rPr>
              <a:t>forem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identificadas inadequações ou ineficiências </a:t>
            </a:r>
            <a:r>
              <a:rPr sz="2400" spc="-53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das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ações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adotadas.</a:t>
            </a:r>
            <a:endParaRPr sz="2400">
              <a:latin typeface="Calibri"/>
              <a:cs typeface="Calibri"/>
            </a:endParaRPr>
          </a:p>
          <a:p>
            <a:pPr marL="469265" marR="92075" indent="-4572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sz="2400" spc="-29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400" spc="-29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4.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Sempre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que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condição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trabalho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(risco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ergonômico) </a:t>
            </a:r>
            <a:r>
              <a:rPr sz="2400" spc="-20" dirty="0">
                <a:solidFill>
                  <a:srgbClr val="0D4D2F"/>
                </a:solidFill>
                <a:latin typeface="Calibri"/>
                <a:cs typeface="Calibri"/>
              </a:rPr>
              <a:t>for </a:t>
            </a:r>
            <a:r>
              <a:rPr sz="2400" spc="-53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causa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de acidentes,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doenças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relacionadas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ao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trabalho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ou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com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evidência epidemiológica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(acompanhamento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da saúde,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acordo 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com</a:t>
            </a:r>
            <a:r>
              <a:rPr sz="2400" spc="-15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4D2F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D4D2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4D2F"/>
                </a:solidFill>
                <a:latin typeface="Calibri"/>
                <a:cs typeface="Calibri"/>
              </a:rPr>
              <a:t>PCMSO).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66100" y="277112"/>
            <a:ext cx="1687961" cy="7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5460" y="2920998"/>
            <a:ext cx="660971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0" marR="5080" indent="-1130935">
              <a:lnSpc>
                <a:spcPct val="100000"/>
              </a:lnSpc>
              <a:spcBef>
                <a:spcPts val="100"/>
              </a:spcBef>
            </a:pPr>
            <a:r>
              <a:rPr sz="3200" b="1" spc="-65" dirty="0">
                <a:solidFill>
                  <a:srgbClr val="0B4381"/>
                </a:solidFill>
                <a:latin typeface="Calibri"/>
                <a:cs typeface="Calibri"/>
              </a:rPr>
              <a:t>GESTÃO</a:t>
            </a:r>
            <a:r>
              <a:rPr sz="32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B4381"/>
                </a:solidFill>
                <a:latin typeface="Calibri"/>
                <a:cs typeface="Calibri"/>
              </a:rPr>
              <a:t>DOS</a:t>
            </a:r>
            <a:r>
              <a:rPr sz="3200" b="1" spc="-3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B4381"/>
                </a:solidFill>
                <a:latin typeface="Calibri"/>
                <a:cs typeface="Calibri"/>
              </a:rPr>
              <a:t>RISCOS</a:t>
            </a:r>
            <a:r>
              <a:rPr sz="32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B4381"/>
                </a:solidFill>
                <a:latin typeface="Calibri"/>
                <a:cs typeface="Calibri"/>
              </a:rPr>
              <a:t>–</a:t>
            </a:r>
            <a:r>
              <a:rPr sz="3200" b="1" spc="-10" dirty="0">
                <a:solidFill>
                  <a:srgbClr val="0B4381"/>
                </a:solidFill>
                <a:latin typeface="Calibri"/>
                <a:cs typeface="Calibri"/>
              </a:rPr>
              <a:t> INTERAÇÃO </a:t>
            </a:r>
            <a:r>
              <a:rPr sz="3200" b="1" spc="-25" dirty="0">
                <a:solidFill>
                  <a:srgbClr val="0B4381"/>
                </a:solidFill>
                <a:latin typeface="Calibri"/>
                <a:cs typeface="Calibri"/>
              </a:rPr>
              <a:t>DAS </a:t>
            </a:r>
            <a:r>
              <a:rPr sz="3200" b="1" spc="-7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B4381"/>
                </a:solidFill>
                <a:latin typeface="Calibri"/>
                <a:cs typeface="Calibri"/>
              </a:rPr>
              <a:t>DIRETRIZES </a:t>
            </a:r>
            <a:r>
              <a:rPr sz="3200" b="1" dirty="0">
                <a:solidFill>
                  <a:srgbClr val="0B4381"/>
                </a:solidFill>
                <a:latin typeface="Calibri"/>
                <a:cs typeface="Calibri"/>
              </a:rPr>
              <a:t>E </a:t>
            </a:r>
            <a:r>
              <a:rPr sz="3200" b="1" spc="-20" dirty="0">
                <a:solidFill>
                  <a:srgbClr val="0B4381"/>
                </a:solidFill>
                <a:latin typeface="Calibri"/>
                <a:cs typeface="Calibri"/>
              </a:rPr>
              <a:t>REQUISITOS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0012" y="619759"/>
            <a:ext cx="5460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GRO</a:t>
            </a:r>
            <a:r>
              <a:rPr sz="20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–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 GERENCIAMENTO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RISCOS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 OCUPACIONAIS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66100" y="277112"/>
            <a:ext cx="1687961" cy="7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0" y="348996"/>
            <a:ext cx="9144000" cy="6858000"/>
            <a:chOff x="774070" y="348996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0" y="1618488"/>
              <a:ext cx="9035797" cy="54010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90538" y="3130296"/>
              <a:ext cx="828040" cy="422275"/>
            </a:xfrm>
            <a:custGeom>
              <a:avLst/>
              <a:gdLst/>
              <a:ahLst/>
              <a:cxnLst/>
              <a:rect l="l" t="t" r="r" b="b"/>
              <a:pathLst>
                <a:path w="828040" h="422275">
                  <a:moveTo>
                    <a:pt x="211836" y="422148"/>
                  </a:moveTo>
                  <a:lnTo>
                    <a:pt x="211836" y="0"/>
                  </a:lnTo>
                  <a:lnTo>
                    <a:pt x="0" y="210312"/>
                  </a:lnTo>
                  <a:lnTo>
                    <a:pt x="211836" y="422148"/>
                  </a:lnTo>
                  <a:close/>
                </a:path>
                <a:path w="828040" h="422275">
                  <a:moveTo>
                    <a:pt x="827534" y="315468"/>
                  </a:moveTo>
                  <a:lnTo>
                    <a:pt x="827534" y="105156"/>
                  </a:lnTo>
                  <a:lnTo>
                    <a:pt x="211836" y="105156"/>
                  </a:lnTo>
                  <a:lnTo>
                    <a:pt x="211836" y="315468"/>
                  </a:lnTo>
                  <a:lnTo>
                    <a:pt x="827534" y="31546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13164" y="584707"/>
            <a:ext cx="5460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B4381"/>
                </a:solidFill>
              </a:rPr>
              <a:t>GRO</a:t>
            </a:r>
            <a:r>
              <a:rPr sz="2000" spc="-20" dirty="0">
                <a:solidFill>
                  <a:srgbClr val="0B4381"/>
                </a:solidFill>
              </a:rPr>
              <a:t> </a:t>
            </a:r>
            <a:r>
              <a:rPr sz="2000" dirty="0">
                <a:solidFill>
                  <a:srgbClr val="0B4381"/>
                </a:solidFill>
              </a:rPr>
              <a:t>–</a:t>
            </a:r>
            <a:r>
              <a:rPr sz="2000" spc="-5" dirty="0">
                <a:solidFill>
                  <a:srgbClr val="0B4381"/>
                </a:solidFill>
              </a:rPr>
              <a:t> GERENCIAMENTO</a:t>
            </a:r>
            <a:r>
              <a:rPr sz="2000" spc="-25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DE</a:t>
            </a:r>
            <a:r>
              <a:rPr sz="2000" spc="-10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RISCOS</a:t>
            </a:r>
            <a:r>
              <a:rPr sz="2000" spc="-15" dirty="0">
                <a:solidFill>
                  <a:srgbClr val="0B4381"/>
                </a:solidFill>
              </a:rPr>
              <a:t> OCUPACIONAIS</a:t>
            </a:r>
            <a:endParaRPr sz="2000"/>
          </a:p>
        </p:txBody>
      </p:sp>
      <p:sp>
        <p:nvSpPr>
          <p:cNvPr id="6" name="Retângulo 5"/>
          <p:cNvSpPr/>
          <p:nvPr/>
        </p:nvSpPr>
        <p:spPr>
          <a:xfrm>
            <a:off x="8166100" y="277112"/>
            <a:ext cx="1687961" cy="7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4896" y="491743"/>
            <a:ext cx="47409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5080" indent="-32194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PROGRAMA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GERENCIAMENTO</a:t>
            </a:r>
            <a:r>
              <a:rPr sz="2000" b="1" spc="-4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000" b="1" spc="-434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ANÁLISE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ERGONÔMICA</a:t>
            </a:r>
            <a:r>
              <a:rPr sz="20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DO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3941" y="1445767"/>
            <a:ext cx="5138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b="0" spc="-34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b="0" spc="-34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pc="-20" dirty="0"/>
              <a:t>QUANDO</a:t>
            </a:r>
            <a:r>
              <a:rPr spc="-5" dirty="0"/>
              <a:t> </a:t>
            </a:r>
            <a:r>
              <a:rPr spc="-35" dirty="0"/>
              <a:t>ORIENTAR</a:t>
            </a:r>
            <a:r>
              <a:rPr spc="5" dirty="0"/>
              <a:t> </a:t>
            </a:r>
            <a:r>
              <a:rPr spc="-55" dirty="0"/>
              <a:t>PARA</a:t>
            </a:r>
            <a:r>
              <a:rPr spc="5" dirty="0"/>
              <a:t> </a:t>
            </a:r>
            <a:r>
              <a:rPr spc="-5" dirty="0"/>
              <a:t>AET?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7102" y="1464563"/>
            <a:ext cx="1546860" cy="16078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4272" y="2183383"/>
            <a:ext cx="8087995" cy="427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4432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B4381"/>
                </a:solidFill>
                <a:latin typeface="Calibri"/>
                <a:cs typeface="Calibri"/>
              </a:rPr>
              <a:t>NR</a:t>
            </a:r>
            <a:r>
              <a:rPr sz="2400" b="1" spc="-5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B4381"/>
                </a:solidFill>
                <a:latin typeface="Calibri"/>
                <a:cs typeface="Calibri"/>
              </a:rPr>
              <a:t>17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Calibri"/>
              <a:cs typeface="Calibri"/>
            </a:endParaRPr>
          </a:p>
          <a:p>
            <a:pPr marL="12700" marR="367665">
              <a:lnSpc>
                <a:spcPct val="150000"/>
              </a:lnSpc>
            </a:pP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DEVERÁ SER 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RECOMENDADA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ANÁLISE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ERGONÔMICA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DO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TRABALHO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NOS </a:t>
            </a:r>
            <a:r>
              <a:rPr sz="2000" b="1" spc="-44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SEGUINTES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CASOS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Quando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for</a:t>
            </a:r>
            <a:r>
              <a:rPr sz="1800" b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necessário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um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estudo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para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encontrar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melhor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solução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ser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adotada.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Quando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for</a:t>
            </a:r>
            <a:r>
              <a:rPr sz="1800" b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necessária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uma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avaliação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mais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aprofundada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da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situação.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Quando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forem</a:t>
            </a:r>
            <a:r>
              <a:rPr sz="18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identificadas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inadequações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ou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ineficiências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das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ações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adotadas.</a:t>
            </a:r>
            <a:endParaRPr sz="1800">
              <a:latin typeface="Calibri"/>
              <a:cs typeface="Calibri"/>
            </a:endParaRPr>
          </a:p>
          <a:p>
            <a:pPr marL="354965" marR="353060" indent="-342900">
              <a:lnSpc>
                <a:spcPct val="15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Sempre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que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condição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trabalho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(risco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ergonômico)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for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causa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acidentes, </a:t>
            </a:r>
            <a:r>
              <a:rPr sz="1800" b="1" spc="-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doenças relacionadas ao trabalho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ou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com evidência epidemiológica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(acompanhamento</a:t>
            </a:r>
            <a:r>
              <a:rPr sz="1800" b="1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da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saúde,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acordo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com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PCMSO)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86562" y="2170175"/>
            <a:ext cx="431800" cy="744220"/>
          </a:xfrm>
          <a:custGeom>
            <a:avLst/>
            <a:gdLst/>
            <a:ahLst/>
            <a:cxnLst/>
            <a:rect l="l" t="t" r="r" b="b"/>
            <a:pathLst>
              <a:path w="431800" h="744219">
                <a:moveTo>
                  <a:pt x="431291" y="528827"/>
                </a:moveTo>
                <a:lnTo>
                  <a:pt x="324611" y="528827"/>
                </a:lnTo>
                <a:lnTo>
                  <a:pt x="324611" y="0"/>
                </a:lnTo>
                <a:lnTo>
                  <a:pt x="108203" y="0"/>
                </a:lnTo>
                <a:lnTo>
                  <a:pt x="108203" y="528827"/>
                </a:lnTo>
                <a:lnTo>
                  <a:pt x="0" y="528827"/>
                </a:lnTo>
                <a:lnTo>
                  <a:pt x="216407" y="743711"/>
                </a:lnTo>
                <a:lnTo>
                  <a:pt x="431291" y="528827"/>
                </a:lnTo>
                <a:close/>
              </a:path>
            </a:pathLst>
          </a:custGeom>
          <a:solidFill>
            <a:srgbClr val="0B43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6082" y="2157983"/>
            <a:ext cx="494030" cy="774700"/>
          </a:xfrm>
          <a:custGeom>
            <a:avLst/>
            <a:gdLst/>
            <a:ahLst/>
            <a:cxnLst/>
            <a:rect l="l" t="t" r="r" b="b"/>
            <a:pathLst>
              <a:path w="494029" h="774700">
                <a:moveTo>
                  <a:pt x="138684" y="527304"/>
                </a:moveTo>
                <a:lnTo>
                  <a:pt x="0" y="527304"/>
                </a:lnTo>
                <a:lnTo>
                  <a:pt x="30480" y="557784"/>
                </a:lnTo>
                <a:lnTo>
                  <a:pt x="30480" y="553212"/>
                </a:lnTo>
                <a:lnTo>
                  <a:pt x="39624" y="531876"/>
                </a:lnTo>
                <a:lnTo>
                  <a:pt x="60960" y="553212"/>
                </a:lnTo>
                <a:lnTo>
                  <a:pt x="126492" y="553212"/>
                </a:lnTo>
                <a:lnTo>
                  <a:pt x="126492" y="541020"/>
                </a:lnTo>
                <a:lnTo>
                  <a:pt x="138684" y="527304"/>
                </a:lnTo>
                <a:close/>
              </a:path>
              <a:path w="494029" h="774700">
                <a:moveTo>
                  <a:pt x="60960" y="553212"/>
                </a:moveTo>
                <a:lnTo>
                  <a:pt x="39624" y="531876"/>
                </a:lnTo>
                <a:lnTo>
                  <a:pt x="30480" y="553212"/>
                </a:lnTo>
                <a:lnTo>
                  <a:pt x="60960" y="553212"/>
                </a:lnTo>
                <a:close/>
              </a:path>
              <a:path w="494029" h="774700">
                <a:moveTo>
                  <a:pt x="246888" y="739140"/>
                </a:moveTo>
                <a:lnTo>
                  <a:pt x="60960" y="553212"/>
                </a:lnTo>
                <a:lnTo>
                  <a:pt x="30480" y="553212"/>
                </a:lnTo>
                <a:lnTo>
                  <a:pt x="30480" y="557784"/>
                </a:lnTo>
                <a:lnTo>
                  <a:pt x="237744" y="765048"/>
                </a:lnTo>
                <a:lnTo>
                  <a:pt x="237744" y="748284"/>
                </a:lnTo>
                <a:lnTo>
                  <a:pt x="246888" y="739140"/>
                </a:lnTo>
                <a:close/>
              </a:path>
              <a:path w="494029" h="774700">
                <a:moveTo>
                  <a:pt x="367284" y="527304"/>
                </a:moveTo>
                <a:lnTo>
                  <a:pt x="367284" y="0"/>
                </a:lnTo>
                <a:lnTo>
                  <a:pt x="126492" y="0"/>
                </a:lnTo>
                <a:lnTo>
                  <a:pt x="126492" y="527304"/>
                </a:lnTo>
                <a:lnTo>
                  <a:pt x="138684" y="527304"/>
                </a:lnTo>
                <a:lnTo>
                  <a:pt x="138684" y="25908"/>
                </a:lnTo>
                <a:lnTo>
                  <a:pt x="150876" y="12192"/>
                </a:lnTo>
                <a:lnTo>
                  <a:pt x="150876" y="25908"/>
                </a:lnTo>
                <a:lnTo>
                  <a:pt x="341376" y="25908"/>
                </a:lnTo>
                <a:lnTo>
                  <a:pt x="341376" y="12192"/>
                </a:lnTo>
                <a:lnTo>
                  <a:pt x="355092" y="25908"/>
                </a:lnTo>
                <a:lnTo>
                  <a:pt x="355092" y="527304"/>
                </a:lnTo>
                <a:lnTo>
                  <a:pt x="367284" y="527304"/>
                </a:lnTo>
                <a:close/>
              </a:path>
              <a:path w="494029" h="774700">
                <a:moveTo>
                  <a:pt x="150876" y="553212"/>
                </a:moveTo>
                <a:lnTo>
                  <a:pt x="150876" y="25908"/>
                </a:lnTo>
                <a:lnTo>
                  <a:pt x="138684" y="25908"/>
                </a:lnTo>
                <a:lnTo>
                  <a:pt x="138684" y="527304"/>
                </a:lnTo>
                <a:lnTo>
                  <a:pt x="126492" y="541020"/>
                </a:lnTo>
                <a:lnTo>
                  <a:pt x="126492" y="553212"/>
                </a:lnTo>
                <a:lnTo>
                  <a:pt x="150876" y="553212"/>
                </a:lnTo>
                <a:close/>
              </a:path>
              <a:path w="494029" h="774700">
                <a:moveTo>
                  <a:pt x="150876" y="25908"/>
                </a:moveTo>
                <a:lnTo>
                  <a:pt x="150876" y="12192"/>
                </a:lnTo>
                <a:lnTo>
                  <a:pt x="138684" y="25908"/>
                </a:lnTo>
                <a:lnTo>
                  <a:pt x="150876" y="25908"/>
                </a:lnTo>
                <a:close/>
              </a:path>
              <a:path w="494029" h="774700">
                <a:moveTo>
                  <a:pt x="256032" y="748284"/>
                </a:moveTo>
                <a:lnTo>
                  <a:pt x="246888" y="739140"/>
                </a:lnTo>
                <a:lnTo>
                  <a:pt x="237744" y="748284"/>
                </a:lnTo>
                <a:lnTo>
                  <a:pt x="256032" y="748284"/>
                </a:lnTo>
                <a:close/>
              </a:path>
              <a:path w="494029" h="774700">
                <a:moveTo>
                  <a:pt x="256032" y="765048"/>
                </a:moveTo>
                <a:lnTo>
                  <a:pt x="256032" y="748284"/>
                </a:lnTo>
                <a:lnTo>
                  <a:pt x="237744" y="748284"/>
                </a:lnTo>
                <a:lnTo>
                  <a:pt x="237744" y="765048"/>
                </a:lnTo>
                <a:lnTo>
                  <a:pt x="246888" y="774192"/>
                </a:lnTo>
                <a:lnTo>
                  <a:pt x="256032" y="765048"/>
                </a:lnTo>
                <a:close/>
              </a:path>
              <a:path w="494029" h="774700">
                <a:moveTo>
                  <a:pt x="461772" y="559308"/>
                </a:moveTo>
                <a:lnTo>
                  <a:pt x="461772" y="553212"/>
                </a:lnTo>
                <a:lnTo>
                  <a:pt x="432816" y="553212"/>
                </a:lnTo>
                <a:lnTo>
                  <a:pt x="246888" y="739140"/>
                </a:lnTo>
                <a:lnTo>
                  <a:pt x="256032" y="748284"/>
                </a:lnTo>
                <a:lnTo>
                  <a:pt x="256032" y="765048"/>
                </a:lnTo>
                <a:lnTo>
                  <a:pt x="461772" y="559308"/>
                </a:lnTo>
                <a:close/>
              </a:path>
              <a:path w="494029" h="774700">
                <a:moveTo>
                  <a:pt x="355092" y="25908"/>
                </a:moveTo>
                <a:lnTo>
                  <a:pt x="341376" y="12192"/>
                </a:lnTo>
                <a:lnTo>
                  <a:pt x="341376" y="25908"/>
                </a:lnTo>
                <a:lnTo>
                  <a:pt x="355092" y="25908"/>
                </a:lnTo>
                <a:close/>
              </a:path>
              <a:path w="494029" h="774700">
                <a:moveTo>
                  <a:pt x="367284" y="553212"/>
                </a:moveTo>
                <a:lnTo>
                  <a:pt x="367284" y="541020"/>
                </a:lnTo>
                <a:lnTo>
                  <a:pt x="355092" y="527304"/>
                </a:lnTo>
                <a:lnTo>
                  <a:pt x="355092" y="25908"/>
                </a:lnTo>
                <a:lnTo>
                  <a:pt x="341376" y="25908"/>
                </a:lnTo>
                <a:lnTo>
                  <a:pt x="341376" y="553212"/>
                </a:lnTo>
                <a:lnTo>
                  <a:pt x="367284" y="553212"/>
                </a:lnTo>
                <a:close/>
              </a:path>
              <a:path w="494029" h="774700">
                <a:moveTo>
                  <a:pt x="493776" y="527304"/>
                </a:moveTo>
                <a:lnTo>
                  <a:pt x="355092" y="527304"/>
                </a:lnTo>
                <a:lnTo>
                  <a:pt x="367284" y="541020"/>
                </a:lnTo>
                <a:lnTo>
                  <a:pt x="367284" y="553212"/>
                </a:lnTo>
                <a:lnTo>
                  <a:pt x="432816" y="553212"/>
                </a:lnTo>
                <a:lnTo>
                  <a:pt x="454152" y="531876"/>
                </a:lnTo>
                <a:lnTo>
                  <a:pt x="461772" y="553212"/>
                </a:lnTo>
                <a:lnTo>
                  <a:pt x="461772" y="559308"/>
                </a:lnTo>
                <a:lnTo>
                  <a:pt x="493776" y="527304"/>
                </a:lnTo>
                <a:close/>
              </a:path>
              <a:path w="494029" h="774700">
                <a:moveTo>
                  <a:pt x="461772" y="553212"/>
                </a:moveTo>
                <a:lnTo>
                  <a:pt x="454152" y="531876"/>
                </a:lnTo>
                <a:lnTo>
                  <a:pt x="432816" y="553212"/>
                </a:lnTo>
                <a:lnTo>
                  <a:pt x="461772" y="553212"/>
                </a:lnTo>
                <a:close/>
              </a:path>
            </a:pathLst>
          </a:custGeom>
          <a:solidFill>
            <a:srgbClr val="052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8166100" y="277112"/>
            <a:ext cx="1687961" cy="7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6420" y="493268"/>
            <a:ext cx="47409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5080" indent="-32194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B4381"/>
                </a:solidFill>
              </a:rPr>
              <a:t>PROGRAMA</a:t>
            </a:r>
            <a:r>
              <a:rPr sz="2000" spc="-25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DE</a:t>
            </a:r>
            <a:r>
              <a:rPr sz="2000" spc="-10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GERENCIAMENTO</a:t>
            </a:r>
            <a:r>
              <a:rPr sz="2000" spc="-40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DE</a:t>
            </a:r>
            <a:r>
              <a:rPr sz="2000" spc="-10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RISCOS </a:t>
            </a:r>
            <a:r>
              <a:rPr sz="2000" spc="-434" dirty="0">
                <a:solidFill>
                  <a:srgbClr val="0B4381"/>
                </a:solidFill>
              </a:rPr>
              <a:t> </a:t>
            </a:r>
            <a:r>
              <a:rPr sz="2000" dirty="0">
                <a:solidFill>
                  <a:srgbClr val="0B4381"/>
                </a:solidFill>
              </a:rPr>
              <a:t>ANÁLISE</a:t>
            </a:r>
            <a:r>
              <a:rPr sz="2000" spc="-25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ERGONÔMICA</a:t>
            </a:r>
            <a:r>
              <a:rPr sz="2000" spc="-30" dirty="0">
                <a:solidFill>
                  <a:srgbClr val="0B4381"/>
                </a:solidFill>
              </a:rPr>
              <a:t> </a:t>
            </a:r>
            <a:r>
              <a:rPr sz="2000" dirty="0">
                <a:solidFill>
                  <a:srgbClr val="0B4381"/>
                </a:solidFill>
              </a:rPr>
              <a:t>DO</a:t>
            </a:r>
            <a:r>
              <a:rPr sz="2000" spc="-15" dirty="0">
                <a:solidFill>
                  <a:srgbClr val="0B4381"/>
                </a:solidFill>
              </a:rPr>
              <a:t> </a:t>
            </a:r>
            <a:r>
              <a:rPr sz="2000" spc="-5" dirty="0">
                <a:solidFill>
                  <a:srgbClr val="0B4381"/>
                </a:solidFill>
              </a:rPr>
              <a:t>TRABALHO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774071" y="2170176"/>
            <a:ext cx="4810125" cy="4521835"/>
            <a:chOff x="774071" y="2170176"/>
            <a:chExt cx="4810125" cy="45218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1" y="2170176"/>
              <a:ext cx="1546860" cy="1607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6621" y="4803648"/>
              <a:ext cx="1917192" cy="188823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65465" y="1447291"/>
            <a:ext cx="8195945" cy="263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34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2800" spc="-34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2800" b="1" spc="-20" dirty="0">
                <a:solidFill>
                  <a:srgbClr val="6F6F6F"/>
                </a:solidFill>
                <a:latin typeface="Calibri"/>
                <a:cs typeface="Calibri"/>
              </a:rPr>
              <a:t>QUANDO</a:t>
            </a:r>
            <a:r>
              <a:rPr sz="28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6F6F6F"/>
                </a:solidFill>
                <a:latin typeface="Calibri"/>
                <a:cs typeface="Calibri"/>
              </a:rPr>
              <a:t>ORIENTAR</a:t>
            </a:r>
            <a:r>
              <a:rPr sz="2800" b="1" spc="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2800" b="1" spc="-55" dirty="0">
                <a:solidFill>
                  <a:srgbClr val="6F6F6F"/>
                </a:solidFill>
                <a:latin typeface="Calibri"/>
                <a:cs typeface="Calibri"/>
              </a:rPr>
              <a:t>PARA</a:t>
            </a:r>
            <a:r>
              <a:rPr sz="2800" b="1" spc="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6F6F"/>
                </a:solidFill>
                <a:latin typeface="Calibri"/>
                <a:cs typeface="Calibri"/>
              </a:rPr>
              <a:t>AET?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>
              <a:latin typeface="Calibri"/>
              <a:cs typeface="Calibri"/>
            </a:endParaRPr>
          </a:p>
          <a:p>
            <a:pPr marL="876300">
              <a:lnSpc>
                <a:spcPct val="100000"/>
              </a:lnSpc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SE 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SUA</a:t>
            </a:r>
            <a:r>
              <a:rPr sz="2000" b="1" spc="-2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AET</a:t>
            </a:r>
            <a:r>
              <a:rPr sz="2000" b="1" spc="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APONTA</a:t>
            </a:r>
            <a:r>
              <a:rPr sz="20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SOLUÇÕES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ÓBVIAS,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 FACILMENTE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IDENTIFICÁVEIS</a:t>
            </a:r>
            <a:endParaRPr sz="2000">
              <a:latin typeface="Calibri"/>
              <a:cs typeface="Calibri"/>
            </a:endParaRPr>
          </a:p>
          <a:p>
            <a:pPr marL="8763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-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B4381"/>
                </a:solidFill>
                <a:latin typeface="Calibri"/>
                <a:cs typeface="Calibri"/>
              </a:rPr>
              <a:t>ENTÃO</a:t>
            </a:r>
            <a:r>
              <a:rPr sz="2000" b="1" spc="-3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ELA 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NÃO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DEVERIA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TER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SIDO 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REALIZADA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804545">
              <a:lnSpc>
                <a:spcPct val="100000"/>
              </a:lnSpc>
              <a:spcBef>
                <a:spcPts val="1325"/>
              </a:spcBef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Ex.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Atividade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puxar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ou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empurrar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carrinhos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731" y="4899659"/>
            <a:ext cx="2703576" cy="169316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852038" y="5228844"/>
            <a:ext cx="879475" cy="1003300"/>
            <a:chOff x="5852038" y="5228844"/>
            <a:chExt cx="879475" cy="1003300"/>
          </a:xfrm>
        </p:grpSpPr>
        <p:sp>
          <p:nvSpPr>
            <p:cNvPr id="9" name="object 9"/>
            <p:cNvSpPr/>
            <p:nvPr/>
          </p:nvSpPr>
          <p:spPr>
            <a:xfrm>
              <a:off x="5864229" y="5262371"/>
              <a:ext cx="850900" cy="935990"/>
            </a:xfrm>
            <a:custGeom>
              <a:avLst/>
              <a:gdLst/>
              <a:ahLst/>
              <a:cxnLst/>
              <a:rect l="l" t="t" r="r" b="b"/>
              <a:pathLst>
                <a:path w="850900" h="935989">
                  <a:moveTo>
                    <a:pt x="850391" y="467867"/>
                  </a:moveTo>
                  <a:lnTo>
                    <a:pt x="425195" y="0"/>
                  </a:lnTo>
                  <a:lnTo>
                    <a:pt x="425195" y="233171"/>
                  </a:lnTo>
                  <a:lnTo>
                    <a:pt x="0" y="233171"/>
                  </a:lnTo>
                  <a:lnTo>
                    <a:pt x="0" y="702563"/>
                  </a:lnTo>
                  <a:lnTo>
                    <a:pt x="425195" y="702563"/>
                  </a:lnTo>
                  <a:lnTo>
                    <a:pt x="425195" y="935735"/>
                  </a:lnTo>
                  <a:lnTo>
                    <a:pt x="850391" y="467867"/>
                  </a:lnTo>
                  <a:close/>
                </a:path>
              </a:pathLst>
            </a:custGeom>
            <a:solidFill>
              <a:srgbClr val="0B4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52038" y="5228844"/>
              <a:ext cx="879475" cy="1003300"/>
            </a:xfrm>
            <a:custGeom>
              <a:avLst/>
              <a:gdLst/>
              <a:ahLst/>
              <a:cxnLst/>
              <a:rect l="l" t="t" r="r" b="b"/>
              <a:pathLst>
                <a:path w="879475" h="1003300">
                  <a:moveTo>
                    <a:pt x="437388" y="254508"/>
                  </a:moveTo>
                  <a:lnTo>
                    <a:pt x="0" y="254508"/>
                  </a:lnTo>
                  <a:lnTo>
                    <a:pt x="0" y="748284"/>
                  </a:lnTo>
                  <a:lnTo>
                    <a:pt x="12192" y="748284"/>
                  </a:lnTo>
                  <a:lnTo>
                    <a:pt x="12192" y="280416"/>
                  </a:lnTo>
                  <a:lnTo>
                    <a:pt x="25908" y="266700"/>
                  </a:lnTo>
                  <a:lnTo>
                    <a:pt x="25908" y="280416"/>
                  </a:lnTo>
                  <a:lnTo>
                    <a:pt x="425196" y="280416"/>
                  </a:lnTo>
                  <a:lnTo>
                    <a:pt x="425196" y="266700"/>
                  </a:lnTo>
                  <a:lnTo>
                    <a:pt x="437388" y="254508"/>
                  </a:lnTo>
                  <a:close/>
                </a:path>
                <a:path w="879475" h="1003300">
                  <a:moveTo>
                    <a:pt x="25908" y="280416"/>
                  </a:moveTo>
                  <a:lnTo>
                    <a:pt x="25908" y="266700"/>
                  </a:lnTo>
                  <a:lnTo>
                    <a:pt x="12192" y="280416"/>
                  </a:lnTo>
                  <a:lnTo>
                    <a:pt x="25908" y="280416"/>
                  </a:lnTo>
                  <a:close/>
                </a:path>
                <a:path w="879475" h="1003300">
                  <a:moveTo>
                    <a:pt x="25908" y="722376"/>
                  </a:moveTo>
                  <a:lnTo>
                    <a:pt x="25908" y="280416"/>
                  </a:lnTo>
                  <a:lnTo>
                    <a:pt x="12192" y="280416"/>
                  </a:lnTo>
                  <a:lnTo>
                    <a:pt x="12192" y="722376"/>
                  </a:lnTo>
                  <a:lnTo>
                    <a:pt x="25908" y="722376"/>
                  </a:lnTo>
                  <a:close/>
                </a:path>
                <a:path w="879475" h="1003300">
                  <a:moveTo>
                    <a:pt x="451104" y="934965"/>
                  </a:moveTo>
                  <a:lnTo>
                    <a:pt x="451104" y="722376"/>
                  </a:lnTo>
                  <a:lnTo>
                    <a:pt x="12192" y="722376"/>
                  </a:lnTo>
                  <a:lnTo>
                    <a:pt x="25908" y="736092"/>
                  </a:lnTo>
                  <a:lnTo>
                    <a:pt x="25908" y="748284"/>
                  </a:lnTo>
                  <a:lnTo>
                    <a:pt x="425196" y="748284"/>
                  </a:lnTo>
                  <a:lnTo>
                    <a:pt x="425196" y="736092"/>
                  </a:lnTo>
                  <a:lnTo>
                    <a:pt x="437388" y="748284"/>
                  </a:lnTo>
                  <a:lnTo>
                    <a:pt x="437388" y="950058"/>
                  </a:lnTo>
                  <a:lnTo>
                    <a:pt x="451104" y="934965"/>
                  </a:lnTo>
                  <a:close/>
                </a:path>
                <a:path w="879475" h="1003300">
                  <a:moveTo>
                    <a:pt x="25908" y="748284"/>
                  </a:moveTo>
                  <a:lnTo>
                    <a:pt x="25908" y="736092"/>
                  </a:lnTo>
                  <a:lnTo>
                    <a:pt x="12192" y="722376"/>
                  </a:lnTo>
                  <a:lnTo>
                    <a:pt x="12192" y="748284"/>
                  </a:lnTo>
                  <a:lnTo>
                    <a:pt x="25908" y="748284"/>
                  </a:lnTo>
                  <a:close/>
                </a:path>
                <a:path w="879475" h="1003300">
                  <a:moveTo>
                    <a:pt x="879348" y="501396"/>
                  </a:moveTo>
                  <a:lnTo>
                    <a:pt x="425196" y="0"/>
                  </a:lnTo>
                  <a:lnTo>
                    <a:pt x="425196" y="254508"/>
                  </a:lnTo>
                  <a:lnTo>
                    <a:pt x="428244" y="254508"/>
                  </a:lnTo>
                  <a:lnTo>
                    <a:pt x="428244" y="41148"/>
                  </a:lnTo>
                  <a:lnTo>
                    <a:pt x="451104" y="33528"/>
                  </a:lnTo>
                  <a:lnTo>
                    <a:pt x="451104" y="66384"/>
                  </a:lnTo>
                  <a:lnTo>
                    <a:pt x="845143" y="501381"/>
                  </a:lnTo>
                  <a:lnTo>
                    <a:pt x="853440" y="492252"/>
                  </a:lnTo>
                  <a:lnTo>
                    <a:pt x="853440" y="529999"/>
                  </a:lnTo>
                  <a:lnTo>
                    <a:pt x="879348" y="501396"/>
                  </a:lnTo>
                  <a:close/>
                </a:path>
                <a:path w="879475" h="1003300">
                  <a:moveTo>
                    <a:pt x="437388" y="280416"/>
                  </a:moveTo>
                  <a:lnTo>
                    <a:pt x="437388" y="254508"/>
                  </a:lnTo>
                  <a:lnTo>
                    <a:pt x="425196" y="266700"/>
                  </a:lnTo>
                  <a:lnTo>
                    <a:pt x="425196" y="280416"/>
                  </a:lnTo>
                  <a:lnTo>
                    <a:pt x="437388" y="280416"/>
                  </a:lnTo>
                  <a:close/>
                </a:path>
                <a:path w="879475" h="1003300">
                  <a:moveTo>
                    <a:pt x="437388" y="748284"/>
                  </a:moveTo>
                  <a:lnTo>
                    <a:pt x="425196" y="736092"/>
                  </a:lnTo>
                  <a:lnTo>
                    <a:pt x="425196" y="748284"/>
                  </a:lnTo>
                  <a:lnTo>
                    <a:pt x="437388" y="748284"/>
                  </a:lnTo>
                  <a:close/>
                </a:path>
                <a:path w="879475" h="1003300">
                  <a:moveTo>
                    <a:pt x="437388" y="950058"/>
                  </a:moveTo>
                  <a:lnTo>
                    <a:pt x="437388" y="748284"/>
                  </a:lnTo>
                  <a:lnTo>
                    <a:pt x="425196" y="748284"/>
                  </a:lnTo>
                  <a:lnTo>
                    <a:pt x="425196" y="1002792"/>
                  </a:lnTo>
                  <a:lnTo>
                    <a:pt x="428244" y="999426"/>
                  </a:lnTo>
                  <a:lnTo>
                    <a:pt x="428244" y="960120"/>
                  </a:lnTo>
                  <a:lnTo>
                    <a:pt x="437388" y="950058"/>
                  </a:lnTo>
                  <a:close/>
                </a:path>
                <a:path w="879475" h="1003300">
                  <a:moveTo>
                    <a:pt x="451104" y="66384"/>
                  </a:moveTo>
                  <a:lnTo>
                    <a:pt x="451104" y="33528"/>
                  </a:lnTo>
                  <a:lnTo>
                    <a:pt x="428244" y="41148"/>
                  </a:lnTo>
                  <a:lnTo>
                    <a:pt x="451104" y="66384"/>
                  </a:lnTo>
                  <a:close/>
                </a:path>
                <a:path w="879475" h="1003300">
                  <a:moveTo>
                    <a:pt x="451104" y="280416"/>
                  </a:moveTo>
                  <a:lnTo>
                    <a:pt x="451104" y="66384"/>
                  </a:lnTo>
                  <a:lnTo>
                    <a:pt x="428244" y="41148"/>
                  </a:lnTo>
                  <a:lnTo>
                    <a:pt x="428244" y="254508"/>
                  </a:lnTo>
                  <a:lnTo>
                    <a:pt x="437388" y="254508"/>
                  </a:lnTo>
                  <a:lnTo>
                    <a:pt x="437388" y="280416"/>
                  </a:lnTo>
                  <a:lnTo>
                    <a:pt x="451104" y="280416"/>
                  </a:lnTo>
                  <a:close/>
                </a:path>
                <a:path w="879475" h="1003300">
                  <a:moveTo>
                    <a:pt x="853440" y="529999"/>
                  </a:moveTo>
                  <a:lnTo>
                    <a:pt x="853440" y="510540"/>
                  </a:lnTo>
                  <a:lnTo>
                    <a:pt x="845143" y="501381"/>
                  </a:lnTo>
                  <a:lnTo>
                    <a:pt x="428244" y="960120"/>
                  </a:lnTo>
                  <a:lnTo>
                    <a:pt x="451104" y="969264"/>
                  </a:lnTo>
                  <a:lnTo>
                    <a:pt x="451104" y="974188"/>
                  </a:lnTo>
                  <a:lnTo>
                    <a:pt x="853440" y="529999"/>
                  </a:lnTo>
                  <a:close/>
                </a:path>
                <a:path w="879475" h="1003300">
                  <a:moveTo>
                    <a:pt x="451104" y="974188"/>
                  </a:moveTo>
                  <a:lnTo>
                    <a:pt x="451104" y="969264"/>
                  </a:lnTo>
                  <a:lnTo>
                    <a:pt x="428244" y="960120"/>
                  </a:lnTo>
                  <a:lnTo>
                    <a:pt x="428244" y="999426"/>
                  </a:lnTo>
                  <a:lnTo>
                    <a:pt x="451104" y="974188"/>
                  </a:lnTo>
                  <a:close/>
                </a:path>
                <a:path w="879475" h="1003300">
                  <a:moveTo>
                    <a:pt x="853440" y="510540"/>
                  </a:moveTo>
                  <a:lnTo>
                    <a:pt x="853440" y="492252"/>
                  </a:lnTo>
                  <a:lnTo>
                    <a:pt x="845143" y="501381"/>
                  </a:lnTo>
                  <a:lnTo>
                    <a:pt x="853440" y="510540"/>
                  </a:lnTo>
                  <a:close/>
                </a:path>
              </a:pathLst>
            </a:custGeom>
            <a:solidFill>
              <a:srgbClr val="052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8733" y="3950208"/>
            <a:ext cx="2921507" cy="290169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166100" y="277112"/>
            <a:ext cx="1687961" cy="7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4896" y="491743"/>
            <a:ext cx="47409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5080" indent="-32194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PROGRAMA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GERENCIAMENTO</a:t>
            </a:r>
            <a:r>
              <a:rPr sz="2000" b="1" spc="-4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RISCOS </a:t>
            </a:r>
            <a:r>
              <a:rPr sz="2000" b="1" spc="-434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ANÁLISE</a:t>
            </a:r>
            <a:r>
              <a:rPr sz="20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ERGONÔMICA</a:t>
            </a:r>
            <a:r>
              <a:rPr sz="2000" b="1" spc="-30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B4381"/>
                </a:solidFill>
                <a:latin typeface="Calibri"/>
                <a:cs typeface="Calibri"/>
              </a:rPr>
              <a:t>DO</a:t>
            </a:r>
            <a:r>
              <a:rPr sz="2000" b="1" spc="-1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TRABALHO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5905" y="2379978"/>
            <a:ext cx="3260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spc="-220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sz="1800" spc="-220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z="1800" b="1" spc="-10" dirty="0">
                <a:solidFill>
                  <a:srgbClr val="0B4381"/>
                </a:solidFill>
                <a:latin typeface="Calibri"/>
                <a:cs typeface="Calibri"/>
              </a:rPr>
              <a:t>MODIFICAÇÕES</a:t>
            </a:r>
            <a:r>
              <a:rPr sz="1800" b="1" spc="-3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B4381"/>
                </a:solidFill>
                <a:latin typeface="Calibri"/>
                <a:cs typeface="Calibri"/>
              </a:rPr>
              <a:t>NA</a:t>
            </a:r>
            <a:r>
              <a:rPr sz="1800" b="1" spc="-25" dirty="0">
                <a:solidFill>
                  <a:srgbClr val="0B438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B4381"/>
                </a:solidFill>
                <a:latin typeface="Calibri"/>
                <a:cs typeface="Calibri"/>
              </a:rPr>
              <a:t>EMPRESA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63941" y="1445767"/>
            <a:ext cx="5899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b="0" spc="-345" dirty="0">
                <a:solidFill>
                  <a:srgbClr val="0B4381"/>
                </a:solidFill>
                <a:latin typeface="Microsoft Sans Serif"/>
                <a:cs typeface="Microsoft Sans Serif"/>
              </a:rPr>
              <a:t>◤</a:t>
            </a:r>
            <a:r>
              <a:rPr b="0" spc="-345" dirty="0">
                <a:solidFill>
                  <a:srgbClr val="0B4381"/>
                </a:solidFill>
                <a:latin typeface="Times New Roman"/>
                <a:cs typeface="Times New Roman"/>
              </a:rPr>
              <a:t>	</a:t>
            </a:r>
            <a:r>
              <a:rPr spc="-20" dirty="0"/>
              <a:t>QUANDO</a:t>
            </a:r>
            <a:r>
              <a:rPr spc="15" dirty="0"/>
              <a:t> </a:t>
            </a:r>
            <a:r>
              <a:rPr spc="-40" dirty="0"/>
              <a:t>NECESSITA</a:t>
            </a:r>
            <a:r>
              <a:rPr spc="30" dirty="0"/>
              <a:t> </a:t>
            </a:r>
            <a:r>
              <a:rPr spc="-45" dirty="0"/>
              <a:t>REAVALIAÇÃO</a:t>
            </a:r>
            <a:r>
              <a:rPr spc="40" dirty="0"/>
              <a:t> </a:t>
            </a:r>
            <a:r>
              <a:rPr spc="-5" dirty="0"/>
              <a:t>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529974" y="1828800"/>
            <a:ext cx="7777480" cy="1899285"/>
            <a:chOff x="1529974" y="1828800"/>
            <a:chExt cx="7777480" cy="18992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1194" y="1828800"/>
              <a:ext cx="1825751" cy="18989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9974" y="3203447"/>
              <a:ext cx="1842770" cy="462280"/>
            </a:xfrm>
            <a:custGeom>
              <a:avLst/>
              <a:gdLst/>
              <a:ahLst/>
              <a:cxnLst/>
              <a:rect l="l" t="t" r="r" b="b"/>
              <a:pathLst>
                <a:path w="1842770" h="462279">
                  <a:moveTo>
                    <a:pt x="1842515" y="461771"/>
                  </a:moveTo>
                  <a:lnTo>
                    <a:pt x="1842515" y="0"/>
                  </a:lnTo>
                  <a:lnTo>
                    <a:pt x="0" y="0"/>
                  </a:lnTo>
                  <a:lnTo>
                    <a:pt x="0" y="461771"/>
                  </a:lnTo>
                  <a:lnTo>
                    <a:pt x="1842515" y="461771"/>
                  </a:lnTo>
                  <a:close/>
                </a:path>
              </a:pathLst>
            </a:custGeom>
            <a:solidFill>
              <a:srgbClr val="093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31225" y="3216654"/>
            <a:ext cx="1236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Ambiente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2646" y="3802379"/>
            <a:ext cx="1800225" cy="462280"/>
          </a:xfrm>
          <a:prstGeom prst="rect">
            <a:avLst/>
          </a:prstGeom>
          <a:solidFill>
            <a:srgbClr val="093260"/>
          </a:solidFill>
        </p:spPr>
        <p:txBody>
          <a:bodyPr vert="horz" wrap="square" lIns="0" tIns="2540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2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2646" y="4468367"/>
            <a:ext cx="1800225" cy="462280"/>
          </a:xfrm>
          <a:prstGeom prst="rect">
            <a:avLst/>
          </a:prstGeom>
          <a:solidFill>
            <a:srgbClr val="093260"/>
          </a:solidFill>
        </p:spPr>
        <p:txBody>
          <a:bodyPr vert="horz" wrap="square" lIns="0" tIns="25400" rIns="0" bIns="0" rtlCol="0">
            <a:spAutoFit/>
          </a:bodyPr>
          <a:lstStyle/>
          <a:p>
            <a:pPr marL="519430">
              <a:lnSpc>
                <a:spcPct val="100000"/>
              </a:lnSpc>
              <a:spcBef>
                <a:spcPts val="200"/>
              </a:spcBef>
            </a:pP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Tarefa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2646" y="5135879"/>
            <a:ext cx="1800225" cy="462280"/>
          </a:xfrm>
          <a:prstGeom prst="rect">
            <a:avLst/>
          </a:prstGeom>
          <a:solidFill>
            <a:srgbClr val="093260"/>
          </a:solidFill>
        </p:spPr>
        <p:txBody>
          <a:bodyPr vert="horz" wrap="square" lIns="0" tIns="2540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20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Organização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9786" y="5827776"/>
            <a:ext cx="1823085" cy="830580"/>
          </a:xfrm>
          <a:prstGeom prst="rect">
            <a:avLst/>
          </a:prstGeom>
          <a:solidFill>
            <a:srgbClr val="093260"/>
          </a:solidFill>
        </p:spPr>
        <p:txBody>
          <a:bodyPr vert="horz" wrap="square" lIns="0" tIns="25400" rIns="0" bIns="0" rtlCol="0">
            <a:spAutoFit/>
          </a:bodyPr>
          <a:lstStyle/>
          <a:p>
            <a:pPr marL="264795" marR="259715" indent="73025">
              <a:lnSpc>
                <a:spcPct val="100000"/>
              </a:lnSpc>
              <a:spcBef>
                <a:spcPts val="2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Meios de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ão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61917" y="4176774"/>
            <a:ext cx="1279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895" algn="l"/>
              </a:tabLst>
            </a:pP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F6F6F"/>
                </a:solidFill>
                <a:latin typeface="Times New Roman"/>
                <a:cs typeface="Times New Roman"/>
              </a:rPr>
              <a:t>	</a:t>
            </a:r>
            <a:r>
              <a:rPr sz="1800" b="1" spc="5" dirty="0">
                <a:solidFill>
                  <a:srgbClr val="6F6F6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6F6F6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oce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9123" y="3170935"/>
            <a:ext cx="3928110" cy="157988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Clr>
                <a:srgbClr val="0B4381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Ampliação</a:t>
            </a:r>
            <a:endParaRPr sz="1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B4381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Modificações</a:t>
            </a:r>
            <a:r>
              <a:rPr sz="1800" b="1" spc="-2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em</a:t>
            </a:r>
            <a:r>
              <a:rPr sz="1800" b="1" spc="-5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arranjo</a:t>
            </a:r>
            <a:r>
              <a:rPr sz="1800" b="1" spc="-2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físico</a:t>
            </a:r>
            <a:endParaRPr sz="18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1200"/>
              </a:spcBef>
              <a:buClr>
                <a:srgbClr val="0B4381"/>
              </a:buClr>
              <a:buFont typeface="Wingdings"/>
              <a:buChar char=""/>
              <a:tabLst>
                <a:tab pos="469265" algn="l"/>
                <a:tab pos="469900" algn="l"/>
                <a:tab pos="1233170" algn="l"/>
                <a:tab pos="2338070" algn="l"/>
                <a:tab pos="2764790" algn="l"/>
              </a:tabLst>
            </a:pP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6F6F6F"/>
                </a:solidFill>
                <a:latin typeface="Calibri"/>
                <a:cs typeface="Calibri"/>
              </a:rPr>
              <a:t>v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6F6F6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m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á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q</a:t>
            </a:r>
            <a:r>
              <a:rPr sz="1800" b="1" spc="5" dirty="0">
                <a:solidFill>
                  <a:srgbClr val="6F6F6F"/>
                </a:solidFill>
                <a:latin typeface="Calibri"/>
                <a:cs typeface="Calibri"/>
              </a:rPr>
              <a:t>u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6F6F6F"/>
                </a:solidFill>
                <a:latin typeface="Times New Roman"/>
                <a:cs typeface="Times New Roman"/>
              </a:rPr>
              <a:t>	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6F6F6F"/>
                </a:solidFill>
                <a:latin typeface="Times New Roman"/>
                <a:cs typeface="Times New Roman"/>
              </a:rPr>
              <a:t>	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6F6F6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i</a:t>
            </a:r>
            <a:r>
              <a:rPr sz="1800" b="1" spc="-25" dirty="0">
                <a:solidFill>
                  <a:srgbClr val="6F6F6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ç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ã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o </a:t>
            </a:r>
            <a:r>
              <a:rPr sz="1800" dirty="0">
                <a:solidFill>
                  <a:srgbClr val="6F6F6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produtivo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9123" y="4725413"/>
            <a:ext cx="5362575" cy="22809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Clr>
                <a:srgbClr val="0B4381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Novas</a:t>
            </a:r>
            <a:r>
              <a:rPr sz="1800" b="1" spc="-5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funções/cargos</a:t>
            </a:r>
            <a:endParaRPr sz="1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B4381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Inclusão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atividades</a:t>
            </a:r>
            <a:r>
              <a:rPr sz="1800" b="1" spc="-3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nas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funções</a:t>
            </a:r>
            <a:r>
              <a:rPr sz="1800" b="1" spc="-3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existentes</a:t>
            </a:r>
            <a:endParaRPr sz="1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B4381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Inclusão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ou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modificação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4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turnos</a:t>
            </a:r>
            <a:r>
              <a:rPr sz="1800" b="1" spc="-2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endParaRPr sz="1800">
              <a:latin typeface="Calibri"/>
              <a:cs typeface="Calibri"/>
            </a:endParaRPr>
          </a:p>
          <a:p>
            <a:pPr marL="469265" marR="5080" indent="-457200" algn="just">
              <a:lnSpc>
                <a:spcPct val="100000"/>
              </a:lnSpc>
              <a:spcBef>
                <a:spcPts val="1200"/>
              </a:spcBef>
              <a:buClr>
                <a:srgbClr val="0B4381"/>
              </a:buClr>
              <a:buFont typeface="Wingdings"/>
              <a:buChar char=""/>
              <a:tabLst>
                <a:tab pos="469900" algn="l"/>
              </a:tabLst>
            </a:pP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Modificação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 nos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meios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controles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riscos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– </a:t>
            </a:r>
            <a:r>
              <a:rPr sz="18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pausas,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limitadores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6F6F6F"/>
                </a:solidFill>
                <a:latin typeface="Calibri"/>
                <a:cs typeface="Calibri"/>
              </a:rPr>
              <a:t>carga,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 equipamentos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6F6F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6F6F"/>
                </a:solidFill>
                <a:latin typeface="Calibri"/>
                <a:cs typeface="Calibri"/>
              </a:rPr>
              <a:t>proteção,</a:t>
            </a:r>
            <a:r>
              <a:rPr sz="1800" b="1" spc="-5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6F6F"/>
                </a:solidFill>
                <a:latin typeface="Calibri"/>
                <a:cs typeface="Calibri"/>
              </a:rPr>
              <a:t>....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166100" y="277112"/>
            <a:ext cx="1687961" cy="7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0707" y="2150110"/>
          <a:ext cx="8496300" cy="2016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711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posturas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incômodas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pouco</a:t>
                      </a:r>
                      <a:r>
                        <a:rPr sz="1600" b="1" spc="3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confortáveis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longos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períodos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27">
                <a:tc>
                  <a:txBody>
                    <a:bodyPr/>
                    <a:lstStyle/>
                    <a:p>
                      <a:pPr marL="24130" marR="2159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Exigência de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uso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frequente</a:t>
                      </a:r>
                      <a:r>
                        <a:rPr sz="1600" b="1" spc="4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força,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pressão,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preensão,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flexão,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extensão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torção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segmentos </a:t>
                      </a:r>
                      <a:r>
                        <a:rPr sz="1600" b="1" spc="-35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corporais.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11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Exigência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flexões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de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coluna</a:t>
                      </a:r>
                      <a:r>
                        <a:rPr sz="1600" b="1" spc="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vertebral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frequentes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11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Uso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frequente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alavancas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18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Exigência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elevação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frequente</a:t>
                      </a:r>
                      <a:r>
                        <a:rPr sz="1600" b="1" spc="3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membros</a:t>
                      </a:r>
                      <a:r>
                        <a:rPr sz="1600" b="1" spc="3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superiores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0012" y="622807"/>
            <a:ext cx="510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B4381"/>
                </a:solidFill>
              </a:rPr>
              <a:t>RISCOS</a:t>
            </a:r>
            <a:r>
              <a:rPr sz="2400" spc="-15" dirty="0">
                <a:solidFill>
                  <a:srgbClr val="0B4381"/>
                </a:solidFill>
              </a:rPr>
              <a:t> </a:t>
            </a:r>
            <a:r>
              <a:rPr sz="2400" spc="-10" dirty="0">
                <a:solidFill>
                  <a:srgbClr val="0B4381"/>
                </a:solidFill>
              </a:rPr>
              <a:t>ERGONÔMICOS</a:t>
            </a:r>
            <a:r>
              <a:rPr sz="2400" dirty="0">
                <a:solidFill>
                  <a:srgbClr val="0B4381"/>
                </a:solidFill>
              </a:rPr>
              <a:t> -</a:t>
            </a:r>
            <a:r>
              <a:rPr sz="2400" spc="-10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eSOCIAL</a:t>
            </a:r>
            <a:r>
              <a:rPr sz="2400" spc="5" dirty="0">
                <a:solidFill>
                  <a:srgbClr val="0B4381"/>
                </a:solidFill>
              </a:rPr>
              <a:t> </a:t>
            </a:r>
            <a:r>
              <a:rPr sz="2400" dirty="0">
                <a:solidFill>
                  <a:srgbClr val="0B4381"/>
                </a:solidFill>
              </a:rPr>
              <a:t>X</a:t>
            </a:r>
            <a:r>
              <a:rPr sz="2400" spc="-10" dirty="0">
                <a:solidFill>
                  <a:srgbClr val="0B4381"/>
                </a:solidFill>
              </a:rPr>
              <a:t> PGR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463941" y="1538731"/>
            <a:ext cx="1701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BIOMECANICOS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3462" y="4472940"/>
            <a:ext cx="4014470" cy="932815"/>
          </a:xfrm>
          <a:custGeom>
            <a:avLst/>
            <a:gdLst/>
            <a:ahLst/>
            <a:cxnLst/>
            <a:rect l="l" t="t" r="r" b="b"/>
            <a:pathLst>
              <a:path w="4014470" h="932814">
                <a:moveTo>
                  <a:pt x="4014216" y="931164"/>
                </a:moveTo>
                <a:lnTo>
                  <a:pt x="4014216" y="1524"/>
                </a:lnTo>
                <a:lnTo>
                  <a:pt x="4011168" y="0"/>
                </a:lnTo>
                <a:lnTo>
                  <a:pt x="3048" y="0"/>
                </a:lnTo>
                <a:lnTo>
                  <a:pt x="0" y="1524"/>
                </a:lnTo>
                <a:lnTo>
                  <a:pt x="0" y="931164"/>
                </a:lnTo>
                <a:lnTo>
                  <a:pt x="3048" y="932688"/>
                </a:lnTo>
                <a:lnTo>
                  <a:pt x="4572" y="932688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4003548" y="9144"/>
                </a:lnTo>
                <a:lnTo>
                  <a:pt x="4003548" y="4572"/>
                </a:lnTo>
                <a:lnTo>
                  <a:pt x="4009644" y="9144"/>
                </a:lnTo>
                <a:lnTo>
                  <a:pt x="4009644" y="932688"/>
                </a:lnTo>
                <a:lnTo>
                  <a:pt x="4011168" y="932688"/>
                </a:lnTo>
                <a:lnTo>
                  <a:pt x="4014216" y="931164"/>
                </a:lnTo>
                <a:close/>
              </a:path>
              <a:path w="4014470" h="932814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4014470" h="932814">
                <a:moveTo>
                  <a:pt x="10668" y="923544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923544"/>
                </a:lnTo>
                <a:lnTo>
                  <a:pt x="10668" y="923544"/>
                </a:lnTo>
                <a:close/>
              </a:path>
              <a:path w="4014470" h="932814">
                <a:moveTo>
                  <a:pt x="4009644" y="923544"/>
                </a:moveTo>
                <a:lnTo>
                  <a:pt x="4572" y="923544"/>
                </a:lnTo>
                <a:lnTo>
                  <a:pt x="10668" y="928116"/>
                </a:lnTo>
                <a:lnTo>
                  <a:pt x="10668" y="932688"/>
                </a:lnTo>
                <a:lnTo>
                  <a:pt x="4003548" y="932688"/>
                </a:lnTo>
                <a:lnTo>
                  <a:pt x="4003548" y="928116"/>
                </a:lnTo>
                <a:lnTo>
                  <a:pt x="4009644" y="923544"/>
                </a:lnTo>
                <a:close/>
              </a:path>
              <a:path w="4014470" h="932814">
                <a:moveTo>
                  <a:pt x="10668" y="932688"/>
                </a:moveTo>
                <a:lnTo>
                  <a:pt x="10668" y="928116"/>
                </a:lnTo>
                <a:lnTo>
                  <a:pt x="4572" y="923544"/>
                </a:lnTo>
                <a:lnTo>
                  <a:pt x="4572" y="932688"/>
                </a:lnTo>
                <a:lnTo>
                  <a:pt x="10668" y="932688"/>
                </a:lnTo>
                <a:close/>
              </a:path>
              <a:path w="4014470" h="932814">
                <a:moveTo>
                  <a:pt x="4009644" y="9144"/>
                </a:moveTo>
                <a:lnTo>
                  <a:pt x="4003548" y="4572"/>
                </a:lnTo>
                <a:lnTo>
                  <a:pt x="4003548" y="9144"/>
                </a:lnTo>
                <a:lnTo>
                  <a:pt x="4009644" y="9144"/>
                </a:lnTo>
                <a:close/>
              </a:path>
              <a:path w="4014470" h="932814">
                <a:moveTo>
                  <a:pt x="4009644" y="923544"/>
                </a:moveTo>
                <a:lnTo>
                  <a:pt x="4009644" y="9144"/>
                </a:lnTo>
                <a:lnTo>
                  <a:pt x="4003548" y="9144"/>
                </a:lnTo>
                <a:lnTo>
                  <a:pt x="4003548" y="923544"/>
                </a:lnTo>
                <a:lnTo>
                  <a:pt x="4009644" y="923544"/>
                </a:lnTo>
                <a:close/>
              </a:path>
              <a:path w="4014470" h="932814">
                <a:moveTo>
                  <a:pt x="4009644" y="932688"/>
                </a:moveTo>
                <a:lnTo>
                  <a:pt x="4009644" y="923544"/>
                </a:lnTo>
                <a:lnTo>
                  <a:pt x="4003548" y="928116"/>
                </a:lnTo>
                <a:lnTo>
                  <a:pt x="4003548" y="932688"/>
                </a:lnTo>
                <a:lnTo>
                  <a:pt x="4009644" y="932688"/>
                </a:lnTo>
                <a:close/>
              </a:path>
            </a:pathLst>
          </a:custGeom>
          <a:solidFill>
            <a:srgbClr val="004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36779" y="4495290"/>
            <a:ext cx="3705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EXIGÊNCIA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POSTURAS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INCÔMODAS </a:t>
            </a:r>
            <a:r>
              <a:rPr sz="1800" b="1" spc="-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OU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POUCO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CONFORTÁVEIS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POR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LONGOS</a:t>
            </a:r>
            <a:r>
              <a:rPr sz="1800" b="1" spc="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PERÍODOS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46809" y="4765547"/>
            <a:ext cx="870585" cy="429895"/>
          </a:xfrm>
          <a:custGeom>
            <a:avLst/>
            <a:gdLst/>
            <a:ahLst/>
            <a:cxnLst/>
            <a:rect l="l" t="t" r="r" b="b"/>
            <a:pathLst>
              <a:path w="870585" h="429895">
                <a:moveTo>
                  <a:pt x="870203" y="214883"/>
                </a:moveTo>
                <a:lnTo>
                  <a:pt x="655319" y="0"/>
                </a:lnTo>
                <a:lnTo>
                  <a:pt x="655319" y="108203"/>
                </a:lnTo>
                <a:lnTo>
                  <a:pt x="0" y="108203"/>
                </a:lnTo>
                <a:lnTo>
                  <a:pt x="0" y="323087"/>
                </a:lnTo>
                <a:lnTo>
                  <a:pt x="655319" y="323087"/>
                </a:lnTo>
                <a:lnTo>
                  <a:pt x="655319" y="429767"/>
                </a:lnTo>
                <a:lnTo>
                  <a:pt x="870203" y="21488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199" y="4570476"/>
            <a:ext cx="2610611" cy="194157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77323" y="2116582"/>
          <a:ext cx="7491730" cy="1808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91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Uso</a:t>
                      </a:r>
                      <a:r>
                        <a:rPr sz="1600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frequente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pedais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600" spc="-2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Postura</a:t>
                      </a:r>
                      <a:r>
                        <a:rPr sz="1600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sentada</a:t>
                      </a:r>
                      <a:r>
                        <a:rPr sz="1600" spc="-2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600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longos</a:t>
                      </a:r>
                      <a:r>
                        <a:rPr sz="16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períodos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600" spc="-2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Postura</a:t>
                      </a:r>
                      <a:r>
                        <a:rPr sz="1600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pé</a:t>
                      </a:r>
                      <a:r>
                        <a:rPr sz="1600" spc="-1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600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longos</a:t>
                      </a:r>
                      <a:r>
                        <a:rPr sz="16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períodos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600" spc="-1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Levantamento</a:t>
                      </a:r>
                      <a:r>
                        <a:rPr sz="1600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transporte</a:t>
                      </a:r>
                      <a:r>
                        <a:rPr sz="1600" spc="2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manual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cargas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ou</a:t>
                      </a:r>
                      <a:r>
                        <a:rPr sz="1600" spc="1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volumes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Frequente</a:t>
                      </a:r>
                      <a:r>
                        <a:rPr sz="1600" spc="1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ação</a:t>
                      </a:r>
                      <a:r>
                        <a:rPr sz="1600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puxar</a:t>
                      </a:r>
                      <a:r>
                        <a:rPr sz="1600" spc="-2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empurrar</a:t>
                      </a:r>
                      <a:r>
                        <a:rPr sz="1600" spc="3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cargas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volumes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Manuseio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ferramentas</a:t>
                      </a:r>
                      <a:r>
                        <a:rPr sz="1600" spc="2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objetos</a:t>
                      </a:r>
                      <a:r>
                        <a:rPr sz="1600" spc="3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pesados</a:t>
                      </a:r>
                      <a:r>
                        <a:rPr sz="1600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600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longos</a:t>
                      </a:r>
                      <a:r>
                        <a:rPr sz="1600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períodos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507">
                <a:tc>
                  <a:txBody>
                    <a:bodyPr/>
                    <a:lstStyle/>
                    <a:p>
                      <a:pPr marL="24130">
                        <a:lnSpc>
                          <a:spcPts val="1855"/>
                        </a:lnSpc>
                      </a:pP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Manuseio ou</a:t>
                      </a:r>
                      <a:r>
                        <a:rPr sz="16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movimentação</a:t>
                      </a:r>
                      <a:r>
                        <a:rPr sz="1600" spc="3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spc="-1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cargas</a:t>
                      </a:r>
                      <a:r>
                        <a:rPr sz="160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volumes</a:t>
                      </a:r>
                      <a:r>
                        <a:rPr sz="1600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sem</a:t>
                      </a:r>
                      <a:r>
                        <a:rPr sz="1600" spc="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pega</a:t>
                      </a:r>
                      <a:r>
                        <a:rPr sz="1600" spc="-5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ou</a:t>
                      </a:r>
                      <a:r>
                        <a:rPr sz="1600" spc="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600" spc="2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E3E3E"/>
                          </a:solidFill>
                          <a:latin typeface="Calibri"/>
                          <a:cs typeface="Calibri"/>
                        </a:rPr>
                        <a:t>pega "pobre"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315093" y="4710683"/>
            <a:ext cx="8138159" cy="2313940"/>
          </a:xfrm>
          <a:custGeom>
            <a:avLst/>
            <a:gdLst/>
            <a:ahLst/>
            <a:cxnLst/>
            <a:rect l="l" t="t" r="r" b="b"/>
            <a:pathLst>
              <a:path w="8138159" h="2313940">
                <a:moveTo>
                  <a:pt x="0" y="0"/>
                </a:moveTo>
                <a:lnTo>
                  <a:pt x="0" y="2313431"/>
                </a:lnTo>
              </a:path>
              <a:path w="8138159" h="2313940">
                <a:moveTo>
                  <a:pt x="8138156" y="0"/>
                </a:moveTo>
                <a:lnTo>
                  <a:pt x="8138156" y="2313431"/>
                </a:lnTo>
              </a:path>
            </a:pathLst>
          </a:custGeom>
          <a:ln w="9524">
            <a:solidFill>
              <a:srgbClr val="094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8997" y="4715255"/>
            <a:ext cx="8148955" cy="0"/>
          </a:xfrm>
          <a:custGeom>
            <a:avLst/>
            <a:gdLst/>
            <a:ahLst/>
            <a:cxnLst/>
            <a:rect l="l" t="t" r="r" b="b"/>
            <a:pathLst>
              <a:path w="8148955">
                <a:moveTo>
                  <a:pt x="0" y="0"/>
                </a:moveTo>
                <a:lnTo>
                  <a:pt x="8148824" y="0"/>
                </a:lnTo>
              </a:path>
            </a:pathLst>
          </a:custGeom>
          <a:ln w="9524">
            <a:solidFill>
              <a:srgbClr val="094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8997" y="7019543"/>
            <a:ext cx="8148955" cy="0"/>
          </a:xfrm>
          <a:custGeom>
            <a:avLst/>
            <a:gdLst/>
            <a:ahLst/>
            <a:cxnLst/>
            <a:rect l="l" t="t" r="r" b="b"/>
            <a:pathLst>
              <a:path w="8148955">
                <a:moveTo>
                  <a:pt x="0" y="0"/>
                </a:moveTo>
                <a:lnTo>
                  <a:pt x="8148824" y="0"/>
                </a:lnTo>
              </a:path>
            </a:pathLst>
          </a:custGeom>
          <a:ln w="9524">
            <a:solidFill>
              <a:srgbClr val="094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6781" y="4667502"/>
            <a:ext cx="7981950" cy="23298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Uso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frequente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pedais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Postura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sentada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longos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períodos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Postura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em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pé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por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longos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períodos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Levantamento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transporte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manual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cargas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 ou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volumes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Ação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puxar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empurrar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cargas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ou</a:t>
            </a:r>
            <a:r>
              <a:rPr sz="1800" b="1" spc="-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volumes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Manuseio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ferramentas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ou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objetos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pesados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Manuseio</a:t>
            </a:r>
            <a:r>
              <a:rPr sz="1800" b="1" spc="-3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ou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movimentação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cargas</a:t>
            </a:r>
            <a:r>
              <a:rPr sz="18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volumes</a:t>
            </a:r>
            <a:r>
              <a:rPr sz="1800" b="1" spc="-3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sem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pega</a:t>
            </a:r>
            <a:r>
              <a:rPr sz="1800" b="1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ou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 com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 pega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"pobre"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40012" y="593851"/>
            <a:ext cx="510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B4381"/>
                </a:solidFill>
              </a:rPr>
              <a:t>RISCOS</a:t>
            </a:r>
            <a:r>
              <a:rPr sz="2400" spc="-15" dirty="0">
                <a:solidFill>
                  <a:srgbClr val="0B4381"/>
                </a:solidFill>
              </a:rPr>
              <a:t> </a:t>
            </a:r>
            <a:r>
              <a:rPr sz="2400" spc="-10" dirty="0">
                <a:solidFill>
                  <a:srgbClr val="0B4381"/>
                </a:solidFill>
              </a:rPr>
              <a:t>ERGONÔMICOS</a:t>
            </a:r>
            <a:r>
              <a:rPr sz="2400" dirty="0">
                <a:solidFill>
                  <a:srgbClr val="0B4381"/>
                </a:solidFill>
              </a:rPr>
              <a:t> -</a:t>
            </a:r>
            <a:r>
              <a:rPr sz="2400" spc="-10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eSOCIAL</a:t>
            </a:r>
            <a:r>
              <a:rPr sz="2400" spc="5" dirty="0">
                <a:solidFill>
                  <a:srgbClr val="0B4381"/>
                </a:solidFill>
              </a:rPr>
              <a:t> </a:t>
            </a:r>
            <a:r>
              <a:rPr sz="2400" dirty="0">
                <a:solidFill>
                  <a:srgbClr val="0B4381"/>
                </a:solidFill>
              </a:rPr>
              <a:t>X</a:t>
            </a:r>
            <a:r>
              <a:rPr sz="2400" spc="-10" dirty="0">
                <a:solidFill>
                  <a:srgbClr val="0B4381"/>
                </a:solidFill>
              </a:rPr>
              <a:t> PGR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463941" y="1508251"/>
            <a:ext cx="1701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BIOMECANICOS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93926" y="4078223"/>
            <a:ext cx="958850" cy="530860"/>
          </a:xfrm>
          <a:custGeom>
            <a:avLst/>
            <a:gdLst/>
            <a:ahLst/>
            <a:cxnLst/>
            <a:rect l="l" t="t" r="r" b="b"/>
            <a:pathLst>
              <a:path w="958850" h="530860">
                <a:moveTo>
                  <a:pt x="958595" y="265175"/>
                </a:moveTo>
                <a:lnTo>
                  <a:pt x="719327" y="265175"/>
                </a:lnTo>
                <a:lnTo>
                  <a:pt x="719327" y="0"/>
                </a:lnTo>
                <a:lnTo>
                  <a:pt x="240791" y="0"/>
                </a:lnTo>
                <a:lnTo>
                  <a:pt x="240791" y="265175"/>
                </a:lnTo>
                <a:lnTo>
                  <a:pt x="0" y="265175"/>
                </a:lnTo>
                <a:lnTo>
                  <a:pt x="480059" y="530351"/>
                </a:lnTo>
                <a:lnTo>
                  <a:pt x="958595" y="26517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tângulo 9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013" y="4102607"/>
            <a:ext cx="4986655" cy="817244"/>
          </a:xfrm>
          <a:custGeom>
            <a:avLst/>
            <a:gdLst/>
            <a:ahLst/>
            <a:cxnLst/>
            <a:rect l="l" t="t" r="r" b="b"/>
            <a:pathLst>
              <a:path w="4986655" h="817245">
                <a:moveTo>
                  <a:pt x="4986528" y="0"/>
                </a:moveTo>
                <a:lnTo>
                  <a:pt x="0" y="0"/>
                </a:lnTo>
                <a:lnTo>
                  <a:pt x="0" y="487680"/>
                </a:lnTo>
                <a:lnTo>
                  <a:pt x="0" y="816864"/>
                </a:lnTo>
                <a:lnTo>
                  <a:pt x="4986528" y="816864"/>
                </a:lnTo>
                <a:lnTo>
                  <a:pt x="4986528" y="487680"/>
                </a:lnTo>
                <a:lnTo>
                  <a:pt x="4986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0021" y="4102607"/>
            <a:ext cx="4986655" cy="487680"/>
          </a:xfrm>
          <a:prstGeom prst="rect">
            <a:avLst/>
          </a:prstGeom>
          <a:ln w="12699">
            <a:solidFill>
              <a:srgbClr val="0B43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130">
              <a:lnSpc>
                <a:spcPts val="1810"/>
              </a:lnSpc>
            </a:pPr>
            <a:r>
              <a:rPr sz="1600" b="1" spc="-20" dirty="0">
                <a:solidFill>
                  <a:srgbClr val="6F6F6F"/>
                </a:solidFill>
                <a:latin typeface="Calibri"/>
                <a:cs typeface="Calibri"/>
              </a:rPr>
              <a:t>Trabalho</a:t>
            </a:r>
            <a:r>
              <a:rPr sz="16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intensivo</a:t>
            </a:r>
            <a:r>
              <a:rPr sz="1600" b="1" spc="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com</a:t>
            </a:r>
            <a:r>
              <a:rPr sz="16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teclado</a:t>
            </a:r>
            <a:r>
              <a:rPr sz="1600" b="1" dirty="0">
                <a:solidFill>
                  <a:srgbClr val="6F6F6F"/>
                </a:solidFill>
                <a:latin typeface="Calibri"/>
                <a:cs typeface="Calibri"/>
              </a:rPr>
              <a:t> ou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outros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dispositivos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</a:pP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entrada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dados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0021" y="4590288"/>
            <a:ext cx="4986655" cy="329565"/>
          </a:xfrm>
          <a:prstGeom prst="rect">
            <a:avLst/>
          </a:prstGeom>
          <a:ln w="12699">
            <a:solidFill>
              <a:srgbClr val="0B438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20"/>
              </a:spcBef>
            </a:pP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Frequente</a:t>
            </a:r>
            <a:r>
              <a:rPr sz="1600" b="1" spc="4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execução</a:t>
            </a:r>
            <a:r>
              <a:rPr sz="1600" b="1" spc="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movimentos</a:t>
            </a:r>
            <a:r>
              <a:rPr sz="1600" b="1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repetitivos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92335" y="2249169"/>
          <a:ext cx="5186045" cy="8747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083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Frequente</a:t>
                      </a:r>
                      <a:r>
                        <a:rPr sz="1600" b="1" spc="3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deslocamento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pé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durante</a:t>
                      </a:r>
                      <a:r>
                        <a:rPr sz="1600" b="1" spc="4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jornada</a:t>
                      </a:r>
                      <a:r>
                        <a:rPr sz="1600" b="1" spc="4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Uso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frequente</a:t>
                      </a:r>
                      <a:r>
                        <a:rPr sz="1600" b="1" spc="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escadas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083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b="1" spc="-20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Trabalho</a:t>
                      </a:r>
                      <a:r>
                        <a:rPr sz="1600" b="1" spc="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com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esforço</a:t>
                      </a:r>
                      <a:r>
                        <a:rPr sz="1600" b="1" spc="2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físico </a:t>
                      </a:r>
                      <a:r>
                        <a:rPr sz="1600" b="1" spc="-15" dirty="0">
                          <a:solidFill>
                            <a:srgbClr val="6F6F6F"/>
                          </a:solidFill>
                          <a:latin typeface="Calibri"/>
                          <a:cs typeface="Calibri"/>
                        </a:rPr>
                        <a:t>intenso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B4380"/>
                      </a:solidFill>
                      <a:prstDash val="solid"/>
                    </a:lnL>
                    <a:lnR w="12700">
                      <a:solidFill>
                        <a:srgbClr val="0B4380"/>
                      </a:solidFill>
                      <a:prstDash val="solid"/>
                    </a:lnR>
                    <a:lnT w="12700">
                      <a:solidFill>
                        <a:srgbClr val="0B4380"/>
                      </a:solidFill>
                      <a:prstDash val="solid"/>
                    </a:lnT>
                    <a:lnB w="12700">
                      <a:solidFill>
                        <a:srgbClr val="0B4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876930" y="2325115"/>
            <a:ext cx="1560830" cy="8515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35" algn="ctr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EXIGÊNCIA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E3E3E"/>
                </a:solidFill>
                <a:latin typeface="Calibri"/>
                <a:cs typeface="Calibri"/>
              </a:rPr>
              <a:t>ESFORÇO</a:t>
            </a:r>
            <a:r>
              <a:rPr sz="1800" b="1" spc="-7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FÍSICO </a:t>
            </a:r>
            <a:r>
              <a:rPr sz="1800" b="1" spc="-39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INTENSO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8789" y="5986271"/>
            <a:ext cx="5186680" cy="337185"/>
          </a:xfrm>
          <a:prstGeom prst="rect">
            <a:avLst/>
          </a:prstGeom>
          <a:solidFill>
            <a:srgbClr val="FFFFFF"/>
          </a:solidFill>
          <a:ln w="12699">
            <a:solidFill>
              <a:srgbClr val="0B438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59"/>
              </a:spcBef>
            </a:pP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Exposição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à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 vibração</a:t>
            </a:r>
            <a:r>
              <a:rPr sz="1600" b="1" spc="2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de</a:t>
            </a: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corpo</a:t>
            </a:r>
            <a:r>
              <a:rPr sz="1600" b="1" spc="30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6F6F6F"/>
                </a:solidFill>
                <a:latin typeface="Calibri"/>
                <a:cs typeface="Calibri"/>
              </a:rPr>
              <a:t>inteiro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8789" y="6323075"/>
            <a:ext cx="5186680" cy="335280"/>
          </a:xfrm>
          <a:prstGeom prst="rect">
            <a:avLst/>
          </a:prstGeom>
          <a:solidFill>
            <a:srgbClr val="FFFFFF"/>
          </a:solidFill>
          <a:ln w="12699">
            <a:solidFill>
              <a:srgbClr val="0B438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59"/>
              </a:spcBef>
            </a:pP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Exposição a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 vibrações</a:t>
            </a:r>
            <a:r>
              <a:rPr sz="1600" b="1" spc="1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6F6F6F"/>
                </a:solidFill>
                <a:latin typeface="Calibri"/>
                <a:cs typeface="Calibri"/>
              </a:rPr>
              <a:t>localizadas</a:t>
            </a:r>
            <a:r>
              <a:rPr sz="1600" b="1" spc="-25" dirty="0">
                <a:solidFill>
                  <a:srgbClr val="6F6F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F6F6F"/>
                </a:solidFill>
                <a:latin typeface="Calibri"/>
                <a:cs typeface="Calibri"/>
              </a:rPr>
              <a:t>(mão-braço)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00730" y="4137150"/>
            <a:ext cx="1401445" cy="8515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2860" algn="just">
              <a:lnSpc>
                <a:spcPct val="100600"/>
              </a:lnSpc>
              <a:spcBef>
                <a:spcPts val="85"/>
              </a:spcBef>
            </a:pP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EXECUÇÃO 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DE </a:t>
            </a:r>
            <a:r>
              <a:rPr sz="1800" b="1" spc="-3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M</a:t>
            </a:r>
            <a:r>
              <a:rPr sz="1800" b="1" spc="-45" dirty="0">
                <a:solidFill>
                  <a:srgbClr val="3E3E3E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VI</a:t>
            </a:r>
            <a:r>
              <a:rPr sz="1800" b="1" spc="-5" dirty="0">
                <a:solidFill>
                  <a:srgbClr val="3E3E3E"/>
                </a:solidFill>
                <a:latin typeface="Calibri"/>
                <a:cs typeface="Calibri"/>
              </a:rPr>
              <a:t>ME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N</a:t>
            </a:r>
            <a:r>
              <a:rPr sz="1800" b="1" spc="-55" dirty="0">
                <a:solidFill>
                  <a:srgbClr val="3E3E3E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3E3E3E"/>
                </a:solidFill>
                <a:latin typeface="Calibri"/>
                <a:cs typeface="Calibri"/>
              </a:rPr>
              <a:t>S </a:t>
            </a:r>
            <a:r>
              <a:rPr sz="180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/>
                <a:cs typeface="Calibri"/>
              </a:rPr>
              <a:t>REPETITIVOS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40012" y="593851"/>
            <a:ext cx="510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B4381"/>
                </a:solidFill>
              </a:rPr>
              <a:t>RISCOS</a:t>
            </a:r>
            <a:r>
              <a:rPr sz="2400" spc="-15" dirty="0">
                <a:solidFill>
                  <a:srgbClr val="0B4381"/>
                </a:solidFill>
              </a:rPr>
              <a:t> </a:t>
            </a:r>
            <a:r>
              <a:rPr sz="2400" spc="-10" dirty="0">
                <a:solidFill>
                  <a:srgbClr val="0B4381"/>
                </a:solidFill>
              </a:rPr>
              <a:t>ERGONÔMICOS</a:t>
            </a:r>
            <a:r>
              <a:rPr sz="2400" dirty="0">
                <a:solidFill>
                  <a:srgbClr val="0B4381"/>
                </a:solidFill>
              </a:rPr>
              <a:t> -</a:t>
            </a:r>
            <a:r>
              <a:rPr sz="2400" spc="-10" dirty="0">
                <a:solidFill>
                  <a:srgbClr val="0B4381"/>
                </a:solidFill>
              </a:rPr>
              <a:t> </a:t>
            </a:r>
            <a:r>
              <a:rPr sz="2400" spc="-5" dirty="0">
                <a:solidFill>
                  <a:srgbClr val="0B4381"/>
                </a:solidFill>
              </a:rPr>
              <a:t>eSOCIAL</a:t>
            </a:r>
            <a:r>
              <a:rPr sz="2400" spc="5" dirty="0">
                <a:solidFill>
                  <a:srgbClr val="0B4381"/>
                </a:solidFill>
              </a:rPr>
              <a:t> </a:t>
            </a:r>
            <a:r>
              <a:rPr sz="2400" dirty="0">
                <a:solidFill>
                  <a:srgbClr val="0B4381"/>
                </a:solidFill>
              </a:rPr>
              <a:t>X</a:t>
            </a:r>
            <a:r>
              <a:rPr sz="2400" spc="-10" dirty="0">
                <a:solidFill>
                  <a:srgbClr val="0B4381"/>
                </a:solidFill>
              </a:rPr>
              <a:t> PGR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463941" y="1508251"/>
            <a:ext cx="1701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B4381"/>
                </a:solidFill>
                <a:latin typeface="Calibri"/>
                <a:cs typeface="Calibri"/>
              </a:rPr>
              <a:t>BIOMECANICOS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92118" y="2554223"/>
            <a:ext cx="870585" cy="429895"/>
          </a:xfrm>
          <a:custGeom>
            <a:avLst/>
            <a:gdLst/>
            <a:ahLst/>
            <a:cxnLst/>
            <a:rect l="l" t="t" r="r" b="b"/>
            <a:pathLst>
              <a:path w="870584" h="429894">
                <a:moveTo>
                  <a:pt x="870203" y="214883"/>
                </a:moveTo>
                <a:lnTo>
                  <a:pt x="655319" y="0"/>
                </a:lnTo>
                <a:lnTo>
                  <a:pt x="655319" y="106679"/>
                </a:lnTo>
                <a:lnTo>
                  <a:pt x="0" y="106679"/>
                </a:lnTo>
                <a:lnTo>
                  <a:pt x="0" y="323087"/>
                </a:lnTo>
                <a:lnTo>
                  <a:pt x="655319" y="323087"/>
                </a:lnTo>
                <a:lnTo>
                  <a:pt x="655319" y="429767"/>
                </a:lnTo>
                <a:lnTo>
                  <a:pt x="870203" y="21488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54957" y="4366259"/>
            <a:ext cx="870585" cy="429895"/>
          </a:xfrm>
          <a:custGeom>
            <a:avLst/>
            <a:gdLst/>
            <a:ahLst/>
            <a:cxnLst/>
            <a:rect l="l" t="t" r="r" b="b"/>
            <a:pathLst>
              <a:path w="870584" h="429895">
                <a:moveTo>
                  <a:pt x="870203" y="214883"/>
                </a:moveTo>
                <a:lnTo>
                  <a:pt x="655319" y="0"/>
                </a:lnTo>
                <a:lnTo>
                  <a:pt x="655319" y="106679"/>
                </a:lnTo>
                <a:lnTo>
                  <a:pt x="0" y="106679"/>
                </a:lnTo>
                <a:lnTo>
                  <a:pt x="0" y="323087"/>
                </a:lnTo>
                <a:lnTo>
                  <a:pt x="655319" y="323087"/>
                </a:lnTo>
                <a:lnTo>
                  <a:pt x="655319" y="429767"/>
                </a:lnTo>
                <a:lnTo>
                  <a:pt x="870203" y="21488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2118" y="6108191"/>
            <a:ext cx="870585" cy="429895"/>
          </a:xfrm>
          <a:custGeom>
            <a:avLst/>
            <a:gdLst/>
            <a:ahLst/>
            <a:cxnLst/>
            <a:rect l="l" t="t" r="r" b="b"/>
            <a:pathLst>
              <a:path w="870584" h="429895">
                <a:moveTo>
                  <a:pt x="870203" y="214883"/>
                </a:moveTo>
                <a:lnTo>
                  <a:pt x="655319" y="0"/>
                </a:lnTo>
                <a:lnTo>
                  <a:pt x="655319" y="106679"/>
                </a:lnTo>
                <a:lnTo>
                  <a:pt x="0" y="106679"/>
                </a:lnTo>
                <a:lnTo>
                  <a:pt x="0" y="321563"/>
                </a:lnTo>
                <a:lnTo>
                  <a:pt x="655319" y="321563"/>
                </a:lnTo>
                <a:lnTo>
                  <a:pt x="655319" y="429767"/>
                </a:lnTo>
                <a:lnTo>
                  <a:pt x="870203" y="21488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73170" y="5632193"/>
            <a:ext cx="4457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3E3E3E"/>
                </a:solidFill>
                <a:latin typeface="Calibri"/>
                <a:cs typeface="Calibri"/>
              </a:rPr>
              <a:t>x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226549" y="85341"/>
            <a:ext cx="1551312" cy="95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1667</Words>
  <Application>Microsoft Office PowerPoint</Application>
  <PresentationFormat>Personalizar</PresentationFormat>
  <Paragraphs>451</Paragraphs>
  <Slides>66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4" baseType="lpstr">
      <vt:lpstr>Arial MT</vt:lpstr>
      <vt:lpstr>Calibri</vt:lpstr>
      <vt:lpstr>Century Gothic</vt:lpstr>
      <vt:lpstr>Microsoft Sans Serif</vt:lpstr>
      <vt:lpstr>Times New Roman</vt:lpstr>
      <vt:lpstr>Verdana</vt:lpstr>
      <vt:lpstr>Wingdings</vt:lpstr>
      <vt:lpstr>Office Theme</vt:lpstr>
      <vt:lpstr>Apresentação do PowerPoint</vt:lpstr>
      <vt:lpstr>GRO – GERENCIAMENTO DE RISCOS OCUPACIONAIS</vt:lpstr>
      <vt:lpstr>GRO – GERENCIAMENTO DE RISCOS OCUPACIONAIS</vt:lpstr>
      <vt:lpstr>GRO – GERENCIAMENTO DE RISCOS OCUPACIONAIS</vt:lpstr>
      <vt:lpstr>GRO – GERENCIAMENTO DE RISCOS OCUPACIONAIS</vt:lpstr>
      <vt:lpstr>AEP – Analise Ergonômica Preliminar AET – Análise Ergonômica do Trabalho</vt:lpstr>
      <vt:lpstr>RISCOS ERGONÔMICOS - eSOCIAL X PGR</vt:lpstr>
      <vt:lpstr>RISCOS ERGONÔMICOS - eSOCIAL X PGR</vt:lpstr>
      <vt:lpstr>RISCOS ERGONÔMICOS - eSOCIAL X PGR</vt:lpstr>
      <vt:lpstr>RISCOS ERGONÔMICOS - eSOCIAL X PGR</vt:lpstr>
      <vt:lpstr>RISCOS ERGONÔMICOS - eSOCIAL X PGR</vt:lpstr>
      <vt:lpstr>RISCOS ERGONÔMICOS - eSOCIAL X PGR</vt:lpstr>
      <vt:lpstr>RISCOS ERGONÔMICOS - eSOCIAL X PGR</vt:lpstr>
      <vt:lpstr>PROGRAMA DE GERENCIAMENTO DE RISCOS</vt:lpstr>
      <vt:lpstr>PONTOS DE OBSERVAÇÃO PRÉVIA</vt:lpstr>
      <vt:lpstr>PONTOS DE OBSERVAÇÃO PRÉVIA</vt:lpstr>
      <vt:lpstr>AVALIAÇÃO DOS RISCOS OCUPACIONAIS</vt:lpstr>
      <vt:lpstr>AVALIAÇÃO DOS RISCOS</vt:lpstr>
      <vt:lpstr>AVALIAÇÃO DOS RISCOS</vt:lpstr>
      <vt:lpstr>AVALIAÇÃO DOS RISCOS</vt:lpstr>
      <vt:lpstr>AVALIAÇÃO DOS RISCOS</vt:lpstr>
      <vt:lpstr>Apresentação do PowerPoint</vt:lpstr>
      <vt:lpstr>Como avaliar os riscos ergonômicos</vt:lpstr>
      <vt:lpstr>Apresentação do PowerPoint</vt:lpstr>
      <vt:lpstr>Como avaliar os riscos ergonômicos</vt:lpstr>
      <vt:lpstr>Como avaliar os riscos ergonômicos</vt:lpstr>
      <vt:lpstr>Como avaliar os riscos ergonômicos</vt:lpstr>
      <vt:lpstr>Apresentação do PowerPoint</vt:lpstr>
      <vt:lpstr>Como avaliar os riscos ergonômicos</vt:lpstr>
      <vt:lpstr>Como avaliar os riscos ergonômicos</vt:lpstr>
      <vt:lpstr>Apresentação do PowerPoint</vt:lpstr>
      <vt:lpstr>Como avaliar os riscos ergonômicos</vt:lpstr>
      <vt:lpstr>Apresentação do PowerPoint</vt:lpstr>
      <vt:lpstr>Como avaliar os riscos ergonômicos</vt:lpstr>
      <vt:lpstr>Apresentação do PowerPoint</vt:lpstr>
      <vt:lpstr>Como avaliar os riscos ergonômicos</vt:lpstr>
      <vt:lpstr>Apresentação do PowerPoint</vt:lpstr>
      <vt:lpstr>Como avaliar os riscos ergonômicos</vt:lpstr>
      <vt:lpstr>Como avaliar os riscos ergonômicos</vt:lpstr>
      <vt:lpstr>Como avaliar os riscos ergonômicos</vt:lpstr>
      <vt:lpstr>Como avaliar os riscos ergonômicos</vt:lpstr>
      <vt:lpstr>Apresentação do PowerPoint</vt:lpstr>
      <vt:lpstr>Apresentação do PowerPoint</vt:lpstr>
      <vt:lpstr>Como avaliar os riscos ergonômicos</vt:lpstr>
      <vt:lpstr>Como avaliar os riscos ergonômicos</vt:lpstr>
      <vt:lpstr>Como avaliar os riscos ergonômicos</vt:lpstr>
      <vt:lpstr>Apresentação do PowerPoint</vt:lpstr>
      <vt:lpstr>Como avaliar os riscos ergonômicos</vt:lpstr>
      <vt:lpstr>Como avaliar os riscos ergonômicos</vt:lpstr>
      <vt:lpstr>Apresentação do PowerPoint</vt:lpstr>
      <vt:lpstr>Como avaliar os riscos ergonômicos</vt:lpstr>
      <vt:lpstr>Como avaliar os riscos ergonômicos</vt:lpstr>
      <vt:lpstr>Como avaliar os riscos ergonômicos</vt:lpstr>
      <vt:lpstr>Como avaliar os riscos ergonômicos</vt:lpstr>
      <vt:lpstr>Como avaliar os riscos ergonômicos</vt:lpstr>
      <vt:lpstr>Como avaliar os riscos ergonômicos</vt:lpstr>
      <vt:lpstr>Como avaliar os riscos ergonômicos</vt:lpstr>
      <vt:lpstr>Como avaliar os riscos ergonômicos</vt:lpstr>
      <vt:lpstr>Como avaliar os riscos ergonômicos</vt:lpstr>
      <vt:lpstr>RECOMENDAÇÕES</vt:lpstr>
      <vt:lpstr>RECOMENDAÇÕES</vt:lpstr>
      <vt:lpstr>Apresentação do PowerPoint</vt:lpstr>
      <vt:lpstr>GRO – GERENCIAMENTO DE RISCOS OCUPACIONAIS</vt:lpstr>
      <vt:lpstr>◤ QUANDO ORIENTAR PARA AET?</vt:lpstr>
      <vt:lpstr>PROGRAMA DE GERENCIAMENTO DE RISCOS  ANÁLISE ERGONÔMICA DO TRABALHO</vt:lpstr>
      <vt:lpstr>◤ QUANDO NECESSITA REAVALIAÇÃO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PGR Ergonomia _Unindústria</dc:title>
  <dc:creator>sybele.cruz</dc:creator>
  <cp:lastModifiedBy>LUCIANO MELCHIORETTO</cp:lastModifiedBy>
  <cp:revision>5</cp:revision>
  <dcterms:created xsi:type="dcterms:W3CDTF">2022-08-23T22:44:15Z</dcterms:created>
  <dcterms:modified xsi:type="dcterms:W3CDTF">2022-08-23T23:22:25Z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2021-04-26T00:00:00Z</vt:filetime>
  </property>
  <property fmtid="{D5CDD505-2E9C-101B-9397-08002B2CF9AE}" pid="3" name="Creator">
    <vt:lpwstr>PDFCreator 3.1.2.10844</vt:lpwstr>
  </property>
  <property fmtid="{D5CDD505-2E9C-101B-9397-08002B2CF9AE}" pid="4" name="LastSaved">
    <vt:filetime>2022-08-23T00:00:00Z</vt:filetime>
  </property>
</Properties>
</file>