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handoutMasterIdLst>
    <p:handoutMasterId r:id="rId33"/>
  </p:handoutMasterIdLst>
  <p:sldIdLst>
    <p:sldId id="257" r:id="rId2"/>
    <p:sldId id="259" r:id="rId3"/>
    <p:sldId id="258" r:id="rId4"/>
    <p:sldId id="262" r:id="rId5"/>
    <p:sldId id="263" r:id="rId6"/>
    <p:sldId id="264" r:id="rId7"/>
    <p:sldId id="265" r:id="rId8"/>
    <p:sldId id="266" r:id="rId9"/>
    <p:sldId id="267" r:id="rId10"/>
    <p:sldId id="268" r:id="rId11"/>
    <p:sldId id="269" r:id="rId12"/>
    <p:sldId id="283" r:id="rId13"/>
    <p:sldId id="270" r:id="rId14"/>
    <p:sldId id="282" r:id="rId15"/>
    <p:sldId id="271" r:id="rId16"/>
    <p:sldId id="284" r:id="rId17"/>
    <p:sldId id="285" r:id="rId18"/>
    <p:sldId id="286" r:id="rId19"/>
    <p:sldId id="272" r:id="rId20"/>
    <p:sldId id="273" r:id="rId21"/>
    <p:sldId id="274" r:id="rId22"/>
    <p:sldId id="260" r:id="rId23"/>
    <p:sldId id="261" r:id="rId24"/>
    <p:sldId id="275" r:id="rId25"/>
    <p:sldId id="276" r:id="rId26"/>
    <p:sldId id="277" r:id="rId27"/>
    <p:sldId id="281" r:id="rId28"/>
    <p:sldId id="278" r:id="rId29"/>
    <p:sldId id="280" r:id="rId30"/>
    <p:sldId id="279" r:id="rId31"/>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70B22-A4BB-4708-B0CE-A73E8306129B}" type="datetime1">
              <a:rPr lang="pt-BR" smtClean="0"/>
              <a:t>04/04/2022</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6245E56-2EE9-450B-A671-BE5C90BAC91C}" type="datetime1">
              <a:rPr lang="pt-BR" smtClean="0"/>
              <a:t>04/04/2022</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2F3AF6F7-5911-45C3-BE0F-7F38FEFE43FA}" type="datetime1">
              <a:rPr lang="pt-BR" smtClean="0"/>
              <a:t>04/04/2022</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870C3F0E-1EAD-419A-B8F3-CB7CDE6B1E86}" type="datetime1">
              <a:rPr lang="pt-BR" smtClean="0"/>
              <a:t>04/04/2022</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5274CCBA-3812-426F-BA8C-8BC3E97D7FB5}" type="datetime1">
              <a:rPr lang="pt-BR" smtClean="0"/>
              <a:t>04/04/2022</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D48C737E-092E-4203-A347-8410086932C6}" type="datetime1">
              <a:rPr lang="pt-BR" smtClean="0"/>
              <a:t>04/04/2022</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94319B4-ED34-4D08-91C0-F7E8BD9417E6}" type="datetime1">
              <a:rPr lang="pt-BR" smtClean="0"/>
              <a:t>04/04/2022</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EDD1C28D-3F4C-4305-9CD5-9949626E9ED5}" type="datetime1">
              <a:rPr lang="pt-BR" smtClean="0"/>
              <a:t>04/04/2022</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D05F8630-DFFC-437C-A718-61BE3F548C4E}" type="datetime1">
              <a:rPr lang="pt-BR" smtClean="0"/>
              <a:t>04/04/2022</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3812AD8E-909B-47FE-B3D6-961E1D2E7A49}" type="datetime1">
              <a:rPr lang="pt-BR" smtClean="0"/>
              <a:t>04/04/2022</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5D0BF672-AFC3-4C39-AA84-C1113D4307F1}" type="datetime1">
              <a:rPr lang="pt-BR" smtClean="0"/>
              <a:t>04/04/2022</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01F5550-97CC-4F3B-A34B-FE39BFD06EF0}" type="datetime1">
              <a:rPr lang="pt-BR" smtClean="0"/>
              <a:t>04/04/2022</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975B8C2-382E-4F5E-B0CE-7E0EEF75E017}" type="datetime1">
              <a:rPr lang="pt-BR" smtClean="0"/>
              <a:t>04/04/2022</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pt-br" dirty="0"/>
              <a:t>Clique para editar o estilo de título Mestre</a:t>
            </a:r>
            <a:endParaRPr lang="en-US" dirty="0"/>
          </a:p>
        </p:txBody>
      </p:sp>
      <p:sp>
        <p:nvSpPr>
          <p:cNvPr id="4" name="Espaço reservado para texto 3"/>
          <p:cNvSpPr>
            <a:spLocks noGrp="1"/>
          </p:cNvSpPr>
          <p:nvPr>
            <p:ph type="body" sz="half" idx="2" hasCustomPrompt="1"/>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91DF2A3A-30FD-464E-8202-27A276433376}" type="datetime1">
              <a:rPr lang="pt-BR" smtClean="0"/>
              <a:t>04/04/2022</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descr="Imagem ampliada de um logotipo&#10;&#10;Descrição gerad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tângu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ângu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fontScale="90000"/>
          </a:bodyPr>
          <a:lstStyle/>
          <a:p>
            <a:pPr rtl="0"/>
            <a:r>
              <a:rPr lang="pt-BR" sz="4400" dirty="0">
                <a:solidFill>
                  <a:schemeClr val="tx1"/>
                </a:solidFill>
              </a:rPr>
              <a:t>A</a:t>
            </a:r>
            <a:r>
              <a:rPr lang="pt-br" sz="4400" dirty="0">
                <a:solidFill>
                  <a:schemeClr val="tx1"/>
                </a:solidFill>
              </a:rPr>
              <a:t>dministração de medicamentos</a:t>
            </a: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pt-BR" dirty="0">
                <a:solidFill>
                  <a:schemeClr val="tx1"/>
                </a:solidFill>
              </a:rPr>
              <a:t>Enfermagem Daniela</a:t>
            </a:r>
            <a:endParaRPr lang="pt-br"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C5127-2504-42C2-87F2-CD66A80955E2}"/>
              </a:ext>
            </a:extLst>
          </p:cNvPr>
          <p:cNvSpPr>
            <a:spLocks noGrp="1"/>
          </p:cNvSpPr>
          <p:nvPr>
            <p:ph type="title"/>
          </p:nvPr>
        </p:nvSpPr>
        <p:spPr/>
        <p:txBody>
          <a:bodyPr/>
          <a:lstStyle/>
          <a:p>
            <a:r>
              <a:rPr lang="pt-BR" dirty="0"/>
              <a:t>INTRADÉRMICA</a:t>
            </a:r>
          </a:p>
        </p:txBody>
      </p:sp>
      <p:sp>
        <p:nvSpPr>
          <p:cNvPr id="3" name="Espaço Reservado para Conteúdo 2">
            <a:extLst>
              <a:ext uri="{FF2B5EF4-FFF2-40B4-BE49-F238E27FC236}">
                <a16:creationId xmlns:a16="http://schemas.microsoft.com/office/drawing/2014/main" id="{FFDF41D3-024B-489D-A632-64FF12174A78}"/>
              </a:ext>
            </a:extLst>
          </p:cNvPr>
          <p:cNvSpPr>
            <a:spLocks noGrp="1"/>
          </p:cNvSpPr>
          <p:nvPr>
            <p:ph idx="1"/>
          </p:nvPr>
        </p:nvSpPr>
        <p:spPr/>
        <p:txBody>
          <a:bodyPr/>
          <a:lstStyle/>
          <a:p>
            <a:pPr marL="0" indent="0" algn="just">
              <a:buNone/>
            </a:pPr>
            <a:r>
              <a:rPr lang="pt-BR" b="0" i="0" dirty="0">
                <a:solidFill>
                  <a:srgbClr val="333333"/>
                </a:solidFill>
                <a:effectLst/>
                <a:latin typeface="Open Sans" panose="020B0606030504020204" pitchFamily="34" charset="0"/>
              </a:rPr>
              <a:t>Esses são os medicamentos administrados na derme, usada para reações de hipersensibilidade, como acontece nos casos de teste de alergia.</a:t>
            </a:r>
          </a:p>
          <a:p>
            <a:pPr marL="0" indent="0" algn="just">
              <a:buNone/>
            </a:pPr>
            <a:r>
              <a:rPr lang="pt-BR" b="0" i="0" dirty="0">
                <a:solidFill>
                  <a:srgbClr val="333333"/>
                </a:solidFill>
                <a:effectLst/>
                <a:latin typeface="Open Sans" panose="020B0606030504020204" pitchFamily="34" charset="0"/>
              </a:rPr>
              <a:t>Devido à sua capacidade de administração de pequenos volumes (entre 0,1 e 0,5 ml), essa via é restrita.</a:t>
            </a:r>
          </a:p>
          <a:p>
            <a:pPr marL="0" indent="0" algn="just">
              <a:buNone/>
            </a:pPr>
            <a:endParaRPr lang="pt-BR" dirty="0"/>
          </a:p>
        </p:txBody>
      </p:sp>
      <p:sp>
        <p:nvSpPr>
          <p:cNvPr id="4" name="Espaço Reservado para Data 3">
            <a:extLst>
              <a:ext uri="{FF2B5EF4-FFF2-40B4-BE49-F238E27FC236}">
                <a16:creationId xmlns:a16="http://schemas.microsoft.com/office/drawing/2014/main" id="{E3C0BD01-23AA-49EF-9B41-CBC1AFFF3C6D}"/>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243609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261B9-4003-4FDC-946C-EFC8CA4C419C}"/>
              </a:ext>
            </a:extLst>
          </p:cNvPr>
          <p:cNvSpPr>
            <a:spLocks noGrp="1"/>
          </p:cNvSpPr>
          <p:nvPr>
            <p:ph type="title"/>
          </p:nvPr>
        </p:nvSpPr>
        <p:spPr/>
        <p:txBody>
          <a:bodyPr/>
          <a:lstStyle/>
          <a:p>
            <a:r>
              <a:rPr lang="pt-BR" dirty="0"/>
              <a:t>SUBCUTÂNEA</a:t>
            </a:r>
          </a:p>
        </p:txBody>
      </p:sp>
      <p:sp>
        <p:nvSpPr>
          <p:cNvPr id="3" name="Espaço Reservado para Conteúdo 2">
            <a:extLst>
              <a:ext uri="{FF2B5EF4-FFF2-40B4-BE49-F238E27FC236}">
                <a16:creationId xmlns:a16="http://schemas.microsoft.com/office/drawing/2014/main" id="{6239F1E6-622D-4A1A-8B90-8861DD97C6F2}"/>
              </a:ext>
            </a:extLst>
          </p:cNvPr>
          <p:cNvSpPr>
            <a:spLocks noGrp="1"/>
          </p:cNvSpPr>
          <p:nvPr>
            <p:ph idx="1"/>
          </p:nvPr>
        </p:nvSpPr>
        <p:spPr/>
        <p:txBody>
          <a:bodyPr/>
          <a:lstStyle/>
          <a:p>
            <a:pPr marL="0" indent="0" algn="just">
              <a:buNone/>
            </a:pPr>
            <a:r>
              <a:rPr lang="pt-BR" b="0" i="0" dirty="0">
                <a:solidFill>
                  <a:srgbClr val="333333"/>
                </a:solidFill>
                <a:effectLst/>
                <a:latin typeface="Open Sans" panose="020B0606030504020204" pitchFamily="34" charset="0"/>
              </a:rPr>
              <a:t>Trata-se medicamentos aplicados sob a pele, no tecido subcutâneo. Os locais incluem as regiões superiores externas dos braços, abdome, região anterior as coxas e superior do dorso.</a:t>
            </a:r>
          </a:p>
          <a:p>
            <a:pPr marL="0" indent="0" algn="just">
              <a:buNone/>
            </a:pPr>
            <a:r>
              <a:rPr lang="pt-BR" b="0" i="0" dirty="0">
                <a:solidFill>
                  <a:srgbClr val="333333"/>
                </a:solidFill>
                <a:effectLst/>
                <a:latin typeface="Open Sans" panose="020B0606030504020204" pitchFamily="34" charset="0"/>
              </a:rPr>
              <a:t>Os locais de administração são variados, com o objetivo de evitar iatrogenias. A heparina e insulina e algumas vacinas são os medicamentos mais usados.</a:t>
            </a:r>
          </a:p>
          <a:p>
            <a:pPr marL="0" indent="0" algn="just">
              <a:buNone/>
            </a:pPr>
            <a:endParaRPr lang="pt-BR" dirty="0"/>
          </a:p>
        </p:txBody>
      </p:sp>
      <p:sp>
        <p:nvSpPr>
          <p:cNvPr id="4" name="Espaço Reservado para Data 3">
            <a:extLst>
              <a:ext uri="{FF2B5EF4-FFF2-40B4-BE49-F238E27FC236}">
                <a16:creationId xmlns:a16="http://schemas.microsoft.com/office/drawing/2014/main" id="{C627F96B-A1E2-4288-BA96-852CF0388069}"/>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256514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0EFF9-83F8-4EF2-B802-F46319EEBC9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CFF9663-5457-41B6-86FB-6FF2AAC2A06C}"/>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C8356C5E-014C-4BA4-A250-49F4D5C8856C}"/>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2050" name="Picture 2">
            <a:extLst>
              <a:ext uri="{FF2B5EF4-FFF2-40B4-BE49-F238E27FC236}">
                <a16:creationId xmlns:a16="http://schemas.microsoft.com/office/drawing/2014/main" id="{ECF355A8-E4E5-457B-A6A2-437242EED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761" y="1254279"/>
            <a:ext cx="5435479" cy="469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5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0C47D4-45DD-43F7-B187-BA28C7880904}"/>
              </a:ext>
            </a:extLst>
          </p:cNvPr>
          <p:cNvSpPr>
            <a:spLocks noGrp="1"/>
          </p:cNvSpPr>
          <p:nvPr>
            <p:ph type="title"/>
          </p:nvPr>
        </p:nvSpPr>
        <p:spPr/>
        <p:txBody>
          <a:bodyPr/>
          <a:lstStyle/>
          <a:p>
            <a:r>
              <a:rPr lang="pt-BR" dirty="0"/>
              <a:t>INTRAMUSCULAR</a:t>
            </a:r>
          </a:p>
        </p:txBody>
      </p:sp>
      <p:sp>
        <p:nvSpPr>
          <p:cNvPr id="3" name="Espaço Reservado para Conteúdo 2">
            <a:extLst>
              <a:ext uri="{FF2B5EF4-FFF2-40B4-BE49-F238E27FC236}">
                <a16:creationId xmlns:a16="http://schemas.microsoft.com/office/drawing/2014/main" id="{16037EE4-6316-4F2B-B347-95AB5DC44EF2}"/>
              </a:ext>
            </a:extLst>
          </p:cNvPr>
          <p:cNvSpPr>
            <a:spLocks noGrp="1"/>
          </p:cNvSpPr>
          <p:nvPr>
            <p:ph idx="1"/>
          </p:nvPr>
        </p:nvSpPr>
        <p:spPr/>
        <p:txBody>
          <a:bodyPr/>
          <a:lstStyle/>
          <a:p>
            <a:pPr marL="0" indent="0" algn="just">
              <a:buNone/>
            </a:pPr>
            <a:r>
              <a:rPr lang="pt-BR" b="0" i="0" dirty="0">
                <a:solidFill>
                  <a:srgbClr val="333333"/>
                </a:solidFill>
                <a:effectLst/>
                <a:latin typeface="Open Sans" panose="020B0606030504020204" pitchFamily="34" charset="0"/>
              </a:rPr>
              <a:t>Trata-se de uma administração feita diretamente no músculo, usada em determinados tipos de formulações, tais como soluções oleosas ou suspensões, que requer uma absorção a longo prazo.</a:t>
            </a:r>
          </a:p>
          <a:p>
            <a:pPr marL="0" indent="0" algn="just">
              <a:buNone/>
            </a:pPr>
            <a:r>
              <a:rPr lang="pt-BR" b="0" i="0" dirty="0">
                <a:solidFill>
                  <a:srgbClr val="333333"/>
                </a:solidFill>
                <a:effectLst/>
                <a:latin typeface="Open Sans" panose="020B0606030504020204" pitchFamily="34" charset="0"/>
              </a:rPr>
              <a:t>O volume deve ser avaliado, já que este depende da massa muscular do indivíduo, a fim de evitar complicações. Entre músculos mais utilizados, estão o vasto lateral da coxa, o glúteo e o músculo deltoide.</a:t>
            </a:r>
          </a:p>
          <a:p>
            <a:pPr marL="0" indent="0" algn="just">
              <a:buNone/>
            </a:pPr>
            <a:endParaRPr lang="pt-BR" dirty="0"/>
          </a:p>
        </p:txBody>
      </p:sp>
      <p:sp>
        <p:nvSpPr>
          <p:cNvPr id="4" name="Espaço Reservado para Data 3">
            <a:extLst>
              <a:ext uri="{FF2B5EF4-FFF2-40B4-BE49-F238E27FC236}">
                <a16:creationId xmlns:a16="http://schemas.microsoft.com/office/drawing/2014/main" id="{5B2D715B-775E-43A3-B160-78166D1714BA}"/>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309700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6BCD0-B343-4F03-A36A-85B7489E295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E3ADE02-0C88-4D87-B0ED-3C93012EBAA2}"/>
              </a:ext>
            </a:extLst>
          </p:cNvPr>
          <p:cNvSpPr>
            <a:spLocks noGrp="1"/>
          </p:cNvSpPr>
          <p:nvPr>
            <p:ph idx="1"/>
          </p:nvPr>
        </p:nvSpPr>
        <p:spPr/>
        <p:txBody>
          <a:bodyPr/>
          <a:lstStyle/>
          <a:p>
            <a:endParaRPr lang="pt-BR" dirty="0"/>
          </a:p>
        </p:txBody>
      </p:sp>
      <p:sp>
        <p:nvSpPr>
          <p:cNvPr id="4" name="Espaço Reservado para Data 3">
            <a:extLst>
              <a:ext uri="{FF2B5EF4-FFF2-40B4-BE49-F238E27FC236}">
                <a16:creationId xmlns:a16="http://schemas.microsoft.com/office/drawing/2014/main" id="{5FBAA560-1A23-4BD6-9241-F090DA84708B}"/>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1028" name="Picture 4">
            <a:extLst>
              <a:ext uri="{FF2B5EF4-FFF2-40B4-BE49-F238E27FC236}">
                <a16:creationId xmlns:a16="http://schemas.microsoft.com/office/drawing/2014/main" id="{618FF484-5CF9-4651-B0ED-D4FD9A007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175" y="444011"/>
            <a:ext cx="7942385" cy="595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7884FF-C29F-4F29-BC4B-E6795D30E053}"/>
              </a:ext>
            </a:extLst>
          </p:cNvPr>
          <p:cNvSpPr>
            <a:spLocks noGrp="1"/>
          </p:cNvSpPr>
          <p:nvPr>
            <p:ph type="title"/>
          </p:nvPr>
        </p:nvSpPr>
        <p:spPr/>
        <p:txBody>
          <a:bodyPr/>
          <a:lstStyle/>
          <a:p>
            <a:r>
              <a:rPr lang="pt-BR" dirty="0"/>
              <a:t>ENDOVENOSA</a:t>
            </a:r>
          </a:p>
        </p:txBody>
      </p:sp>
      <p:sp>
        <p:nvSpPr>
          <p:cNvPr id="3" name="Espaço Reservado para Conteúdo 2">
            <a:extLst>
              <a:ext uri="{FF2B5EF4-FFF2-40B4-BE49-F238E27FC236}">
                <a16:creationId xmlns:a16="http://schemas.microsoft.com/office/drawing/2014/main" id="{34FFD585-1B37-44F0-8385-B11E01D682D3}"/>
              </a:ext>
            </a:extLst>
          </p:cNvPr>
          <p:cNvSpPr>
            <a:spLocks noGrp="1"/>
          </p:cNvSpPr>
          <p:nvPr>
            <p:ph idx="1"/>
          </p:nvPr>
        </p:nvSpPr>
        <p:spPr/>
        <p:txBody>
          <a:bodyPr/>
          <a:lstStyle/>
          <a:p>
            <a:pPr marL="0" indent="0" algn="just">
              <a:buNone/>
            </a:pPr>
            <a:r>
              <a:rPr lang="pt-BR" b="0" i="0" dirty="0">
                <a:solidFill>
                  <a:srgbClr val="333333"/>
                </a:solidFill>
                <a:effectLst/>
                <a:latin typeface="Open Sans" panose="020B0606030504020204" pitchFamily="34" charset="0"/>
              </a:rPr>
              <a:t>Esta também é conhecida como via intravenosa.</a:t>
            </a:r>
          </a:p>
          <a:p>
            <a:pPr marL="0" indent="0" algn="just">
              <a:buNone/>
            </a:pPr>
            <a:r>
              <a:rPr lang="pt-BR" b="0" i="0" dirty="0">
                <a:solidFill>
                  <a:srgbClr val="333333"/>
                </a:solidFill>
                <a:effectLst/>
                <a:latin typeface="Open Sans" panose="020B0606030504020204" pitchFamily="34" charset="0"/>
              </a:rPr>
              <a:t>Ela consiste na administração de forma direta na corrente sanguínea, por meio da veia. Pode esta incluir uma dose única, ou administração por infusão contínua, que seria no soro fisiológico ou glicosado.</a:t>
            </a:r>
          </a:p>
          <a:p>
            <a:pPr marL="0" indent="0" algn="just">
              <a:buNone/>
            </a:pPr>
            <a:r>
              <a:rPr lang="pt-BR" b="0" i="0" dirty="0">
                <a:solidFill>
                  <a:srgbClr val="333333"/>
                </a:solidFill>
                <a:effectLst/>
                <a:latin typeface="Open Sans" panose="020B0606030504020204" pitchFamily="34" charset="0"/>
              </a:rPr>
              <a:t>Nesta via são utilizados os medicamentos de difícil absorção, e aqueles com características incompatíveis a administração pela via oral, como os passíveis de degradação pelo suco gástrico.</a:t>
            </a:r>
          </a:p>
          <a:p>
            <a:pPr marL="0" indent="0" algn="just">
              <a:buNone/>
            </a:pPr>
            <a:r>
              <a:rPr lang="pt-BR" b="0" i="0" dirty="0">
                <a:solidFill>
                  <a:srgbClr val="333333"/>
                </a:solidFill>
                <a:effectLst/>
                <a:latin typeface="Open Sans" panose="020B0606030504020204" pitchFamily="34" charset="0"/>
              </a:rPr>
              <a:t>Esses acompanham risco de dor e a possibilidade de infecções.</a:t>
            </a:r>
          </a:p>
          <a:p>
            <a:pPr marL="0" indent="0" algn="just">
              <a:buNone/>
            </a:pPr>
            <a:endParaRPr lang="pt-BR" dirty="0"/>
          </a:p>
        </p:txBody>
      </p:sp>
      <p:sp>
        <p:nvSpPr>
          <p:cNvPr id="4" name="Espaço Reservado para Data 3">
            <a:extLst>
              <a:ext uri="{FF2B5EF4-FFF2-40B4-BE49-F238E27FC236}">
                <a16:creationId xmlns:a16="http://schemas.microsoft.com/office/drawing/2014/main" id="{3D3F54FA-1C14-435A-9360-DA0794E98296}"/>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231643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CE38A-5325-4350-8DF6-70CBA021C5B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A63373F-45A5-40EA-AD08-E937AC48175D}"/>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C116BCED-2C07-4B18-9E98-B82BC7C823D8}"/>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3074" name="Picture 2">
            <a:extLst>
              <a:ext uri="{FF2B5EF4-FFF2-40B4-BE49-F238E27FC236}">
                <a16:creationId xmlns:a16="http://schemas.microsoft.com/office/drawing/2014/main" id="{D393A523-4AE0-4160-9F95-2D168711B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531" y="457200"/>
            <a:ext cx="9144000" cy="5734050"/>
          </a:xfrm>
          <a:prstGeom prst="rect">
            <a:avLst/>
          </a:prstGeom>
          <a:noFill/>
          <a:extLst>
            <a:ext uri="{909E8E84-426E-40DD-AFC4-6F175D3DCCD1}">
              <a14:hiddenFill xmlns:a14="http://schemas.microsoft.com/office/drawing/2010/main">
                <a:solidFill>
                  <a:srgbClr val="FFFFFF"/>
                </a:solidFill>
              </a14:hiddenFill>
            </a:ext>
          </a:extLst>
        </p:spPr>
      </p:pic>
      <p:sp>
        <p:nvSpPr>
          <p:cNvPr id="5" name="Coração 4">
            <a:extLst>
              <a:ext uri="{FF2B5EF4-FFF2-40B4-BE49-F238E27FC236}">
                <a16:creationId xmlns:a16="http://schemas.microsoft.com/office/drawing/2014/main" id="{132289F9-184B-4A0F-ADCE-62AFEA901297}"/>
              </a:ext>
            </a:extLst>
          </p:cNvPr>
          <p:cNvSpPr/>
          <p:nvPr/>
        </p:nvSpPr>
        <p:spPr>
          <a:xfrm>
            <a:off x="1374531" y="3952318"/>
            <a:ext cx="2072054" cy="2082722"/>
          </a:xfrm>
          <a:prstGeom prst="hear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5188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7FCA1-D087-4687-B943-B2853F68923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3B62438-B6F0-4158-B7F5-30132611DA83}"/>
              </a:ext>
            </a:extLst>
          </p:cNvPr>
          <p:cNvSpPr>
            <a:spLocks noGrp="1"/>
          </p:cNvSpPr>
          <p:nvPr>
            <p:ph idx="1"/>
          </p:nvPr>
        </p:nvSpPr>
        <p:spPr/>
        <p:txBody>
          <a:bodyPr/>
          <a:lstStyle/>
          <a:p>
            <a:pPr marL="0" indent="0">
              <a:buNone/>
            </a:pPr>
            <a:endParaRPr lang="pt-BR" dirty="0"/>
          </a:p>
        </p:txBody>
      </p:sp>
      <p:sp>
        <p:nvSpPr>
          <p:cNvPr id="4" name="Espaço Reservado para Data 3">
            <a:extLst>
              <a:ext uri="{FF2B5EF4-FFF2-40B4-BE49-F238E27FC236}">
                <a16:creationId xmlns:a16="http://schemas.microsoft.com/office/drawing/2014/main" id="{20811847-7507-4E9F-AE30-699FCE032052}"/>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4098" name="Picture 2">
            <a:extLst>
              <a:ext uri="{FF2B5EF4-FFF2-40B4-BE49-F238E27FC236}">
                <a16:creationId xmlns:a16="http://schemas.microsoft.com/office/drawing/2014/main" id="{0CD55C1E-B141-4154-8194-FDAA222B6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423" y="1328394"/>
            <a:ext cx="9851777" cy="374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31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A28EB-DB75-4F2E-B16F-12BE0C2005E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2E54ECE-FA7D-4362-91AC-76B46538F2D7}"/>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2EA97AA4-CC4D-4005-8693-91B915F59740}"/>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1026" name="Picture 2">
            <a:extLst>
              <a:ext uri="{FF2B5EF4-FFF2-40B4-BE49-F238E27FC236}">
                <a16:creationId xmlns:a16="http://schemas.microsoft.com/office/drawing/2014/main" id="{59DFFD50-19A7-48B1-84E2-A211A1E0B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916"/>
          <a:stretch/>
        </p:blipFill>
        <p:spPr bwMode="auto">
          <a:xfrm>
            <a:off x="1226527" y="1328394"/>
            <a:ext cx="9738946" cy="352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7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340B7-6F93-47E7-A09B-9077ED8CDD4E}"/>
              </a:ext>
            </a:extLst>
          </p:cNvPr>
          <p:cNvSpPr>
            <a:spLocks noGrp="1"/>
          </p:cNvSpPr>
          <p:nvPr>
            <p:ph type="title"/>
          </p:nvPr>
        </p:nvSpPr>
        <p:spPr/>
        <p:txBody>
          <a:bodyPr/>
          <a:lstStyle/>
          <a:p>
            <a:pPr algn="ctr"/>
            <a:r>
              <a:rPr lang="pt-BR" dirty="0"/>
              <a:t>OUTRAS VIAS DE ADMINISTRAÇÃO</a:t>
            </a:r>
          </a:p>
        </p:txBody>
      </p:sp>
      <p:sp>
        <p:nvSpPr>
          <p:cNvPr id="3" name="Espaço Reservado para Conteúdo 2">
            <a:extLst>
              <a:ext uri="{FF2B5EF4-FFF2-40B4-BE49-F238E27FC236}">
                <a16:creationId xmlns:a16="http://schemas.microsoft.com/office/drawing/2014/main" id="{5F39DD9A-C2AD-4CD3-B454-8997E99617FA}"/>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9B6DDEA3-F959-46B7-8F75-EABFE6846A51}"/>
              </a:ext>
            </a:extLst>
          </p:cNvPr>
          <p:cNvSpPr>
            <a:spLocks noGrp="1"/>
          </p:cNvSpPr>
          <p:nvPr>
            <p:ph type="dt" sz="half" idx="10"/>
          </p:nvPr>
        </p:nvSpPr>
        <p:spPr/>
        <p:txBody>
          <a:bodyPr/>
          <a:lstStyle/>
          <a:p>
            <a:pPr rtl="0"/>
            <a:fld id="{D48C737E-092E-4203-A347-8410086932C6}" type="datetime1">
              <a:rPr lang="pt-BR" smtClean="0"/>
              <a:t>04/04/2022</a:t>
            </a:fld>
            <a:endParaRPr lang="en-US"/>
          </a:p>
        </p:txBody>
      </p:sp>
      <p:sp>
        <p:nvSpPr>
          <p:cNvPr id="5" name="Seta: para Baixo 4">
            <a:extLst>
              <a:ext uri="{FF2B5EF4-FFF2-40B4-BE49-F238E27FC236}">
                <a16:creationId xmlns:a16="http://schemas.microsoft.com/office/drawing/2014/main" id="{71AA436D-6BA6-4B42-A8E6-4909651E831B}"/>
              </a:ext>
            </a:extLst>
          </p:cNvPr>
          <p:cNvSpPr/>
          <p:nvPr/>
        </p:nvSpPr>
        <p:spPr>
          <a:xfrm>
            <a:off x="5407269" y="2277208"/>
            <a:ext cx="1248508" cy="3516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2294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A3E2BF-9472-418D-9C19-C61F26903A87}"/>
              </a:ext>
            </a:extLst>
          </p:cNvPr>
          <p:cNvSpPr>
            <a:spLocks noGrp="1"/>
          </p:cNvSpPr>
          <p:nvPr>
            <p:ph type="title"/>
          </p:nvPr>
        </p:nvSpPr>
        <p:spPr/>
        <p:txBody>
          <a:bodyPr/>
          <a:lstStyle/>
          <a:p>
            <a:pPr algn="ctr"/>
            <a:r>
              <a:rPr lang="pt-BR" dirty="0"/>
              <a:t>RECAPTULANDO</a:t>
            </a:r>
          </a:p>
        </p:txBody>
      </p:sp>
      <p:sp>
        <p:nvSpPr>
          <p:cNvPr id="3" name="Espaço Reservado para Conteúdo 2">
            <a:extLst>
              <a:ext uri="{FF2B5EF4-FFF2-40B4-BE49-F238E27FC236}">
                <a16:creationId xmlns:a16="http://schemas.microsoft.com/office/drawing/2014/main" id="{F1DC8AD3-76E5-4135-A703-094498BA8140}"/>
              </a:ext>
            </a:extLst>
          </p:cNvPr>
          <p:cNvSpPr>
            <a:spLocks noGrp="1"/>
          </p:cNvSpPr>
          <p:nvPr>
            <p:ph idx="1"/>
          </p:nvPr>
        </p:nvSpPr>
        <p:spPr/>
        <p:txBody>
          <a:bodyPr/>
          <a:lstStyle/>
          <a:p>
            <a:pPr marL="0" indent="0">
              <a:buNone/>
            </a:pPr>
            <a:endParaRPr lang="pt-BR" dirty="0"/>
          </a:p>
        </p:txBody>
      </p:sp>
      <p:sp>
        <p:nvSpPr>
          <p:cNvPr id="4" name="Espaço Reservado para Data 3">
            <a:extLst>
              <a:ext uri="{FF2B5EF4-FFF2-40B4-BE49-F238E27FC236}">
                <a16:creationId xmlns:a16="http://schemas.microsoft.com/office/drawing/2014/main" id="{CFC1CCEF-19D4-4920-899B-0677FFE61D20}"/>
              </a:ext>
            </a:extLst>
          </p:cNvPr>
          <p:cNvSpPr>
            <a:spLocks noGrp="1"/>
          </p:cNvSpPr>
          <p:nvPr>
            <p:ph type="dt" sz="half" idx="10"/>
          </p:nvPr>
        </p:nvSpPr>
        <p:spPr/>
        <p:txBody>
          <a:bodyPr/>
          <a:lstStyle/>
          <a:p>
            <a:pPr rtl="0"/>
            <a:fld id="{D48C737E-092E-4203-A347-8410086932C6}" type="datetime1">
              <a:rPr lang="pt-BR" smtClean="0"/>
              <a:t>04/04/2022</a:t>
            </a:fld>
            <a:endParaRPr lang="en-US"/>
          </a:p>
        </p:txBody>
      </p:sp>
      <p:sp>
        <p:nvSpPr>
          <p:cNvPr id="5" name="Seta: para Baixo 4">
            <a:extLst>
              <a:ext uri="{FF2B5EF4-FFF2-40B4-BE49-F238E27FC236}">
                <a16:creationId xmlns:a16="http://schemas.microsoft.com/office/drawing/2014/main" id="{C31DC7C0-9FE3-410F-BD0F-3924C11280EE}"/>
              </a:ext>
            </a:extLst>
          </p:cNvPr>
          <p:cNvSpPr/>
          <p:nvPr/>
        </p:nvSpPr>
        <p:spPr>
          <a:xfrm>
            <a:off x="5521569" y="1784838"/>
            <a:ext cx="1389185" cy="3736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66086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03419-A1CE-4EC7-B2C2-FE553CF2E975}"/>
              </a:ext>
            </a:extLst>
          </p:cNvPr>
          <p:cNvSpPr>
            <a:spLocks noGrp="1"/>
          </p:cNvSpPr>
          <p:nvPr>
            <p:ph type="title"/>
          </p:nvPr>
        </p:nvSpPr>
        <p:spPr/>
        <p:txBody>
          <a:bodyPr/>
          <a:lstStyle/>
          <a:p>
            <a:r>
              <a:rPr lang="pt-BR" dirty="0"/>
              <a:t>RESPIRATÓRIA</a:t>
            </a:r>
          </a:p>
        </p:txBody>
      </p:sp>
      <p:sp>
        <p:nvSpPr>
          <p:cNvPr id="3" name="Espaço Reservado para Conteúdo 2">
            <a:extLst>
              <a:ext uri="{FF2B5EF4-FFF2-40B4-BE49-F238E27FC236}">
                <a16:creationId xmlns:a16="http://schemas.microsoft.com/office/drawing/2014/main" id="{27F04A2D-2FDE-4D83-AF80-2FB9D69A0046}"/>
              </a:ext>
            </a:extLst>
          </p:cNvPr>
          <p:cNvSpPr>
            <a:spLocks noGrp="1"/>
          </p:cNvSpPr>
          <p:nvPr>
            <p:ph idx="1"/>
          </p:nvPr>
        </p:nvSpPr>
        <p:spPr/>
        <p:txBody>
          <a:bodyPr/>
          <a:lstStyle/>
          <a:p>
            <a:pPr marL="0" indent="0" algn="just">
              <a:buNone/>
            </a:pPr>
            <a:r>
              <a:rPr lang="pt-BR" b="0" i="0" dirty="0">
                <a:solidFill>
                  <a:srgbClr val="333333"/>
                </a:solidFill>
                <a:effectLst/>
                <a:latin typeface="Open Sans" panose="020B0606030504020204" pitchFamily="34" charset="0"/>
              </a:rPr>
              <a:t>Esse vem em forma de nebulização ou pó inalatório, e é normalmente aplicada em pacientes com problemas respiratórios.</a:t>
            </a:r>
          </a:p>
          <a:p>
            <a:pPr marL="0" indent="0" algn="just">
              <a:buNone/>
            </a:pPr>
            <a:r>
              <a:rPr lang="pt-BR" b="0" i="0" dirty="0">
                <a:solidFill>
                  <a:srgbClr val="333333"/>
                </a:solidFill>
                <a:effectLst/>
                <a:latin typeface="Open Sans" panose="020B0606030504020204" pitchFamily="34" charset="0"/>
              </a:rPr>
              <a:t>Ele apresenta efeito local (descongestionante nasal ou medicamentos antiasmáticos) ou sistêmico (anestesia inalatória), e a administração é feita por meio da boca.</a:t>
            </a:r>
          </a:p>
          <a:p>
            <a:pPr marL="0" indent="0" algn="just">
              <a:buNone/>
            </a:pPr>
            <a:r>
              <a:rPr lang="pt-BR" b="0" i="0" dirty="0">
                <a:solidFill>
                  <a:srgbClr val="333333"/>
                </a:solidFill>
                <a:effectLst/>
                <a:latin typeface="Open Sans" panose="020B0606030504020204" pitchFamily="34" charset="0"/>
              </a:rPr>
              <a:t>Esses medicamentos são apresentados em forma de gás ou pó, e percorre a via respiratória e desenvolve a sua ação.</a:t>
            </a:r>
          </a:p>
          <a:p>
            <a:pPr marL="0" indent="0" algn="just">
              <a:buNone/>
            </a:pPr>
            <a:endParaRPr lang="pt-BR" dirty="0"/>
          </a:p>
        </p:txBody>
      </p:sp>
      <p:sp>
        <p:nvSpPr>
          <p:cNvPr id="4" name="Espaço Reservado para Data 3">
            <a:extLst>
              <a:ext uri="{FF2B5EF4-FFF2-40B4-BE49-F238E27FC236}">
                <a16:creationId xmlns:a16="http://schemas.microsoft.com/office/drawing/2014/main" id="{7E893E84-35F7-45AA-B649-F5BCFBC4F5E3}"/>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420004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9E591-FAF6-4837-B42D-B7693D968EFD}"/>
              </a:ext>
            </a:extLst>
          </p:cNvPr>
          <p:cNvSpPr>
            <a:spLocks noGrp="1"/>
          </p:cNvSpPr>
          <p:nvPr>
            <p:ph type="title"/>
          </p:nvPr>
        </p:nvSpPr>
        <p:spPr/>
        <p:txBody>
          <a:bodyPr/>
          <a:lstStyle/>
          <a:p>
            <a:r>
              <a:rPr lang="pt-BR" dirty="0"/>
              <a:t>NASAL, INTRAOCULAR E AURICULAR</a:t>
            </a:r>
          </a:p>
        </p:txBody>
      </p:sp>
      <p:sp>
        <p:nvSpPr>
          <p:cNvPr id="3" name="Espaço Reservado para Conteúdo 2">
            <a:extLst>
              <a:ext uri="{FF2B5EF4-FFF2-40B4-BE49-F238E27FC236}">
                <a16:creationId xmlns:a16="http://schemas.microsoft.com/office/drawing/2014/main" id="{CEBD4B1B-7116-4344-A25B-5CE180C928B4}"/>
              </a:ext>
            </a:extLst>
          </p:cNvPr>
          <p:cNvSpPr>
            <a:spLocks noGrp="1"/>
          </p:cNvSpPr>
          <p:nvPr>
            <p:ph idx="1"/>
          </p:nvPr>
        </p:nvSpPr>
        <p:spPr/>
        <p:txBody>
          <a:bodyPr/>
          <a:lstStyle/>
          <a:p>
            <a:pPr marL="0" indent="0" algn="just">
              <a:buNone/>
            </a:pPr>
            <a:r>
              <a:rPr lang="pt-BR" dirty="0">
                <a:solidFill>
                  <a:srgbClr val="333333"/>
                </a:solidFill>
                <a:latin typeface="Open Sans" panose="020B0606030504020204" pitchFamily="34" charset="0"/>
              </a:rPr>
              <a:t>T</a:t>
            </a:r>
            <a:r>
              <a:rPr lang="pt-BR" b="0" i="0" dirty="0">
                <a:solidFill>
                  <a:srgbClr val="333333"/>
                </a:solidFill>
                <a:effectLst/>
                <a:latin typeface="Open Sans" panose="020B0606030504020204" pitchFamily="34" charset="0"/>
              </a:rPr>
              <a:t>rata-se de medicamentos aplicados localmente.</a:t>
            </a:r>
          </a:p>
          <a:p>
            <a:pPr marL="0" indent="0" algn="just">
              <a:buNone/>
            </a:pPr>
            <a:r>
              <a:rPr lang="pt-BR" b="0" i="0" dirty="0">
                <a:solidFill>
                  <a:srgbClr val="333333"/>
                </a:solidFill>
                <a:effectLst/>
                <a:latin typeface="Open Sans" panose="020B0606030504020204" pitchFamily="34" charset="0"/>
              </a:rPr>
              <a:t>Na via ocular, esses medicamentos se apresentam em formas de colírio ou pomadas.</a:t>
            </a:r>
          </a:p>
          <a:p>
            <a:pPr marL="0" indent="0" algn="just">
              <a:buNone/>
            </a:pPr>
            <a:r>
              <a:rPr lang="pt-BR" b="0" i="0" dirty="0">
                <a:solidFill>
                  <a:srgbClr val="333333"/>
                </a:solidFill>
                <a:effectLst/>
                <a:latin typeface="Open Sans" panose="020B0606030504020204" pitchFamily="34" charset="0"/>
              </a:rPr>
              <a:t>Na via nasal (o que inclui os descongestionantes nasais) estão na forma de solução, que para a via auricular se encontram na forma de solução otológica.</a:t>
            </a:r>
          </a:p>
          <a:p>
            <a:pPr marL="0" indent="0" algn="just">
              <a:buNone/>
            </a:pPr>
            <a:r>
              <a:rPr lang="pt-BR" b="0" i="0" dirty="0">
                <a:solidFill>
                  <a:srgbClr val="333333"/>
                </a:solidFill>
                <a:effectLst/>
                <a:latin typeface="Open Sans" panose="020B0606030504020204" pitchFamily="34" charset="0"/>
              </a:rPr>
              <a:t>Outra é a via a vaginal, que é usada para a administração de medicamentos que induzem o trabalho de parto.</a:t>
            </a:r>
          </a:p>
          <a:p>
            <a:pPr marL="0" indent="0" algn="just">
              <a:buNone/>
            </a:pPr>
            <a:endParaRPr lang="pt-BR" dirty="0"/>
          </a:p>
        </p:txBody>
      </p:sp>
      <p:sp>
        <p:nvSpPr>
          <p:cNvPr id="4" name="Espaço Reservado para Data 3">
            <a:extLst>
              <a:ext uri="{FF2B5EF4-FFF2-40B4-BE49-F238E27FC236}">
                <a16:creationId xmlns:a16="http://schemas.microsoft.com/office/drawing/2014/main" id="{A1EEA58C-BB90-4CB9-B54A-26F96DC88254}"/>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397857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20EF1-4FEC-4F91-BB6A-5DEEEC7E5268}"/>
              </a:ext>
            </a:extLst>
          </p:cNvPr>
          <p:cNvSpPr>
            <a:spLocks noGrp="1"/>
          </p:cNvSpPr>
          <p:nvPr>
            <p:ph type="title"/>
          </p:nvPr>
        </p:nvSpPr>
        <p:spPr/>
        <p:txBody>
          <a:bodyPr/>
          <a:lstStyle/>
          <a:p>
            <a:pPr algn="r"/>
            <a:r>
              <a:rPr lang="pt-BR" dirty="0"/>
              <a:t>SERINGAS</a:t>
            </a:r>
          </a:p>
        </p:txBody>
      </p:sp>
      <p:sp>
        <p:nvSpPr>
          <p:cNvPr id="4" name="Espaço Reservado para Data 3">
            <a:extLst>
              <a:ext uri="{FF2B5EF4-FFF2-40B4-BE49-F238E27FC236}">
                <a16:creationId xmlns:a16="http://schemas.microsoft.com/office/drawing/2014/main" id="{EA8DB858-2605-4E8E-A1D4-D96CCCE1C444}"/>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2050" name="Picture 2">
            <a:extLst>
              <a:ext uri="{FF2B5EF4-FFF2-40B4-BE49-F238E27FC236}">
                <a16:creationId xmlns:a16="http://schemas.microsoft.com/office/drawing/2014/main" id="{8FAEB3D7-4435-4511-8CA3-4FE7D39E5F9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20" t="34433" r="30681" b="3902"/>
          <a:stretch/>
        </p:blipFill>
        <p:spPr bwMode="auto">
          <a:xfrm>
            <a:off x="3059721" y="1941332"/>
            <a:ext cx="4826977" cy="3997803"/>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578E9064-1004-4940-8C76-7A721112C842}"/>
              </a:ext>
            </a:extLst>
          </p:cNvPr>
          <p:cNvSpPr/>
          <p:nvPr/>
        </p:nvSpPr>
        <p:spPr>
          <a:xfrm>
            <a:off x="1558165" y="4382142"/>
            <a:ext cx="1778052" cy="923330"/>
          </a:xfrm>
          <a:prstGeom prst="rect">
            <a:avLst/>
          </a:prstGeom>
          <a:noFill/>
        </p:spPr>
        <p:txBody>
          <a:bodyPr wrap="none" lIns="91440" tIns="45720" rIns="91440" bIns="45720">
            <a:spAutoFit/>
          </a:bodyPr>
          <a:lstStyle/>
          <a:p>
            <a:pPr algn="ctr"/>
            <a:r>
              <a:rPr lang="pt-B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01ml</a:t>
            </a:r>
            <a:endPar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tângulo 6">
            <a:extLst>
              <a:ext uri="{FF2B5EF4-FFF2-40B4-BE49-F238E27FC236}">
                <a16:creationId xmlns:a16="http://schemas.microsoft.com/office/drawing/2014/main" id="{0E72E052-A861-49CF-BE77-2667BD1C411B}"/>
              </a:ext>
            </a:extLst>
          </p:cNvPr>
          <p:cNvSpPr/>
          <p:nvPr/>
        </p:nvSpPr>
        <p:spPr>
          <a:xfrm>
            <a:off x="3608779" y="642594"/>
            <a:ext cx="1332498" cy="1754326"/>
          </a:xfrm>
          <a:prstGeom prst="rect">
            <a:avLst/>
          </a:prstGeom>
          <a:noFill/>
        </p:spPr>
        <p:txBody>
          <a:bodyPr wrap="square" lIns="91440" tIns="45720" rIns="91440" bIns="45720">
            <a:spAutoFit/>
          </a:bodyPr>
          <a:lstStyle/>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03ml</a:t>
            </a:r>
          </a:p>
        </p:txBody>
      </p:sp>
      <p:sp>
        <p:nvSpPr>
          <p:cNvPr id="8" name="Retângulo 7">
            <a:extLst>
              <a:ext uri="{FF2B5EF4-FFF2-40B4-BE49-F238E27FC236}">
                <a16:creationId xmlns:a16="http://schemas.microsoft.com/office/drawing/2014/main" id="{AA18CC0C-1718-4534-9AC8-BE510EF81821}"/>
              </a:ext>
            </a:extLst>
          </p:cNvPr>
          <p:cNvSpPr/>
          <p:nvPr/>
        </p:nvSpPr>
        <p:spPr>
          <a:xfrm>
            <a:off x="4275028" y="5477470"/>
            <a:ext cx="1778052" cy="923330"/>
          </a:xfrm>
          <a:prstGeom prst="rect">
            <a:avLst/>
          </a:prstGeom>
          <a:noFill/>
        </p:spPr>
        <p:txBody>
          <a:bodyPr wrap="none" lIns="91440" tIns="45720" rIns="91440" bIns="45720">
            <a:spAutoFit/>
          </a:bodyPr>
          <a:lstStyle/>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05ml</a:t>
            </a:r>
          </a:p>
        </p:txBody>
      </p:sp>
      <p:sp>
        <p:nvSpPr>
          <p:cNvPr id="9" name="Retângulo 8">
            <a:extLst>
              <a:ext uri="{FF2B5EF4-FFF2-40B4-BE49-F238E27FC236}">
                <a16:creationId xmlns:a16="http://schemas.microsoft.com/office/drawing/2014/main" id="{8365C581-72C5-4FD4-8F10-643828A80C6C}"/>
              </a:ext>
            </a:extLst>
          </p:cNvPr>
          <p:cNvSpPr/>
          <p:nvPr/>
        </p:nvSpPr>
        <p:spPr>
          <a:xfrm>
            <a:off x="5164054" y="1941332"/>
            <a:ext cx="1778052" cy="923330"/>
          </a:xfrm>
          <a:prstGeom prst="rect">
            <a:avLst/>
          </a:prstGeom>
          <a:noFill/>
        </p:spPr>
        <p:txBody>
          <a:bodyPr wrap="none" lIns="91440" tIns="45720" rIns="91440" bIns="45720">
            <a:spAutoFit/>
          </a:bodyPr>
          <a:lstStyle/>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10ml</a:t>
            </a:r>
          </a:p>
        </p:txBody>
      </p:sp>
      <p:sp>
        <p:nvSpPr>
          <p:cNvPr id="10" name="Retângulo 9">
            <a:extLst>
              <a:ext uri="{FF2B5EF4-FFF2-40B4-BE49-F238E27FC236}">
                <a16:creationId xmlns:a16="http://schemas.microsoft.com/office/drawing/2014/main" id="{344D3023-CF9C-4DD8-8A82-0DD5EF02D1E1}"/>
              </a:ext>
            </a:extLst>
          </p:cNvPr>
          <p:cNvSpPr/>
          <p:nvPr/>
        </p:nvSpPr>
        <p:spPr>
          <a:xfrm>
            <a:off x="7528145" y="3478568"/>
            <a:ext cx="1778052" cy="923330"/>
          </a:xfrm>
          <a:prstGeom prst="rect">
            <a:avLst/>
          </a:prstGeom>
          <a:noFill/>
        </p:spPr>
        <p:txBody>
          <a:bodyPr wrap="none" lIns="91440" tIns="45720" rIns="91440" bIns="45720">
            <a:spAutoFit/>
          </a:bodyPr>
          <a:lstStyle/>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20ml</a:t>
            </a:r>
          </a:p>
        </p:txBody>
      </p:sp>
    </p:spTree>
    <p:extLst>
      <p:ext uri="{BB962C8B-B14F-4D97-AF65-F5344CB8AC3E}">
        <p14:creationId xmlns:p14="http://schemas.microsoft.com/office/powerpoint/2010/main" val="92394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30EDE-0DFC-4DFC-AA19-E8E1C30E77AF}"/>
              </a:ext>
            </a:extLst>
          </p:cNvPr>
          <p:cNvSpPr>
            <a:spLocks noGrp="1"/>
          </p:cNvSpPr>
          <p:nvPr>
            <p:ph type="title"/>
          </p:nvPr>
        </p:nvSpPr>
        <p:spPr/>
        <p:txBody>
          <a:bodyPr/>
          <a:lstStyle/>
          <a:p>
            <a:r>
              <a:rPr lang="pt-BR" dirty="0"/>
              <a:t>AGULHAS</a:t>
            </a:r>
          </a:p>
        </p:txBody>
      </p:sp>
      <p:sp>
        <p:nvSpPr>
          <p:cNvPr id="4" name="Espaço Reservado para Data 3">
            <a:extLst>
              <a:ext uri="{FF2B5EF4-FFF2-40B4-BE49-F238E27FC236}">
                <a16:creationId xmlns:a16="http://schemas.microsoft.com/office/drawing/2014/main" id="{32ECB69E-323F-4209-9E5F-85F2C6EB094A}"/>
              </a:ext>
            </a:extLst>
          </p:cNvPr>
          <p:cNvSpPr>
            <a:spLocks noGrp="1"/>
          </p:cNvSpPr>
          <p:nvPr>
            <p:ph type="dt" sz="half" idx="10"/>
          </p:nvPr>
        </p:nvSpPr>
        <p:spPr/>
        <p:txBody>
          <a:bodyPr/>
          <a:lstStyle/>
          <a:p>
            <a:pPr rtl="0"/>
            <a:fld id="{D48C737E-092E-4203-A347-8410086932C6}" type="datetime1">
              <a:rPr lang="pt-BR" smtClean="0"/>
              <a:t>04/04/2022</a:t>
            </a:fld>
            <a:endParaRPr lang="en-US"/>
          </a:p>
        </p:txBody>
      </p:sp>
      <p:sp>
        <p:nvSpPr>
          <p:cNvPr id="5" name="AutoShape 2">
            <a:extLst>
              <a:ext uri="{FF2B5EF4-FFF2-40B4-BE49-F238E27FC236}">
                <a16:creationId xmlns:a16="http://schemas.microsoft.com/office/drawing/2014/main" id="{13C3EB51-39F7-4B8F-964C-9863E9ABFB10}"/>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pic>
        <p:nvPicPr>
          <p:cNvPr id="3076" name="Picture 4">
            <a:extLst>
              <a:ext uri="{FF2B5EF4-FFF2-40B4-BE49-F238E27FC236}">
                <a16:creationId xmlns:a16="http://schemas.microsoft.com/office/drawing/2014/main" id="{18C1DACE-34DF-489E-AFDE-A735225A74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2" t="5276" r="9436" b="10824"/>
          <a:stretch/>
        </p:blipFill>
        <p:spPr bwMode="auto">
          <a:xfrm>
            <a:off x="4378569" y="496251"/>
            <a:ext cx="4853355" cy="571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8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71BF0-DCAD-4259-BBC0-AB27F901C262}"/>
              </a:ext>
            </a:extLst>
          </p:cNvPr>
          <p:cNvSpPr>
            <a:spLocks noGrp="1"/>
          </p:cNvSpPr>
          <p:nvPr>
            <p:ph type="title"/>
          </p:nvPr>
        </p:nvSpPr>
        <p:spPr/>
        <p:txBody>
          <a:bodyPr/>
          <a:lstStyle/>
          <a:p>
            <a:pPr algn="ctr"/>
            <a:r>
              <a:rPr lang="pt-BR" dirty="0"/>
              <a:t>AGORA VAMOS PARA OS ACESSOS VENOSOS</a:t>
            </a:r>
          </a:p>
        </p:txBody>
      </p:sp>
      <p:sp>
        <p:nvSpPr>
          <p:cNvPr id="3" name="Espaço Reservado para Conteúdo 2">
            <a:extLst>
              <a:ext uri="{FF2B5EF4-FFF2-40B4-BE49-F238E27FC236}">
                <a16:creationId xmlns:a16="http://schemas.microsoft.com/office/drawing/2014/main" id="{9453C15C-05CB-4ACA-9307-CBBBBD820DC7}"/>
              </a:ext>
            </a:extLst>
          </p:cNvPr>
          <p:cNvSpPr>
            <a:spLocks noGrp="1"/>
          </p:cNvSpPr>
          <p:nvPr>
            <p:ph idx="1"/>
          </p:nvPr>
        </p:nvSpPr>
        <p:spPr/>
        <p:txBody>
          <a:bodyPr/>
          <a:lstStyle/>
          <a:p>
            <a:endParaRPr lang="pt-BR" dirty="0"/>
          </a:p>
        </p:txBody>
      </p:sp>
      <p:sp>
        <p:nvSpPr>
          <p:cNvPr id="4" name="Espaço Reservado para Data 3">
            <a:extLst>
              <a:ext uri="{FF2B5EF4-FFF2-40B4-BE49-F238E27FC236}">
                <a16:creationId xmlns:a16="http://schemas.microsoft.com/office/drawing/2014/main" id="{06A045BA-C206-4C48-83CE-7DD6CE3F0E05}"/>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4098" name="Picture 2">
            <a:extLst>
              <a:ext uri="{FF2B5EF4-FFF2-40B4-BE49-F238E27FC236}">
                <a16:creationId xmlns:a16="http://schemas.microsoft.com/office/drawing/2014/main" id="{5B3F3899-68B3-4C0D-9309-30A1C9521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49" y="2014194"/>
            <a:ext cx="5584581" cy="428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3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C786D-63E0-42F1-9A67-CC1468617CDC}"/>
              </a:ext>
            </a:extLst>
          </p:cNvPr>
          <p:cNvSpPr>
            <a:spLocks noGrp="1"/>
          </p:cNvSpPr>
          <p:nvPr>
            <p:ph type="title"/>
          </p:nvPr>
        </p:nvSpPr>
        <p:spPr/>
        <p:txBody>
          <a:bodyPr/>
          <a:lstStyle/>
          <a:p>
            <a:pPr algn="r"/>
            <a:r>
              <a:rPr lang="pt-BR" dirty="0"/>
              <a:t>CATÉTER FLEXÍVEL</a:t>
            </a:r>
          </a:p>
        </p:txBody>
      </p:sp>
      <p:sp>
        <p:nvSpPr>
          <p:cNvPr id="3" name="Espaço Reservado para Conteúdo 2">
            <a:extLst>
              <a:ext uri="{FF2B5EF4-FFF2-40B4-BE49-F238E27FC236}">
                <a16:creationId xmlns:a16="http://schemas.microsoft.com/office/drawing/2014/main" id="{9715FC97-0A16-4C64-AE9D-338454185ECC}"/>
              </a:ext>
            </a:extLst>
          </p:cNvPr>
          <p:cNvSpPr>
            <a:spLocks noGrp="1"/>
          </p:cNvSpPr>
          <p:nvPr>
            <p:ph idx="1"/>
          </p:nvPr>
        </p:nvSpPr>
        <p:spPr/>
        <p:txBody>
          <a:bodyPr/>
          <a:lstStyle/>
          <a:p>
            <a:endParaRPr lang="pt-BR" dirty="0"/>
          </a:p>
        </p:txBody>
      </p:sp>
      <p:sp>
        <p:nvSpPr>
          <p:cNvPr id="4" name="Espaço Reservado para Data 3">
            <a:extLst>
              <a:ext uri="{FF2B5EF4-FFF2-40B4-BE49-F238E27FC236}">
                <a16:creationId xmlns:a16="http://schemas.microsoft.com/office/drawing/2014/main" id="{0F0890E3-6C47-42FE-87AE-303651806B27}"/>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5122" name="Picture 2">
            <a:extLst>
              <a:ext uri="{FF2B5EF4-FFF2-40B4-BE49-F238E27FC236}">
                <a16:creationId xmlns:a16="http://schemas.microsoft.com/office/drawing/2014/main" id="{049EE266-B82B-4870-A0B4-A66651DC0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68" t="3974" r="25217" b="2564"/>
          <a:stretch/>
        </p:blipFill>
        <p:spPr bwMode="auto">
          <a:xfrm>
            <a:off x="1066800" y="1296416"/>
            <a:ext cx="4932485" cy="491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77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AC9570-1500-4A71-ABF6-AD59D56AAE1B}"/>
              </a:ext>
            </a:extLst>
          </p:cNvPr>
          <p:cNvSpPr>
            <a:spLocks noGrp="1"/>
          </p:cNvSpPr>
          <p:nvPr>
            <p:ph type="title"/>
          </p:nvPr>
        </p:nvSpPr>
        <p:spPr/>
        <p:txBody>
          <a:bodyPr/>
          <a:lstStyle/>
          <a:p>
            <a:r>
              <a:rPr lang="pt-BR" dirty="0"/>
              <a:t>CATÉTER RÍGIDO</a:t>
            </a:r>
          </a:p>
        </p:txBody>
      </p:sp>
      <p:sp>
        <p:nvSpPr>
          <p:cNvPr id="3" name="Espaço Reservado para Conteúdo 2">
            <a:extLst>
              <a:ext uri="{FF2B5EF4-FFF2-40B4-BE49-F238E27FC236}">
                <a16:creationId xmlns:a16="http://schemas.microsoft.com/office/drawing/2014/main" id="{F972E9C1-EFBA-45AC-84B5-DE8C6E6056F6}"/>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496C5127-30D7-483D-9421-0B8236CF9F88}"/>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6146" name="Picture 2">
            <a:extLst>
              <a:ext uri="{FF2B5EF4-FFF2-40B4-BE49-F238E27FC236}">
                <a16:creationId xmlns:a16="http://schemas.microsoft.com/office/drawing/2014/main" id="{491BE411-CB04-4989-9B04-35C70FF30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988" r="742"/>
          <a:stretch/>
        </p:blipFill>
        <p:spPr bwMode="auto">
          <a:xfrm>
            <a:off x="1610092" y="2103120"/>
            <a:ext cx="8490599" cy="320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3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83C91-8529-46B1-9670-B38C2DBC25F8}"/>
              </a:ext>
            </a:extLst>
          </p:cNvPr>
          <p:cNvSpPr>
            <a:spLocks noGrp="1"/>
          </p:cNvSpPr>
          <p:nvPr>
            <p:ph type="title"/>
          </p:nvPr>
        </p:nvSpPr>
        <p:spPr/>
        <p:txBody>
          <a:bodyPr/>
          <a:lstStyle/>
          <a:p>
            <a:r>
              <a:rPr lang="pt-BR" dirty="0"/>
              <a:t>CATÉTER VENOSO CENTRAL</a:t>
            </a:r>
          </a:p>
        </p:txBody>
      </p:sp>
      <p:sp>
        <p:nvSpPr>
          <p:cNvPr id="3" name="Espaço Reservado para Conteúdo 2">
            <a:extLst>
              <a:ext uri="{FF2B5EF4-FFF2-40B4-BE49-F238E27FC236}">
                <a16:creationId xmlns:a16="http://schemas.microsoft.com/office/drawing/2014/main" id="{079650ED-426C-431D-892B-E053539205EF}"/>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054681AF-10AF-4891-A50F-D828404D9F24}"/>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8194" name="Picture 2">
            <a:extLst>
              <a:ext uri="{FF2B5EF4-FFF2-40B4-BE49-F238E27FC236}">
                <a16:creationId xmlns:a16="http://schemas.microsoft.com/office/drawing/2014/main" id="{4572351C-9C0C-4E3D-830C-2E675A3E6B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46" b="19872"/>
          <a:stretch/>
        </p:blipFill>
        <p:spPr bwMode="auto">
          <a:xfrm>
            <a:off x="826476" y="1724809"/>
            <a:ext cx="5779477" cy="35417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2369DECA-FC43-4B76-B79E-8A899B0DD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277" y="1724809"/>
            <a:ext cx="4390292" cy="439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63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0E38C-2B41-4764-86D6-7C4D7754EC2C}"/>
              </a:ext>
            </a:extLst>
          </p:cNvPr>
          <p:cNvSpPr>
            <a:spLocks noGrp="1"/>
          </p:cNvSpPr>
          <p:nvPr>
            <p:ph type="title"/>
          </p:nvPr>
        </p:nvSpPr>
        <p:spPr/>
        <p:txBody>
          <a:bodyPr/>
          <a:lstStyle/>
          <a:p>
            <a:r>
              <a:rPr lang="pt-BR" dirty="0"/>
              <a:t>POLIFIX</a:t>
            </a:r>
          </a:p>
        </p:txBody>
      </p:sp>
      <p:sp>
        <p:nvSpPr>
          <p:cNvPr id="4" name="Espaço Reservado para Data 3">
            <a:extLst>
              <a:ext uri="{FF2B5EF4-FFF2-40B4-BE49-F238E27FC236}">
                <a16:creationId xmlns:a16="http://schemas.microsoft.com/office/drawing/2014/main" id="{9F63058E-BBA7-48E4-8B6F-4EE116E220C1}"/>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7170" name="Picture 2">
            <a:extLst>
              <a:ext uri="{FF2B5EF4-FFF2-40B4-BE49-F238E27FC236}">
                <a16:creationId xmlns:a16="http://schemas.microsoft.com/office/drawing/2014/main" id="{1DB6F3C9-C1A0-4E05-B437-B2E50DC955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5542" y="2260967"/>
            <a:ext cx="3849687" cy="38496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94EC29F-1B0D-4C67-B118-9A537206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39" y="527539"/>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5BFD3D7B-876E-4F78-A604-83ACCEC41B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46" t="10765" r="2189" b="17778"/>
          <a:stretch/>
        </p:blipFill>
        <p:spPr bwMode="auto">
          <a:xfrm>
            <a:off x="8405842" y="4622117"/>
            <a:ext cx="3349473" cy="189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736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F80B0-6C7C-41E5-B473-535D747D19C8}"/>
              </a:ext>
            </a:extLst>
          </p:cNvPr>
          <p:cNvSpPr>
            <a:spLocks noGrp="1"/>
          </p:cNvSpPr>
          <p:nvPr>
            <p:ph type="title"/>
          </p:nvPr>
        </p:nvSpPr>
        <p:spPr/>
        <p:txBody>
          <a:bodyPr/>
          <a:lstStyle/>
          <a:p>
            <a:r>
              <a:rPr lang="pt-BR" dirty="0"/>
              <a:t>EQUIPOS</a:t>
            </a:r>
          </a:p>
        </p:txBody>
      </p:sp>
      <p:sp>
        <p:nvSpPr>
          <p:cNvPr id="3" name="Espaço Reservado para Conteúdo 2">
            <a:extLst>
              <a:ext uri="{FF2B5EF4-FFF2-40B4-BE49-F238E27FC236}">
                <a16:creationId xmlns:a16="http://schemas.microsoft.com/office/drawing/2014/main" id="{57B917EC-EC27-40F9-8F68-300B7B57E367}"/>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0319C12E-F382-4FFB-B4D5-EB8BF77B32D6}"/>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9218" name="Picture 2">
            <a:extLst>
              <a:ext uri="{FF2B5EF4-FFF2-40B4-BE49-F238E27FC236}">
                <a16:creationId xmlns:a16="http://schemas.microsoft.com/office/drawing/2014/main" id="{DAF1060A-D399-47D3-B90D-08233053A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549" y="1053596"/>
            <a:ext cx="7192041" cy="489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5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B46C9-6452-4DB4-B4EF-59B5A440C0C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D62403F-4F24-4879-8B13-92BA044A0050}"/>
              </a:ext>
            </a:extLst>
          </p:cNvPr>
          <p:cNvSpPr>
            <a:spLocks noGrp="1"/>
          </p:cNvSpPr>
          <p:nvPr>
            <p:ph idx="1"/>
          </p:nvPr>
        </p:nvSpPr>
        <p:spPr/>
        <p:txBody>
          <a:bodyPr/>
          <a:lstStyle/>
          <a:p>
            <a:pPr marL="0" indent="0">
              <a:buNone/>
            </a:pPr>
            <a:endParaRPr lang="pt-BR" dirty="0"/>
          </a:p>
        </p:txBody>
      </p:sp>
      <p:sp>
        <p:nvSpPr>
          <p:cNvPr id="4" name="Espaço Reservado para Data 3">
            <a:extLst>
              <a:ext uri="{FF2B5EF4-FFF2-40B4-BE49-F238E27FC236}">
                <a16:creationId xmlns:a16="http://schemas.microsoft.com/office/drawing/2014/main" id="{9610289B-3E19-4039-BB0C-6EC4E48C317C}"/>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1026" name="Picture 2">
            <a:extLst>
              <a:ext uri="{FF2B5EF4-FFF2-40B4-BE49-F238E27FC236}">
                <a16:creationId xmlns:a16="http://schemas.microsoft.com/office/drawing/2014/main" id="{F30B9179-ECF8-4292-9AC9-5B783A12A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838" y="386861"/>
            <a:ext cx="8018585" cy="601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30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297174-9663-461F-BB18-BDDBCAEBA937}"/>
              </a:ext>
            </a:extLst>
          </p:cNvPr>
          <p:cNvSpPr>
            <a:spLocks noGrp="1"/>
          </p:cNvSpPr>
          <p:nvPr>
            <p:ph type="title"/>
          </p:nvPr>
        </p:nvSpPr>
        <p:spPr>
          <a:xfrm>
            <a:off x="1603942" y="1011871"/>
            <a:ext cx="10058400" cy="1371600"/>
          </a:xfrm>
        </p:spPr>
        <p:txBody>
          <a:bodyPr/>
          <a:lstStyle/>
          <a:p>
            <a:pPr algn="r"/>
            <a:r>
              <a:rPr lang="pt-BR" dirty="0"/>
              <a:t>TIPOS DE </a:t>
            </a:r>
            <a:br>
              <a:rPr lang="pt-BR" dirty="0"/>
            </a:br>
            <a:r>
              <a:rPr lang="pt-BR" dirty="0"/>
              <a:t>RESERVATÓRIOS</a:t>
            </a:r>
          </a:p>
        </p:txBody>
      </p:sp>
      <p:sp>
        <p:nvSpPr>
          <p:cNvPr id="4" name="Espaço Reservado para Data 3">
            <a:extLst>
              <a:ext uri="{FF2B5EF4-FFF2-40B4-BE49-F238E27FC236}">
                <a16:creationId xmlns:a16="http://schemas.microsoft.com/office/drawing/2014/main" id="{AAD2ACCF-5F3A-4ACA-9E88-29727525213F}"/>
              </a:ext>
            </a:extLst>
          </p:cNvPr>
          <p:cNvSpPr>
            <a:spLocks noGrp="1"/>
          </p:cNvSpPr>
          <p:nvPr>
            <p:ph type="dt" sz="half" idx="10"/>
          </p:nvPr>
        </p:nvSpPr>
        <p:spPr/>
        <p:txBody>
          <a:bodyPr/>
          <a:lstStyle/>
          <a:p>
            <a:pPr rtl="0"/>
            <a:fld id="{D48C737E-092E-4203-A347-8410086932C6}" type="datetime1">
              <a:rPr lang="pt-BR" smtClean="0"/>
              <a:t>04/04/2022</a:t>
            </a:fld>
            <a:endParaRPr lang="en-US"/>
          </a:p>
        </p:txBody>
      </p:sp>
      <p:pic>
        <p:nvPicPr>
          <p:cNvPr id="10242" name="Picture 2">
            <a:extLst>
              <a:ext uri="{FF2B5EF4-FFF2-40B4-BE49-F238E27FC236}">
                <a16:creationId xmlns:a16="http://schemas.microsoft.com/office/drawing/2014/main" id="{9180EF08-B3E6-4F15-B55C-C2878FD1E0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658" y="740630"/>
            <a:ext cx="6952595" cy="555319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04BA8276-06D8-4AD8-AAEF-97486C21F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322" y="3272698"/>
            <a:ext cx="5887340" cy="314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90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2DA76-5603-42A8-8866-07A11E9C118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CE84CE8-99CF-4F9F-9E74-1B99DE123EDB}"/>
              </a:ext>
            </a:extLst>
          </p:cNvPr>
          <p:cNvSpPr>
            <a:spLocks noGrp="1"/>
          </p:cNvSpPr>
          <p:nvPr>
            <p:ph idx="1"/>
          </p:nvPr>
        </p:nvSpPr>
        <p:spPr/>
        <p:txBody>
          <a:bodyPr>
            <a:normAutofit/>
          </a:bodyPr>
          <a:lstStyle/>
          <a:p>
            <a:pPr marL="0" indent="0" algn="just">
              <a:buNone/>
            </a:pPr>
            <a:r>
              <a:rPr lang="pt-BR" sz="2500" b="1" i="0" dirty="0">
                <a:solidFill>
                  <a:srgbClr val="333333"/>
                </a:solidFill>
                <a:effectLst/>
                <a:latin typeface="Open Sans" panose="020B0606030504020204" pitchFamily="34" charset="0"/>
              </a:rPr>
              <a:t>Vias de administração de medicamentos</a:t>
            </a:r>
            <a:r>
              <a:rPr lang="pt-BR" sz="2500" b="0" i="0" dirty="0">
                <a:solidFill>
                  <a:srgbClr val="333333"/>
                </a:solidFill>
                <a:effectLst/>
                <a:latin typeface="Open Sans" panose="020B0606030504020204" pitchFamily="34" charset="0"/>
              </a:rPr>
              <a:t> são meios pelos quais os medicamentos alcançam os receptores celulares para que possam provocar os seus efeitos farmacológicos e terapêuticos.</a:t>
            </a:r>
            <a:endParaRPr lang="pt-BR" sz="2500" dirty="0"/>
          </a:p>
        </p:txBody>
      </p:sp>
      <p:sp>
        <p:nvSpPr>
          <p:cNvPr id="4" name="Espaço Reservado para Data 3">
            <a:extLst>
              <a:ext uri="{FF2B5EF4-FFF2-40B4-BE49-F238E27FC236}">
                <a16:creationId xmlns:a16="http://schemas.microsoft.com/office/drawing/2014/main" id="{2AC0AF5C-0B5A-4EF0-899B-B960E6F5AFA2}"/>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402154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AF058-5F87-4D2A-95DC-8EC878B82E05}"/>
              </a:ext>
            </a:extLst>
          </p:cNvPr>
          <p:cNvSpPr>
            <a:spLocks noGrp="1"/>
          </p:cNvSpPr>
          <p:nvPr>
            <p:ph type="title"/>
          </p:nvPr>
        </p:nvSpPr>
        <p:spPr/>
        <p:txBody>
          <a:bodyPr/>
          <a:lstStyle/>
          <a:p>
            <a:pPr algn="ctr"/>
            <a:r>
              <a:rPr lang="pt-BR" dirty="0"/>
              <a:t>VIAS ENTERAIS</a:t>
            </a:r>
          </a:p>
        </p:txBody>
      </p:sp>
      <p:sp>
        <p:nvSpPr>
          <p:cNvPr id="3" name="Espaço Reservado para Conteúdo 2">
            <a:extLst>
              <a:ext uri="{FF2B5EF4-FFF2-40B4-BE49-F238E27FC236}">
                <a16:creationId xmlns:a16="http://schemas.microsoft.com/office/drawing/2014/main" id="{9CE6476F-264B-409E-B1B3-6F6685CB5F71}"/>
              </a:ext>
            </a:extLst>
          </p:cNvPr>
          <p:cNvSpPr>
            <a:spLocks noGrp="1"/>
          </p:cNvSpPr>
          <p:nvPr>
            <p:ph idx="1"/>
          </p:nvPr>
        </p:nvSpPr>
        <p:spPr/>
        <p:txBody>
          <a:bodyPr/>
          <a:lstStyle/>
          <a:p>
            <a:endParaRPr lang="pt-BR" dirty="0"/>
          </a:p>
        </p:txBody>
      </p:sp>
      <p:sp>
        <p:nvSpPr>
          <p:cNvPr id="4" name="Espaço Reservado para Data 3">
            <a:extLst>
              <a:ext uri="{FF2B5EF4-FFF2-40B4-BE49-F238E27FC236}">
                <a16:creationId xmlns:a16="http://schemas.microsoft.com/office/drawing/2014/main" id="{0C389763-2A0C-4FF5-ABEF-75B7DB0B95A1}"/>
              </a:ext>
            </a:extLst>
          </p:cNvPr>
          <p:cNvSpPr>
            <a:spLocks noGrp="1"/>
          </p:cNvSpPr>
          <p:nvPr>
            <p:ph type="dt" sz="half" idx="10"/>
          </p:nvPr>
        </p:nvSpPr>
        <p:spPr/>
        <p:txBody>
          <a:bodyPr/>
          <a:lstStyle/>
          <a:p>
            <a:pPr rtl="0"/>
            <a:fld id="{D48C737E-092E-4203-A347-8410086932C6}" type="datetime1">
              <a:rPr lang="pt-BR" smtClean="0"/>
              <a:t>04/04/2022</a:t>
            </a:fld>
            <a:endParaRPr lang="en-US"/>
          </a:p>
        </p:txBody>
      </p:sp>
      <p:sp>
        <p:nvSpPr>
          <p:cNvPr id="5" name="Seta: para Baixo 4">
            <a:extLst>
              <a:ext uri="{FF2B5EF4-FFF2-40B4-BE49-F238E27FC236}">
                <a16:creationId xmlns:a16="http://schemas.microsoft.com/office/drawing/2014/main" id="{694468ED-939F-4C42-8C79-C699CDAB8FBC}"/>
              </a:ext>
            </a:extLst>
          </p:cNvPr>
          <p:cNvSpPr/>
          <p:nvPr/>
        </p:nvSpPr>
        <p:spPr>
          <a:xfrm>
            <a:off x="5310554" y="2373923"/>
            <a:ext cx="1767254" cy="3849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7750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FF00A-B59B-415F-8773-5CD408494464}"/>
              </a:ext>
            </a:extLst>
          </p:cNvPr>
          <p:cNvSpPr>
            <a:spLocks noGrp="1"/>
          </p:cNvSpPr>
          <p:nvPr>
            <p:ph type="title"/>
          </p:nvPr>
        </p:nvSpPr>
        <p:spPr>
          <a:xfrm>
            <a:off x="767861" y="299694"/>
            <a:ext cx="10058400" cy="1371600"/>
          </a:xfrm>
        </p:spPr>
        <p:txBody>
          <a:bodyPr/>
          <a:lstStyle/>
          <a:p>
            <a:r>
              <a:rPr lang="pt-BR" dirty="0"/>
              <a:t>ORAL</a:t>
            </a:r>
          </a:p>
        </p:txBody>
      </p:sp>
      <p:sp>
        <p:nvSpPr>
          <p:cNvPr id="3" name="Espaço Reservado para Conteúdo 2">
            <a:extLst>
              <a:ext uri="{FF2B5EF4-FFF2-40B4-BE49-F238E27FC236}">
                <a16:creationId xmlns:a16="http://schemas.microsoft.com/office/drawing/2014/main" id="{3318CD13-8663-4237-9C1A-EBCBEE0F46A8}"/>
              </a:ext>
            </a:extLst>
          </p:cNvPr>
          <p:cNvSpPr>
            <a:spLocks noGrp="1"/>
          </p:cNvSpPr>
          <p:nvPr>
            <p:ph idx="1"/>
          </p:nvPr>
        </p:nvSpPr>
        <p:spPr>
          <a:xfrm>
            <a:off x="536331" y="1565031"/>
            <a:ext cx="11148646" cy="4650375"/>
          </a:xfrm>
        </p:spPr>
        <p:txBody>
          <a:bodyPr>
            <a:normAutofit lnSpcReduction="10000"/>
          </a:bodyPr>
          <a:lstStyle/>
          <a:p>
            <a:pPr marL="0" indent="0" algn="l">
              <a:buNone/>
            </a:pPr>
            <a:r>
              <a:rPr lang="pt-BR" b="0" i="0" dirty="0">
                <a:solidFill>
                  <a:srgbClr val="333333"/>
                </a:solidFill>
                <a:effectLst/>
                <a:latin typeface="Open Sans" panose="020B0606030504020204" pitchFamily="34" charset="0"/>
              </a:rPr>
              <a:t>Pode-se dizer que esta é a via mais usada e conhecida. Esta apresenta características como segurança, economia e facilidade de administração. O mais chamativo é que esta não causar dor.</a:t>
            </a:r>
          </a:p>
          <a:p>
            <a:pPr marL="0" indent="0" algn="l">
              <a:buNone/>
            </a:pPr>
            <a:r>
              <a:rPr lang="pt-BR" b="0" i="0" dirty="0">
                <a:solidFill>
                  <a:srgbClr val="333333"/>
                </a:solidFill>
                <a:effectLst/>
                <a:latin typeface="Open Sans" panose="020B0606030504020204" pitchFamily="34" charset="0"/>
              </a:rPr>
              <a:t>Essa via é totalmente contraindicada em pacientes que apresentem náuseas, vômitos, estejam desacordados ou com dificuldade de deglutição, como é o caso crianças pequenas.</a:t>
            </a:r>
          </a:p>
          <a:p>
            <a:pPr marL="0" indent="0" algn="l">
              <a:buNone/>
            </a:pPr>
            <a:r>
              <a:rPr lang="pt-BR" b="0" i="0" dirty="0">
                <a:solidFill>
                  <a:srgbClr val="333333"/>
                </a:solidFill>
                <a:effectLst/>
                <a:latin typeface="Open Sans" panose="020B0606030504020204" pitchFamily="34" charset="0"/>
              </a:rPr>
              <a:t>Estes podem ser facilmente identificados pelos próprios pacientes, já que apresentam diferentes formas e cores, facilitando muito a identificação.</a:t>
            </a:r>
          </a:p>
          <a:p>
            <a:pPr marL="0" indent="0" algn="l">
              <a:buNone/>
            </a:pPr>
            <a:r>
              <a:rPr lang="pt-BR" dirty="0">
                <a:solidFill>
                  <a:srgbClr val="333333"/>
                </a:solidFill>
                <a:latin typeface="Open Sans" panose="020B0606030504020204" pitchFamily="34" charset="0"/>
              </a:rPr>
              <a:t>L</a:t>
            </a:r>
            <a:r>
              <a:rPr lang="pt-BR" b="0" i="0" dirty="0">
                <a:solidFill>
                  <a:srgbClr val="333333"/>
                </a:solidFill>
                <a:effectLst/>
                <a:latin typeface="Open Sans" panose="020B0606030504020204" pitchFamily="34" charset="0"/>
              </a:rPr>
              <a:t>ista com as formas mais conhecidas:</a:t>
            </a:r>
          </a:p>
          <a:p>
            <a:pPr algn="l">
              <a:buFont typeface="Arial" panose="020B0604020202020204" pitchFamily="34" charset="0"/>
              <a:buChar char="•"/>
            </a:pPr>
            <a:r>
              <a:rPr lang="pt-BR" b="0" i="0" dirty="0">
                <a:solidFill>
                  <a:srgbClr val="333333"/>
                </a:solidFill>
                <a:effectLst/>
                <a:latin typeface="Open Sans" panose="020B0606030504020204" pitchFamily="34" charset="0"/>
              </a:rPr>
              <a:t>Comprimidos</a:t>
            </a:r>
          </a:p>
          <a:p>
            <a:pPr algn="l">
              <a:buFont typeface="Arial" panose="020B0604020202020204" pitchFamily="34" charset="0"/>
              <a:buChar char="•"/>
            </a:pPr>
            <a:r>
              <a:rPr lang="pt-BR" b="0" i="0" dirty="0">
                <a:solidFill>
                  <a:srgbClr val="333333"/>
                </a:solidFill>
                <a:effectLst/>
                <a:latin typeface="Open Sans" panose="020B0606030504020204" pitchFamily="34" charset="0"/>
              </a:rPr>
              <a:t>Cápsulas</a:t>
            </a:r>
          </a:p>
          <a:p>
            <a:pPr algn="l">
              <a:buFont typeface="Arial" panose="020B0604020202020204" pitchFamily="34" charset="0"/>
              <a:buChar char="•"/>
            </a:pPr>
            <a:r>
              <a:rPr lang="pt-BR" b="0" i="0" dirty="0">
                <a:solidFill>
                  <a:srgbClr val="333333"/>
                </a:solidFill>
                <a:effectLst/>
                <a:latin typeface="Open Sans" panose="020B0606030504020204" pitchFamily="34" charset="0"/>
              </a:rPr>
              <a:t>Drágeas</a:t>
            </a:r>
          </a:p>
          <a:p>
            <a:pPr algn="l">
              <a:buFont typeface="Arial" panose="020B0604020202020204" pitchFamily="34" charset="0"/>
              <a:buChar char="•"/>
            </a:pPr>
            <a:r>
              <a:rPr lang="pt-BR" b="0" i="0" dirty="0">
                <a:solidFill>
                  <a:srgbClr val="333333"/>
                </a:solidFill>
                <a:effectLst/>
                <a:latin typeface="Open Sans" panose="020B0606030504020204" pitchFamily="34" charset="0"/>
              </a:rPr>
              <a:t>Elixires</a:t>
            </a:r>
          </a:p>
          <a:p>
            <a:pPr algn="l">
              <a:buFont typeface="Arial" panose="020B0604020202020204" pitchFamily="34" charset="0"/>
              <a:buChar char="•"/>
            </a:pPr>
            <a:r>
              <a:rPr lang="pt-BR" b="0" i="0" dirty="0">
                <a:solidFill>
                  <a:srgbClr val="333333"/>
                </a:solidFill>
                <a:effectLst/>
                <a:latin typeface="Open Sans" panose="020B0606030504020204" pitchFamily="34" charset="0"/>
              </a:rPr>
              <a:t>Suspensões</a:t>
            </a:r>
          </a:p>
          <a:p>
            <a:pPr algn="l">
              <a:buFont typeface="Arial" panose="020B0604020202020204" pitchFamily="34" charset="0"/>
              <a:buChar char="•"/>
            </a:pPr>
            <a:r>
              <a:rPr lang="pt-BR" b="0" i="0" dirty="0">
                <a:solidFill>
                  <a:srgbClr val="333333"/>
                </a:solidFill>
                <a:effectLst/>
                <a:latin typeface="Open Sans" panose="020B0606030504020204" pitchFamily="34" charset="0"/>
              </a:rPr>
              <a:t>Xaropes</a:t>
            </a:r>
          </a:p>
          <a:p>
            <a:pPr marL="0" indent="0" algn="l">
              <a:buNone/>
            </a:pPr>
            <a:r>
              <a:rPr lang="pt-BR" b="0" i="0" dirty="0">
                <a:solidFill>
                  <a:srgbClr val="333333"/>
                </a:solidFill>
                <a:effectLst/>
                <a:latin typeface="Open Sans" panose="020B0606030504020204" pitchFamily="34" charset="0"/>
              </a:rPr>
              <a:t>Possui principalmente absorção intestinal e estomacal.</a:t>
            </a:r>
          </a:p>
          <a:p>
            <a:pPr marL="0" indent="0">
              <a:buNone/>
            </a:pPr>
            <a:endParaRPr lang="pt-BR" dirty="0"/>
          </a:p>
        </p:txBody>
      </p:sp>
      <p:sp>
        <p:nvSpPr>
          <p:cNvPr id="4" name="Espaço Reservado para Data 3">
            <a:extLst>
              <a:ext uri="{FF2B5EF4-FFF2-40B4-BE49-F238E27FC236}">
                <a16:creationId xmlns:a16="http://schemas.microsoft.com/office/drawing/2014/main" id="{EEFD6FFB-41AC-4E24-99E8-DC91EC37E7E3}"/>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103156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A8696-666E-46D5-9B04-55BDE6E31293}"/>
              </a:ext>
            </a:extLst>
          </p:cNvPr>
          <p:cNvSpPr>
            <a:spLocks noGrp="1"/>
          </p:cNvSpPr>
          <p:nvPr>
            <p:ph type="title"/>
          </p:nvPr>
        </p:nvSpPr>
        <p:spPr/>
        <p:txBody>
          <a:bodyPr/>
          <a:lstStyle/>
          <a:p>
            <a:r>
              <a:rPr lang="pt-BR" dirty="0"/>
              <a:t>SUBLINGUAL</a:t>
            </a:r>
          </a:p>
        </p:txBody>
      </p:sp>
      <p:sp>
        <p:nvSpPr>
          <p:cNvPr id="3" name="Espaço Reservado para Conteúdo 2">
            <a:extLst>
              <a:ext uri="{FF2B5EF4-FFF2-40B4-BE49-F238E27FC236}">
                <a16:creationId xmlns:a16="http://schemas.microsoft.com/office/drawing/2014/main" id="{5C2A3D65-7C70-4B9C-A828-BE77CBDF707A}"/>
              </a:ext>
            </a:extLst>
          </p:cNvPr>
          <p:cNvSpPr>
            <a:spLocks noGrp="1"/>
          </p:cNvSpPr>
          <p:nvPr>
            <p:ph idx="1"/>
          </p:nvPr>
        </p:nvSpPr>
        <p:spPr/>
        <p:txBody>
          <a:bodyPr/>
          <a:lstStyle/>
          <a:p>
            <a:pPr marL="0" indent="0" algn="just">
              <a:buNone/>
            </a:pPr>
            <a:r>
              <a:rPr lang="pt-BR" b="0" i="0" dirty="0">
                <a:solidFill>
                  <a:srgbClr val="333333"/>
                </a:solidFill>
                <a:effectLst/>
                <a:latin typeface="Open Sans" panose="020B0606030504020204" pitchFamily="34" charset="0"/>
              </a:rPr>
              <a:t>Trata-se de medicamentos administrados em situações de emergência, que necessita de uma ação rápida, já que estes são absorvidos rapidamente por meio da mucosa sublingual.</a:t>
            </a:r>
          </a:p>
          <a:p>
            <a:pPr marL="0" indent="0" algn="just">
              <a:buNone/>
            </a:pPr>
            <a:r>
              <a:rPr lang="pt-BR" b="0" i="0" dirty="0">
                <a:solidFill>
                  <a:srgbClr val="333333"/>
                </a:solidFill>
                <a:effectLst/>
                <a:latin typeface="Open Sans" panose="020B0606030504020204" pitchFamily="34" charset="0"/>
              </a:rPr>
              <a:t>Podem estes ser encontrados em forma de comprimidos ou gotas, sendo estes colocados sob a língua, e devem permanecer no mesmo local até que a sua absorção esteja completa.</a:t>
            </a:r>
          </a:p>
          <a:p>
            <a:pPr marL="0" indent="0" algn="just">
              <a:buNone/>
            </a:pPr>
            <a:r>
              <a:rPr lang="pt-BR" b="0" i="0" dirty="0">
                <a:solidFill>
                  <a:srgbClr val="333333"/>
                </a:solidFill>
                <a:effectLst/>
                <a:latin typeface="Open Sans" panose="020B0606030504020204" pitchFamily="34" charset="0"/>
              </a:rPr>
              <a:t>Estes são aplicados, por exemplo em casos de hipertensão e infarto cardíaco.</a:t>
            </a:r>
          </a:p>
          <a:p>
            <a:pPr marL="0" indent="0" algn="just">
              <a:buNone/>
            </a:pPr>
            <a:endParaRPr lang="pt-BR" dirty="0"/>
          </a:p>
        </p:txBody>
      </p:sp>
      <p:sp>
        <p:nvSpPr>
          <p:cNvPr id="4" name="Espaço Reservado para Data 3">
            <a:extLst>
              <a:ext uri="{FF2B5EF4-FFF2-40B4-BE49-F238E27FC236}">
                <a16:creationId xmlns:a16="http://schemas.microsoft.com/office/drawing/2014/main" id="{CE54D837-DEE6-4CF6-BFCC-93FA3BD8F2B7}"/>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134959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B07F5-94B8-4F0D-A3CB-61C8BDB4A54F}"/>
              </a:ext>
            </a:extLst>
          </p:cNvPr>
          <p:cNvSpPr>
            <a:spLocks noGrp="1"/>
          </p:cNvSpPr>
          <p:nvPr>
            <p:ph type="title"/>
          </p:nvPr>
        </p:nvSpPr>
        <p:spPr/>
        <p:txBody>
          <a:bodyPr/>
          <a:lstStyle/>
          <a:p>
            <a:r>
              <a:rPr lang="pt-BR" dirty="0"/>
              <a:t>RETAL</a:t>
            </a:r>
          </a:p>
        </p:txBody>
      </p:sp>
      <p:sp>
        <p:nvSpPr>
          <p:cNvPr id="3" name="Espaço Reservado para Conteúdo 2">
            <a:extLst>
              <a:ext uri="{FF2B5EF4-FFF2-40B4-BE49-F238E27FC236}">
                <a16:creationId xmlns:a16="http://schemas.microsoft.com/office/drawing/2014/main" id="{04D2F082-A90E-48CE-AAE7-7C48B395C864}"/>
              </a:ext>
            </a:extLst>
          </p:cNvPr>
          <p:cNvSpPr>
            <a:spLocks noGrp="1"/>
          </p:cNvSpPr>
          <p:nvPr>
            <p:ph idx="1"/>
          </p:nvPr>
        </p:nvSpPr>
        <p:spPr/>
        <p:txBody>
          <a:bodyPr/>
          <a:lstStyle/>
          <a:p>
            <a:pPr marL="0" indent="0" algn="just">
              <a:buNone/>
            </a:pPr>
            <a:r>
              <a:rPr lang="pt-BR" b="0" i="0" dirty="0">
                <a:solidFill>
                  <a:srgbClr val="333333"/>
                </a:solidFill>
                <a:effectLst/>
                <a:latin typeface="Open Sans" panose="020B0606030504020204" pitchFamily="34" charset="0"/>
              </a:rPr>
              <a:t>Utilizados quando há contraindicação da administração por via oral, é encontrado em formas de supositórios e podem exercer efeito local ou sistêmico, mas isso vai depender da formulação.</a:t>
            </a:r>
          </a:p>
          <a:p>
            <a:pPr marL="0" indent="0" algn="just">
              <a:buNone/>
            </a:pPr>
            <a:r>
              <a:rPr lang="pt-BR" b="0" i="0" dirty="0" err="1">
                <a:solidFill>
                  <a:srgbClr val="333333"/>
                </a:solidFill>
                <a:effectLst/>
                <a:latin typeface="Open Sans" panose="020B0606030504020204" pitchFamily="34" charset="0"/>
              </a:rPr>
              <a:t>Enemas</a:t>
            </a:r>
            <a:r>
              <a:rPr lang="pt-BR" b="0" i="0" dirty="0">
                <a:solidFill>
                  <a:srgbClr val="333333"/>
                </a:solidFill>
                <a:effectLst/>
                <a:latin typeface="Open Sans" panose="020B0606030504020204" pitchFamily="34" charset="0"/>
              </a:rPr>
              <a:t> também são usados por esta via.</a:t>
            </a:r>
          </a:p>
          <a:p>
            <a:pPr marL="0" indent="0" algn="just">
              <a:buNone/>
            </a:pPr>
            <a:endParaRPr lang="pt-BR" dirty="0"/>
          </a:p>
        </p:txBody>
      </p:sp>
      <p:sp>
        <p:nvSpPr>
          <p:cNvPr id="4" name="Espaço Reservado para Data 3">
            <a:extLst>
              <a:ext uri="{FF2B5EF4-FFF2-40B4-BE49-F238E27FC236}">
                <a16:creationId xmlns:a16="http://schemas.microsoft.com/office/drawing/2014/main" id="{F18C1A7C-E6A8-438E-9E2B-932BD36A325A}"/>
              </a:ext>
            </a:extLst>
          </p:cNvPr>
          <p:cNvSpPr>
            <a:spLocks noGrp="1"/>
          </p:cNvSpPr>
          <p:nvPr>
            <p:ph type="dt" sz="half" idx="10"/>
          </p:nvPr>
        </p:nvSpPr>
        <p:spPr/>
        <p:txBody>
          <a:bodyPr/>
          <a:lstStyle/>
          <a:p>
            <a:pPr rtl="0"/>
            <a:fld id="{D48C737E-092E-4203-A347-8410086932C6}" type="datetime1">
              <a:rPr lang="pt-BR" smtClean="0"/>
              <a:t>04/04/2022</a:t>
            </a:fld>
            <a:endParaRPr lang="en-US"/>
          </a:p>
        </p:txBody>
      </p:sp>
    </p:spTree>
    <p:extLst>
      <p:ext uri="{BB962C8B-B14F-4D97-AF65-F5344CB8AC3E}">
        <p14:creationId xmlns:p14="http://schemas.microsoft.com/office/powerpoint/2010/main" val="26940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4C841-257A-4B5F-8F81-E6566DBFBB27}"/>
              </a:ext>
            </a:extLst>
          </p:cNvPr>
          <p:cNvSpPr>
            <a:spLocks noGrp="1"/>
          </p:cNvSpPr>
          <p:nvPr>
            <p:ph type="title"/>
          </p:nvPr>
        </p:nvSpPr>
        <p:spPr/>
        <p:txBody>
          <a:bodyPr/>
          <a:lstStyle/>
          <a:p>
            <a:pPr algn="ctr"/>
            <a:r>
              <a:rPr lang="pt-BR" dirty="0"/>
              <a:t>VIAS PARENTERAIS</a:t>
            </a:r>
          </a:p>
        </p:txBody>
      </p:sp>
      <p:sp>
        <p:nvSpPr>
          <p:cNvPr id="3" name="Espaço Reservado para Conteúdo 2">
            <a:extLst>
              <a:ext uri="{FF2B5EF4-FFF2-40B4-BE49-F238E27FC236}">
                <a16:creationId xmlns:a16="http://schemas.microsoft.com/office/drawing/2014/main" id="{F51D5ACC-1862-4542-9715-AD414F3965DD}"/>
              </a:ext>
            </a:extLst>
          </p:cNvPr>
          <p:cNvSpPr>
            <a:spLocks noGrp="1"/>
          </p:cNvSpPr>
          <p:nvPr>
            <p:ph idx="1"/>
          </p:nvPr>
        </p:nvSpPr>
        <p:spPr/>
        <p:txBody>
          <a:bodyPr/>
          <a:lstStyle/>
          <a:p>
            <a:endParaRPr lang="pt-BR" dirty="0"/>
          </a:p>
        </p:txBody>
      </p:sp>
      <p:sp>
        <p:nvSpPr>
          <p:cNvPr id="4" name="Espaço Reservado para Data 3">
            <a:extLst>
              <a:ext uri="{FF2B5EF4-FFF2-40B4-BE49-F238E27FC236}">
                <a16:creationId xmlns:a16="http://schemas.microsoft.com/office/drawing/2014/main" id="{F61C4C8F-8EA7-44C8-A80B-61F0DCCBBB9E}"/>
              </a:ext>
            </a:extLst>
          </p:cNvPr>
          <p:cNvSpPr>
            <a:spLocks noGrp="1"/>
          </p:cNvSpPr>
          <p:nvPr>
            <p:ph type="dt" sz="half" idx="10"/>
          </p:nvPr>
        </p:nvSpPr>
        <p:spPr/>
        <p:txBody>
          <a:bodyPr/>
          <a:lstStyle/>
          <a:p>
            <a:pPr rtl="0"/>
            <a:fld id="{D48C737E-092E-4203-A347-8410086932C6}" type="datetime1">
              <a:rPr lang="pt-BR" smtClean="0"/>
              <a:t>04/04/2022</a:t>
            </a:fld>
            <a:endParaRPr lang="en-US"/>
          </a:p>
        </p:txBody>
      </p:sp>
      <p:sp>
        <p:nvSpPr>
          <p:cNvPr id="5" name="Seta: para Baixo 4">
            <a:extLst>
              <a:ext uri="{FF2B5EF4-FFF2-40B4-BE49-F238E27FC236}">
                <a16:creationId xmlns:a16="http://schemas.microsoft.com/office/drawing/2014/main" id="{36D032D2-9658-42E0-A985-2AB28E28A31F}"/>
              </a:ext>
            </a:extLst>
          </p:cNvPr>
          <p:cNvSpPr/>
          <p:nvPr/>
        </p:nvSpPr>
        <p:spPr>
          <a:xfrm>
            <a:off x="5187462" y="2286000"/>
            <a:ext cx="1811215" cy="3929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30871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4_TF78438558" id="{EFC388B7-E3E7-46E9-90A0-7401A222EB8A}" vid="{685F28B6-3FA5-49C7-9831-35ED941F70C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{3E4D5415-04EF-43A2-B2BF-DEE2EDB35A3E}tf78438558_win32</Template>
  <TotalTime>39</TotalTime>
  <Words>728</Words>
  <Application>Microsoft Office PowerPoint</Application>
  <PresentationFormat>Widescreen</PresentationFormat>
  <Paragraphs>92</Paragraphs>
  <Slides>30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30</vt:i4>
      </vt:variant>
    </vt:vector>
  </HeadingPairs>
  <TitlesOfParts>
    <vt:vector size="36" baseType="lpstr">
      <vt:lpstr>Arial</vt:lpstr>
      <vt:lpstr>Calibri</vt:lpstr>
      <vt:lpstr>Century Gothic</vt:lpstr>
      <vt:lpstr>Garamond</vt:lpstr>
      <vt:lpstr>Open Sans</vt:lpstr>
      <vt:lpstr>SavonVTI</vt:lpstr>
      <vt:lpstr>Administração de medicamentos</vt:lpstr>
      <vt:lpstr>RECAPTULANDO</vt:lpstr>
      <vt:lpstr>Apresentação do PowerPoint</vt:lpstr>
      <vt:lpstr>Apresentação do PowerPoint</vt:lpstr>
      <vt:lpstr>VIAS ENTERAIS</vt:lpstr>
      <vt:lpstr>ORAL</vt:lpstr>
      <vt:lpstr>SUBLINGUAL</vt:lpstr>
      <vt:lpstr>RETAL</vt:lpstr>
      <vt:lpstr>VIAS PARENTERAIS</vt:lpstr>
      <vt:lpstr>INTRADÉRMICA</vt:lpstr>
      <vt:lpstr>SUBCUTÂNEA</vt:lpstr>
      <vt:lpstr>Apresentação do PowerPoint</vt:lpstr>
      <vt:lpstr>INTRAMUSCULAR</vt:lpstr>
      <vt:lpstr>Apresentação do PowerPoint</vt:lpstr>
      <vt:lpstr>ENDOVENOSA</vt:lpstr>
      <vt:lpstr>Apresentação do PowerPoint</vt:lpstr>
      <vt:lpstr>Apresentação do PowerPoint</vt:lpstr>
      <vt:lpstr>Apresentação do PowerPoint</vt:lpstr>
      <vt:lpstr>OUTRAS VIAS DE ADMINISTRAÇÃO</vt:lpstr>
      <vt:lpstr>RESPIRATÓRIA</vt:lpstr>
      <vt:lpstr>NASAL, INTRAOCULAR E AURICULAR</vt:lpstr>
      <vt:lpstr>SERINGAS</vt:lpstr>
      <vt:lpstr>AGULHAS</vt:lpstr>
      <vt:lpstr>AGORA VAMOS PARA OS ACESSOS VENOSOS</vt:lpstr>
      <vt:lpstr>CATÉTER FLEXÍVEL</vt:lpstr>
      <vt:lpstr>CATÉTER RÍGIDO</vt:lpstr>
      <vt:lpstr>CATÉTER VENOSO CENTRAL</vt:lpstr>
      <vt:lpstr>POLIFIX</vt:lpstr>
      <vt:lpstr>EQUIPOS</vt:lpstr>
      <vt:lpstr>TIPOS DE  RESERVATÓRIOS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Administração de medicamentos</dc:title>
  <dc:creator>Proprietário</dc:creator>
  <cp:lastModifiedBy>Proprietário</cp:lastModifiedBy>
  <cp:revision>3</cp:revision>
  <dcterms:created xsi:type="dcterms:W3CDTF">2022-04-04T19:48:47Z</dcterms:created>
  <dcterms:modified xsi:type="dcterms:W3CDTF">2022-04-04T20:31:51Z</dcterms:modified>
</cp:coreProperties>
</file>