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370" r:id="rId2"/>
    <p:sldId id="378" r:id="rId3"/>
    <p:sldId id="396" r:id="rId4"/>
    <p:sldId id="383" r:id="rId5"/>
    <p:sldId id="381" r:id="rId6"/>
    <p:sldId id="377" r:id="rId7"/>
    <p:sldId id="380" r:id="rId8"/>
    <p:sldId id="371" r:id="rId9"/>
    <p:sldId id="347" r:id="rId10"/>
    <p:sldId id="348" r:id="rId11"/>
    <p:sldId id="349" r:id="rId12"/>
    <p:sldId id="352" r:id="rId13"/>
    <p:sldId id="397" r:id="rId14"/>
    <p:sldId id="398" r:id="rId15"/>
    <p:sldId id="350" r:id="rId16"/>
    <p:sldId id="351" r:id="rId17"/>
    <p:sldId id="353" r:id="rId18"/>
    <p:sldId id="354" r:id="rId19"/>
    <p:sldId id="364" r:id="rId20"/>
    <p:sldId id="365" r:id="rId21"/>
    <p:sldId id="366" r:id="rId22"/>
    <p:sldId id="369" r:id="rId23"/>
    <p:sldId id="368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12" autoAdjust="0"/>
    <p:restoredTop sz="98925" autoAdjust="0"/>
  </p:normalViewPr>
  <p:slideViewPr>
    <p:cSldViewPr>
      <p:cViewPr varScale="1">
        <p:scale>
          <a:sx n="74" d="100"/>
          <a:sy n="74" d="100"/>
        </p:scale>
        <p:origin x="6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08/09/2022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08/09/2022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08/09/2022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08/09/2022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08/09/2022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08/09/2022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08/09/2022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08/09/2022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08/09/2022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08/09/2022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D0136-B4DC-4457-A05E-31D5C934424D}" type="datetimeFigureOut">
              <a:rPr lang="pt-BR" smtClean="0"/>
              <a:pPr/>
              <a:t>08/09/2022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FDD0136-B4DC-4457-A05E-31D5C934424D}" type="datetimeFigureOut">
              <a:rPr lang="pt-BR" smtClean="0"/>
              <a:pPr/>
              <a:t>08/09/2022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EFB4954-DF4E-41F7-9B9D-11E2B626D52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ransition>
    <p:pull dir="r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496944" cy="16931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NUTRIÇÃO E DIETÉTICA</a:t>
            </a:r>
          </a:p>
          <a:p>
            <a:pPr marL="0" indent="0" algn="ctr">
              <a:buNone/>
            </a:pPr>
            <a:r>
              <a:rPr lang="pt-BR" sz="4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APLICADA À ENFERMAGEM</a:t>
            </a:r>
            <a:endParaRPr lang="pt-BR" sz="4400" b="1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339752" y="5877272"/>
            <a:ext cx="4272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i="1" dirty="0" err="1">
                <a:latin typeface="Tahoma" pitchFamily="34" charset="0"/>
              </a:rPr>
              <a:t>Prof.:Giovani</a:t>
            </a:r>
            <a:r>
              <a:rPr lang="pt-BR" b="1" i="1" dirty="0">
                <a:latin typeface="Tahoma" pitchFamily="34" charset="0"/>
              </a:rPr>
              <a:t> Mª </a:t>
            </a:r>
            <a:r>
              <a:rPr lang="pt-BR" b="1" i="1" dirty="0" err="1">
                <a:latin typeface="Tahoma" pitchFamily="34" charset="0"/>
              </a:rPr>
              <a:t>Schiessl</a:t>
            </a:r>
            <a:r>
              <a:rPr lang="pt-BR" b="1" i="1" dirty="0">
                <a:latin typeface="Tahoma" pitchFamily="34" charset="0"/>
              </a:rPr>
              <a:t> </a:t>
            </a:r>
            <a:r>
              <a:rPr lang="pt-BR" b="1" i="1" dirty="0" err="1">
                <a:latin typeface="Tahoma" pitchFamily="34" charset="0"/>
              </a:rPr>
              <a:t>Wachholz</a:t>
            </a:r>
            <a:endParaRPr lang="pt-BR" b="1" i="1" dirty="0">
              <a:latin typeface="Tahoma" pitchFamily="34" charset="0"/>
            </a:endParaRPr>
          </a:p>
          <a:p>
            <a:pPr algn="ctr"/>
            <a:r>
              <a:rPr lang="pt-BR" b="1" dirty="0" smtClean="0">
                <a:latin typeface="Tahoma" pitchFamily="34" charset="0"/>
              </a:rPr>
              <a:t>NUTRICIONISTA</a:t>
            </a:r>
            <a:endParaRPr lang="pt-BR" dirty="0"/>
          </a:p>
        </p:txBody>
      </p:sp>
      <p:sp>
        <p:nvSpPr>
          <p:cNvPr id="8" name="CaixaDeTexto 1"/>
          <p:cNvSpPr txBox="1">
            <a:spLocks noChangeArrowheads="1"/>
          </p:cNvSpPr>
          <p:nvPr/>
        </p:nvSpPr>
        <p:spPr bwMode="auto">
          <a:xfrm>
            <a:off x="251519" y="2492896"/>
            <a:ext cx="871296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pt-BR" sz="4000" b="1" dirty="0" smtClean="0"/>
              <a:t>Recomendações Nutricionais</a:t>
            </a:r>
          </a:p>
          <a:p>
            <a:pPr algn="ctr" eaLnBrk="1" hangingPunct="1"/>
            <a:r>
              <a:rPr lang="pt-BR" sz="4000" b="1" dirty="0"/>
              <a:t>Avaliação do Estado Nutricional</a:t>
            </a:r>
          </a:p>
          <a:p>
            <a:pPr algn="ctr" eaLnBrk="1" hangingPunct="1"/>
            <a:endParaRPr lang="pt-BR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966377"/>
      </p:ext>
    </p:extLst>
  </p:cSld>
  <p:clrMapOvr>
    <a:masterClrMapping/>
  </p:clrMapOvr>
  <p:transition>
    <p:pull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785818"/>
          </a:xfrm>
        </p:spPr>
        <p:txBody>
          <a:bodyPr>
            <a:normAutofit/>
          </a:bodyPr>
          <a:lstStyle/>
          <a:p>
            <a:r>
              <a:rPr lang="pt-BR" sz="3600" dirty="0" smtClean="0">
                <a:latin typeface="Arial Black" pitchFamily="34" charset="0"/>
              </a:rPr>
              <a:t>AVALIAÇÃO ANTROPOMÉTRICA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8715436" cy="5572164"/>
          </a:xfrm>
        </p:spPr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ESTATURA: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pode ser verifica utilizando equipamentos como: Antropômetro infantil, horizontal, para medir o comprimento de crianças menores de 2 anos. Para adultos utiliza-se antropômetro vertical, estadiômetro,  régua. 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Jefferson\Pictures\images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786058"/>
            <a:ext cx="2143125" cy="2143125"/>
          </a:xfrm>
          <a:prstGeom prst="rect">
            <a:avLst/>
          </a:prstGeom>
          <a:noFill/>
        </p:spPr>
      </p:pic>
      <p:pic>
        <p:nvPicPr>
          <p:cNvPr id="2051" name="Picture 3" descr="C:\Users\Jefferson\Pictures\images (1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4714884"/>
            <a:ext cx="2390775" cy="1914525"/>
          </a:xfrm>
          <a:prstGeom prst="rect">
            <a:avLst/>
          </a:prstGeom>
          <a:noFill/>
        </p:spPr>
      </p:pic>
      <p:pic>
        <p:nvPicPr>
          <p:cNvPr id="2052" name="Picture 4" descr="C:\Users\Jefferson\Pictures\download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2857496"/>
            <a:ext cx="2143125" cy="2143125"/>
          </a:xfrm>
          <a:prstGeom prst="rect">
            <a:avLst/>
          </a:prstGeom>
          <a:noFill/>
        </p:spPr>
      </p:pic>
      <p:pic>
        <p:nvPicPr>
          <p:cNvPr id="2053" name="Picture 5" descr="C:\Users\Jefferson\Pictures\images (1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8" y="4714884"/>
            <a:ext cx="2428892" cy="192880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785818"/>
          </a:xfrm>
        </p:spPr>
        <p:txBody>
          <a:bodyPr>
            <a:normAutofit/>
          </a:bodyPr>
          <a:lstStyle/>
          <a:p>
            <a:r>
              <a:rPr lang="pt-BR" sz="3600" dirty="0" smtClean="0">
                <a:latin typeface="Arial Black" pitchFamily="34" charset="0"/>
              </a:rPr>
              <a:t>AVALIAÇÃO ANTROPOMÉTRICA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8715436" cy="5572164"/>
          </a:xfrm>
        </p:spPr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ESTATURA: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Procedimento para avaliar:</a:t>
            </a: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Crianças =&gt; deitar no centro antropômetro, sem adornos na cabeça e descalço. Cabeça apoiada na parte fixa, pescoço reto, queixo afastado do peito; Pressionar cuidadosamente os joelhos p/ baixo. Encostar a parte móvel  do equipamento na planta dos pés.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ransition>
    <p:pull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785818"/>
          </a:xfrm>
        </p:spPr>
        <p:txBody>
          <a:bodyPr>
            <a:normAutofit/>
          </a:bodyPr>
          <a:lstStyle/>
          <a:p>
            <a:r>
              <a:rPr lang="pt-BR" sz="3600" dirty="0" smtClean="0">
                <a:latin typeface="Arial Black" pitchFamily="34" charset="0"/>
              </a:rPr>
              <a:t>AVALIAÇÃO ANTROPOMÉTRICA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8715436" cy="5572164"/>
          </a:xfrm>
        </p:spPr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  <p:pic>
        <p:nvPicPr>
          <p:cNvPr id="3074" name="Picture 2" descr="C:\Users\Jefferson\Pictures\ABAAAA6cEAB-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28712"/>
            <a:ext cx="7715304" cy="542928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785818"/>
          </a:xfrm>
        </p:spPr>
        <p:txBody>
          <a:bodyPr>
            <a:normAutofit/>
          </a:bodyPr>
          <a:lstStyle/>
          <a:p>
            <a:r>
              <a:rPr lang="pt-BR" sz="3600" dirty="0" smtClean="0">
                <a:latin typeface="Arial Black" pitchFamily="34" charset="0"/>
              </a:rPr>
              <a:t>AVALIAÇÃO ANTROPOMÉTRICA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8715436" cy="5572164"/>
          </a:xfrm>
        </p:spPr>
        <p:txBody>
          <a:bodyPr>
            <a:normAutofit lnSpcReduction="10000"/>
          </a:bodyPr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PERÍMETRO CEFÁLICO (PC) ou Perímetro </a:t>
            </a:r>
            <a:r>
              <a:rPr lang="pt-BR" b="1" dirty="0" err="1" smtClean="0">
                <a:latin typeface="Arial" pitchFamily="34" charset="0"/>
                <a:cs typeface="Arial" pitchFamily="34" charset="0"/>
              </a:rPr>
              <a:t>occiptofrontal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 (CO):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deve ser avaliado ate os dois anos.  Utilizado p/ diagnostico de hidrocefalia, macro e  microcefalia. Nutrição p/ avaliar desnutrição.</a:t>
            </a:r>
          </a:p>
          <a:p>
            <a:endParaRPr lang="pt-B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dirty="0" smtClean="0"/>
              <a:t>OBS: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aferições devem ser realizadas na primeira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hora pós parto,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seguida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c/ 24horas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após a primeira medição, e, novamente com 48h, após o nascimento do RN.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Espera-se aumento 1 cm /semana. 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Recém nascido (RN): 34 – 35cm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6 meses: 42 – 44 cm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1 ano: 45 – 47 cm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6140359"/>
      </p:ext>
    </p:extLst>
  </p:cSld>
  <p:clrMapOvr>
    <a:masterClrMapping/>
  </p:clrMapOvr>
  <p:transition>
    <p:pull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785818"/>
          </a:xfrm>
        </p:spPr>
        <p:txBody>
          <a:bodyPr>
            <a:normAutofit/>
          </a:bodyPr>
          <a:lstStyle/>
          <a:p>
            <a:r>
              <a:rPr lang="pt-BR" sz="3600" dirty="0" smtClean="0">
                <a:latin typeface="Arial Black" pitchFamily="34" charset="0"/>
              </a:rPr>
              <a:t>AVALIAÇÃO ANTROPOMÉTRICA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8715436" cy="5572164"/>
          </a:xfrm>
        </p:spPr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PERÍMETRO CEFÁLICO (PC) ou Perímetro </a:t>
            </a:r>
            <a:r>
              <a:rPr lang="pt-BR" b="1" dirty="0" err="1" smtClean="0">
                <a:latin typeface="Arial" pitchFamily="34" charset="0"/>
                <a:cs typeface="Arial" pitchFamily="34" charset="0"/>
              </a:rPr>
              <a:t>occiptofrontal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 (CO):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TECNICA AFERIÇÃO: fixar cabeça da criança (auxilio)</a:t>
            </a:r>
          </a:p>
          <a:p>
            <a:pPr marL="0" indent="0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Posicionar a fita  proeminência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occipital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arco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sobrancelhas,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acima dos olhinhos do bebê, ou seja, bem rente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testa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0" indent="0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Passar a fita firmemente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ao redor do osso frontal sobre o sulco supra orbital, passando-a ao redor da cabeça, no mesmo nível de cada lado, e colocando-a sobre a proeminência occipital, máxima. 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4848983"/>
            <a:ext cx="2232248" cy="1794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365792"/>
      </p:ext>
    </p:extLst>
  </p:cSld>
  <p:clrMapOvr>
    <a:masterClrMapping/>
  </p:clrMapOvr>
  <p:transition>
    <p:pull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785818"/>
          </a:xfrm>
        </p:spPr>
        <p:txBody>
          <a:bodyPr>
            <a:normAutofit/>
          </a:bodyPr>
          <a:lstStyle/>
          <a:p>
            <a:r>
              <a:rPr lang="pt-BR" sz="3600" dirty="0" smtClean="0">
                <a:latin typeface="Arial Black" pitchFamily="34" charset="0"/>
              </a:rPr>
              <a:t>AVALIAÇÃO ANTROPOMÉTRICA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8715436" cy="5572164"/>
          </a:xfrm>
        </p:spPr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ESTATURA: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Procedimento para avaliar:</a:t>
            </a: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Adultos =&gt; posicionar no centro, sem adornos na cabeça e descalço. Cabeça erguida longe do queixo, olhando para um ponto fixo na altura dos olhos.  As pernas devem estar paralelas, formando um ângulo reto com os pés.</a:t>
            </a: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Ideal é encostar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calcanhares, panturrilhas, glúteos, escápula e parte posterior da cabeça no estadiômetro ou parede.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Quando não for possível encostar os 5 pontos posicionar no mínimo 3.  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785818"/>
          </a:xfrm>
        </p:spPr>
        <p:txBody>
          <a:bodyPr>
            <a:normAutofit/>
          </a:bodyPr>
          <a:lstStyle/>
          <a:p>
            <a:r>
              <a:rPr lang="pt-BR" sz="3600" dirty="0" smtClean="0">
                <a:latin typeface="Arial Black" pitchFamily="34" charset="0"/>
              </a:rPr>
              <a:t>AVALIAÇÃO ANTROPOMÉTRICA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8715436" cy="5572164"/>
          </a:xfrm>
        </p:spPr>
        <p:txBody>
          <a:bodyPr/>
          <a:lstStyle/>
          <a:p>
            <a:pPr>
              <a:buNone/>
            </a:pPr>
            <a:endParaRPr lang="pt-BR" dirty="0"/>
          </a:p>
        </p:txBody>
      </p:sp>
      <p:pic>
        <p:nvPicPr>
          <p:cNvPr id="4098" name="Picture 2" descr="C:\Users\Jefferson\Pictures\ABAAABnQwAA-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928670"/>
            <a:ext cx="8715436" cy="571504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AVALIAÇÃO ANTROPOMÉTRICA</a:t>
            </a:r>
            <a:br>
              <a:rPr lang="pt-BR" dirty="0" smtClean="0">
                <a:latin typeface="Arial Black" pitchFamily="34" charset="0"/>
              </a:rPr>
            </a:br>
            <a:r>
              <a:rPr lang="pt-BR" dirty="0" smtClean="0">
                <a:latin typeface="Arial Black" pitchFamily="34" charset="0"/>
              </a:rPr>
              <a:t>CIRCUNFERÊNCIA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285860"/>
            <a:ext cx="8715436" cy="5286412"/>
          </a:xfrm>
        </p:spPr>
        <p:txBody>
          <a:bodyPr>
            <a:normAutofit lnSpcReduction="10000"/>
          </a:bodyPr>
          <a:lstStyle/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CINTURA: posicionar em pé com os braços relaxados, remover roupa ou cinto.  Achar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ponto mais mole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entre osso quadril (crista ilíaca) e a borda inferior da última costela e posicionar a fita flexível. Com dificuldade de achar o ponto mais mole, posicione a fita 2 cm acima do osso do quadril.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 descr="C:\Users\Jefferson\Pictures\images (1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8"/>
            <a:ext cx="2638425" cy="2000264"/>
          </a:xfrm>
          <a:prstGeom prst="rect">
            <a:avLst/>
          </a:prstGeom>
          <a:noFill/>
        </p:spPr>
      </p:pic>
      <p:pic>
        <p:nvPicPr>
          <p:cNvPr id="5124" name="Picture 4" descr="C:\Users\Jefferson\Pictures\download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1714488"/>
            <a:ext cx="2276475" cy="192882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7256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AVALIAÇÃO ANTROPOMÉTRICA</a:t>
            </a:r>
            <a:br>
              <a:rPr lang="pt-BR" dirty="0" smtClean="0">
                <a:latin typeface="Arial Black" pitchFamily="34" charset="0"/>
              </a:rPr>
            </a:br>
            <a:r>
              <a:rPr lang="pt-BR" dirty="0" smtClean="0">
                <a:latin typeface="Arial Black" pitchFamily="34" charset="0"/>
              </a:rPr>
              <a:t>CIRCUNFERÊNCIA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715436" cy="5357850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ABDÔMEN:  medida na protuberância máxima do abdômen, no nível da cicatriz umbilical, com o avaliado em pé, relaxado.</a:t>
            </a:r>
          </a:p>
          <a:p>
            <a:pPr>
              <a:buNone/>
            </a:pPr>
            <a:r>
              <a:rPr lang="pt-BR" sz="2400" dirty="0" smtClean="0"/>
              <a:t> </a:t>
            </a:r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endParaRPr lang="pt-BR" sz="2400" dirty="0" smtClean="0"/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QUADRIL: parte mais larga do bumbum,  logo abaixo do osso lateral mais saliente do quadril. geralmente fica a 20 cm abaixo da cintura. Tomada ao nível dos pontos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trocantéricos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direito e esquerdo.  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Jefferson\Pictures\images (1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571744"/>
            <a:ext cx="2295525" cy="2357454"/>
          </a:xfrm>
          <a:prstGeom prst="rect">
            <a:avLst/>
          </a:prstGeom>
          <a:noFill/>
        </p:spPr>
      </p:pic>
      <p:pic>
        <p:nvPicPr>
          <p:cNvPr id="6147" name="Picture 3" descr="C:\Users\Jefferson\Pictures\images (1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214554"/>
            <a:ext cx="1928818" cy="250033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IMC</a:t>
            </a:r>
            <a:endParaRPr lang="pt-BR" dirty="0"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715436" cy="5643578"/>
          </a:xfrm>
        </p:spPr>
        <p:txBody>
          <a:bodyPr>
            <a:normAutofit fontScale="77500" lnSpcReduction="20000"/>
          </a:bodyPr>
          <a:lstStyle/>
          <a:p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ÍNDICE DE MASSA CORPORAL (IMC):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é um dos principais métodos de avaliação das condições de peso de um indivíduo.</a:t>
            </a:r>
          </a:p>
          <a:p>
            <a:pPr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Calculado: peso / altura x altura ao quadrado.</a:t>
            </a:r>
          </a:p>
          <a:p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Não é indicado para avaliação nos seguintes grupos:</a:t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r>
              <a:rPr lang="pt-BR" sz="2800" dirty="0" smtClean="0">
                <a:latin typeface="Arial" pitchFamily="34" charset="0"/>
                <a:cs typeface="Arial" pitchFamily="34" charset="0"/>
              </a:rPr>
              <a:t>- crianças</a:t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r>
              <a:rPr lang="pt-BR" sz="2800" dirty="0" smtClean="0">
                <a:latin typeface="Arial" pitchFamily="34" charset="0"/>
                <a:cs typeface="Arial" pitchFamily="34" charset="0"/>
              </a:rPr>
              <a:t>- idosos</a:t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r>
              <a:rPr lang="pt-BR" sz="2800" dirty="0" smtClean="0">
                <a:latin typeface="Arial" pitchFamily="34" charset="0"/>
                <a:cs typeface="Arial" pitchFamily="34" charset="0"/>
              </a:rPr>
              <a:t>- pessoas musculosas</a:t>
            </a: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    - gestantes</a:t>
            </a: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OBS: estes grupos de pessoas devem ser avaliados através de tabelas específicas, como também fazer avaliação individual, com profissional especializado.  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 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IMC - fórmu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204864"/>
            <a:ext cx="2915816" cy="1265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</a:t>
            </a:r>
            <a:br>
              <a:rPr lang="pt-BR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t-BR" sz="4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Necessidades Nutricionais</a:t>
            </a:r>
            <a:endParaRPr lang="pt-BR" sz="44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784976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8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As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necessidades nutricionais representam valores fisiológicos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individuais.  </a:t>
            </a:r>
          </a:p>
          <a:p>
            <a:pPr marL="0" indent="0"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São determinados por calorias que cada individuo deve consumir para manutenção, ganho ou redução do peso, valor este determinado através de cálculos/fórmulas após avaliação nutricional e antropométrica, realizada pelo profissional Nutricionista. 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375532"/>
      </p:ext>
    </p:extLst>
  </p:cSld>
  <p:clrMapOvr>
    <a:masterClrMapping/>
  </p:clrMapOvr>
  <p:transition>
    <p:pull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AVALIAÇÃO IMC POR FAIXA ETÁRIA</a:t>
            </a:r>
            <a:endParaRPr lang="pt-BR" dirty="0"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715436" cy="5643578"/>
          </a:xfrm>
        </p:spPr>
        <p:txBody>
          <a:bodyPr>
            <a:normAutofit lnSpcReduction="10000"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Peso altura avaliação de IMC = peso / altura x altura.</a:t>
            </a: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Analisar classificação de IMC em tabela específica de acordo com a faixa etária descritas abaixo: </a:t>
            </a: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FAIXA ETÁRIA: 0 a 2 anos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FAIXA ETÁRIA:2 a 5 anos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FAIXA ETÁRIA: 5 a 10 anos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FAIXA ETÁRIA:  10 a 19 anos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FAIXA ETÁRIA: 20 A 60 anos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FAIXA ETÁRIA: maior de 60 anos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GESTANTES</a:t>
            </a:r>
          </a:p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 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1472" y="188640"/>
            <a:ext cx="8115328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CLASSIFICAÇÃO IMC ADULTOS</a:t>
            </a:r>
            <a:endParaRPr lang="pt-BR" dirty="0">
              <a:latin typeface="Arial Black" pitchFamily="34" charset="0"/>
            </a:endParaRPr>
          </a:p>
        </p:txBody>
      </p:sp>
      <p:pic>
        <p:nvPicPr>
          <p:cNvPr id="1026" name="Picture 2" descr="C:\Users\Jefferson\Pictures\tabela-imc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8123" y="908720"/>
            <a:ext cx="8862025" cy="5626247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CLASSIFICAÇÃO IMC IDOSOS</a:t>
            </a:r>
            <a:endParaRPr lang="pt-BR" dirty="0">
              <a:latin typeface="Arial Black" pitchFamily="34" charset="0"/>
            </a:endParaRPr>
          </a:p>
        </p:txBody>
      </p:sp>
      <p:pic>
        <p:nvPicPr>
          <p:cNvPr id="4098" name="Picture 2" descr="C:\Users\Jefferson\Pictures\v11n3a01-qua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71546"/>
            <a:ext cx="8501122" cy="550072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Black" pitchFamily="34" charset="0"/>
              </a:rPr>
              <a:t>CLASSIFICAÇÃO IMC PARA GESTANTES</a:t>
            </a:r>
            <a:endParaRPr lang="pt-BR" dirty="0">
              <a:latin typeface="Arial Black" pitchFamily="34" charset="0"/>
            </a:endParaRPr>
          </a:p>
        </p:txBody>
      </p:sp>
      <p:pic>
        <p:nvPicPr>
          <p:cNvPr id="3074" name="Picture 2" descr="C:\Users\Jefferson\Pictures\grafico acomp nutric gest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1560" y="1333926"/>
            <a:ext cx="7818092" cy="529072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Taxa Metabólica Basal</a:t>
            </a:r>
            <a:endParaRPr lang="pt-BR" sz="44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8712968" cy="5688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Para determinar quantidade de Kcal que individuo pode ingerir devemos levar em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consideração: </a:t>
            </a:r>
          </a:p>
          <a:p>
            <a:pPr marL="0" indent="0"/>
            <a:r>
              <a:rPr lang="pt-BR" altLang="pt-BR" sz="2400" dirty="0" smtClean="0">
                <a:latin typeface="Arial" pitchFamily="34" charset="0"/>
                <a:cs typeface="Arial" pitchFamily="34" charset="0"/>
              </a:rPr>
              <a:t>Composição corporal</a:t>
            </a:r>
          </a:p>
          <a:p>
            <a:pPr marL="0" indent="0"/>
            <a:r>
              <a:rPr lang="pt-BR" altLang="pt-BR" sz="2400" smtClean="0">
                <a:latin typeface="Arial" pitchFamily="34" charset="0"/>
                <a:cs typeface="Arial" pitchFamily="34" charset="0"/>
              </a:rPr>
              <a:t>Fator </a:t>
            </a:r>
            <a:r>
              <a:rPr lang="pt-BR" altLang="pt-BR" sz="2400" dirty="0" smtClean="0">
                <a:latin typeface="Arial" pitchFamily="34" charset="0"/>
                <a:cs typeface="Arial" pitchFamily="34" charset="0"/>
              </a:rPr>
              <a:t>atividade </a:t>
            </a:r>
            <a:r>
              <a:rPr lang="pt-BR" altLang="pt-BR" sz="2400" smtClean="0">
                <a:latin typeface="Arial" pitchFamily="34" charset="0"/>
                <a:cs typeface="Arial" pitchFamily="34" charset="0"/>
              </a:rPr>
              <a:t>do individuo</a:t>
            </a:r>
            <a:endParaRPr lang="pt-BR" altLang="pt-BR" sz="2400" dirty="0">
              <a:latin typeface="Arial" pitchFamily="34" charset="0"/>
              <a:cs typeface="Arial" pitchFamily="34" charset="0"/>
            </a:endParaRPr>
          </a:p>
          <a:p>
            <a:pPr marL="0" indent="0"/>
            <a:r>
              <a:rPr lang="pt-BR" altLang="pt-BR" sz="2400" dirty="0">
                <a:latin typeface="Arial" pitchFamily="34" charset="0"/>
                <a:cs typeface="Arial" pitchFamily="34" charset="0"/>
              </a:rPr>
              <a:t> Idade </a:t>
            </a:r>
            <a:endParaRPr lang="pt-BR" altLang="pt-BR" sz="2400" dirty="0" smtClean="0">
              <a:latin typeface="Arial" pitchFamily="34" charset="0"/>
              <a:cs typeface="Arial" pitchFamily="34" charset="0"/>
            </a:endParaRPr>
          </a:p>
          <a:p>
            <a:pPr marL="0" indent="0"/>
            <a:r>
              <a:rPr lang="pt-BR" altLang="pt-BR" sz="2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Peso </a:t>
            </a:r>
          </a:p>
          <a:p>
            <a:pPr marL="0" indent="0"/>
            <a:r>
              <a:rPr lang="pt-BR" altLang="pt-BR" sz="2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Sexo </a:t>
            </a:r>
            <a:endParaRPr lang="pt-BR" altLang="pt-BR" sz="24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/>
            <a:r>
              <a:rPr lang="pt-BR" altLang="pt-BR" sz="2400" dirty="0">
                <a:latin typeface="Arial" pitchFamily="34" charset="0"/>
                <a:cs typeface="Arial" pitchFamily="34" charset="0"/>
                <a:sym typeface="Wingdings" pitchFamily="2" charset="2"/>
              </a:rPr>
              <a:t> Clima</a:t>
            </a:r>
          </a:p>
          <a:p>
            <a:pPr marL="0" indent="0"/>
            <a:r>
              <a:rPr lang="pt-BR" altLang="pt-BR" sz="2400" dirty="0">
                <a:latin typeface="Arial" pitchFamily="34" charset="0"/>
                <a:cs typeface="Arial" pitchFamily="34" charset="0"/>
                <a:sym typeface="Wingdings" pitchFamily="2" charset="2"/>
              </a:rPr>
              <a:t> Sono </a:t>
            </a:r>
            <a:endParaRPr lang="pt-BR" altLang="pt-BR" sz="24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/>
            <a:r>
              <a:rPr lang="pt-BR" altLang="pt-BR" sz="2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Temperatura corporal (caso enfermidade)</a:t>
            </a:r>
            <a:endParaRPr lang="pt-BR" altLang="pt-BR" sz="24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/>
            <a:r>
              <a:rPr lang="pt-BR" altLang="pt-BR" sz="2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Gestação</a:t>
            </a:r>
            <a:endParaRPr lang="pt-BR" altLang="pt-BR" sz="24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/>
            <a:r>
              <a:rPr lang="pt-BR" altLang="pt-BR" sz="2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pt-BR" altLang="pt-BR" sz="24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Tireóide</a:t>
            </a:r>
            <a:endParaRPr lang="pt-BR" altLang="pt-BR" sz="24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>
              <a:buNone/>
            </a:pPr>
            <a:endParaRPr lang="pt-BR" altLang="pt-BR" sz="24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pt-BR" altLang="pt-BR" sz="2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Após avaliação nutricional é calculada TMB, calculo que mostra qual o GET (gasto energético total).</a:t>
            </a:r>
          </a:p>
          <a:p>
            <a:pPr marL="0" indent="0">
              <a:buNone/>
            </a:pPr>
            <a:r>
              <a:rPr lang="pt-BR" altLang="pt-BR" sz="2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endParaRPr lang="pt-BR" altLang="pt-BR" sz="24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 algn="ctr">
              <a:buNone/>
            </a:pPr>
            <a:endParaRPr lang="pt-BR" altLang="pt-BR" sz="2400" b="1" dirty="0">
              <a:latin typeface="Arial" pitchFamily="34" charset="0"/>
              <a:cs typeface="Arial" pitchFamily="34" charset="0"/>
            </a:endParaRPr>
          </a:p>
          <a:p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7716696"/>
      </p:ext>
    </p:extLst>
  </p:cSld>
  <p:clrMapOvr>
    <a:masterClrMapping/>
  </p:clrMapOvr>
  <p:transition>
    <p:pull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pt-BR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t-BR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pt-BR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t-BR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pt-BR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t-BR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pt-BR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t-BR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pt-BR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t-BR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pt-BR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t-BR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pt-BR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t-BR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pt-BR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t-BR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pt-BR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t-BR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Objetivo </a:t>
            </a:r>
            <a:r>
              <a:rPr lang="pt-BR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das Recomendações </a:t>
            </a:r>
            <a:r>
              <a:rPr lang="pt-BR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Nutricionais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628800"/>
            <a:ext cx="8784976" cy="43910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Bef>
                <a:spcPct val="60000"/>
              </a:spcBef>
              <a:buClr>
                <a:srgbClr val="339964"/>
              </a:buClr>
              <a:buFont typeface="Wingdings" pitchFamily="2" charset="2"/>
              <a:buChar char="ü"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Promover adequado crescimento e desenvolvimento na infância e adolescência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spcBef>
                <a:spcPct val="60000"/>
              </a:spcBef>
              <a:buClr>
                <a:srgbClr val="339964"/>
              </a:buClr>
              <a:buNone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ct val="60000"/>
              </a:spcBef>
              <a:buClr>
                <a:srgbClr val="339964"/>
              </a:buClr>
              <a:buFont typeface="Wingdings" pitchFamily="2" charset="2"/>
              <a:buChar char="ü"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 Garantir uma gestação e amamentação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adequada.</a:t>
            </a:r>
          </a:p>
          <a:p>
            <a:pPr marL="0" indent="0" algn="just">
              <a:spcBef>
                <a:spcPct val="60000"/>
              </a:spcBef>
              <a:buClr>
                <a:srgbClr val="339964"/>
              </a:buClr>
              <a:buNone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ct val="60000"/>
              </a:spcBef>
              <a:buClr>
                <a:srgbClr val="339964"/>
              </a:buClr>
              <a:buFont typeface="Wingdings" pitchFamily="2" charset="2"/>
              <a:buChar char="ü"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 Evitar ou reduzir a incidência de doenças associadas com práticas inadequadas de alimentação e nutrição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spcBef>
                <a:spcPct val="60000"/>
              </a:spcBef>
              <a:buClr>
                <a:srgbClr val="339964"/>
              </a:buClr>
              <a:buNone/>
              <a:defRPr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ct val="60000"/>
              </a:spcBef>
              <a:buClr>
                <a:srgbClr val="339964"/>
              </a:buClr>
              <a:buFont typeface="Wingdings" pitchFamily="2" charset="2"/>
              <a:buChar char="ü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Garantir o bom funcionamento dos tecidos e órgãos do organismo para as atividades diárias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06737"/>
      </p:ext>
    </p:extLst>
  </p:cSld>
  <p:clrMapOvr>
    <a:masterClrMapping/>
  </p:clrMapOvr>
  <p:transition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</a:t>
            </a:r>
            <a:br>
              <a:rPr lang="pt-BR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t-BR" sz="4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Avaliação Nutricional</a:t>
            </a:r>
            <a:endParaRPr lang="pt-BR" sz="44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784976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É a interpretação de um conjunto de fatores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Avaliação deve ser realizada por investigações como: historia nutricional, sócio econômica e clinica, exames físico, nutricional e bioquímicos, medidas antropométricas.</a:t>
            </a:r>
          </a:p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=&gt;De acordo com a Lei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8234/91, atribui como função do Nutricionista avaliação, diagnóstico, plano de intervenção nutricional. 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56179"/>
      </p:ext>
    </p:extLst>
  </p:cSld>
  <p:clrMapOvr>
    <a:masterClrMapping/>
  </p:clrMapOvr>
  <p:transition>
    <p:pull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576064"/>
          </a:xfrm>
        </p:spPr>
        <p:txBody>
          <a:bodyPr>
            <a:noAutofit/>
          </a:bodyPr>
          <a:lstStyle/>
          <a:p>
            <a:pPr algn="ctr"/>
            <a:r>
              <a:rPr lang="pt-BR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OBJETIVO</a:t>
            </a:r>
            <a:endParaRPr lang="pt-BR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733472"/>
            <a:ext cx="8964488" cy="5719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Identificar os distúrbios nutricionais, possibilitando uma intervenção nutricional adequada de forma a auxiliar na recuperação e ou manutenção do estado de saúde do individuo</a:t>
            </a:r>
            <a:r>
              <a:rPr lang="pt-BR" sz="2800" dirty="0" smtClean="0"/>
              <a:t>.</a:t>
            </a:r>
          </a:p>
          <a:p>
            <a:pPr marL="0" indent="0">
              <a:buNone/>
            </a:pPr>
            <a:endParaRPr lang="pt-BR" sz="2800" dirty="0"/>
          </a:p>
        </p:txBody>
      </p:sp>
      <p:sp>
        <p:nvSpPr>
          <p:cNvPr id="4" name="Retângulo 3"/>
          <p:cNvSpPr/>
          <p:nvPr/>
        </p:nvSpPr>
        <p:spPr>
          <a:xfrm>
            <a:off x="935596" y="2780928"/>
            <a:ext cx="3672408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latin typeface="Arial" pitchFamily="34" charset="0"/>
                <a:cs typeface="Arial" pitchFamily="34" charset="0"/>
              </a:rPr>
              <a:t>Coleta de Informações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1369310" y="3611457"/>
            <a:ext cx="5184576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latin typeface="Arial" pitchFamily="34" charset="0"/>
                <a:cs typeface="Arial" pitchFamily="34" charset="0"/>
              </a:rPr>
              <a:t>Elaboração do plano de intervenção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1619672" y="5610011"/>
            <a:ext cx="3672408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latin typeface="Arial" pitchFamily="34" charset="0"/>
                <a:cs typeface="Arial" pitchFamily="34" charset="0"/>
              </a:rPr>
              <a:t>Monitoramento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612322" y="4773335"/>
            <a:ext cx="7352166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latin typeface="Arial" pitchFamily="34" charset="0"/>
                <a:cs typeface="Arial" pitchFamily="34" charset="0"/>
              </a:rPr>
              <a:t>Plano de Intervenção Nutricional  (Multidisciplinar)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Seta em curva para a direita 18"/>
          <p:cNvSpPr/>
          <p:nvPr/>
        </p:nvSpPr>
        <p:spPr>
          <a:xfrm>
            <a:off x="323528" y="2956969"/>
            <a:ext cx="432048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4" name="Seta em curva para a direita 23"/>
          <p:cNvSpPr/>
          <p:nvPr/>
        </p:nvSpPr>
        <p:spPr>
          <a:xfrm>
            <a:off x="893567" y="3933056"/>
            <a:ext cx="432048" cy="108012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5" name="Seta em curva para a direita 24"/>
          <p:cNvSpPr/>
          <p:nvPr/>
        </p:nvSpPr>
        <p:spPr>
          <a:xfrm>
            <a:off x="1109591" y="5001935"/>
            <a:ext cx="432048" cy="94734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217090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6176" y="116632"/>
            <a:ext cx="8928992" cy="9361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ROTEIRO PARA AVALIAÇÃO DO ESTADO NUTRICIONAL</a:t>
            </a:r>
            <a:endParaRPr lang="pt-BR" sz="28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507288" cy="4967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/>
            </a:r>
            <a:br>
              <a:rPr lang="pt-BR" dirty="0"/>
            </a:br>
            <a:endParaRPr lang="pt-BR" sz="3600" dirty="0"/>
          </a:p>
          <a:p>
            <a:pPr marL="0" indent="0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  <a:sym typeface="Symbol"/>
              </a:rPr>
              <a:t>                                                                                                                                                            </a:t>
            </a: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395536" y="1265492"/>
            <a:ext cx="2160240" cy="11194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>
                <a:latin typeface="Arial" pitchFamily="34" charset="0"/>
                <a:cs typeface="Arial" pitchFamily="34" charset="0"/>
              </a:rPr>
              <a:t>Histórico (clínico, </a:t>
            </a:r>
          </a:p>
          <a:p>
            <a:r>
              <a:rPr lang="pt-BR" dirty="0">
                <a:latin typeface="Arial" pitchFamily="34" charset="0"/>
                <a:cs typeface="Arial" pitchFamily="34" charset="0"/>
              </a:rPr>
              <a:t>nutricional,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social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psicológico,  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r>
              <a:rPr lang="pt-BR" dirty="0">
                <a:latin typeface="Arial" pitchFamily="34" charset="0"/>
                <a:cs typeface="Arial" pitchFamily="34" charset="0"/>
              </a:rPr>
              <a:t>medicações)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3849140" y="1265492"/>
            <a:ext cx="1944216" cy="8673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>
                <a:latin typeface="Arial" pitchFamily="34" charset="0"/>
                <a:cs typeface="Arial" pitchFamily="34" charset="0"/>
              </a:rPr>
              <a:t>Exame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Físico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6516216" y="1315303"/>
            <a:ext cx="2088232" cy="8175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História Alimentar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1259632" y="3645024"/>
            <a:ext cx="1944216" cy="10006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Avaliação Antropométrica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5220072" y="3781584"/>
            <a:ext cx="205506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Diagnóstico Nutricional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Conector de seta reta 9"/>
          <p:cNvCxnSpPr/>
          <p:nvPr/>
        </p:nvCxnSpPr>
        <p:spPr>
          <a:xfrm flipH="1">
            <a:off x="2231740" y="2132856"/>
            <a:ext cx="4284476" cy="13681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>
            <a:off x="3635896" y="4213632"/>
            <a:ext cx="136815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/>
          <p:nvPr/>
        </p:nvCxnSpPr>
        <p:spPr>
          <a:xfrm>
            <a:off x="2843808" y="1699174"/>
            <a:ext cx="7920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>
            <a:off x="5940152" y="1702492"/>
            <a:ext cx="468159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7772489"/>
      </p:ext>
    </p:extLst>
  </p:cSld>
  <p:clrMapOvr>
    <a:masterClrMapping/>
  </p:clrMapOvr>
  <p:transition>
    <p:pull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Avaliação Antropométrica</a:t>
            </a:r>
            <a:endParaRPr lang="pt-BR" sz="44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Utilização das medidas antropométricas na avaliação do estado nutricional. É definida como a ciência de medida do tamanho corporal. É o ramo das ciências biológicas que tem objetivo estudar os caracteres mensuráveis da morfologia humana e análise quantitativa das variações dimensionais do corpo humano.</a:t>
            </a:r>
          </a:p>
        </p:txBody>
      </p:sp>
    </p:spTree>
    <p:extLst>
      <p:ext uri="{BB962C8B-B14F-4D97-AF65-F5344CB8AC3E}">
        <p14:creationId xmlns:p14="http://schemas.microsoft.com/office/powerpoint/2010/main" val="2495854346"/>
      </p:ext>
    </p:extLst>
  </p:cSld>
  <p:clrMapOvr>
    <a:masterClrMapping/>
  </p:clrMapOvr>
  <p:transition>
    <p:pull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582594"/>
          </a:xfrm>
        </p:spPr>
        <p:txBody>
          <a:bodyPr>
            <a:noAutofit/>
          </a:bodyPr>
          <a:lstStyle/>
          <a:p>
            <a:r>
              <a:rPr lang="pt-BR" sz="3600" dirty="0" smtClean="0">
                <a:latin typeface="Arial Black" pitchFamily="34" charset="0"/>
              </a:rPr>
              <a:t>AVALIAÇÃO ANTROPOMÉTRICA</a:t>
            </a:r>
            <a:endParaRPr lang="pt-BR" sz="3600" dirty="0">
              <a:latin typeface="Arial Black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4282" y="928670"/>
            <a:ext cx="8715436" cy="5643602"/>
          </a:xfrm>
        </p:spPr>
        <p:txBody>
          <a:bodyPr>
            <a:norm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PESO:  pode ser avaliado em balanças mecânicas ou  (eletrônica). Aferição mínima deve ser anualmente.</a:t>
            </a:r>
          </a:p>
          <a:p>
            <a:pPr marL="0" indent="0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Balança plataforma indicada p/ crianças maiores de 2 anos. 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Procedimento: balança deve estar em local nivelado e estável durante o procedimento. Indivíduo deve estar descalço c/ o mínimo de roupa possível. 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Jefferson\Picture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643314"/>
            <a:ext cx="2143125" cy="1571621"/>
          </a:xfrm>
          <a:prstGeom prst="rect">
            <a:avLst/>
          </a:prstGeom>
          <a:noFill/>
        </p:spPr>
      </p:pic>
      <p:pic>
        <p:nvPicPr>
          <p:cNvPr id="1027" name="Picture 3" descr="C:\Users\Jefferson\Pictures\images (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3429000"/>
            <a:ext cx="2447925" cy="1509710"/>
          </a:xfrm>
          <a:prstGeom prst="rect">
            <a:avLst/>
          </a:prstGeom>
          <a:noFill/>
        </p:spPr>
      </p:pic>
      <p:pic>
        <p:nvPicPr>
          <p:cNvPr id="1028" name="Picture 4" descr="C:\Users\Jefferson\Pictures\download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5357826"/>
            <a:ext cx="2552700" cy="1290634"/>
          </a:xfrm>
          <a:prstGeom prst="rect">
            <a:avLst/>
          </a:prstGeom>
          <a:noFill/>
        </p:spPr>
      </p:pic>
      <p:pic>
        <p:nvPicPr>
          <p:cNvPr id="1029" name="Picture 5" descr="C:\Users\Jefferson\Pictures\download (2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4643446"/>
            <a:ext cx="2581275" cy="1771650"/>
          </a:xfrm>
          <a:prstGeom prst="rect">
            <a:avLst/>
          </a:prstGeom>
          <a:noFill/>
        </p:spPr>
      </p:pic>
      <p:pic>
        <p:nvPicPr>
          <p:cNvPr id="1030" name="Picture 6" descr="C:\Users\Jefferson\Pictures\images (7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00496" y="5072074"/>
            <a:ext cx="2057400" cy="1485896"/>
          </a:xfrm>
          <a:prstGeom prst="rect">
            <a:avLst/>
          </a:prstGeom>
          <a:noFill/>
        </p:spPr>
      </p:pic>
      <p:pic>
        <p:nvPicPr>
          <p:cNvPr id="1031" name="Picture 7" descr="C:\Users\Jefferson\Pictures\images (8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58082" y="3000372"/>
            <a:ext cx="885825" cy="134778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11575</TotalTime>
  <Words>1025</Words>
  <Application>Microsoft Office PowerPoint</Application>
  <PresentationFormat>Apresentação na tela (4:3)</PresentationFormat>
  <Paragraphs>134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32" baseType="lpstr">
      <vt:lpstr>Arial</vt:lpstr>
      <vt:lpstr>Arial Black</vt:lpstr>
      <vt:lpstr>Franklin Gothic Book</vt:lpstr>
      <vt:lpstr>Perpetua</vt:lpstr>
      <vt:lpstr>Symbol</vt:lpstr>
      <vt:lpstr>Tahoma</vt:lpstr>
      <vt:lpstr>Wingdings</vt:lpstr>
      <vt:lpstr>Wingdings 2</vt:lpstr>
      <vt:lpstr>Patrimônio Líquido</vt:lpstr>
      <vt:lpstr>Apresentação do PowerPoint</vt:lpstr>
      <vt:lpstr>             Necessidades Nutricionais</vt:lpstr>
      <vt:lpstr>Taxa Metabólica Basal</vt:lpstr>
      <vt:lpstr>         Objetivo das Recomendações Nutricionais</vt:lpstr>
      <vt:lpstr>             Avaliação Nutricional</vt:lpstr>
      <vt:lpstr>OBJETIVO</vt:lpstr>
      <vt:lpstr>ROTEIRO PARA AVALIAÇÃO DO ESTADO NUTRICIONAL</vt:lpstr>
      <vt:lpstr>Avaliação Antropométrica</vt:lpstr>
      <vt:lpstr>AVALIAÇÃO ANTROPOMÉTRICA</vt:lpstr>
      <vt:lpstr>AVALIAÇÃO ANTROPOMÉTRICA</vt:lpstr>
      <vt:lpstr>AVALIAÇÃO ANTROPOMÉTRICA</vt:lpstr>
      <vt:lpstr>AVALIAÇÃO ANTROPOMÉTRICA</vt:lpstr>
      <vt:lpstr>AVALIAÇÃO ANTROPOMÉTRICA</vt:lpstr>
      <vt:lpstr>AVALIAÇÃO ANTROPOMÉTRICA</vt:lpstr>
      <vt:lpstr>AVALIAÇÃO ANTROPOMÉTRICA</vt:lpstr>
      <vt:lpstr>AVALIAÇÃO ANTROPOMÉTRICA</vt:lpstr>
      <vt:lpstr>AVALIAÇÃO ANTROPOMÉTRICA CIRCUNFERÊNCIA</vt:lpstr>
      <vt:lpstr>AVALIAÇÃO ANTROPOMÉTRICA CIRCUNFERÊNCIA</vt:lpstr>
      <vt:lpstr>IMC</vt:lpstr>
      <vt:lpstr>AVALIAÇÃO IMC POR FAIXA ETÁRIA</vt:lpstr>
      <vt:lpstr>CLASSIFICAÇÃO IMC ADULTOS</vt:lpstr>
      <vt:lpstr>CLASSIFICAÇÃO IMC IDOSOS</vt:lpstr>
      <vt:lpstr>CLASSIFICAÇÃO IMC PARA GESTANTES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Jefferson</dc:creator>
  <cp:lastModifiedBy>User</cp:lastModifiedBy>
  <cp:revision>2424</cp:revision>
  <dcterms:created xsi:type="dcterms:W3CDTF">2014-02-04T23:45:32Z</dcterms:created>
  <dcterms:modified xsi:type="dcterms:W3CDTF">2022-09-09T02:11:12Z</dcterms:modified>
</cp:coreProperties>
</file>