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37"/>
  </p:notesMasterIdLst>
  <p:sldIdLst>
    <p:sldId id="380" r:id="rId2"/>
    <p:sldId id="382" r:id="rId3"/>
    <p:sldId id="356" r:id="rId4"/>
    <p:sldId id="476" r:id="rId5"/>
    <p:sldId id="446" r:id="rId6"/>
    <p:sldId id="489" r:id="rId7"/>
    <p:sldId id="383" r:id="rId8"/>
    <p:sldId id="447" r:id="rId9"/>
    <p:sldId id="448" r:id="rId10"/>
    <p:sldId id="358" r:id="rId11"/>
    <p:sldId id="357" r:id="rId12"/>
    <p:sldId id="466" r:id="rId13"/>
    <p:sldId id="465" r:id="rId14"/>
    <p:sldId id="449" r:id="rId15"/>
    <p:sldId id="450" r:id="rId16"/>
    <p:sldId id="386" r:id="rId17"/>
    <p:sldId id="472" r:id="rId18"/>
    <p:sldId id="475" r:id="rId19"/>
    <p:sldId id="421" r:id="rId20"/>
    <p:sldId id="422" r:id="rId21"/>
    <p:sldId id="362" r:id="rId22"/>
    <p:sldId id="364" r:id="rId23"/>
    <p:sldId id="367" r:id="rId24"/>
    <p:sldId id="478" r:id="rId25"/>
    <p:sldId id="363" r:id="rId26"/>
    <p:sldId id="365" r:id="rId27"/>
    <p:sldId id="467" r:id="rId28"/>
    <p:sldId id="366" r:id="rId29"/>
    <p:sldId id="369" r:id="rId30"/>
    <p:sldId id="479" r:id="rId31"/>
    <p:sldId id="490" r:id="rId32"/>
    <p:sldId id="480" r:id="rId33"/>
    <p:sldId id="368" r:id="rId34"/>
    <p:sldId id="370" r:id="rId35"/>
    <p:sldId id="371" r:id="rId36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5369" autoAdjust="0"/>
  </p:normalViewPr>
  <p:slideViewPr>
    <p:cSldViewPr>
      <p:cViewPr varScale="1">
        <p:scale>
          <a:sx n="53" d="100"/>
          <a:sy n="53" d="100"/>
        </p:scale>
        <p:origin x="189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1746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349E50-873B-499B-8624-A5EE8FFD90A7}" type="datetimeFigureOut">
              <a:rPr lang="pt-BR" smtClean="0"/>
              <a:pPr/>
              <a:t>02/08/2022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23E509-EF09-4BAA-A5AE-598BF4100BF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975583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tângulo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tângulo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tângulo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tângulo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etângulo de cantos arredondados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etângulo de cantos arredondados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tângulo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ângulo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tângulo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7AF1681E-D343-4ACF-8004-632CD07E4706}" type="datetimeFigureOut">
              <a:rPr lang="pt-BR" smtClean="0"/>
              <a:pPr/>
              <a:t>02/08/2022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pt-BR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1FA37B5F-08DC-46A2-B2CE-0143C592697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1681E-D343-4ACF-8004-632CD07E4706}" type="datetimeFigureOut">
              <a:rPr lang="pt-BR" smtClean="0"/>
              <a:pPr/>
              <a:t>02/08/2022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37B5F-08DC-46A2-B2CE-0143C592697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1681E-D343-4ACF-8004-632CD07E4706}" type="datetimeFigureOut">
              <a:rPr lang="pt-BR" smtClean="0"/>
              <a:pPr/>
              <a:t>02/08/2022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37B5F-08DC-46A2-B2CE-0143C592697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1681E-D343-4ACF-8004-632CD07E4706}" type="datetimeFigureOut">
              <a:rPr lang="pt-BR" smtClean="0"/>
              <a:pPr/>
              <a:t>02/08/2022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37B5F-08DC-46A2-B2CE-0143C592697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1681E-D343-4ACF-8004-632CD07E4706}" type="datetimeFigureOut">
              <a:rPr lang="pt-BR" smtClean="0"/>
              <a:pPr/>
              <a:t>02/08/2022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37B5F-08DC-46A2-B2CE-0143C592697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1681E-D343-4ACF-8004-632CD07E4706}" type="datetimeFigureOut">
              <a:rPr lang="pt-BR" smtClean="0"/>
              <a:pPr/>
              <a:t>02/08/2022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37B5F-08DC-46A2-B2CE-0143C592697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6" name="Espaço Reservado para Data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AF1681E-D343-4ACF-8004-632CD07E4706}" type="datetimeFigureOut">
              <a:rPr lang="pt-BR" smtClean="0"/>
              <a:pPr/>
              <a:t>02/08/2022</a:t>
            </a:fld>
            <a:endParaRPr lang="pt-BR"/>
          </a:p>
        </p:txBody>
      </p:sp>
      <p:sp>
        <p:nvSpPr>
          <p:cNvPr id="27" name="Espaço Reservado para Número de Slide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FA37B5F-08DC-46A2-B2CE-0143C592697F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8" name="Espaço Reservado para Rodapé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7AF1681E-D343-4ACF-8004-632CD07E4706}" type="datetimeFigureOut">
              <a:rPr lang="pt-BR" smtClean="0"/>
              <a:pPr/>
              <a:t>02/08/2022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1FA37B5F-08DC-46A2-B2CE-0143C592697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1681E-D343-4ACF-8004-632CD07E4706}" type="datetimeFigureOut">
              <a:rPr lang="pt-BR" smtClean="0"/>
              <a:pPr/>
              <a:t>02/08/2022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37B5F-08DC-46A2-B2CE-0143C592697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1681E-D343-4ACF-8004-632CD07E4706}" type="datetimeFigureOut">
              <a:rPr lang="pt-BR" smtClean="0"/>
              <a:pPr/>
              <a:t>02/08/2022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37B5F-08DC-46A2-B2CE-0143C592697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1681E-D343-4ACF-8004-632CD07E4706}" type="datetimeFigureOut">
              <a:rPr lang="pt-BR" smtClean="0"/>
              <a:pPr/>
              <a:t>02/08/2022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37B5F-08DC-46A2-B2CE-0143C592697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tângulo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tângulo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tângulo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tângulo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tângulo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etângulo de cantos arredondados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etângulo de cantos arredondados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tângulo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tângulo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tângulo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tângulo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tângulo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tângulo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7AF1681E-D343-4ACF-8004-632CD07E4706}" type="datetimeFigureOut">
              <a:rPr lang="pt-BR" smtClean="0"/>
              <a:pPr/>
              <a:t>02/08/2022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pt-BR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1FA37B5F-08DC-46A2-B2CE-0143C592697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C2AlRZvQnE" TargetMode="External"/><Relationship Id="rId2" Type="http://schemas.openxmlformats.org/officeDocument/2006/relationships/hyperlink" Target="https://www.youtube.com/watch?v=GAU4r0XleRU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7gGfoDL2fwU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1766888" y="17859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 altLang="pt-BR" dirty="0"/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1766888" y="2133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 altLang="pt-BR" dirty="0"/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6537325" y="51466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altLang="pt-BR" sz="2400" dirty="0">
              <a:latin typeface="Times New Roman" pitchFamily="18" charset="0"/>
            </a:endParaRPr>
          </a:p>
        </p:txBody>
      </p:sp>
      <p:pic>
        <p:nvPicPr>
          <p:cNvPr id="5125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557338"/>
            <a:ext cx="9144000" cy="6372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6" name="Text Box 11"/>
          <p:cNvSpPr txBox="1">
            <a:spLocks noChangeArrowheads="1"/>
          </p:cNvSpPr>
          <p:nvPr/>
        </p:nvSpPr>
        <p:spPr bwMode="auto">
          <a:xfrm>
            <a:off x="179512" y="692150"/>
            <a:ext cx="8748588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sz="2600" b="1" dirty="0">
                <a:latin typeface="Arial" pitchFamily="34" charset="0"/>
                <a:cs typeface="Arial" pitchFamily="34" charset="0"/>
              </a:rPr>
              <a:t>MENSURAÇÃO DO POTENCIAL DE MEMBRANA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0" name="Picture 2" descr="http://ead.uninove.br/ead/dps/biof02/imagens/a06_img04_biof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2" descr="http://1.bp.blogspot.com/-rEHVnDDzuls/U2CEQUrIxjI/AAAAAAAAE5Y/xJBhQWLOgIo/s1600/potencial+de+acao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5776"/>
            <a:ext cx="9144000" cy="7143776"/>
          </a:xfrm>
          <a:prstGeom prst="rect">
            <a:avLst/>
          </a:prstGeom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251520" y="-132928"/>
            <a:ext cx="860425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defRPr/>
            </a:pPr>
            <a:endParaRPr lang="pt-BR" sz="1800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76703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500042"/>
            <a:ext cx="9144000" cy="6357958"/>
          </a:xfrm>
        </p:spPr>
        <p:txBody>
          <a:bodyPr>
            <a:normAutofit/>
          </a:bodyPr>
          <a:lstStyle/>
          <a:p>
            <a:r>
              <a:rPr lang="pt-BR" sz="3600" dirty="0" smtClean="0">
                <a:latin typeface="Arial" pitchFamily="34" charset="0"/>
                <a:cs typeface="Arial" pitchFamily="34" charset="0"/>
              </a:rPr>
              <a:t>A célula  só poderá deflagrar outro PA após , retornar para o seu potencial de repouso.</a:t>
            </a:r>
          </a:p>
          <a:p>
            <a:endParaRPr lang="pt-BR" sz="3600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pt-BR" altLang="pt-BR" sz="3600" b="1" dirty="0" smtClean="0">
                <a:latin typeface="Arial" pitchFamily="34" charset="0"/>
                <a:cs typeface="Arial" pitchFamily="34" charset="0"/>
              </a:rPr>
              <a:t>Período refratário absoluto</a:t>
            </a:r>
            <a:r>
              <a:rPr lang="pt-BR" altLang="pt-BR" sz="3600" dirty="0" smtClean="0">
                <a:latin typeface="Arial" pitchFamily="34" charset="0"/>
                <a:cs typeface="Arial" pitchFamily="34" charset="0"/>
              </a:rPr>
              <a:t> – período durante o qual nenhum PA pode ser produzido, mesmo com estímulo intenso. </a:t>
            </a: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>
              <a:buNone/>
            </a:pP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r>
              <a:rPr lang="pt-BR" b="1" dirty="0" smtClean="0">
                <a:latin typeface="Arial" pitchFamily="34" charset="0"/>
                <a:cs typeface="Arial" pitchFamily="34" charset="0"/>
              </a:rPr>
              <a:t>período refratário relativo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– </a:t>
            </a:r>
            <a:r>
              <a:rPr lang="pt-BR" altLang="pt-BR" dirty="0" smtClean="0">
                <a:latin typeface="Arial" pitchFamily="34" charset="0"/>
                <a:cs typeface="Arial" pitchFamily="34" charset="0"/>
              </a:rPr>
              <a:t>nesse período estímulos mais intensos que o normal podem excitar a fibra. A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tivação de muito mais canais de Na</a:t>
            </a:r>
            <a:r>
              <a:rPr lang="pt-BR" baseline="30000" dirty="0" smtClean="0">
                <a:latin typeface="Arial" pitchFamily="34" charset="0"/>
                <a:cs typeface="Arial" pitchFamily="34" charset="0"/>
              </a:rPr>
              <a:t>+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, ao término da despolarização e durante a </a:t>
            </a:r>
            <a:r>
              <a:rPr lang="pt-BR" dirty="0" err="1" smtClean="0">
                <a:latin typeface="Arial" pitchFamily="34" charset="0"/>
                <a:cs typeface="Arial" pitchFamily="34" charset="0"/>
              </a:rPr>
              <a:t>hiperpolarização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, para que a célula possa deflagrar outro PA</a:t>
            </a:r>
            <a:r>
              <a:rPr lang="pt-BR" b="1" i="1" dirty="0" smtClean="0">
                <a:latin typeface="Arial" pitchFamily="34" charset="0"/>
                <a:cs typeface="Arial" pitchFamily="34" charset="0"/>
              </a:rPr>
              <a:t>.</a:t>
            </a: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pt-BR" altLang="pt-BR" b="1" dirty="0" smtClean="0">
                <a:latin typeface="Arial" pitchFamily="34" charset="0"/>
                <a:cs typeface="Arial" pitchFamily="34" charset="0"/>
              </a:rPr>
              <a:t>Limiar</a:t>
            </a:r>
            <a:r>
              <a:rPr lang="pt-BR" altLang="pt-BR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altLang="pt-BR" dirty="0" smtClean="0">
                <a:latin typeface="Arial" pitchFamily="34" charset="0"/>
                <a:cs typeface="Arial" pitchFamily="34" charset="0"/>
              </a:rPr>
              <a:t>– valor mínimo do potencial de membrana em que vai ocorrer um potencial de ação .</a:t>
            </a:r>
          </a:p>
          <a:p>
            <a:pPr>
              <a:spcBef>
                <a:spcPct val="50000"/>
              </a:spcBef>
            </a:pPr>
            <a:endParaRPr lang="pt-BR" altLang="pt-BR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pt-BR" altLang="pt-BR" b="1" dirty="0" smtClean="0">
                <a:latin typeface="Arial" pitchFamily="34" charset="0"/>
                <a:cs typeface="Arial" pitchFamily="34" charset="0"/>
              </a:rPr>
              <a:t>PA subliminares </a:t>
            </a:r>
            <a:r>
              <a:rPr lang="pt-BR" altLang="pt-BR" dirty="0" smtClean="0">
                <a:latin typeface="Arial" pitchFamily="34" charset="0"/>
                <a:cs typeface="Arial" pitchFamily="34" charset="0"/>
              </a:rPr>
              <a:t>– valores de potencial de membrana inferiores ao valor necessário para a produção de um PA.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1766888" y="14335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 altLang="pt-BR"/>
          </a:p>
        </p:txBody>
      </p:sp>
      <p:sp>
        <p:nvSpPr>
          <p:cNvPr id="21507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7813"/>
            <a:ext cx="8229600" cy="1143000"/>
          </a:xfrm>
        </p:spPr>
        <p:txBody>
          <a:bodyPr/>
          <a:lstStyle/>
          <a:p>
            <a:pPr eaLnBrk="1" hangingPunct="1"/>
            <a:r>
              <a:rPr lang="pt-BR" smtClean="0"/>
              <a:t>	</a:t>
            </a:r>
          </a:p>
        </p:txBody>
      </p:sp>
      <p:sp>
        <p:nvSpPr>
          <p:cNvPr id="21508" name="Text Box 5"/>
          <p:cNvSpPr txBox="1">
            <a:spLocks noChangeArrowheads="1"/>
          </p:cNvSpPr>
          <p:nvPr/>
        </p:nvSpPr>
        <p:spPr bwMode="auto">
          <a:xfrm>
            <a:off x="7985125" y="41560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altLang="pt-BR" sz="2400">
              <a:latin typeface="Times New Roman" pitchFamily="18" charset="0"/>
            </a:endParaRPr>
          </a:p>
        </p:txBody>
      </p:sp>
      <p:sp>
        <p:nvSpPr>
          <p:cNvPr id="21509" name="Text Box 6"/>
          <p:cNvSpPr txBox="1">
            <a:spLocks noChangeArrowheads="1"/>
          </p:cNvSpPr>
          <p:nvPr/>
        </p:nvSpPr>
        <p:spPr bwMode="auto">
          <a:xfrm>
            <a:off x="6842125" y="46132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altLang="pt-BR" sz="2400">
              <a:latin typeface="Times New Roman" pitchFamily="18" charset="0"/>
            </a:endParaRPr>
          </a:p>
        </p:txBody>
      </p:sp>
      <p:sp>
        <p:nvSpPr>
          <p:cNvPr id="21510" name="Text Box 7"/>
          <p:cNvSpPr txBox="1">
            <a:spLocks noChangeArrowheads="1"/>
          </p:cNvSpPr>
          <p:nvPr/>
        </p:nvSpPr>
        <p:spPr bwMode="auto">
          <a:xfrm>
            <a:off x="8061325" y="38512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altLang="pt-BR" sz="2400">
              <a:latin typeface="Times New Roman" pitchFamily="18" charset="0"/>
            </a:endParaRPr>
          </a:p>
        </p:txBody>
      </p:sp>
      <p:sp>
        <p:nvSpPr>
          <p:cNvPr id="21511" name="Text Box 8"/>
          <p:cNvSpPr txBox="1">
            <a:spLocks noChangeArrowheads="1"/>
          </p:cNvSpPr>
          <p:nvPr/>
        </p:nvSpPr>
        <p:spPr bwMode="auto">
          <a:xfrm>
            <a:off x="0" y="571481"/>
            <a:ext cx="914400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sz="2600" b="1" dirty="0">
                <a:solidFill>
                  <a:srgbClr val="FF0000"/>
                </a:solidFill>
              </a:rPr>
              <a:t>PAPEL DE OUTROS ÍONS DURANTE O POTENCIAL DE AÇÃO</a:t>
            </a:r>
          </a:p>
        </p:txBody>
      </p:sp>
      <p:sp>
        <p:nvSpPr>
          <p:cNvPr id="21512" name="Text Box 9"/>
          <p:cNvSpPr txBox="1">
            <a:spLocks noChangeArrowheads="1"/>
          </p:cNvSpPr>
          <p:nvPr/>
        </p:nvSpPr>
        <p:spPr bwMode="auto">
          <a:xfrm>
            <a:off x="0" y="1785926"/>
            <a:ext cx="91440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3200" dirty="0"/>
              <a:t>Íons cálcio – todas as células apresentam bomba de cálcio semelhante a bomba Na</a:t>
            </a:r>
            <a:r>
              <a:rPr lang="pt-BR" altLang="pt-BR" sz="3200" baseline="30000" dirty="0"/>
              <a:t>+</a:t>
            </a:r>
            <a:r>
              <a:rPr lang="pt-BR" altLang="pt-BR" sz="3200" dirty="0"/>
              <a:t> – K</a:t>
            </a:r>
            <a:r>
              <a:rPr lang="pt-BR" altLang="pt-BR" sz="3200" baseline="30000" dirty="0"/>
              <a:t>+</a:t>
            </a:r>
            <a:r>
              <a:rPr lang="pt-BR" altLang="pt-BR" sz="3200" dirty="0"/>
              <a:t>, o cálcio atua junto ou no lugar de Na</a:t>
            </a:r>
            <a:r>
              <a:rPr lang="pt-BR" altLang="pt-BR" sz="3200" baseline="30000" dirty="0"/>
              <a:t>+</a:t>
            </a:r>
            <a:r>
              <a:rPr lang="pt-BR" altLang="pt-BR" sz="3200" dirty="0"/>
              <a:t> para gerar o PA.</a:t>
            </a:r>
          </a:p>
          <a:p>
            <a:pPr>
              <a:spcBef>
                <a:spcPct val="50000"/>
              </a:spcBef>
            </a:pPr>
            <a:r>
              <a:rPr lang="pt-BR" altLang="pt-BR" sz="3200" dirty="0"/>
              <a:t>A bomba bombeia Ca</a:t>
            </a:r>
            <a:r>
              <a:rPr lang="pt-BR" altLang="pt-BR" sz="3200" baseline="30000" dirty="0"/>
              <a:t>++</a:t>
            </a:r>
            <a:r>
              <a:rPr lang="pt-BR" altLang="pt-BR" sz="3200" dirty="0"/>
              <a:t> de dentro p/ fora da célula ou p/ dentro do retículo endoplasmático.  </a:t>
            </a:r>
          </a:p>
          <a:p>
            <a:pPr>
              <a:spcBef>
                <a:spcPct val="50000"/>
              </a:spcBef>
            </a:pPr>
            <a:r>
              <a:rPr lang="pt-BR" altLang="pt-BR" sz="3200" dirty="0"/>
              <a:t>Os canais de Ca</a:t>
            </a:r>
            <a:r>
              <a:rPr lang="pt-BR" altLang="pt-BR" sz="3200" baseline="30000" dirty="0"/>
              <a:t>++ </a:t>
            </a:r>
            <a:r>
              <a:rPr lang="pt-BR" altLang="pt-BR" sz="3200" dirty="0"/>
              <a:t>voltagem dependente são permeáveis aos íons Na</a:t>
            </a:r>
            <a:r>
              <a:rPr lang="pt-BR" altLang="pt-BR" sz="3200" baseline="30000" dirty="0"/>
              <a:t>+</a:t>
            </a:r>
            <a:r>
              <a:rPr lang="pt-BR" altLang="pt-BR" sz="3200" dirty="0"/>
              <a:t> e ao íon Ca</a:t>
            </a:r>
            <a:r>
              <a:rPr lang="pt-BR" altLang="pt-BR" sz="3200" baseline="30000" dirty="0"/>
              <a:t>++</a:t>
            </a:r>
            <a:r>
              <a:rPr lang="pt-BR" altLang="pt-BR" sz="3200" dirty="0"/>
              <a:t>. </a:t>
            </a:r>
            <a:r>
              <a:rPr lang="pt-BR" altLang="pt-BR" sz="3200" dirty="0" smtClean="0"/>
              <a:t>Também </a:t>
            </a:r>
            <a:r>
              <a:rPr lang="pt-BR" altLang="pt-BR" sz="3200" dirty="0"/>
              <a:t>são chamados de canais Ca</a:t>
            </a:r>
            <a:r>
              <a:rPr lang="pt-BR" altLang="pt-BR" sz="3200" baseline="30000" dirty="0"/>
              <a:t>++</a:t>
            </a:r>
            <a:r>
              <a:rPr lang="pt-BR" altLang="pt-BR" sz="3200" dirty="0"/>
              <a:t>-Na</a:t>
            </a:r>
            <a:r>
              <a:rPr lang="pt-BR" altLang="pt-BR" sz="3200" baseline="30000" dirty="0"/>
              <a:t>+</a:t>
            </a:r>
            <a:r>
              <a:rPr lang="pt-BR" altLang="pt-BR" sz="3200" dirty="0"/>
              <a:t> – tem ativação lenta.</a:t>
            </a:r>
            <a:endParaRPr lang="pt-BR" altLang="pt-BR" sz="3200" baseline="30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>
                <a:hlinkClick r:id="rId2"/>
              </a:rPr>
              <a:t>https://</a:t>
            </a:r>
            <a:r>
              <a:rPr lang="pt-BR" dirty="0" smtClean="0">
                <a:hlinkClick r:id="rId2"/>
              </a:rPr>
              <a:t>www.youtube.com/watch?v=GAU4r0XleRU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/>
              <a:t/>
            </a:r>
            <a:br>
              <a:rPr lang="pt-BR" dirty="0"/>
            </a:br>
            <a:r>
              <a:rPr lang="pt-BR" dirty="0">
                <a:hlinkClick r:id="rId3"/>
              </a:rPr>
              <a:t>https://www.youtube.com/watch?v=iC2AlRZvQnE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19800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4734272"/>
          </a:xfrm>
        </p:spPr>
        <p:txBody>
          <a:bodyPr>
            <a:normAutofit/>
          </a:bodyPr>
          <a:lstStyle/>
          <a:p>
            <a:pPr lvl="0" algn="ctr"/>
            <a:r>
              <a:rPr lang="pt-BR" sz="5400" b="1" spc="300" dirty="0">
                <a:ln w="12700">
                  <a:solidFill>
                    <a:srgbClr val="4F271C">
                      <a:satMod val="15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rgbClr val="FEB80A">
                      <a:lumMod val="60000"/>
                      <a:lumOff val="40000"/>
                      <a:alpha val="40000"/>
                    </a:srgbClr>
                  </a:glow>
                </a:effectLst>
                <a:latin typeface="Arial Black" pitchFamily="34" charset="0"/>
              </a:rPr>
              <a:t>PRINCÍPIOS GERAIS </a:t>
            </a:r>
            <a:br>
              <a:rPr lang="pt-BR" sz="5400" b="1" spc="300" dirty="0">
                <a:ln w="12700">
                  <a:solidFill>
                    <a:srgbClr val="4F271C">
                      <a:satMod val="15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rgbClr val="FEB80A">
                      <a:lumMod val="60000"/>
                      <a:lumOff val="40000"/>
                      <a:alpha val="40000"/>
                    </a:srgbClr>
                  </a:glow>
                </a:effectLst>
                <a:latin typeface="Arial Black" pitchFamily="34" charset="0"/>
              </a:rPr>
            </a:br>
            <a:r>
              <a:rPr lang="pt-BR" sz="5400" b="1" spc="300" dirty="0">
                <a:ln w="12700">
                  <a:solidFill>
                    <a:srgbClr val="4F271C">
                      <a:satMod val="15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rgbClr val="FEB80A">
                      <a:lumMod val="60000"/>
                      <a:lumOff val="40000"/>
                      <a:alpha val="40000"/>
                    </a:srgbClr>
                  </a:glow>
                </a:effectLst>
                <a:latin typeface="Arial Black" pitchFamily="34" charset="0"/>
              </a:rPr>
              <a:t>DA COMUNICAÇÃO</a:t>
            </a:r>
            <a:br>
              <a:rPr lang="pt-BR" sz="5400" b="1" spc="300" dirty="0">
                <a:ln w="12700">
                  <a:solidFill>
                    <a:srgbClr val="4F271C">
                      <a:satMod val="15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rgbClr val="FEB80A">
                      <a:lumMod val="60000"/>
                      <a:lumOff val="40000"/>
                      <a:alpha val="40000"/>
                    </a:srgbClr>
                  </a:glow>
                </a:effectLst>
                <a:latin typeface="Arial Black" pitchFamily="34" charset="0"/>
              </a:rPr>
            </a:br>
            <a:r>
              <a:rPr lang="pt-BR" sz="5400" b="1" spc="300" dirty="0">
                <a:ln w="12700">
                  <a:solidFill>
                    <a:srgbClr val="4F271C">
                      <a:satMod val="15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rgbClr val="FEB80A">
                      <a:lumMod val="60000"/>
                      <a:lumOff val="40000"/>
                      <a:alpha val="40000"/>
                    </a:srgbClr>
                  </a:glow>
                </a:effectLst>
                <a:latin typeface="Arial Black" pitchFamily="34" charset="0"/>
              </a:rPr>
              <a:t>CELULAR</a:t>
            </a:r>
            <a:r>
              <a:rPr lang="pt-BR" b="1" spc="300" dirty="0">
                <a:ln w="12700">
                  <a:solidFill>
                    <a:srgbClr val="4F271C">
                      <a:satMod val="155000"/>
                    </a:srgbClr>
                  </a:solidFill>
                  <a:prstDash val="solid"/>
                </a:ln>
                <a:solidFill>
                  <a:srgbClr val="E7DEC9">
                    <a:tint val="85000"/>
                    <a:satMod val="155000"/>
                  </a:srgbClr>
                </a:solidFill>
                <a:effectLst>
                  <a:glow rad="139700">
                    <a:srgbClr val="FEB80A">
                      <a:lumMod val="60000"/>
                      <a:lumOff val="40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/>
            </a:r>
            <a:br>
              <a:rPr lang="pt-BR" b="1" spc="300" dirty="0">
                <a:ln w="12700">
                  <a:solidFill>
                    <a:srgbClr val="4F271C">
                      <a:satMod val="155000"/>
                    </a:srgbClr>
                  </a:solidFill>
                  <a:prstDash val="solid"/>
                </a:ln>
                <a:solidFill>
                  <a:srgbClr val="E7DEC9">
                    <a:tint val="85000"/>
                    <a:satMod val="155000"/>
                  </a:srgbClr>
                </a:solidFill>
                <a:effectLst>
                  <a:glow rad="139700">
                    <a:srgbClr val="FEB80A">
                      <a:lumMod val="60000"/>
                      <a:lumOff val="40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88349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1071570"/>
          </a:xfrm>
        </p:spPr>
        <p:txBody>
          <a:bodyPr>
            <a:normAutofit/>
          </a:bodyPr>
          <a:lstStyle/>
          <a:p>
            <a:pPr algn="ctr"/>
            <a:r>
              <a:rPr lang="pt-BR" sz="4800" b="1" dirty="0" smtClean="0">
                <a:solidFill>
                  <a:srgbClr val="FF0000"/>
                </a:solidFill>
              </a:rPr>
              <a:t>SINALIZAÇÃO CELULAR</a:t>
            </a:r>
            <a:endParaRPr lang="pt-BR" sz="4800" b="1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85720" y="1643050"/>
            <a:ext cx="8572560" cy="4931486"/>
          </a:xfrm>
        </p:spPr>
        <p:txBody>
          <a:bodyPr>
            <a:noAutofit/>
          </a:bodyPr>
          <a:lstStyle/>
          <a:p>
            <a:pPr algn="ctr"/>
            <a:r>
              <a:rPr lang="pt-BR" sz="4000" dirty="0" smtClean="0">
                <a:latin typeface="Arial" pitchFamily="34" charset="0"/>
                <a:cs typeface="Arial" pitchFamily="34" charset="0"/>
              </a:rPr>
              <a:t>presente na fertilização, desenvolvimento embrionário, morfogênese e </a:t>
            </a:r>
            <a:r>
              <a:rPr lang="pt-BR" sz="4000" dirty="0" err="1" smtClean="0">
                <a:latin typeface="Arial" pitchFamily="34" charset="0"/>
                <a:cs typeface="Arial" pitchFamily="34" charset="0"/>
              </a:rPr>
              <a:t>organogênese</a:t>
            </a:r>
            <a:r>
              <a:rPr lang="pt-BR" sz="4000" dirty="0" smtClean="0">
                <a:latin typeface="Arial" pitchFamily="34" charset="0"/>
                <a:cs typeface="Arial" pitchFamily="34" charset="0"/>
              </a:rPr>
              <a:t>, crescimento, regulação do período reprodutivo, resposta aos estímulos ambientais, manutenção da </a:t>
            </a:r>
            <a:r>
              <a:rPr lang="pt-BR" sz="4000" dirty="0" err="1" smtClean="0">
                <a:latin typeface="Arial" pitchFamily="34" charset="0"/>
                <a:cs typeface="Arial" pitchFamily="34" charset="0"/>
              </a:rPr>
              <a:t>homeostasia</a:t>
            </a:r>
            <a:r>
              <a:rPr lang="pt-BR" sz="4000" dirty="0" smtClean="0">
                <a:latin typeface="Arial" pitchFamily="34" charset="0"/>
                <a:cs typeface="Arial" pitchFamily="34" charset="0"/>
              </a:rPr>
              <a:t> e outros processos vitais</a:t>
            </a:r>
            <a:endParaRPr lang="pt-BR" sz="4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3"/>
          <p:cNvSpPr txBox="1">
            <a:spLocks noChangeArrowheads="1"/>
          </p:cNvSpPr>
          <p:nvPr/>
        </p:nvSpPr>
        <p:spPr bwMode="auto">
          <a:xfrm>
            <a:off x="714348" y="571481"/>
            <a:ext cx="764386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sz="4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POTENCIAL DE </a:t>
            </a:r>
            <a:r>
              <a:rPr lang="pt-BR" altLang="pt-BR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AÇÃO </a:t>
            </a:r>
            <a:r>
              <a:rPr lang="pt-BR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(PA)</a:t>
            </a:r>
            <a:endParaRPr lang="pt-BR" altLang="pt-BR" sz="4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363" name="Text Box 5"/>
          <p:cNvSpPr txBox="1">
            <a:spLocks noChangeArrowheads="1"/>
          </p:cNvSpPr>
          <p:nvPr/>
        </p:nvSpPr>
        <p:spPr bwMode="auto">
          <a:xfrm>
            <a:off x="357158" y="1844675"/>
            <a:ext cx="8786842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4000" b="1" dirty="0" smtClean="0">
                <a:latin typeface="Arial" pitchFamily="34" charset="0"/>
                <a:cs typeface="Arial" pitchFamily="34" charset="0"/>
              </a:rPr>
              <a:t>- Mecanismos </a:t>
            </a:r>
            <a:r>
              <a:rPr lang="pt-BR" altLang="pt-BR" sz="4000" b="1" dirty="0">
                <a:latin typeface="Arial" pitchFamily="34" charset="0"/>
                <a:cs typeface="Arial" pitchFamily="34" charset="0"/>
              </a:rPr>
              <a:t>usados para sinalização por longas distâncias, tanto no sistema nervoso quanto no </a:t>
            </a:r>
            <a:r>
              <a:rPr lang="pt-BR" altLang="pt-BR" sz="4000" b="1" dirty="0" smtClean="0">
                <a:latin typeface="Arial" pitchFamily="34" charset="0"/>
                <a:cs typeface="Arial" pitchFamily="34" charset="0"/>
              </a:rPr>
              <a:t>músculo</a:t>
            </a:r>
            <a:endParaRPr lang="pt-BR" altLang="pt-BR" sz="4000" b="1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pt-BR" altLang="pt-BR" sz="4000" b="1" dirty="0" smtClean="0">
                <a:latin typeface="Arial" pitchFamily="34" charset="0"/>
                <a:cs typeface="Arial" pitchFamily="34" charset="0"/>
              </a:rPr>
              <a:t>- são </a:t>
            </a:r>
            <a:r>
              <a:rPr lang="pt-BR" altLang="pt-BR" sz="4000" b="1" dirty="0">
                <a:latin typeface="Arial" pitchFamily="34" charset="0"/>
                <a:cs typeface="Arial" pitchFamily="34" charset="0"/>
              </a:rPr>
              <a:t>fenômenos </a:t>
            </a:r>
            <a:r>
              <a:rPr lang="pt-BR" altLang="pt-BR" sz="4000" b="1" dirty="0" err="1" smtClean="0">
                <a:latin typeface="Arial" pitchFamily="34" charset="0"/>
                <a:cs typeface="Arial" pitchFamily="34" charset="0"/>
              </a:rPr>
              <a:t>tudo-ou-nada</a:t>
            </a:r>
            <a:endParaRPr lang="pt-BR" altLang="pt-BR" sz="4000" b="1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pt-BR" altLang="pt-BR" sz="4000" b="1" dirty="0" smtClean="0">
                <a:latin typeface="Arial" pitchFamily="34" charset="0"/>
                <a:cs typeface="Arial" pitchFamily="34" charset="0"/>
              </a:rPr>
              <a:t>- não </a:t>
            </a:r>
            <a:r>
              <a:rPr lang="pt-BR" altLang="pt-BR" sz="4000" b="1" dirty="0">
                <a:latin typeface="Arial" pitchFamily="34" charset="0"/>
                <a:cs typeface="Arial" pitchFamily="34" charset="0"/>
              </a:rPr>
              <a:t>sofrem variação com a </a:t>
            </a:r>
            <a:r>
              <a:rPr lang="pt-BR" altLang="pt-BR" sz="4000" b="1" dirty="0" smtClean="0">
                <a:latin typeface="Arial" pitchFamily="34" charset="0"/>
                <a:cs typeface="Arial" pitchFamily="34" charset="0"/>
              </a:rPr>
              <a:t>distância</a:t>
            </a:r>
            <a:endParaRPr lang="pt-BR" altLang="pt-BR" sz="40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5720" y="642918"/>
            <a:ext cx="8858280" cy="928694"/>
          </a:xfrm>
        </p:spPr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MECANISMO DE SINALIZAÇÃO CELULAR 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85720" y="1714488"/>
            <a:ext cx="8572560" cy="4860048"/>
          </a:xfrm>
        </p:spPr>
        <p:txBody>
          <a:bodyPr>
            <a:normAutofit/>
          </a:bodyPr>
          <a:lstStyle/>
          <a:p>
            <a:r>
              <a:rPr lang="pt-BR" sz="3600" dirty="0" smtClean="0"/>
              <a:t>célula sinalizadora, responsável pela produção e liberação de uma molécula sinalizadora – ligante</a:t>
            </a:r>
          </a:p>
          <a:p>
            <a:r>
              <a:rPr lang="pt-BR" sz="3600" dirty="0" smtClean="0"/>
              <a:t>célula-alvo, que apresenta receptores (proteínas que reconhecem especificamente o ligante) que serão responsáveis pela propagação do sinal e conseqüente resposta celular</a:t>
            </a:r>
            <a:endParaRPr lang="pt-BR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642918"/>
            <a:ext cx="9144000" cy="1000132"/>
          </a:xfrm>
        </p:spPr>
        <p:txBody>
          <a:bodyPr>
            <a:normAutofit fontScale="90000"/>
          </a:bodyPr>
          <a:lstStyle/>
          <a:p>
            <a:pPr algn="ctr"/>
            <a:r>
              <a:rPr lang="pt-BR" sz="4400" b="1" dirty="0" smtClean="0">
                <a:solidFill>
                  <a:srgbClr val="0070C0"/>
                </a:solidFill>
              </a:rPr>
              <a:t>COMUNICAÇÃO CÉLULA-A-CÉLULA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357298"/>
            <a:ext cx="9144000" cy="5217238"/>
          </a:xfrm>
        </p:spPr>
        <p:txBody>
          <a:bodyPr>
            <a:normAutofit lnSpcReduction="10000"/>
          </a:bodyPr>
          <a:lstStyle/>
          <a:p>
            <a:pPr algn="just"/>
            <a:r>
              <a:rPr lang="pt-BR" sz="3200" dirty="0" smtClean="0">
                <a:latin typeface="Arial" pitchFamily="34" charset="0"/>
                <a:cs typeface="Arial" pitchFamily="34" charset="0"/>
              </a:rPr>
              <a:t>75 trilhões de células precisam se comunicar de um modo rápido e que transmita uma grande quantidade de informações</a:t>
            </a:r>
          </a:p>
          <a:p>
            <a:pPr algn="just"/>
            <a:r>
              <a:rPr lang="pt-BR" sz="3200" dirty="0" smtClean="0">
                <a:latin typeface="Arial" pitchFamily="34" charset="0"/>
                <a:cs typeface="Arial" pitchFamily="34" charset="0"/>
              </a:rPr>
              <a:t>sinais fisiológicos: elétricos e químicos</a:t>
            </a:r>
          </a:p>
          <a:p>
            <a:pPr algn="just"/>
            <a:r>
              <a:rPr lang="pt-BR" sz="3200" dirty="0" smtClean="0">
                <a:latin typeface="Arial" pitchFamily="34" charset="0"/>
                <a:cs typeface="Arial" pitchFamily="34" charset="0"/>
              </a:rPr>
              <a:t>sinais elétricos - variações no potencial de membrana da célula</a:t>
            </a:r>
          </a:p>
          <a:p>
            <a:pPr algn="just"/>
            <a:r>
              <a:rPr lang="pt-BR" sz="3200" dirty="0" smtClean="0">
                <a:latin typeface="Arial" pitchFamily="34" charset="0"/>
                <a:cs typeface="Arial" pitchFamily="34" charset="0"/>
              </a:rPr>
              <a:t>sinais químicos - moléculas secretadas no fluido extracelular pelas células, responsáveis pela maior parte da comunicação dentro do corpo </a:t>
            </a:r>
          </a:p>
          <a:p>
            <a:pPr algn="just"/>
            <a:r>
              <a:rPr lang="pt-BR" sz="3200" b="1" dirty="0" smtClean="0">
                <a:latin typeface="Arial" pitchFamily="34" charset="0"/>
                <a:cs typeface="Arial" pitchFamily="34" charset="0"/>
              </a:rPr>
              <a:t>células-alvo</a:t>
            </a:r>
            <a:endParaRPr lang="pt-BR" sz="3200" dirty="0" smtClean="0">
              <a:latin typeface="Arial" pitchFamily="34" charset="0"/>
              <a:cs typeface="Arial" pitchFamily="34" charset="0"/>
            </a:endParaRP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857232"/>
            <a:ext cx="9144000" cy="1143008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 smtClean="0">
                <a:solidFill>
                  <a:srgbClr val="FF0000"/>
                </a:solidFill>
              </a:rPr>
              <a:t>MÉTODOS DE COMUNICAÇÃO ENTRE AS CÉLULAS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2249424"/>
            <a:ext cx="9144000" cy="4325112"/>
          </a:xfrm>
        </p:spPr>
        <p:txBody>
          <a:bodyPr>
            <a:normAutofit/>
          </a:bodyPr>
          <a:lstStyle/>
          <a:p>
            <a:pPr algn="ctr"/>
            <a:r>
              <a:rPr lang="pt-BR" sz="4000" b="1" dirty="0" smtClean="0">
                <a:solidFill>
                  <a:srgbClr val="0070C0"/>
                </a:solidFill>
              </a:rPr>
              <a:t>SINAIS DEPENDENTES DE CONTATO - </a:t>
            </a:r>
            <a:r>
              <a:rPr lang="pt-BR" sz="4000" dirty="0" smtClean="0"/>
              <a:t>ocorrem quando uma molécula da superfície de uma membrana celular se liga a moléculas da superfície de outra membrana celular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22"/>
          <p:cNvGrpSpPr/>
          <p:nvPr/>
        </p:nvGrpSpPr>
        <p:grpSpPr>
          <a:xfrm>
            <a:off x="1" y="0"/>
            <a:ext cx="9144000" cy="6858000"/>
            <a:chOff x="2857488" y="214290"/>
            <a:chExt cx="5139655" cy="4680000"/>
          </a:xfrm>
        </p:grpSpPr>
        <p:pic>
          <p:nvPicPr>
            <p:cNvPr id="7" name="Imagem 6" descr="Fig. 15.4.jpg"/>
            <p:cNvPicPr>
              <a:picLocks noChangeAspect="1"/>
            </p:cNvPicPr>
            <p:nvPr/>
          </p:nvPicPr>
          <p:blipFill>
            <a:blip r:embed="rId2" cstate="print">
              <a:lum bright="-6000" contrast="13000"/>
            </a:blip>
            <a:srcRect l="2305" t="921" r="53620" b="52889"/>
            <a:stretch>
              <a:fillRect/>
            </a:stretch>
          </p:blipFill>
          <p:spPr>
            <a:xfrm>
              <a:off x="2857488" y="214290"/>
              <a:ext cx="5139655" cy="4680000"/>
            </a:xfrm>
            <a:prstGeom prst="rect">
              <a:avLst/>
            </a:prstGeom>
            <a:ln w="38100" cap="sq">
              <a:solidFill>
                <a:srgbClr val="B000B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9" name="CaixaDeTexto 8"/>
            <p:cNvSpPr txBox="1"/>
            <p:nvPr/>
          </p:nvSpPr>
          <p:spPr>
            <a:xfrm>
              <a:off x="4202109" y="3336924"/>
              <a:ext cx="1071570" cy="830997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r>
                <a:rPr lang="pt-BR" sz="12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molécula sinalizadora ligada a membrana</a:t>
              </a:r>
              <a:endParaRPr lang="pt-BR" sz="1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CaixaDeTexto 9"/>
            <p:cNvSpPr txBox="1"/>
            <p:nvPr/>
          </p:nvSpPr>
          <p:spPr>
            <a:xfrm>
              <a:off x="3018085" y="500042"/>
              <a:ext cx="4818460" cy="441066"/>
            </a:xfrm>
            <a:prstGeom prst="rect">
              <a:avLst/>
            </a:prstGeom>
            <a:solidFill>
              <a:srgbClr val="FFFF2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 anchor="ctr" anchorCtr="1">
              <a:spAutoFit/>
            </a:bodyPr>
            <a:lstStyle/>
            <a:p>
              <a:pPr algn="ctr"/>
              <a:r>
                <a:rPr lang="pt-BR" sz="3600" b="1" dirty="0" smtClean="0">
                  <a:latin typeface="Times New Roman" pitchFamily="18" charset="0"/>
                  <a:cs typeface="Times New Roman" pitchFamily="18" charset="0"/>
                </a:rPr>
                <a:t>SINAL DEPENDENTE DE CONTATO</a:t>
              </a:r>
              <a:endParaRPr lang="pt-BR" sz="36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CaixaDeTexto 11"/>
            <p:cNvSpPr txBox="1"/>
            <p:nvPr/>
          </p:nvSpPr>
          <p:spPr>
            <a:xfrm>
              <a:off x="3459777" y="1335532"/>
              <a:ext cx="1755164" cy="357053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800" b="1" dirty="0" smtClean="0">
                  <a:latin typeface="Times New Roman" pitchFamily="18" charset="0"/>
                  <a:cs typeface="Times New Roman" pitchFamily="18" charset="0"/>
                </a:rPr>
                <a:t>célula sinalizadora</a:t>
              </a:r>
              <a:endParaRPr lang="pt-BR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CaixaDeTexto 12"/>
            <p:cNvSpPr txBox="1"/>
            <p:nvPr/>
          </p:nvSpPr>
          <p:spPr>
            <a:xfrm>
              <a:off x="5429255" y="1335531"/>
              <a:ext cx="1500198" cy="357053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800" b="1" dirty="0" smtClean="0">
                  <a:latin typeface="Times New Roman" pitchFamily="18" charset="0"/>
                  <a:cs typeface="Times New Roman" pitchFamily="18" charset="0"/>
                </a:rPr>
                <a:t>célula-alvo</a:t>
              </a:r>
              <a:endParaRPr lang="pt-BR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 rot="-10673433">
            <a:off x="4494351" y="2867317"/>
            <a:ext cx="2913029" cy="2495423"/>
            <a:chOff x="2928" y="2064"/>
            <a:chExt cx="796" cy="684"/>
          </a:xfrm>
        </p:grpSpPr>
        <p:grpSp>
          <p:nvGrpSpPr>
            <p:cNvPr id="4" name="Group 8"/>
            <p:cNvGrpSpPr>
              <a:grpSpLocks/>
            </p:cNvGrpSpPr>
            <p:nvPr/>
          </p:nvGrpSpPr>
          <p:grpSpPr bwMode="auto">
            <a:xfrm rot="5252834">
              <a:off x="3550" y="2265"/>
              <a:ext cx="109" cy="238"/>
              <a:chOff x="3792" y="2016"/>
              <a:chExt cx="109" cy="238"/>
            </a:xfrm>
          </p:grpSpPr>
          <p:sp>
            <p:nvSpPr>
              <p:cNvPr id="46" name="Oval 9"/>
              <p:cNvSpPr>
                <a:spLocks noChangeAspect="1" noChangeArrowheads="1"/>
              </p:cNvSpPr>
              <p:nvPr/>
            </p:nvSpPr>
            <p:spPr bwMode="auto">
              <a:xfrm>
                <a:off x="3792" y="2016"/>
                <a:ext cx="109" cy="109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rgbClr val="00FF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 dirty="0"/>
              </a:p>
            </p:txBody>
          </p:sp>
          <p:sp>
            <p:nvSpPr>
              <p:cNvPr id="47" name="Line 10"/>
              <p:cNvSpPr>
                <a:spLocks noChangeShapeType="1"/>
              </p:cNvSpPr>
              <p:nvPr/>
            </p:nvSpPr>
            <p:spPr bwMode="auto">
              <a:xfrm>
                <a:off x="3848" y="2062"/>
                <a:ext cx="0" cy="192"/>
              </a:xfrm>
              <a:prstGeom prst="line">
                <a:avLst/>
              </a:prstGeom>
              <a:noFill/>
              <a:ln w="38100">
                <a:solidFill>
                  <a:srgbClr val="00FF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pt-BR" dirty="0"/>
              </a:p>
            </p:txBody>
          </p:sp>
        </p:grpSp>
        <p:sp>
          <p:nvSpPr>
            <p:cNvPr id="44" name="Oval 11"/>
            <p:cNvSpPr>
              <a:spLocks noChangeArrowheads="1"/>
            </p:cNvSpPr>
            <p:nvPr/>
          </p:nvSpPr>
          <p:spPr bwMode="auto">
            <a:xfrm rot="17314503">
              <a:off x="2884" y="2108"/>
              <a:ext cx="684" cy="596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 dirty="0"/>
            </a:p>
          </p:txBody>
        </p:sp>
        <p:sp>
          <p:nvSpPr>
            <p:cNvPr id="45" name="Freeform 12"/>
            <p:cNvSpPr>
              <a:spLocks/>
            </p:cNvSpPr>
            <p:nvPr/>
          </p:nvSpPr>
          <p:spPr bwMode="auto">
            <a:xfrm rot="22639010">
              <a:off x="3010" y="2135"/>
              <a:ext cx="227" cy="463"/>
            </a:xfrm>
            <a:custGeom>
              <a:avLst/>
              <a:gdLst/>
              <a:ahLst/>
              <a:cxnLst>
                <a:cxn ang="0">
                  <a:pos x="101" y="220"/>
                </a:cxn>
                <a:cxn ang="0">
                  <a:pos x="0" y="522"/>
                </a:cxn>
                <a:cxn ang="0">
                  <a:pos x="100" y="836"/>
                </a:cxn>
                <a:cxn ang="0">
                  <a:pos x="274" y="1069"/>
                </a:cxn>
                <a:cxn ang="0">
                  <a:pos x="547" y="1139"/>
                </a:cxn>
                <a:cxn ang="0">
                  <a:pos x="418" y="882"/>
                </a:cxn>
                <a:cxn ang="0">
                  <a:pos x="403" y="594"/>
                </a:cxn>
                <a:cxn ang="0">
                  <a:pos x="504" y="292"/>
                </a:cxn>
                <a:cxn ang="0">
                  <a:pos x="547" y="32"/>
                </a:cxn>
                <a:cxn ang="0">
                  <a:pos x="331" y="102"/>
                </a:cxn>
                <a:cxn ang="0">
                  <a:pos x="101" y="220"/>
                </a:cxn>
              </a:cxnLst>
              <a:rect l="0" t="0" r="r" b="b"/>
              <a:pathLst>
                <a:path w="576" h="1170">
                  <a:moveTo>
                    <a:pt x="101" y="220"/>
                  </a:moveTo>
                  <a:cubicBezTo>
                    <a:pt x="46" y="290"/>
                    <a:pt x="0" y="419"/>
                    <a:pt x="0" y="522"/>
                  </a:cubicBezTo>
                  <a:cubicBezTo>
                    <a:pt x="0" y="625"/>
                    <a:pt x="54" y="745"/>
                    <a:pt x="100" y="836"/>
                  </a:cubicBezTo>
                  <a:cubicBezTo>
                    <a:pt x="146" y="927"/>
                    <a:pt x="199" y="1018"/>
                    <a:pt x="274" y="1069"/>
                  </a:cubicBezTo>
                  <a:cubicBezTo>
                    <a:pt x="349" y="1120"/>
                    <a:pt x="523" y="1170"/>
                    <a:pt x="547" y="1139"/>
                  </a:cubicBezTo>
                  <a:cubicBezTo>
                    <a:pt x="571" y="1108"/>
                    <a:pt x="442" y="973"/>
                    <a:pt x="418" y="882"/>
                  </a:cubicBezTo>
                  <a:cubicBezTo>
                    <a:pt x="394" y="791"/>
                    <a:pt x="389" y="692"/>
                    <a:pt x="403" y="594"/>
                  </a:cubicBezTo>
                  <a:cubicBezTo>
                    <a:pt x="417" y="496"/>
                    <a:pt x="480" y="386"/>
                    <a:pt x="504" y="292"/>
                  </a:cubicBezTo>
                  <a:cubicBezTo>
                    <a:pt x="528" y="198"/>
                    <a:pt x="576" y="64"/>
                    <a:pt x="547" y="32"/>
                  </a:cubicBezTo>
                  <a:cubicBezTo>
                    <a:pt x="518" y="0"/>
                    <a:pt x="405" y="71"/>
                    <a:pt x="331" y="102"/>
                  </a:cubicBezTo>
                  <a:cubicBezTo>
                    <a:pt x="257" y="133"/>
                    <a:pt x="156" y="150"/>
                    <a:pt x="101" y="220"/>
                  </a:cubicBezTo>
                  <a:close/>
                </a:path>
              </a:pathLst>
            </a:custGeom>
            <a:solidFill>
              <a:srgbClr val="99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BR" dirty="0"/>
            </a:p>
          </p:txBody>
        </p:sp>
      </p:grpSp>
      <p:grpSp>
        <p:nvGrpSpPr>
          <p:cNvPr id="6" name="Group 13"/>
          <p:cNvGrpSpPr>
            <a:grpSpLocks/>
          </p:cNvGrpSpPr>
          <p:nvPr/>
        </p:nvGrpSpPr>
        <p:grpSpPr bwMode="auto">
          <a:xfrm rot="-3426532">
            <a:off x="2026201" y="2685642"/>
            <a:ext cx="2174910" cy="2837854"/>
            <a:chOff x="1485" y="1714"/>
            <a:chExt cx="596" cy="775"/>
          </a:xfrm>
        </p:grpSpPr>
        <p:sp>
          <p:nvSpPr>
            <p:cNvPr id="49" name="Arc 14"/>
            <p:cNvSpPr>
              <a:spLocks noChangeAspect="1"/>
            </p:cNvSpPr>
            <p:nvPr/>
          </p:nvSpPr>
          <p:spPr bwMode="auto">
            <a:xfrm rot="-7024972">
              <a:off x="1949" y="2379"/>
              <a:ext cx="87" cy="134"/>
            </a:xfrm>
            <a:custGeom>
              <a:avLst/>
              <a:gdLst>
                <a:gd name="G0" fmla="+- 2628 0 0"/>
                <a:gd name="G1" fmla="+- 21600 0 0"/>
                <a:gd name="G2" fmla="+- 21600 0 0"/>
                <a:gd name="T0" fmla="*/ 2628 w 24228"/>
                <a:gd name="T1" fmla="*/ 0 h 43200"/>
                <a:gd name="T2" fmla="*/ 0 w 24228"/>
                <a:gd name="T3" fmla="*/ 43040 h 43200"/>
                <a:gd name="T4" fmla="*/ 2628 w 24228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228" h="43200" fill="none" extrusionOk="0">
                  <a:moveTo>
                    <a:pt x="2627" y="0"/>
                  </a:moveTo>
                  <a:cubicBezTo>
                    <a:pt x="14557" y="0"/>
                    <a:pt x="24228" y="9670"/>
                    <a:pt x="24228" y="21600"/>
                  </a:cubicBezTo>
                  <a:cubicBezTo>
                    <a:pt x="24228" y="33529"/>
                    <a:pt x="14557" y="43200"/>
                    <a:pt x="2628" y="43200"/>
                  </a:cubicBezTo>
                  <a:cubicBezTo>
                    <a:pt x="1749" y="43200"/>
                    <a:pt x="871" y="43146"/>
                    <a:pt x="0" y="43039"/>
                  </a:cubicBezTo>
                </a:path>
                <a:path w="24228" h="43200" stroke="0" extrusionOk="0">
                  <a:moveTo>
                    <a:pt x="2627" y="0"/>
                  </a:moveTo>
                  <a:cubicBezTo>
                    <a:pt x="14557" y="0"/>
                    <a:pt x="24228" y="9670"/>
                    <a:pt x="24228" y="21600"/>
                  </a:cubicBezTo>
                  <a:cubicBezTo>
                    <a:pt x="24228" y="33529"/>
                    <a:pt x="14557" y="43200"/>
                    <a:pt x="2628" y="43200"/>
                  </a:cubicBezTo>
                  <a:cubicBezTo>
                    <a:pt x="1749" y="43200"/>
                    <a:pt x="871" y="43146"/>
                    <a:pt x="0" y="43039"/>
                  </a:cubicBezTo>
                  <a:lnTo>
                    <a:pt x="2628" y="21600"/>
                  </a:lnTo>
                  <a:close/>
                </a:path>
              </a:pathLst>
            </a:custGeom>
            <a:noFill/>
            <a:ln w="38100">
              <a:solidFill>
                <a:srgbClr val="FF66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 dirty="0"/>
            </a:p>
          </p:txBody>
        </p:sp>
        <p:grpSp>
          <p:nvGrpSpPr>
            <p:cNvPr id="8" name="Group 15"/>
            <p:cNvGrpSpPr>
              <a:grpSpLocks/>
            </p:cNvGrpSpPr>
            <p:nvPr/>
          </p:nvGrpSpPr>
          <p:grpSpPr bwMode="auto">
            <a:xfrm>
              <a:off x="1485" y="1714"/>
              <a:ext cx="596" cy="701"/>
              <a:chOff x="1485" y="1714"/>
              <a:chExt cx="596" cy="701"/>
            </a:xfrm>
          </p:grpSpPr>
          <p:sp>
            <p:nvSpPr>
              <p:cNvPr id="51" name="Line 16"/>
              <p:cNvSpPr>
                <a:spLocks noChangeAspect="1" noChangeShapeType="1"/>
              </p:cNvSpPr>
              <p:nvPr/>
            </p:nvSpPr>
            <p:spPr bwMode="auto">
              <a:xfrm rot="9175028">
                <a:off x="1939" y="2264"/>
                <a:ext cx="0" cy="151"/>
              </a:xfrm>
              <a:prstGeom prst="line">
                <a:avLst/>
              </a:prstGeom>
              <a:noFill/>
              <a:ln w="38100">
                <a:solidFill>
                  <a:srgbClr val="FF66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pt-BR" dirty="0"/>
              </a:p>
            </p:txBody>
          </p:sp>
          <p:sp>
            <p:nvSpPr>
              <p:cNvPr id="52" name="Oval 17"/>
              <p:cNvSpPr>
                <a:spLocks noChangeArrowheads="1"/>
              </p:cNvSpPr>
              <p:nvPr/>
            </p:nvSpPr>
            <p:spPr bwMode="auto">
              <a:xfrm rot="17314503">
                <a:off x="1441" y="1758"/>
                <a:ext cx="684" cy="596"/>
              </a:xfrm>
              <a:prstGeom prst="ellipse">
                <a:avLst/>
              </a:prstGeom>
              <a:solidFill>
                <a:srgbClr val="FFCC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 dirty="0"/>
              </a:p>
            </p:txBody>
          </p:sp>
          <p:sp>
            <p:nvSpPr>
              <p:cNvPr id="53" name="Freeform 18"/>
              <p:cNvSpPr>
                <a:spLocks/>
              </p:cNvSpPr>
              <p:nvPr/>
            </p:nvSpPr>
            <p:spPr bwMode="auto">
              <a:xfrm rot="22639010">
                <a:off x="1567" y="1785"/>
                <a:ext cx="227" cy="463"/>
              </a:xfrm>
              <a:custGeom>
                <a:avLst/>
                <a:gdLst/>
                <a:ahLst/>
                <a:cxnLst>
                  <a:cxn ang="0">
                    <a:pos x="101" y="220"/>
                  </a:cxn>
                  <a:cxn ang="0">
                    <a:pos x="0" y="522"/>
                  </a:cxn>
                  <a:cxn ang="0">
                    <a:pos x="100" y="836"/>
                  </a:cxn>
                  <a:cxn ang="0">
                    <a:pos x="274" y="1069"/>
                  </a:cxn>
                  <a:cxn ang="0">
                    <a:pos x="547" y="1139"/>
                  </a:cxn>
                  <a:cxn ang="0">
                    <a:pos x="418" y="882"/>
                  </a:cxn>
                  <a:cxn ang="0">
                    <a:pos x="403" y="594"/>
                  </a:cxn>
                  <a:cxn ang="0">
                    <a:pos x="504" y="292"/>
                  </a:cxn>
                  <a:cxn ang="0">
                    <a:pos x="547" y="32"/>
                  </a:cxn>
                  <a:cxn ang="0">
                    <a:pos x="331" y="102"/>
                  </a:cxn>
                  <a:cxn ang="0">
                    <a:pos x="101" y="220"/>
                  </a:cxn>
                </a:cxnLst>
                <a:rect l="0" t="0" r="r" b="b"/>
                <a:pathLst>
                  <a:path w="576" h="1170">
                    <a:moveTo>
                      <a:pt x="101" y="220"/>
                    </a:moveTo>
                    <a:cubicBezTo>
                      <a:pt x="46" y="290"/>
                      <a:pt x="0" y="419"/>
                      <a:pt x="0" y="522"/>
                    </a:cubicBezTo>
                    <a:cubicBezTo>
                      <a:pt x="0" y="625"/>
                      <a:pt x="54" y="745"/>
                      <a:pt x="100" y="836"/>
                    </a:cubicBezTo>
                    <a:cubicBezTo>
                      <a:pt x="146" y="927"/>
                      <a:pt x="199" y="1018"/>
                      <a:pt x="274" y="1069"/>
                    </a:cubicBezTo>
                    <a:cubicBezTo>
                      <a:pt x="349" y="1120"/>
                      <a:pt x="523" y="1170"/>
                      <a:pt x="547" y="1139"/>
                    </a:cubicBezTo>
                    <a:cubicBezTo>
                      <a:pt x="571" y="1108"/>
                      <a:pt x="442" y="973"/>
                      <a:pt x="418" y="882"/>
                    </a:cubicBezTo>
                    <a:cubicBezTo>
                      <a:pt x="394" y="791"/>
                      <a:pt x="389" y="692"/>
                      <a:pt x="403" y="594"/>
                    </a:cubicBezTo>
                    <a:cubicBezTo>
                      <a:pt x="417" y="496"/>
                      <a:pt x="480" y="386"/>
                      <a:pt x="504" y="292"/>
                    </a:cubicBezTo>
                    <a:cubicBezTo>
                      <a:pt x="528" y="198"/>
                      <a:pt x="576" y="64"/>
                      <a:pt x="547" y="32"/>
                    </a:cubicBezTo>
                    <a:cubicBezTo>
                      <a:pt x="518" y="0"/>
                      <a:pt x="405" y="71"/>
                      <a:pt x="331" y="102"/>
                    </a:cubicBezTo>
                    <a:cubicBezTo>
                      <a:pt x="257" y="133"/>
                      <a:pt x="156" y="150"/>
                      <a:pt x="101" y="220"/>
                    </a:cubicBezTo>
                    <a:close/>
                  </a:path>
                </a:pathLst>
              </a:custGeom>
              <a:solidFill>
                <a:srgbClr val="9966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pt-BR" dirty="0"/>
              </a:p>
            </p:txBody>
          </p:sp>
        </p:grpSp>
      </p:grpSp>
      <p:sp>
        <p:nvSpPr>
          <p:cNvPr id="26" name="Rectangle 2"/>
          <p:cNvSpPr txBox="1">
            <a:spLocks noChangeArrowheads="1"/>
          </p:cNvSpPr>
          <p:nvPr/>
        </p:nvSpPr>
        <p:spPr>
          <a:xfrm>
            <a:off x="251520" y="-132928"/>
            <a:ext cx="860425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defRPr/>
            </a:pPr>
            <a:endParaRPr lang="pt-BR" sz="1800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46053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404664"/>
            <a:ext cx="8784976" cy="1296144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CAMs</a:t>
            </a:r>
            <a:r>
              <a:rPr lang="pt-B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pt-B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pt-B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células de adesão de membrana</a:t>
            </a:r>
            <a:endParaRPr lang="pt-BR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772816"/>
            <a:ext cx="8964488" cy="5085184"/>
          </a:xfrm>
        </p:spPr>
        <p:txBody>
          <a:bodyPr>
            <a:noAutofit/>
          </a:bodyPr>
          <a:lstStyle/>
          <a:p>
            <a:r>
              <a:rPr lang="pt-BR" sz="3600" dirty="0" smtClean="0">
                <a:latin typeface="Arial" pitchFamily="34" charset="0"/>
                <a:cs typeface="Arial" pitchFamily="34" charset="0"/>
              </a:rPr>
              <a:t>Ocorrem no sistema imunitário e durante o crescimento e o desenvolvimento, quando os neurônios emitem longas projeções que devem crescer do eixo central do corpo para as extremidades distais dos membros. </a:t>
            </a:r>
          </a:p>
          <a:p>
            <a:r>
              <a:rPr lang="pt-BR" sz="3600" dirty="0" smtClean="0">
                <a:latin typeface="Arial" pitchFamily="34" charset="0"/>
                <a:cs typeface="Arial" pitchFamily="34" charset="0"/>
              </a:rPr>
              <a:t>Atuam como receptores  na sinalização célula-célula. </a:t>
            </a:r>
          </a:p>
          <a:p>
            <a:r>
              <a:rPr lang="pt-BR" sz="3600" dirty="0" smtClean="0">
                <a:latin typeface="Arial" pitchFamily="34" charset="0"/>
                <a:cs typeface="Arial" pitchFamily="34" charset="0"/>
              </a:rPr>
              <a:t>Transferem sinais em ambas as direções </a:t>
            </a:r>
            <a:endParaRPr lang="pt-BR" sz="3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2152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500042"/>
            <a:ext cx="9144000" cy="1214446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 smtClean="0">
                <a:solidFill>
                  <a:srgbClr val="FF0000"/>
                </a:solidFill>
              </a:rPr>
              <a:t>MÉTODOS DE COMUNICAÇÃO ENTRE AS CÉLULAS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714488"/>
            <a:ext cx="9144000" cy="5143512"/>
          </a:xfrm>
        </p:spPr>
        <p:txBody>
          <a:bodyPr>
            <a:normAutofit/>
          </a:bodyPr>
          <a:lstStyle/>
          <a:p>
            <a:r>
              <a:rPr lang="pt-BR" dirty="0" smtClean="0"/>
              <a:t> </a:t>
            </a:r>
            <a:r>
              <a:rPr lang="pt-BR" sz="3600" b="1" dirty="0" smtClean="0">
                <a:solidFill>
                  <a:srgbClr val="0070C0"/>
                </a:solidFill>
              </a:rPr>
              <a:t>JUNÇÕES COMUNICANTES </a:t>
            </a:r>
            <a:r>
              <a:rPr lang="pt-BR" sz="3600" b="1" dirty="0" smtClean="0"/>
              <a:t>-</a:t>
            </a:r>
            <a:r>
              <a:rPr lang="pt-BR" sz="3600" dirty="0" smtClean="0"/>
              <a:t> permitem a transferência direta de sinais químicos e elétricos do citoplasma entre células adjacentes</a:t>
            </a:r>
            <a:endParaRPr lang="pt-BR" dirty="0" smtClean="0"/>
          </a:p>
          <a:p>
            <a:endParaRPr lang="pt-BR" dirty="0"/>
          </a:p>
        </p:txBody>
      </p:sp>
      <p:pic>
        <p:nvPicPr>
          <p:cNvPr id="4" name="Imagem 3" descr="http://1.bp.blogspot.com/-XgeZG66L76g/TXZZgs6ehnI/AAAAAAAAAf0/eEfy61ZxMUk/s400/JUN%25C3%2587%25C3%2595ES%2BCOMUNICANTES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4071942"/>
            <a:ext cx="3810000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1071538" y="3571876"/>
            <a:ext cx="7786742" cy="20723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000"/>
              </a:spcAft>
              <a:buClr>
                <a:srgbClr val="A50021"/>
              </a:buClr>
              <a:buSzPct val="100000"/>
              <a:buFont typeface="Arial" pitchFamily="34" charset="0"/>
              <a:buChar char="•"/>
            </a:pPr>
            <a:r>
              <a:rPr lang="pt-BR" sz="2800" dirty="0" smtClean="0">
                <a:solidFill>
                  <a:schemeClr val="bg2">
                    <a:lumMod val="25000"/>
                  </a:schemeClr>
                </a:solidFill>
                <a:latin typeface="Berlin Sans FB" pitchFamily="34" charset="0"/>
              </a:rPr>
              <a:t>  troca de pequenas moléculas – cAMP e Ca</a:t>
            </a:r>
            <a:r>
              <a:rPr lang="pt-BR" sz="2800" baseline="30000" dirty="0" smtClean="0">
                <a:solidFill>
                  <a:schemeClr val="bg2">
                    <a:lumMod val="25000"/>
                  </a:schemeClr>
                </a:solidFill>
                <a:latin typeface="Berlin Sans FB" pitchFamily="34" charset="0"/>
              </a:rPr>
              <a:t>2+</a:t>
            </a:r>
            <a:r>
              <a:rPr lang="pt-BR" sz="2800" dirty="0" smtClean="0">
                <a:solidFill>
                  <a:schemeClr val="bg2">
                    <a:lumMod val="25000"/>
                  </a:schemeClr>
                </a:solidFill>
                <a:latin typeface="Berlin Sans FB" pitchFamily="34" charset="0"/>
              </a:rPr>
              <a:t>;</a:t>
            </a:r>
          </a:p>
          <a:p>
            <a:pPr>
              <a:spcAft>
                <a:spcPts val="1000"/>
              </a:spcAft>
              <a:buClr>
                <a:srgbClr val="A50021"/>
              </a:buClr>
              <a:buSzPct val="100000"/>
              <a:buFont typeface="Arial" pitchFamily="34" charset="0"/>
              <a:buChar char="•"/>
            </a:pPr>
            <a:r>
              <a:rPr lang="pt-BR" sz="2800" dirty="0" smtClean="0">
                <a:solidFill>
                  <a:schemeClr val="bg2">
                    <a:lumMod val="25000"/>
                  </a:schemeClr>
                </a:solidFill>
                <a:latin typeface="Berlin Sans FB" pitchFamily="34" charset="0"/>
              </a:rPr>
              <a:t>  sinalização direta –</a:t>
            </a:r>
          </a:p>
          <a:p>
            <a:pPr>
              <a:spcAft>
                <a:spcPts val="1000"/>
              </a:spcAft>
              <a:buClr>
                <a:srgbClr val="A50021"/>
              </a:buClr>
              <a:buSzPct val="100000"/>
              <a:buFont typeface="Arial" pitchFamily="34" charset="0"/>
              <a:buChar char="•"/>
            </a:pPr>
            <a:r>
              <a:rPr lang="pt-BR" sz="2800" dirty="0" smtClean="0">
                <a:solidFill>
                  <a:schemeClr val="bg2">
                    <a:lumMod val="25000"/>
                  </a:schemeClr>
                </a:solidFill>
                <a:latin typeface="Berlin Sans FB" pitchFamily="34" charset="0"/>
              </a:rPr>
              <a:t> auxiliam na coordenação de células similares adjacentes.</a:t>
            </a:r>
          </a:p>
        </p:txBody>
      </p:sp>
      <p:pic>
        <p:nvPicPr>
          <p:cNvPr id="13" name="Imagem 12" descr="Fig. 15.7.jpg"/>
          <p:cNvPicPr>
            <a:picLocks noChangeAspect="1"/>
          </p:cNvPicPr>
          <p:nvPr/>
        </p:nvPicPr>
        <p:blipFill>
          <a:blip r:embed="rId2" cstate="print">
            <a:lum bright="5000" contrast="5000"/>
          </a:blip>
          <a:stretch>
            <a:fillRect/>
          </a:stretch>
        </p:blipFill>
        <p:spPr>
          <a:xfrm>
            <a:off x="3857620" y="5357826"/>
            <a:ext cx="4011611" cy="1500174"/>
          </a:xfrm>
          <a:prstGeom prst="rect">
            <a:avLst/>
          </a:prstGeom>
          <a:ln w="38100" cap="sq">
            <a:solidFill>
              <a:srgbClr val="A200A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CaixaDeTexto 6"/>
          <p:cNvSpPr txBox="1"/>
          <p:nvPr/>
        </p:nvSpPr>
        <p:spPr>
          <a:xfrm>
            <a:off x="571472" y="785795"/>
            <a:ext cx="81769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  <a:buClr>
                <a:srgbClr val="A50021"/>
              </a:buClr>
              <a:buSzPct val="70000"/>
              <a:buFont typeface="Wingdings" pitchFamily="2" charset="2"/>
              <a:buChar char="Ø"/>
            </a:pPr>
            <a:r>
              <a:rPr lang="pt-BR" sz="3200" dirty="0" smtClean="0">
                <a:solidFill>
                  <a:srgbClr val="FF0000"/>
                </a:solidFill>
                <a:latin typeface="Berlin Sans FB" pitchFamily="34" charset="0"/>
              </a:rPr>
              <a:t>  </a:t>
            </a:r>
            <a:r>
              <a:rPr lang="pt-BR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JUNÇÕES COMUNICANTES </a:t>
            </a:r>
            <a:r>
              <a:rPr lang="pt-BR" sz="3200" dirty="0" smtClean="0">
                <a:solidFill>
                  <a:srgbClr val="0070C0"/>
                </a:solidFill>
                <a:latin typeface="Berlin Sans FB" pitchFamily="34" charset="0"/>
              </a:rPr>
              <a:t>(Tipo </a:t>
            </a:r>
            <a:r>
              <a:rPr lang="pt-BR" sz="3200" i="1" dirty="0" err="1" smtClean="0">
                <a:solidFill>
                  <a:srgbClr val="0070C0"/>
                </a:solidFill>
                <a:latin typeface="Berlin Sans FB" pitchFamily="34" charset="0"/>
              </a:rPr>
              <a:t>Gap</a:t>
            </a:r>
            <a:r>
              <a:rPr lang="pt-BR" sz="3200" i="1" dirty="0" smtClean="0">
                <a:solidFill>
                  <a:srgbClr val="0070C0"/>
                </a:solidFill>
                <a:latin typeface="Berlin Sans FB" pitchFamily="34" charset="0"/>
              </a:rPr>
              <a:t> </a:t>
            </a:r>
            <a:r>
              <a:rPr lang="pt-BR" sz="3200" dirty="0" smtClean="0">
                <a:solidFill>
                  <a:srgbClr val="0070C0"/>
                </a:solidFill>
                <a:latin typeface="Berlin Sans FB" pitchFamily="34" charset="0"/>
              </a:rPr>
              <a:t>)</a:t>
            </a:r>
            <a:endParaRPr lang="pt-BR" sz="3200" dirty="0">
              <a:solidFill>
                <a:srgbClr val="0070C0"/>
              </a:solidFill>
              <a:latin typeface="Berlin Sans FB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285720" y="1571612"/>
            <a:ext cx="8858280" cy="18261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000"/>
              </a:spcAft>
              <a:buClr>
                <a:srgbClr val="A50021"/>
              </a:buClr>
              <a:buSzPct val="100000"/>
              <a:buFont typeface="Arial" pitchFamily="34" charset="0"/>
              <a:buChar char="•"/>
            </a:pPr>
            <a:r>
              <a:rPr lang="pt-BR" sz="3200" dirty="0" smtClean="0">
                <a:solidFill>
                  <a:schemeClr val="bg2">
                    <a:lumMod val="25000"/>
                  </a:schemeClr>
                </a:solidFill>
                <a:latin typeface="Berlin Sans FB" pitchFamily="34" charset="0"/>
              </a:rPr>
              <a:t>  junções especializadas célula-célula;</a:t>
            </a:r>
          </a:p>
          <a:p>
            <a:pPr>
              <a:spcAft>
                <a:spcPts val="1000"/>
              </a:spcAft>
              <a:buClr>
                <a:srgbClr val="A50021"/>
              </a:buClr>
              <a:buSzPct val="100000"/>
              <a:buFont typeface="Arial" pitchFamily="34" charset="0"/>
              <a:buChar char="•"/>
            </a:pPr>
            <a:r>
              <a:rPr lang="pt-BR" sz="3200" dirty="0" smtClean="0">
                <a:solidFill>
                  <a:schemeClr val="bg2">
                    <a:lumMod val="25000"/>
                  </a:schemeClr>
                </a:solidFill>
                <a:latin typeface="Berlin Sans FB" pitchFamily="34" charset="0"/>
              </a:rPr>
              <a:t>  junção de membrana – conectam os citoplasmas;</a:t>
            </a:r>
          </a:p>
          <a:p>
            <a:pPr>
              <a:spcAft>
                <a:spcPts val="1000"/>
              </a:spcAft>
              <a:buClr>
                <a:srgbClr val="A50021"/>
              </a:buClr>
              <a:buSzPct val="100000"/>
              <a:buFont typeface="Arial" pitchFamily="34" charset="0"/>
              <a:buChar char="•"/>
            </a:pPr>
            <a:r>
              <a:rPr lang="pt-BR" sz="3200" dirty="0" smtClean="0">
                <a:solidFill>
                  <a:schemeClr val="bg2">
                    <a:lumMod val="25000"/>
                  </a:schemeClr>
                </a:solidFill>
                <a:latin typeface="Berlin Sans FB" pitchFamily="34" charset="0"/>
              </a:rPr>
              <a:t>  canais aquosos estreitos;</a:t>
            </a:r>
          </a:p>
        </p:txBody>
      </p:sp>
      <p:sp>
        <p:nvSpPr>
          <p:cNvPr id="10" name="Retângulo 9"/>
          <p:cNvSpPr/>
          <p:nvPr/>
        </p:nvSpPr>
        <p:spPr>
          <a:xfrm>
            <a:off x="4286248" y="4071942"/>
            <a:ext cx="395012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pt-BR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rlin Sans FB Demi" pitchFamily="34" charset="0"/>
              </a:rPr>
              <a:t>Membrana Plasmática</a:t>
            </a:r>
            <a:endParaRPr lang="pt-BR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9" name="Multiplicar 8"/>
          <p:cNvSpPr/>
          <p:nvPr/>
        </p:nvSpPr>
        <p:spPr>
          <a:xfrm>
            <a:off x="4214810" y="3929066"/>
            <a:ext cx="3786214" cy="857256"/>
          </a:xfrm>
          <a:prstGeom prst="mathMultiply">
            <a:avLst>
              <a:gd name="adj1" fmla="val 7224"/>
            </a:avLst>
          </a:prstGeom>
        </p:spPr>
        <p:style>
          <a:lnRef idx="1">
            <a:schemeClr val="accent1"/>
          </a:lnRef>
          <a:fillRef idx="1003">
            <a:schemeClr val="lt2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4" name="Retângulo de cantos arredondados 13"/>
          <p:cNvSpPr/>
          <p:nvPr/>
        </p:nvSpPr>
        <p:spPr>
          <a:xfrm>
            <a:off x="3302758" y="418885"/>
            <a:ext cx="5825256" cy="45719"/>
          </a:xfrm>
          <a:prstGeom prst="roundRect">
            <a:avLst/>
          </a:prstGeom>
          <a:solidFill>
            <a:srgbClr val="FF66CC"/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92941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0" grpId="0"/>
      <p:bldP spid="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 descr="Fig. 15.7.jpg"/>
          <p:cNvPicPr>
            <a:picLocks noChangeAspect="1"/>
          </p:cNvPicPr>
          <p:nvPr/>
        </p:nvPicPr>
        <p:blipFill>
          <a:blip r:embed="rId2" cstate="print">
            <a:lum bright="5000" contrast="5000"/>
          </a:blip>
          <a:stretch>
            <a:fillRect/>
          </a:stretch>
        </p:blipFill>
        <p:spPr>
          <a:xfrm>
            <a:off x="3857620" y="5357826"/>
            <a:ext cx="4011611" cy="1500174"/>
          </a:xfrm>
          <a:prstGeom prst="rect">
            <a:avLst/>
          </a:prstGeom>
          <a:ln w="38100" cap="sq">
            <a:solidFill>
              <a:srgbClr val="A200A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CaixaDeTexto 6"/>
          <p:cNvSpPr txBox="1"/>
          <p:nvPr/>
        </p:nvSpPr>
        <p:spPr>
          <a:xfrm>
            <a:off x="571472" y="785795"/>
            <a:ext cx="81769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  <a:buClr>
                <a:srgbClr val="A50021"/>
              </a:buClr>
              <a:buSzPct val="70000"/>
              <a:buFont typeface="Wingdings" pitchFamily="2" charset="2"/>
              <a:buChar char="Ø"/>
            </a:pPr>
            <a:r>
              <a:rPr lang="pt-BR" sz="3200" dirty="0" smtClean="0">
                <a:solidFill>
                  <a:srgbClr val="FF0000"/>
                </a:solidFill>
                <a:latin typeface="Berlin Sans FB" pitchFamily="34" charset="0"/>
              </a:rPr>
              <a:t>  </a:t>
            </a:r>
            <a:r>
              <a:rPr lang="pt-BR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JUNÇÕES COMUNICANTES </a:t>
            </a:r>
            <a:r>
              <a:rPr lang="pt-BR" sz="3200" dirty="0" smtClean="0">
                <a:solidFill>
                  <a:srgbClr val="0070C0"/>
                </a:solidFill>
                <a:latin typeface="Berlin Sans FB" pitchFamily="34" charset="0"/>
              </a:rPr>
              <a:t>(Tipo </a:t>
            </a:r>
            <a:r>
              <a:rPr lang="pt-BR" sz="3200" i="1" dirty="0" err="1" smtClean="0">
                <a:solidFill>
                  <a:srgbClr val="0070C0"/>
                </a:solidFill>
                <a:latin typeface="Berlin Sans FB" pitchFamily="34" charset="0"/>
              </a:rPr>
              <a:t>Gap</a:t>
            </a:r>
            <a:r>
              <a:rPr lang="pt-BR" sz="3200" i="1" dirty="0" smtClean="0">
                <a:solidFill>
                  <a:srgbClr val="0070C0"/>
                </a:solidFill>
                <a:latin typeface="Berlin Sans FB" pitchFamily="34" charset="0"/>
              </a:rPr>
              <a:t> </a:t>
            </a:r>
            <a:r>
              <a:rPr lang="pt-BR" sz="3200" dirty="0" smtClean="0">
                <a:solidFill>
                  <a:srgbClr val="0070C0"/>
                </a:solidFill>
                <a:latin typeface="Berlin Sans FB" pitchFamily="34" charset="0"/>
              </a:rPr>
              <a:t>)</a:t>
            </a:r>
            <a:endParaRPr lang="pt-BR" sz="3200" dirty="0">
              <a:solidFill>
                <a:srgbClr val="0070C0"/>
              </a:solidFill>
              <a:latin typeface="Berlin Sans FB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285720" y="1571612"/>
            <a:ext cx="8858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000"/>
              </a:spcAft>
              <a:buClr>
                <a:srgbClr val="A50021"/>
              </a:buClr>
              <a:buSzPct val="100000"/>
              <a:buFont typeface="Arial" pitchFamily="34" charset="0"/>
              <a:buChar char="•"/>
            </a:pPr>
            <a:r>
              <a:rPr lang="pt-BR" sz="3200" dirty="0" smtClean="0">
                <a:solidFill>
                  <a:schemeClr val="bg2">
                    <a:lumMod val="25000"/>
                  </a:schemeClr>
                </a:solidFill>
                <a:latin typeface="Berlin Sans FB" pitchFamily="34" charset="0"/>
              </a:rPr>
              <a:t>  </a:t>
            </a:r>
          </a:p>
        </p:txBody>
      </p:sp>
      <p:sp>
        <p:nvSpPr>
          <p:cNvPr id="14" name="Retângulo de cantos arredondados 13"/>
          <p:cNvSpPr/>
          <p:nvPr/>
        </p:nvSpPr>
        <p:spPr>
          <a:xfrm>
            <a:off x="3302758" y="418885"/>
            <a:ext cx="5825256" cy="45719"/>
          </a:xfrm>
          <a:prstGeom prst="roundRect">
            <a:avLst/>
          </a:prstGeom>
          <a:solidFill>
            <a:srgbClr val="FF66CC"/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285720" y="1785926"/>
            <a:ext cx="857256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dirty="0" smtClean="0"/>
              <a:t>Exemplo: sinapse elétrica</a:t>
            </a:r>
          </a:p>
          <a:p>
            <a:pPr algn="ctr"/>
            <a:r>
              <a:rPr lang="pt-BR" sz="3200" dirty="0" smtClean="0"/>
              <a:t>Ocorre principalmente em neurônios do sistema nervoso central, mas também são encontradas nas células da </a:t>
            </a:r>
            <a:r>
              <a:rPr lang="pt-BR" sz="3200" dirty="0" err="1" smtClean="0"/>
              <a:t>glia</a:t>
            </a:r>
            <a:r>
              <a:rPr lang="pt-BR" sz="3200" dirty="0" smtClean="0"/>
              <a:t>, em músculos cardíaco e liso, no embrião em desenvolvimento e em células não excitáveis que usam sinais elétricos. 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1792941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5720" y="571480"/>
            <a:ext cx="8858280" cy="1143008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 smtClean="0">
                <a:solidFill>
                  <a:srgbClr val="FF0000"/>
                </a:solidFill>
              </a:rPr>
              <a:t>MÉTODOS DE COMUNICAÇÃO ENTRE AS CÉLULAS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928802"/>
            <a:ext cx="9144000" cy="4645734"/>
          </a:xfrm>
        </p:spPr>
        <p:txBody>
          <a:bodyPr>
            <a:normAutofit/>
          </a:bodyPr>
          <a:lstStyle/>
          <a:p>
            <a:r>
              <a:rPr lang="pt-BR" b="1" dirty="0" smtClean="0"/>
              <a:t>COMUNICAÇÃO LOCAL - </a:t>
            </a:r>
            <a:r>
              <a:rPr lang="pt-BR" dirty="0" smtClean="0"/>
              <a:t>feita por substâncias químicas que se difundem no líquido extracelular. </a:t>
            </a:r>
            <a:r>
              <a:rPr lang="pt-BR" b="1" dirty="0" smtClean="0">
                <a:solidFill>
                  <a:srgbClr val="0070C0"/>
                </a:solidFill>
              </a:rPr>
              <a:t>SINAIS PARÁCRINOS E AUTÓCRINOS</a:t>
            </a:r>
          </a:p>
          <a:p>
            <a:endParaRPr lang="pt-BR" dirty="0"/>
          </a:p>
        </p:txBody>
      </p:sp>
      <p:pic>
        <p:nvPicPr>
          <p:cNvPr id="4" name="Imagem 3" descr="http://1.bp.blogspot.com/_vf8NIpR7Jf8/TKHaec10q9I/AAAAAAAAABk/cHou7clU0dQ/s1600/citocinas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3429000"/>
            <a:ext cx="3328993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21"/>
          <p:cNvGrpSpPr/>
          <p:nvPr/>
        </p:nvGrpSpPr>
        <p:grpSpPr>
          <a:xfrm>
            <a:off x="0" y="0"/>
            <a:ext cx="9144000" cy="6072206"/>
            <a:chOff x="2143108" y="1785926"/>
            <a:chExt cx="5143536" cy="4680000"/>
          </a:xfrm>
        </p:grpSpPr>
        <p:pic>
          <p:nvPicPr>
            <p:cNvPr id="15" name="Imagem 14" descr="Fig. 15.4.jpg"/>
            <p:cNvPicPr>
              <a:picLocks/>
            </p:cNvPicPr>
            <p:nvPr/>
          </p:nvPicPr>
          <p:blipFill>
            <a:blip r:embed="rId2" cstate="print">
              <a:lum bright="-4000" contrast="12000"/>
            </a:blip>
            <a:srcRect l="48669" t="829" r="1749" b="51576"/>
            <a:stretch>
              <a:fillRect/>
            </a:stretch>
          </p:blipFill>
          <p:spPr>
            <a:xfrm>
              <a:off x="2143108" y="1785926"/>
              <a:ext cx="5140800" cy="4680000"/>
            </a:xfrm>
            <a:prstGeom prst="rect">
              <a:avLst/>
            </a:prstGeom>
            <a:ln w="38100" cap="sq">
              <a:solidFill>
                <a:srgbClr val="B000B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6" name="CaixaDeTexto 15"/>
            <p:cNvSpPr txBox="1"/>
            <p:nvPr/>
          </p:nvSpPr>
          <p:spPr>
            <a:xfrm>
              <a:off x="2344011" y="2036770"/>
              <a:ext cx="4942633" cy="525078"/>
            </a:xfrm>
            <a:prstGeom prst="rect">
              <a:avLst/>
            </a:prstGeom>
            <a:solidFill>
              <a:srgbClr val="FFFF2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4400" b="1" dirty="0" smtClean="0">
                  <a:latin typeface="Times New Roman" pitchFamily="18" charset="0"/>
                  <a:cs typeface="Times New Roman" pitchFamily="18" charset="0"/>
                </a:rPr>
                <a:t>SINALIZAÇÃO PARÁCRINA</a:t>
              </a:r>
              <a:endParaRPr lang="pt-BR" sz="4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CaixaDeTexto 16"/>
            <p:cNvSpPr txBox="1"/>
            <p:nvPr/>
          </p:nvSpPr>
          <p:spPr>
            <a:xfrm>
              <a:off x="3740144" y="3234569"/>
              <a:ext cx="1857388" cy="273041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000" b="1" dirty="0" smtClean="0">
                  <a:latin typeface="Times New Roman" pitchFamily="18" charset="0"/>
                  <a:cs typeface="Times New Roman" pitchFamily="18" charset="0"/>
                </a:rPr>
                <a:t>célula sinalizadora</a:t>
              </a:r>
              <a:endParaRPr lang="pt-BR" sz="2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CaixaDeTexto 17"/>
            <p:cNvSpPr txBox="1"/>
            <p:nvPr/>
          </p:nvSpPr>
          <p:spPr>
            <a:xfrm>
              <a:off x="6523163" y="3712974"/>
              <a:ext cx="763481" cy="545585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000" b="1" dirty="0" smtClean="0">
                  <a:latin typeface="Times New Roman" pitchFamily="18" charset="0"/>
                  <a:cs typeface="Times New Roman" pitchFamily="18" charset="0"/>
                </a:rPr>
                <a:t>células-alvo</a:t>
              </a:r>
              <a:endParaRPr lang="pt-BR" sz="2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CaixaDeTexto 18"/>
            <p:cNvSpPr txBox="1"/>
            <p:nvPr/>
          </p:nvSpPr>
          <p:spPr>
            <a:xfrm>
              <a:off x="2643174" y="4974481"/>
              <a:ext cx="1285884" cy="276999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0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mediador local</a:t>
              </a:r>
              <a:endParaRPr lang="pt-BR" sz="2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1513731" y="1628800"/>
            <a:ext cx="6370637" cy="4613275"/>
            <a:chOff x="1056" y="1281"/>
            <a:chExt cx="3421" cy="2462"/>
          </a:xfrm>
        </p:grpSpPr>
        <p:grpSp>
          <p:nvGrpSpPr>
            <p:cNvPr id="4" name="Group 13"/>
            <p:cNvGrpSpPr>
              <a:grpSpLocks/>
            </p:cNvGrpSpPr>
            <p:nvPr/>
          </p:nvGrpSpPr>
          <p:grpSpPr bwMode="auto">
            <a:xfrm>
              <a:off x="1056" y="1588"/>
              <a:ext cx="3421" cy="2155"/>
              <a:chOff x="1056" y="1588"/>
              <a:chExt cx="3421" cy="2155"/>
            </a:xfrm>
          </p:grpSpPr>
          <p:grpSp>
            <p:nvGrpSpPr>
              <p:cNvPr id="6" name="Group 14"/>
              <p:cNvGrpSpPr>
                <a:grpSpLocks/>
              </p:cNvGrpSpPr>
              <p:nvPr/>
            </p:nvGrpSpPr>
            <p:grpSpPr bwMode="auto">
              <a:xfrm>
                <a:off x="1056" y="1838"/>
                <a:ext cx="739" cy="647"/>
                <a:chOff x="576" y="1200"/>
                <a:chExt cx="1728" cy="1512"/>
              </a:xfrm>
            </p:grpSpPr>
            <p:sp>
              <p:nvSpPr>
                <p:cNvPr id="118" name="Oval 15"/>
                <p:cNvSpPr>
                  <a:spLocks noChangeArrowheads="1"/>
                </p:cNvSpPr>
                <p:nvPr/>
              </p:nvSpPr>
              <p:spPr bwMode="auto">
                <a:xfrm>
                  <a:off x="576" y="1200"/>
                  <a:ext cx="1728" cy="1512"/>
                </a:xfrm>
                <a:prstGeom prst="ellipse">
                  <a:avLst/>
                </a:prstGeom>
                <a:solidFill>
                  <a:srgbClr val="FFCC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 dirty="0"/>
                </a:p>
              </p:txBody>
            </p:sp>
            <p:sp>
              <p:nvSpPr>
                <p:cNvPr id="119" name="Freeform 16"/>
                <p:cNvSpPr>
                  <a:spLocks/>
                </p:cNvSpPr>
                <p:nvPr/>
              </p:nvSpPr>
              <p:spPr bwMode="auto">
                <a:xfrm>
                  <a:off x="792" y="1350"/>
                  <a:ext cx="576" cy="1170"/>
                </a:xfrm>
                <a:custGeom>
                  <a:avLst/>
                  <a:gdLst/>
                  <a:ahLst/>
                  <a:cxnLst>
                    <a:cxn ang="0">
                      <a:pos x="101" y="220"/>
                    </a:cxn>
                    <a:cxn ang="0">
                      <a:pos x="0" y="522"/>
                    </a:cxn>
                    <a:cxn ang="0">
                      <a:pos x="100" y="836"/>
                    </a:cxn>
                    <a:cxn ang="0">
                      <a:pos x="274" y="1069"/>
                    </a:cxn>
                    <a:cxn ang="0">
                      <a:pos x="547" y="1139"/>
                    </a:cxn>
                    <a:cxn ang="0">
                      <a:pos x="418" y="882"/>
                    </a:cxn>
                    <a:cxn ang="0">
                      <a:pos x="403" y="594"/>
                    </a:cxn>
                    <a:cxn ang="0">
                      <a:pos x="504" y="292"/>
                    </a:cxn>
                    <a:cxn ang="0">
                      <a:pos x="547" y="32"/>
                    </a:cxn>
                    <a:cxn ang="0">
                      <a:pos x="331" y="102"/>
                    </a:cxn>
                    <a:cxn ang="0">
                      <a:pos x="101" y="220"/>
                    </a:cxn>
                  </a:cxnLst>
                  <a:rect l="0" t="0" r="r" b="b"/>
                  <a:pathLst>
                    <a:path w="576" h="1170">
                      <a:moveTo>
                        <a:pt x="101" y="220"/>
                      </a:moveTo>
                      <a:cubicBezTo>
                        <a:pt x="46" y="290"/>
                        <a:pt x="0" y="419"/>
                        <a:pt x="0" y="522"/>
                      </a:cubicBezTo>
                      <a:cubicBezTo>
                        <a:pt x="0" y="625"/>
                        <a:pt x="54" y="745"/>
                        <a:pt x="100" y="836"/>
                      </a:cubicBezTo>
                      <a:cubicBezTo>
                        <a:pt x="146" y="927"/>
                        <a:pt x="199" y="1018"/>
                        <a:pt x="274" y="1069"/>
                      </a:cubicBezTo>
                      <a:cubicBezTo>
                        <a:pt x="349" y="1120"/>
                        <a:pt x="523" y="1170"/>
                        <a:pt x="547" y="1139"/>
                      </a:cubicBezTo>
                      <a:cubicBezTo>
                        <a:pt x="571" y="1108"/>
                        <a:pt x="442" y="973"/>
                        <a:pt x="418" y="882"/>
                      </a:cubicBezTo>
                      <a:cubicBezTo>
                        <a:pt x="394" y="791"/>
                        <a:pt x="389" y="692"/>
                        <a:pt x="403" y="594"/>
                      </a:cubicBezTo>
                      <a:cubicBezTo>
                        <a:pt x="417" y="496"/>
                        <a:pt x="480" y="386"/>
                        <a:pt x="504" y="292"/>
                      </a:cubicBezTo>
                      <a:cubicBezTo>
                        <a:pt x="528" y="198"/>
                        <a:pt x="576" y="64"/>
                        <a:pt x="547" y="32"/>
                      </a:cubicBezTo>
                      <a:cubicBezTo>
                        <a:pt x="518" y="0"/>
                        <a:pt x="405" y="71"/>
                        <a:pt x="331" y="102"/>
                      </a:cubicBezTo>
                      <a:cubicBezTo>
                        <a:pt x="257" y="133"/>
                        <a:pt x="156" y="150"/>
                        <a:pt x="101" y="220"/>
                      </a:cubicBezTo>
                      <a:close/>
                    </a:path>
                  </a:pathLst>
                </a:custGeom>
                <a:solidFill>
                  <a:srgbClr val="00CC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pt-BR" dirty="0"/>
                </a:p>
              </p:txBody>
            </p:sp>
          </p:grpSp>
          <p:grpSp>
            <p:nvGrpSpPr>
              <p:cNvPr id="7" name="Group 17"/>
              <p:cNvGrpSpPr>
                <a:grpSpLocks/>
              </p:cNvGrpSpPr>
              <p:nvPr/>
            </p:nvGrpSpPr>
            <p:grpSpPr bwMode="auto">
              <a:xfrm rot="-8529324">
                <a:off x="2480" y="3096"/>
                <a:ext cx="739" cy="647"/>
                <a:chOff x="576" y="1200"/>
                <a:chExt cx="1728" cy="1512"/>
              </a:xfrm>
            </p:grpSpPr>
            <p:sp>
              <p:nvSpPr>
                <p:cNvPr id="116" name="Oval 18"/>
                <p:cNvSpPr>
                  <a:spLocks noChangeArrowheads="1"/>
                </p:cNvSpPr>
                <p:nvPr/>
              </p:nvSpPr>
              <p:spPr bwMode="auto">
                <a:xfrm>
                  <a:off x="576" y="1200"/>
                  <a:ext cx="1728" cy="1512"/>
                </a:xfrm>
                <a:prstGeom prst="ellipse">
                  <a:avLst/>
                </a:prstGeom>
                <a:solidFill>
                  <a:srgbClr val="FFCC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 dirty="0"/>
                </a:p>
              </p:txBody>
            </p:sp>
            <p:sp>
              <p:nvSpPr>
                <p:cNvPr id="117" name="Freeform 19"/>
                <p:cNvSpPr>
                  <a:spLocks/>
                </p:cNvSpPr>
                <p:nvPr/>
              </p:nvSpPr>
              <p:spPr bwMode="auto">
                <a:xfrm>
                  <a:off x="792" y="1350"/>
                  <a:ext cx="576" cy="1170"/>
                </a:xfrm>
                <a:custGeom>
                  <a:avLst/>
                  <a:gdLst/>
                  <a:ahLst/>
                  <a:cxnLst>
                    <a:cxn ang="0">
                      <a:pos x="101" y="220"/>
                    </a:cxn>
                    <a:cxn ang="0">
                      <a:pos x="0" y="522"/>
                    </a:cxn>
                    <a:cxn ang="0">
                      <a:pos x="100" y="836"/>
                    </a:cxn>
                    <a:cxn ang="0">
                      <a:pos x="274" y="1069"/>
                    </a:cxn>
                    <a:cxn ang="0">
                      <a:pos x="547" y="1139"/>
                    </a:cxn>
                    <a:cxn ang="0">
                      <a:pos x="418" y="882"/>
                    </a:cxn>
                    <a:cxn ang="0">
                      <a:pos x="403" y="594"/>
                    </a:cxn>
                    <a:cxn ang="0">
                      <a:pos x="504" y="292"/>
                    </a:cxn>
                    <a:cxn ang="0">
                      <a:pos x="547" y="32"/>
                    </a:cxn>
                    <a:cxn ang="0">
                      <a:pos x="331" y="102"/>
                    </a:cxn>
                    <a:cxn ang="0">
                      <a:pos x="101" y="220"/>
                    </a:cxn>
                  </a:cxnLst>
                  <a:rect l="0" t="0" r="r" b="b"/>
                  <a:pathLst>
                    <a:path w="576" h="1170">
                      <a:moveTo>
                        <a:pt x="101" y="220"/>
                      </a:moveTo>
                      <a:cubicBezTo>
                        <a:pt x="46" y="290"/>
                        <a:pt x="0" y="419"/>
                        <a:pt x="0" y="522"/>
                      </a:cubicBezTo>
                      <a:cubicBezTo>
                        <a:pt x="0" y="625"/>
                        <a:pt x="54" y="745"/>
                        <a:pt x="100" y="836"/>
                      </a:cubicBezTo>
                      <a:cubicBezTo>
                        <a:pt x="146" y="927"/>
                        <a:pt x="199" y="1018"/>
                        <a:pt x="274" y="1069"/>
                      </a:cubicBezTo>
                      <a:cubicBezTo>
                        <a:pt x="349" y="1120"/>
                        <a:pt x="523" y="1170"/>
                        <a:pt x="547" y="1139"/>
                      </a:cubicBezTo>
                      <a:cubicBezTo>
                        <a:pt x="571" y="1108"/>
                        <a:pt x="442" y="973"/>
                        <a:pt x="418" y="882"/>
                      </a:cubicBezTo>
                      <a:cubicBezTo>
                        <a:pt x="394" y="791"/>
                        <a:pt x="389" y="692"/>
                        <a:pt x="403" y="594"/>
                      </a:cubicBezTo>
                      <a:cubicBezTo>
                        <a:pt x="417" y="496"/>
                        <a:pt x="480" y="386"/>
                        <a:pt x="504" y="292"/>
                      </a:cubicBezTo>
                      <a:cubicBezTo>
                        <a:pt x="528" y="198"/>
                        <a:pt x="576" y="64"/>
                        <a:pt x="547" y="32"/>
                      </a:cubicBezTo>
                      <a:cubicBezTo>
                        <a:pt x="518" y="0"/>
                        <a:pt x="405" y="71"/>
                        <a:pt x="331" y="102"/>
                      </a:cubicBezTo>
                      <a:cubicBezTo>
                        <a:pt x="257" y="133"/>
                        <a:pt x="156" y="150"/>
                        <a:pt x="101" y="220"/>
                      </a:cubicBezTo>
                      <a:close/>
                    </a:path>
                  </a:pathLst>
                </a:custGeom>
                <a:solidFill>
                  <a:srgbClr val="00CC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pt-BR" dirty="0"/>
                </a:p>
              </p:txBody>
            </p:sp>
          </p:grpSp>
          <p:grpSp>
            <p:nvGrpSpPr>
              <p:cNvPr id="8" name="Group 20"/>
              <p:cNvGrpSpPr>
                <a:grpSpLocks/>
              </p:cNvGrpSpPr>
              <p:nvPr/>
            </p:nvGrpSpPr>
            <p:grpSpPr bwMode="auto">
              <a:xfrm rot="10097725">
                <a:off x="3738" y="1672"/>
                <a:ext cx="739" cy="646"/>
                <a:chOff x="576" y="1200"/>
                <a:chExt cx="1728" cy="1512"/>
              </a:xfrm>
            </p:grpSpPr>
            <p:sp>
              <p:nvSpPr>
                <p:cNvPr id="114" name="Oval 21"/>
                <p:cNvSpPr>
                  <a:spLocks noChangeArrowheads="1"/>
                </p:cNvSpPr>
                <p:nvPr/>
              </p:nvSpPr>
              <p:spPr bwMode="auto">
                <a:xfrm>
                  <a:off x="576" y="1200"/>
                  <a:ext cx="1728" cy="1512"/>
                </a:xfrm>
                <a:prstGeom prst="ellipse">
                  <a:avLst/>
                </a:prstGeom>
                <a:solidFill>
                  <a:srgbClr val="FFCC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 dirty="0"/>
                </a:p>
              </p:txBody>
            </p:sp>
            <p:sp>
              <p:nvSpPr>
                <p:cNvPr id="115" name="Freeform 22"/>
                <p:cNvSpPr>
                  <a:spLocks/>
                </p:cNvSpPr>
                <p:nvPr/>
              </p:nvSpPr>
              <p:spPr bwMode="auto">
                <a:xfrm>
                  <a:off x="792" y="1350"/>
                  <a:ext cx="576" cy="1170"/>
                </a:xfrm>
                <a:custGeom>
                  <a:avLst/>
                  <a:gdLst/>
                  <a:ahLst/>
                  <a:cxnLst>
                    <a:cxn ang="0">
                      <a:pos x="101" y="220"/>
                    </a:cxn>
                    <a:cxn ang="0">
                      <a:pos x="0" y="522"/>
                    </a:cxn>
                    <a:cxn ang="0">
                      <a:pos x="100" y="836"/>
                    </a:cxn>
                    <a:cxn ang="0">
                      <a:pos x="274" y="1069"/>
                    </a:cxn>
                    <a:cxn ang="0">
                      <a:pos x="547" y="1139"/>
                    </a:cxn>
                    <a:cxn ang="0">
                      <a:pos x="418" y="882"/>
                    </a:cxn>
                    <a:cxn ang="0">
                      <a:pos x="403" y="594"/>
                    </a:cxn>
                    <a:cxn ang="0">
                      <a:pos x="504" y="292"/>
                    </a:cxn>
                    <a:cxn ang="0">
                      <a:pos x="547" y="32"/>
                    </a:cxn>
                    <a:cxn ang="0">
                      <a:pos x="331" y="102"/>
                    </a:cxn>
                    <a:cxn ang="0">
                      <a:pos x="101" y="220"/>
                    </a:cxn>
                  </a:cxnLst>
                  <a:rect l="0" t="0" r="r" b="b"/>
                  <a:pathLst>
                    <a:path w="576" h="1170">
                      <a:moveTo>
                        <a:pt x="101" y="220"/>
                      </a:moveTo>
                      <a:cubicBezTo>
                        <a:pt x="46" y="290"/>
                        <a:pt x="0" y="419"/>
                        <a:pt x="0" y="522"/>
                      </a:cubicBezTo>
                      <a:cubicBezTo>
                        <a:pt x="0" y="625"/>
                        <a:pt x="54" y="745"/>
                        <a:pt x="100" y="836"/>
                      </a:cubicBezTo>
                      <a:cubicBezTo>
                        <a:pt x="146" y="927"/>
                        <a:pt x="199" y="1018"/>
                        <a:pt x="274" y="1069"/>
                      </a:cubicBezTo>
                      <a:cubicBezTo>
                        <a:pt x="349" y="1120"/>
                        <a:pt x="523" y="1170"/>
                        <a:pt x="547" y="1139"/>
                      </a:cubicBezTo>
                      <a:cubicBezTo>
                        <a:pt x="571" y="1108"/>
                        <a:pt x="442" y="973"/>
                        <a:pt x="418" y="882"/>
                      </a:cubicBezTo>
                      <a:cubicBezTo>
                        <a:pt x="394" y="791"/>
                        <a:pt x="389" y="692"/>
                        <a:pt x="403" y="594"/>
                      </a:cubicBezTo>
                      <a:cubicBezTo>
                        <a:pt x="417" y="496"/>
                        <a:pt x="480" y="386"/>
                        <a:pt x="504" y="292"/>
                      </a:cubicBezTo>
                      <a:cubicBezTo>
                        <a:pt x="528" y="198"/>
                        <a:pt x="576" y="64"/>
                        <a:pt x="547" y="32"/>
                      </a:cubicBezTo>
                      <a:cubicBezTo>
                        <a:pt x="518" y="0"/>
                        <a:pt x="405" y="71"/>
                        <a:pt x="331" y="102"/>
                      </a:cubicBezTo>
                      <a:cubicBezTo>
                        <a:pt x="257" y="133"/>
                        <a:pt x="156" y="150"/>
                        <a:pt x="101" y="220"/>
                      </a:cubicBezTo>
                      <a:close/>
                    </a:path>
                  </a:pathLst>
                </a:custGeom>
                <a:solidFill>
                  <a:srgbClr val="00CC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pt-BR" dirty="0"/>
                </a:p>
              </p:txBody>
            </p:sp>
          </p:grpSp>
          <p:grpSp>
            <p:nvGrpSpPr>
              <p:cNvPr id="9" name="Group 23"/>
              <p:cNvGrpSpPr>
                <a:grpSpLocks/>
              </p:cNvGrpSpPr>
              <p:nvPr/>
            </p:nvGrpSpPr>
            <p:grpSpPr bwMode="auto">
              <a:xfrm>
                <a:off x="2438" y="1588"/>
                <a:ext cx="741" cy="646"/>
                <a:chOff x="2784" y="1248"/>
                <a:chExt cx="1728" cy="1512"/>
              </a:xfrm>
            </p:grpSpPr>
            <p:sp>
              <p:nvSpPr>
                <p:cNvPr id="112" name="Oval 24"/>
                <p:cNvSpPr>
                  <a:spLocks noChangeArrowheads="1"/>
                </p:cNvSpPr>
                <p:nvPr/>
              </p:nvSpPr>
              <p:spPr bwMode="auto">
                <a:xfrm>
                  <a:off x="2784" y="1248"/>
                  <a:ext cx="1728" cy="1512"/>
                </a:xfrm>
                <a:prstGeom prst="ellipse">
                  <a:avLst/>
                </a:prstGeom>
                <a:solidFill>
                  <a:srgbClr val="FFCC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 dirty="0"/>
                </a:p>
              </p:txBody>
            </p:sp>
            <p:sp>
              <p:nvSpPr>
                <p:cNvPr id="113" name="Freeform 25"/>
                <p:cNvSpPr>
                  <a:spLocks/>
                </p:cNvSpPr>
                <p:nvPr/>
              </p:nvSpPr>
              <p:spPr bwMode="auto">
                <a:xfrm rot="5324507">
                  <a:off x="3369" y="1143"/>
                  <a:ext cx="576" cy="1170"/>
                </a:xfrm>
                <a:custGeom>
                  <a:avLst/>
                  <a:gdLst/>
                  <a:ahLst/>
                  <a:cxnLst>
                    <a:cxn ang="0">
                      <a:pos x="101" y="220"/>
                    </a:cxn>
                    <a:cxn ang="0">
                      <a:pos x="0" y="522"/>
                    </a:cxn>
                    <a:cxn ang="0">
                      <a:pos x="100" y="836"/>
                    </a:cxn>
                    <a:cxn ang="0">
                      <a:pos x="274" y="1069"/>
                    </a:cxn>
                    <a:cxn ang="0">
                      <a:pos x="547" y="1139"/>
                    </a:cxn>
                    <a:cxn ang="0">
                      <a:pos x="418" y="882"/>
                    </a:cxn>
                    <a:cxn ang="0">
                      <a:pos x="403" y="594"/>
                    </a:cxn>
                    <a:cxn ang="0">
                      <a:pos x="504" y="292"/>
                    </a:cxn>
                    <a:cxn ang="0">
                      <a:pos x="547" y="32"/>
                    </a:cxn>
                    <a:cxn ang="0">
                      <a:pos x="331" y="102"/>
                    </a:cxn>
                    <a:cxn ang="0">
                      <a:pos x="101" y="220"/>
                    </a:cxn>
                  </a:cxnLst>
                  <a:rect l="0" t="0" r="r" b="b"/>
                  <a:pathLst>
                    <a:path w="576" h="1170">
                      <a:moveTo>
                        <a:pt x="101" y="220"/>
                      </a:moveTo>
                      <a:cubicBezTo>
                        <a:pt x="46" y="290"/>
                        <a:pt x="0" y="419"/>
                        <a:pt x="0" y="522"/>
                      </a:cubicBezTo>
                      <a:cubicBezTo>
                        <a:pt x="0" y="625"/>
                        <a:pt x="54" y="745"/>
                        <a:pt x="100" y="836"/>
                      </a:cubicBezTo>
                      <a:cubicBezTo>
                        <a:pt x="146" y="927"/>
                        <a:pt x="199" y="1018"/>
                        <a:pt x="274" y="1069"/>
                      </a:cubicBezTo>
                      <a:cubicBezTo>
                        <a:pt x="349" y="1120"/>
                        <a:pt x="523" y="1170"/>
                        <a:pt x="547" y="1139"/>
                      </a:cubicBezTo>
                      <a:cubicBezTo>
                        <a:pt x="571" y="1108"/>
                        <a:pt x="442" y="973"/>
                        <a:pt x="418" y="882"/>
                      </a:cubicBezTo>
                      <a:cubicBezTo>
                        <a:pt x="394" y="791"/>
                        <a:pt x="389" y="692"/>
                        <a:pt x="403" y="594"/>
                      </a:cubicBezTo>
                      <a:cubicBezTo>
                        <a:pt x="417" y="496"/>
                        <a:pt x="480" y="386"/>
                        <a:pt x="504" y="292"/>
                      </a:cubicBezTo>
                      <a:cubicBezTo>
                        <a:pt x="528" y="198"/>
                        <a:pt x="576" y="64"/>
                        <a:pt x="547" y="32"/>
                      </a:cubicBezTo>
                      <a:cubicBezTo>
                        <a:pt x="518" y="0"/>
                        <a:pt x="405" y="71"/>
                        <a:pt x="331" y="102"/>
                      </a:cubicBezTo>
                      <a:cubicBezTo>
                        <a:pt x="257" y="133"/>
                        <a:pt x="156" y="150"/>
                        <a:pt x="101" y="220"/>
                      </a:cubicBezTo>
                      <a:close/>
                    </a:path>
                  </a:pathLst>
                </a:custGeom>
                <a:solidFill>
                  <a:srgbClr val="9966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pt-BR" dirty="0"/>
                </a:p>
              </p:txBody>
            </p:sp>
          </p:grpSp>
        </p:grpSp>
        <p:sp>
          <p:nvSpPr>
            <p:cNvPr id="106" name="Text Box 26"/>
            <p:cNvSpPr txBox="1">
              <a:spLocks noChangeArrowheads="1"/>
            </p:cNvSpPr>
            <p:nvPr/>
          </p:nvSpPr>
          <p:spPr bwMode="auto">
            <a:xfrm>
              <a:off x="2200" y="1281"/>
              <a:ext cx="1235" cy="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800" b="1" dirty="0" smtClean="0">
                  <a:solidFill>
                    <a:schemeClr val="tx2">
                      <a:lumMod val="75000"/>
                    </a:schemeClr>
                  </a:solidFill>
                  <a:latin typeface="Arial" charset="0"/>
                </a:rPr>
                <a:t>Célula </a:t>
              </a:r>
              <a:r>
                <a:rPr lang="en-US" sz="1800" b="1" dirty="0">
                  <a:solidFill>
                    <a:schemeClr val="tx2">
                      <a:lumMod val="75000"/>
                    </a:schemeClr>
                  </a:solidFill>
                  <a:latin typeface="Arial" charset="0"/>
                </a:rPr>
                <a:t>Sinalizadora</a:t>
              </a:r>
            </a:p>
          </p:txBody>
        </p:sp>
        <p:sp>
          <p:nvSpPr>
            <p:cNvPr id="107" name="Text Box 27"/>
            <p:cNvSpPr txBox="1">
              <a:spLocks noChangeArrowheads="1"/>
            </p:cNvSpPr>
            <p:nvPr/>
          </p:nvSpPr>
          <p:spPr bwMode="auto">
            <a:xfrm>
              <a:off x="1738" y="3216"/>
              <a:ext cx="760" cy="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800" b="1" dirty="0" smtClean="0">
                  <a:solidFill>
                    <a:schemeClr val="tx2">
                      <a:lumMod val="75000"/>
                    </a:schemeClr>
                  </a:solidFill>
                  <a:latin typeface="Arial" charset="0"/>
                </a:rPr>
                <a:t>Célula-alvo</a:t>
              </a:r>
              <a:endParaRPr lang="en-US" sz="1800" b="1" dirty="0">
                <a:solidFill>
                  <a:schemeClr val="tx2">
                    <a:lumMod val="75000"/>
                  </a:schemeClr>
                </a:solidFill>
                <a:latin typeface="Arial" charset="0"/>
              </a:endParaRPr>
            </a:p>
          </p:txBody>
        </p:sp>
      </p:grpSp>
      <p:grpSp>
        <p:nvGrpSpPr>
          <p:cNvPr id="10" name="Grupo 119"/>
          <p:cNvGrpSpPr/>
          <p:nvPr/>
        </p:nvGrpSpPr>
        <p:grpSpPr>
          <a:xfrm>
            <a:off x="2659360" y="3449568"/>
            <a:ext cx="4246142" cy="1505618"/>
            <a:chOff x="2699792" y="3913093"/>
            <a:chExt cx="4246142" cy="1505618"/>
          </a:xfrm>
        </p:grpSpPr>
        <p:sp>
          <p:nvSpPr>
            <p:cNvPr id="121" name="Line 30"/>
            <p:cNvSpPr>
              <a:spLocks noChangeShapeType="1"/>
            </p:cNvSpPr>
            <p:nvPr/>
          </p:nvSpPr>
          <p:spPr bwMode="auto">
            <a:xfrm>
              <a:off x="4860032" y="4005064"/>
              <a:ext cx="0" cy="470601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pt-BR" dirty="0"/>
            </a:p>
          </p:txBody>
        </p:sp>
        <p:sp>
          <p:nvSpPr>
            <p:cNvPr id="122" name="Line 31"/>
            <p:cNvSpPr>
              <a:spLocks noChangeShapeType="1"/>
            </p:cNvSpPr>
            <p:nvPr/>
          </p:nvSpPr>
          <p:spPr bwMode="auto">
            <a:xfrm rot="2706939">
              <a:off x="4062895" y="3735553"/>
              <a:ext cx="1634" cy="536339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pt-BR" dirty="0"/>
            </a:p>
          </p:txBody>
        </p:sp>
        <p:sp>
          <p:nvSpPr>
            <p:cNvPr id="123" name="Line 32"/>
            <p:cNvSpPr>
              <a:spLocks noChangeShapeType="1"/>
            </p:cNvSpPr>
            <p:nvPr/>
          </p:nvSpPr>
          <p:spPr bwMode="auto">
            <a:xfrm rot="18041338">
              <a:off x="5585793" y="3645740"/>
              <a:ext cx="1634" cy="536339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pt-BR" dirty="0"/>
            </a:p>
          </p:txBody>
        </p:sp>
        <p:grpSp>
          <p:nvGrpSpPr>
            <p:cNvPr id="11" name="Group 33"/>
            <p:cNvGrpSpPr>
              <a:grpSpLocks/>
            </p:cNvGrpSpPr>
            <p:nvPr/>
          </p:nvGrpSpPr>
          <p:grpSpPr bwMode="auto">
            <a:xfrm>
              <a:off x="3614682" y="4090571"/>
              <a:ext cx="2448903" cy="743913"/>
              <a:chOff x="1688" y="1646"/>
              <a:chExt cx="1507" cy="455"/>
            </a:xfrm>
          </p:grpSpPr>
          <p:sp>
            <p:nvSpPr>
              <p:cNvPr id="128" name="Oval 34"/>
              <p:cNvSpPr>
                <a:spLocks noChangeArrowheads="1"/>
              </p:cNvSpPr>
              <p:nvPr/>
            </p:nvSpPr>
            <p:spPr bwMode="auto">
              <a:xfrm>
                <a:off x="2386" y="1990"/>
                <a:ext cx="110" cy="111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 dirty="0"/>
              </a:p>
            </p:txBody>
          </p:sp>
          <p:sp>
            <p:nvSpPr>
              <p:cNvPr id="129" name="Oval 35"/>
              <p:cNvSpPr>
                <a:spLocks noChangeArrowheads="1"/>
              </p:cNvSpPr>
              <p:nvPr/>
            </p:nvSpPr>
            <p:spPr bwMode="auto">
              <a:xfrm>
                <a:off x="1688" y="1700"/>
                <a:ext cx="111" cy="110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 dirty="0"/>
              </a:p>
            </p:txBody>
          </p:sp>
          <p:sp>
            <p:nvSpPr>
              <p:cNvPr id="130" name="Oval 36"/>
              <p:cNvSpPr>
                <a:spLocks noChangeArrowheads="1"/>
              </p:cNvSpPr>
              <p:nvPr/>
            </p:nvSpPr>
            <p:spPr bwMode="auto">
              <a:xfrm>
                <a:off x="3084" y="1646"/>
                <a:ext cx="111" cy="111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 dirty="0"/>
              </a:p>
            </p:txBody>
          </p:sp>
        </p:grpSp>
        <p:sp>
          <p:nvSpPr>
            <p:cNvPr id="125" name="Freeform 38"/>
            <p:cNvSpPr>
              <a:spLocks/>
            </p:cNvSpPr>
            <p:nvPr/>
          </p:nvSpPr>
          <p:spPr bwMode="auto">
            <a:xfrm>
              <a:off x="2699792" y="4437112"/>
              <a:ext cx="780370" cy="313734"/>
            </a:xfrm>
            <a:custGeom>
              <a:avLst/>
              <a:gdLst/>
              <a:ahLst/>
              <a:cxnLst>
                <a:cxn ang="0">
                  <a:pos x="480" y="0"/>
                </a:cxn>
                <a:cxn ang="0">
                  <a:pos x="192" y="192"/>
                </a:cxn>
                <a:cxn ang="0">
                  <a:pos x="0" y="0"/>
                </a:cxn>
              </a:cxnLst>
              <a:rect l="0" t="0" r="r" b="b"/>
              <a:pathLst>
                <a:path w="480" h="192">
                  <a:moveTo>
                    <a:pt x="480" y="0"/>
                  </a:moveTo>
                  <a:cubicBezTo>
                    <a:pt x="376" y="96"/>
                    <a:pt x="272" y="192"/>
                    <a:pt x="192" y="192"/>
                  </a:cubicBezTo>
                  <a:cubicBezTo>
                    <a:pt x="112" y="192"/>
                    <a:pt x="56" y="96"/>
                    <a:pt x="0" y="0"/>
                  </a:cubicBezTo>
                </a:path>
              </a:pathLst>
            </a:custGeom>
            <a:ln>
              <a:headEnd type="none" w="med" len="med"/>
              <a:tailEnd type="triangl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pt-BR" dirty="0"/>
            </a:p>
          </p:txBody>
        </p:sp>
        <p:sp>
          <p:nvSpPr>
            <p:cNvPr id="126" name="Freeform 39"/>
            <p:cNvSpPr>
              <a:spLocks/>
            </p:cNvSpPr>
            <p:nvPr/>
          </p:nvSpPr>
          <p:spPr bwMode="auto">
            <a:xfrm flipH="1">
              <a:off x="6165564" y="4269841"/>
              <a:ext cx="780370" cy="313734"/>
            </a:xfrm>
            <a:custGeom>
              <a:avLst/>
              <a:gdLst/>
              <a:ahLst/>
              <a:cxnLst>
                <a:cxn ang="0">
                  <a:pos x="480" y="0"/>
                </a:cxn>
                <a:cxn ang="0">
                  <a:pos x="192" y="192"/>
                </a:cxn>
                <a:cxn ang="0">
                  <a:pos x="0" y="0"/>
                </a:cxn>
              </a:cxnLst>
              <a:rect l="0" t="0" r="r" b="b"/>
              <a:pathLst>
                <a:path w="480" h="192">
                  <a:moveTo>
                    <a:pt x="480" y="0"/>
                  </a:moveTo>
                  <a:cubicBezTo>
                    <a:pt x="376" y="96"/>
                    <a:pt x="272" y="192"/>
                    <a:pt x="192" y="192"/>
                  </a:cubicBezTo>
                  <a:cubicBezTo>
                    <a:pt x="112" y="192"/>
                    <a:pt x="56" y="96"/>
                    <a:pt x="0" y="0"/>
                  </a:cubicBezTo>
                </a:path>
              </a:pathLst>
            </a:custGeom>
            <a:ln>
              <a:headEnd type="none" w="med" len="med"/>
              <a:tailEnd type="triangl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pt-BR" dirty="0"/>
            </a:p>
          </p:txBody>
        </p:sp>
        <p:sp>
          <p:nvSpPr>
            <p:cNvPr id="127" name="Line 40"/>
            <p:cNvSpPr>
              <a:spLocks noChangeShapeType="1"/>
            </p:cNvSpPr>
            <p:nvPr/>
          </p:nvSpPr>
          <p:spPr bwMode="auto">
            <a:xfrm>
              <a:off x="4853472" y="5026543"/>
              <a:ext cx="0" cy="392168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pt-BR" dirty="0"/>
            </a:p>
          </p:txBody>
        </p:sp>
      </p:grpSp>
      <p:grpSp>
        <p:nvGrpSpPr>
          <p:cNvPr id="12" name="Grupo 130"/>
          <p:cNvGrpSpPr/>
          <p:nvPr/>
        </p:nvGrpSpPr>
        <p:grpSpPr>
          <a:xfrm>
            <a:off x="4394065" y="3028554"/>
            <a:ext cx="3167756" cy="1842578"/>
            <a:chOff x="4434497" y="3492079"/>
            <a:chExt cx="3167756" cy="1842578"/>
          </a:xfrm>
        </p:grpSpPr>
        <p:grpSp>
          <p:nvGrpSpPr>
            <p:cNvPr id="13" name="Group 42"/>
            <p:cNvGrpSpPr>
              <a:grpSpLocks/>
            </p:cNvGrpSpPr>
            <p:nvPr/>
          </p:nvGrpSpPr>
          <p:grpSpPr bwMode="auto">
            <a:xfrm>
              <a:off x="4434501" y="3492086"/>
              <a:ext cx="864048" cy="322391"/>
              <a:chOff x="2175" y="1342"/>
              <a:chExt cx="531" cy="199"/>
            </a:xfrm>
          </p:grpSpPr>
          <p:sp>
            <p:nvSpPr>
              <p:cNvPr id="135" name="Oval 43"/>
              <p:cNvSpPr>
                <a:spLocks noChangeArrowheads="1"/>
              </p:cNvSpPr>
              <p:nvPr/>
            </p:nvSpPr>
            <p:spPr bwMode="auto">
              <a:xfrm>
                <a:off x="2175" y="1342"/>
                <a:ext cx="110" cy="111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 dirty="0"/>
              </a:p>
            </p:txBody>
          </p:sp>
          <p:sp>
            <p:nvSpPr>
              <p:cNvPr id="136" name="Oval 44"/>
              <p:cNvSpPr>
                <a:spLocks noChangeArrowheads="1"/>
              </p:cNvSpPr>
              <p:nvPr/>
            </p:nvSpPr>
            <p:spPr bwMode="auto">
              <a:xfrm>
                <a:off x="2374" y="1431"/>
                <a:ext cx="111" cy="110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 dirty="0"/>
              </a:p>
            </p:txBody>
          </p:sp>
          <p:sp>
            <p:nvSpPr>
              <p:cNvPr id="137" name="Oval 45"/>
              <p:cNvSpPr>
                <a:spLocks noChangeArrowheads="1"/>
              </p:cNvSpPr>
              <p:nvPr/>
            </p:nvSpPr>
            <p:spPr bwMode="auto">
              <a:xfrm>
                <a:off x="2595" y="1364"/>
                <a:ext cx="111" cy="111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 dirty="0"/>
              </a:p>
            </p:txBody>
          </p:sp>
        </p:grpSp>
        <p:sp>
          <p:nvSpPr>
            <p:cNvPr id="133" name="Text Box 46"/>
            <p:cNvSpPr txBox="1">
              <a:spLocks noChangeArrowheads="1"/>
            </p:cNvSpPr>
            <p:nvPr/>
          </p:nvSpPr>
          <p:spPr bwMode="auto">
            <a:xfrm>
              <a:off x="5840232" y="4965325"/>
              <a:ext cx="176202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800" dirty="0">
                  <a:solidFill>
                    <a:srgbClr val="FF0000"/>
                  </a:solidFill>
                  <a:latin typeface="Arial" charset="0"/>
                </a:rPr>
                <a:t>Mediador Local</a:t>
              </a:r>
            </a:p>
          </p:txBody>
        </p:sp>
        <p:sp>
          <p:nvSpPr>
            <p:cNvPr id="134" name="Line 47"/>
            <p:cNvSpPr>
              <a:spLocks noChangeShapeType="1"/>
            </p:cNvSpPr>
            <p:nvPr/>
          </p:nvSpPr>
          <p:spPr bwMode="auto">
            <a:xfrm>
              <a:off x="4987032" y="3886920"/>
              <a:ext cx="875220" cy="1132112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pt-BR" dirty="0"/>
            </a:p>
          </p:txBody>
        </p:sp>
      </p:grpSp>
      <p:sp>
        <p:nvSpPr>
          <p:cNvPr id="47" name="Rectangle 2"/>
          <p:cNvSpPr txBox="1">
            <a:spLocks noChangeArrowheads="1"/>
          </p:cNvSpPr>
          <p:nvPr/>
        </p:nvSpPr>
        <p:spPr>
          <a:xfrm>
            <a:off x="251520" y="-132928"/>
            <a:ext cx="860425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defRPr/>
            </a:pPr>
            <a:r>
              <a:rPr lang="pt-BR" sz="1800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Comunicação Celular</a:t>
            </a:r>
          </a:p>
        </p:txBody>
      </p:sp>
      <p:sp>
        <p:nvSpPr>
          <p:cNvPr id="43" name="Retângulo 42"/>
          <p:cNvSpPr/>
          <p:nvPr/>
        </p:nvSpPr>
        <p:spPr>
          <a:xfrm>
            <a:off x="0" y="6143644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dirty="0" smtClean="0"/>
              <a:t>Exemplo: liberação de histamina e </a:t>
            </a:r>
            <a:r>
              <a:rPr lang="pt-BR" sz="3200" dirty="0" err="1" smtClean="0"/>
              <a:t>citocinas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2515391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928694"/>
          </a:xfrm>
        </p:spPr>
        <p:txBody>
          <a:bodyPr>
            <a:normAutofit/>
          </a:bodyPr>
          <a:lstStyle/>
          <a:p>
            <a:pPr algn="ctr"/>
            <a:r>
              <a:rPr lang="pt-BR" altLang="pt-BR" sz="4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POTENCIAL DE AÇÃO</a:t>
            </a:r>
            <a:endParaRPr lang="pt-BR" sz="48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500174"/>
            <a:ext cx="9144000" cy="5357826"/>
          </a:xfrm>
        </p:spPr>
        <p:txBody>
          <a:bodyPr>
            <a:normAutofit fontScale="92500"/>
          </a:bodyPr>
          <a:lstStyle/>
          <a:p>
            <a:r>
              <a:rPr lang="pt-BR" sz="3600" dirty="0" smtClean="0">
                <a:latin typeface="Arial" pitchFamily="34" charset="0"/>
                <a:cs typeface="Arial" pitchFamily="34" charset="0"/>
              </a:rPr>
              <a:t>Alteração rápida na polaridade da voltagem, de negativa para positiva e de volta para negativa, na membrana celular. Esse ciclo completo dura poucos </a:t>
            </a:r>
            <a:r>
              <a:rPr lang="pt-BR" sz="3600" dirty="0" err="1" smtClean="0">
                <a:latin typeface="Arial" pitchFamily="34" charset="0"/>
                <a:cs typeface="Arial" pitchFamily="34" charset="0"/>
              </a:rPr>
              <a:t>milisegundos</a:t>
            </a:r>
            <a:r>
              <a:rPr lang="pt-BR" sz="36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pt-BR" sz="3600" dirty="0" err="1" smtClean="0">
                <a:latin typeface="Arial" pitchFamily="34" charset="0"/>
                <a:cs typeface="Arial" pitchFamily="34" charset="0"/>
              </a:rPr>
              <a:t>ms</a:t>
            </a:r>
            <a:r>
              <a:rPr lang="pt-BR" sz="3600" dirty="0" smtClean="0">
                <a:latin typeface="Arial" pitchFamily="34" charset="0"/>
                <a:cs typeface="Arial" pitchFamily="34" charset="0"/>
              </a:rPr>
              <a:t>). </a:t>
            </a:r>
          </a:p>
          <a:p>
            <a:pPr marL="109728" indent="0">
              <a:buNone/>
            </a:pPr>
            <a:endParaRPr lang="pt-BR" sz="36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3600" dirty="0" smtClean="0">
                <a:latin typeface="Arial" pitchFamily="34" charset="0"/>
                <a:cs typeface="Arial" pitchFamily="34" charset="0"/>
              </a:rPr>
              <a:t>O PA não permanece em um local da célula, ele percorre a membrana (</a:t>
            </a:r>
            <a:r>
              <a:rPr lang="pt-BR" sz="3600" b="1" dirty="0" smtClean="0">
                <a:latin typeface="Arial" pitchFamily="34" charset="0"/>
                <a:cs typeface="Arial" pitchFamily="34" charset="0"/>
              </a:rPr>
              <a:t>propagação</a:t>
            </a:r>
            <a:r>
              <a:rPr lang="pt-BR" sz="3600" dirty="0" smtClean="0">
                <a:latin typeface="Arial" pitchFamily="34" charset="0"/>
                <a:cs typeface="Arial" pitchFamily="34" charset="0"/>
              </a:rPr>
              <a:t>). Ele pode percorrer longas distâncias no axônio; por exemplo, para transmitir sinais da medula espinhal para os músculos do pé.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642942"/>
          </a:xfrm>
        </p:spPr>
        <p:txBody>
          <a:bodyPr>
            <a:noAutofit/>
          </a:bodyPr>
          <a:lstStyle/>
          <a:p>
            <a:pPr algn="ctr"/>
            <a:r>
              <a:rPr lang="pt-BR" sz="4400" b="1" dirty="0" smtClean="0"/>
              <a:t>DIAPEDESE</a:t>
            </a:r>
            <a:endParaRPr lang="pt-BR" sz="4400" b="1" dirty="0"/>
          </a:p>
        </p:txBody>
      </p:sp>
      <p:pic>
        <p:nvPicPr>
          <p:cNvPr id="4" name="Espaço Reservado para Conteúdo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071546"/>
            <a:ext cx="8358246" cy="5786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97388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>
                <a:hlinkClick r:id="rId2"/>
              </a:rPr>
              <a:t>https://www.youtube.com/watch?v=7gGfoDL2fwU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485440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714380"/>
          </a:xfrm>
        </p:spPr>
        <p:txBody>
          <a:bodyPr>
            <a:normAutofit fontScale="90000"/>
          </a:bodyPr>
          <a:lstStyle/>
          <a:p>
            <a:pPr algn="ctr"/>
            <a:r>
              <a:rPr lang="pt-BR" sz="4800" b="1" dirty="0" smtClean="0"/>
              <a:t>CITOCINAS</a:t>
            </a:r>
            <a:endParaRPr lang="pt-BR" sz="4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142984"/>
            <a:ext cx="9144000" cy="5715016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endParaRPr lang="pt-BR" dirty="0" smtClean="0"/>
          </a:p>
          <a:p>
            <a:r>
              <a:rPr lang="pt-BR" dirty="0" smtClean="0"/>
              <a:t>As células nucleadas sintetizam e secretam </a:t>
            </a:r>
            <a:r>
              <a:rPr lang="pt-BR" dirty="0" err="1" smtClean="0"/>
              <a:t>citocina</a:t>
            </a:r>
            <a:r>
              <a:rPr lang="pt-BR" dirty="0" smtClean="0"/>
              <a:t> como resposta a um estímulo. </a:t>
            </a:r>
          </a:p>
          <a:p>
            <a:r>
              <a:rPr lang="pt-BR" dirty="0" smtClean="0"/>
              <a:t>controlam o desenvolvimento celular, a diferenciação e a resposta imunológica. </a:t>
            </a:r>
          </a:p>
          <a:p>
            <a:r>
              <a:rPr lang="pt-BR" dirty="0" smtClean="0"/>
              <a:t>No desenvolvimento e diferenciação as </a:t>
            </a:r>
            <a:r>
              <a:rPr lang="pt-BR" dirty="0" err="1" smtClean="0"/>
              <a:t>citocinas</a:t>
            </a:r>
            <a:r>
              <a:rPr lang="pt-BR" dirty="0" smtClean="0"/>
              <a:t> funcionam como substâncias </a:t>
            </a:r>
            <a:r>
              <a:rPr lang="pt-BR" dirty="0" err="1" smtClean="0"/>
              <a:t>autócrinas</a:t>
            </a:r>
            <a:r>
              <a:rPr lang="pt-BR" dirty="0" smtClean="0"/>
              <a:t> ou </a:t>
            </a:r>
            <a:r>
              <a:rPr lang="pt-BR" dirty="0" err="1" smtClean="0"/>
              <a:t>parácrinas</a:t>
            </a:r>
            <a:r>
              <a:rPr lang="pt-BR" dirty="0" smtClean="0"/>
              <a:t>. </a:t>
            </a:r>
          </a:p>
          <a:p>
            <a:r>
              <a:rPr lang="pt-BR" dirty="0" smtClean="0"/>
              <a:t>No estresse e na inflamação, atuam sobre alvos relativamente distantes e são transportadas através da circulação, assim como os hormônios.</a:t>
            </a:r>
          </a:p>
          <a:p>
            <a:r>
              <a:rPr lang="pt-BR" smtClean="0"/>
              <a:t>Diferentes </a:t>
            </a:r>
            <a:r>
              <a:rPr lang="pt-BR" dirty="0" smtClean="0"/>
              <a:t>dos hormônios por atuarem em um espectro mais amplo de célula-alvo. </a:t>
            </a:r>
          </a:p>
          <a:p>
            <a:r>
              <a:rPr lang="pt-BR" dirty="0" smtClean="0"/>
              <a:t>São sintetizadas sob demanda </a:t>
            </a:r>
          </a:p>
          <a:p>
            <a:r>
              <a:rPr lang="pt-BR" dirty="0" smtClean="0"/>
              <a:t>a </a:t>
            </a:r>
            <a:r>
              <a:rPr lang="pt-BR" dirty="0" err="1" smtClean="0"/>
              <a:t>eritropoietina</a:t>
            </a:r>
            <a:r>
              <a:rPr lang="pt-BR" dirty="0" smtClean="0"/>
              <a:t>, a molécula que controla a síntese dos eritrócitos, é por tradição considerada um hormônio, mas funcionalmente se ajusta à definição de uma </a:t>
            </a:r>
            <a:r>
              <a:rPr lang="pt-BR" dirty="0" err="1" smtClean="0"/>
              <a:t>citocina</a:t>
            </a:r>
            <a:r>
              <a:rPr lang="pt-BR" dirty="0" smtClean="0"/>
              <a:t>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88244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642918"/>
            <a:ext cx="9144000" cy="1428760"/>
          </a:xfrm>
        </p:spPr>
        <p:txBody>
          <a:bodyPr>
            <a:normAutofit/>
          </a:bodyPr>
          <a:lstStyle/>
          <a:p>
            <a:pPr algn="ctr"/>
            <a:r>
              <a:rPr lang="pt-BR" dirty="0" smtClean="0">
                <a:solidFill>
                  <a:srgbClr val="FF0000"/>
                </a:solidFill>
              </a:rPr>
              <a:t>MÉTODOS DE COMUNICAÇÃO ENTRE AS CÉLULAS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85720" y="2249424"/>
            <a:ext cx="8858280" cy="43251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BR" sz="3200" b="1" dirty="0" smtClean="0"/>
              <a:t>COMUNICAÇÃO DE LONGA DISTÂNCIA </a:t>
            </a:r>
          </a:p>
          <a:p>
            <a:r>
              <a:rPr lang="pt-BR" sz="3200" dirty="0" smtClean="0"/>
              <a:t>ocorre pela combinação de sinais elétricos carregados por células nervosas e sinais químicos transportados no sangue. </a:t>
            </a:r>
          </a:p>
          <a:p>
            <a:endParaRPr lang="pt-BR" sz="3200" dirty="0" smtClean="0"/>
          </a:p>
          <a:p>
            <a:r>
              <a:rPr lang="pt-BR" sz="3200" dirty="0" smtClean="0"/>
              <a:t>sob a responsabilidade dos sistemas nervoso (sinais elétricos e neurotransmissores) e endócrino (hormônios)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23"/>
          <p:cNvGrpSpPr/>
          <p:nvPr/>
        </p:nvGrpSpPr>
        <p:grpSpPr>
          <a:xfrm>
            <a:off x="2195736" y="3071810"/>
            <a:ext cx="4857784" cy="2252570"/>
            <a:chOff x="2357422" y="2871176"/>
            <a:chExt cx="4857784" cy="2252570"/>
          </a:xfrm>
        </p:grpSpPr>
        <p:sp>
          <p:nvSpPr>
            <p:cNvPr id="121" name="CaixaDeTexto 120"/>
            <p:cNvSpPr txBox="1"/>
            <p:nvPr/>
          </p:nvSpPr>
          <p:spPr>
            <a:xfrm>
              <a:off x="2357422" y="2871176"/>
              <a:ext cx="1500198" cy="338554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600" b="1" dirty="0" smtClean="0">
                  <a:latin typeface="Times New Roman" pitchFamily="18" charset="0"/>
                  <a:cs typeface="Times New Roman" pitchFamily="18" charset="0"/>
                </a:rPr>
                <a:t>neurônio</a:t>
              </a:r>
              <a:endParaRPr lang="pt-BR" sz="16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2" name="CaixaDeTexto 121"/>
            <p:cNvSpPr txBox="1"/>
            <p:nvPr/>
          </p:nvSpPr>
          <p:spPr>
            <a:xfrm>
              <a:off x="2643174" y="4538971"/>
              <a:ext cx="928694" cy="584775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600" b="1" dirty="0" smtClean="0">
                  <a:latin typeface="Times New Roman" pitchFamily="18" charset="0"/>
                  <a:cs typeface="Times New Roman" pitchFamily="18" charset="0"/>
                </a:rPr>
                <a:t>corpo celular</a:t>
              </a:r>
              <a:endParaRPr lang="pt-BR" sz="16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3" name="CaixaDeTexto 122"/>
            <p:cNvSpPr txBox="1"/>
            <p:nvPr/>
          </p:nvSpPr>
          <p:spPr>
            <a:xfrm>
              <a:off x="3714744" y="4110343"/>
              <a:ext cx="928694" cy="338554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600" b="1" dirty="0" smtClean="0">
                  <a:latin typeface="Times New Roman" pitchFamily="18" charset="0"/>
                  <a:cs typeface="Times New Roman" pitchFamily="18" charset="0"/>
                </a:rPr>
                <a:t>axônio</a:t>
              </a:r>
              <a:endParaRPr lang="pt-BR" sz="16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5" name="CaixaDeTexto 124"/>
            <p:cNvSpPr txBox="1"/>
            <p:nvPr/>
          </p:nvSpPr>
          <p:spPr>
            <a:xfrm>
              <a:off x="6286512" y="4357694"/>
              <a:ext cx="928694" cy="338554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pPr algn="ctr"/>
              <a:endParaRPr lang="pt-BR" sz="16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6" name="CaixaDeTexto 125"/>
            <p:cNvSpPr txBox="1"/>
            <p:nvPr/>
          </p:nvSpPr>
          <p:spPr>
            <a:xfrm>
              <a:off x="4500562" y="4525970"/>
              <a:ext cx="1357322" cy="276999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neurotransmissor</a:t>
              </a:r>
              <a:endParaRPr lang="pt-BR" sz="1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" name="Group 126"/>
          <p:cNvGrpSpPr>
            <a:grpSpLocks/>
          </p:cNvGrpSpPr>
          <p:nvPr/>
        </p:nvGrpSpPr>
        <p:grpSpPr bwMode="auto">
          <a:xfrm>
            <a:off x="764084" y="3097213"/>
            <a:ext cx="5707063" cy="2122487"/>
            <a:chOff x="528" y="1728"/>
            <a:chExt cx="3595" cy="1337"/>
          </a:xfrm>
        </p:grpSpPr>
        <p:grpSp>
          <p:nvGrpSpPr>
            <p:cNvPr id="4" name="Group 127"/>
            <p:cNvGrpSpPr>
              <a:grpSpLocks/>
            </p:cNvGrpSpPr>
            <p:nvPr/>
          </p:nvGrpSpPr>
          <p:grpSpPr bwMode="auto">
            <a:xfrm>
              <a:off x="570" y="1728"/>
              <a:ext cx="3553" cy="960"/>
              <a:chOff x="570" y="1728"/>
              <a:chExt cx="3553" cy="960"/>
            </a:xfrm>
          </p:grpSpPr>
          <p:grpSp>
            <p:nvGrpSpPr>
              <p:cNvPr id="6" name="Group 128"/>
              <p:cNvGrpSpPr>
                <a:grpSpLocks/>
              </p:cNvGrpSpPr>
              <p:nvPr/>
            </p:nvGrpSpPr>
            <p:grpSpPr bwMode="auto">
              <a:xfrm>
                <a:off x="570" y="1728"/>
                <a:ext cx="3553" cy="960"/>
                <a:chOff x="-2160" y="1217"/>
                <a:chExt cx="6869" cy="1855"/>
              </a:xfrm>
            </p:grpSpPr>
            <p:grpSp>
              <p:nvGrpSpPr>
                <p:cNvPr id="7" name="Group 129"/>
                <p:cNvGrpSpPr>
                  <a:grpSpLocks/>
                </p:cNvGrpSpPr>
                <p:nvPr/>
              </p:nvGrpSpPr>
              <p:grpSpPr bwMode="auto">
                <a:xfrm>
                  <a:off x="-2160" y="1344"/>
                  <a:ext cx="3666" cy="1728"/>
                  <a:chOff x="591" y="1308"/>
                  <a:chExt cx="3666" cy="1728"/>
                </a:xfrm>
              </p:grpSpPr>
              <p:sp>
                <p:nvSpPr>
                  <p:cNvPr id="104" name="Freeform 130"/>
                  <p:cNvSpPr>
                    <a:spLocks/>
                  </p:cNvSpPr>
                  <p:nvPr/>
                </p:nvSpPr>
                <p:spPr bwMode="auto">
                  <a:xfrm>
                    <a:off x="591" y="1308"/>
                    <a:ext cx="3666" cy="1728"/>
                  </a:xfrm>
                  <a:custGeom>
                    <a:avLst/>
                    <a:gdLst/>
                    <a:ahLst/>
                    <a:cxnLst>
                      <a:cxn ang="0">
                        <a:pos x="1612" y="679"/>
                      </a:cxn>
                      <a:cxn ang="0">
                        <a:pos x="1382" y="190"/>
                      </a:cxn>
                      <a:cxn ang="0">
                        <a:pos x="748" y="31"/>
                      </a:cxn>
                      <a:cxn ang="0">
                        <a:pos x="215" y="377"/>
                      </a:cxn>
                      <a:cxn ang="0">
                        <a:pos x="14" y="895"/>
                      </a:cxn>
                      <a:cxn ang="0">
                        <a:pos x="129" y="1327"/>
                      </a:cxn>
                      <a:cxn ang="0">
                        <a:pos x="446" y="1658"/>
                      </a:cxn>
                      <a:cxn ang="0">
                        <a:pos x="993" y="1716"/>
                      </a:cxn>
                      <a:cxn ang="0">
                        <a:pos x="1324" y="1586"/>
                      </a:cxn>
                      <a:cxn ang="0">
                        <a:pos x="1497" y="1428"/>
                      </a:cxn>
                      <a:cxn ang="0">
                        <a:pos x="1585" y="1140"/>
                      </a:cxn>
                      <a:cxn ang="0">
                        <a:pos x="2174" y="1111"/>
                      </a:cxn>
                      <a:cxn ang="0">
                        <a:pos x="3457" y="1140"/>
                      </a:cxn>
                      <a:cxn ang="0">
                        <a:pos x="3427" y="924"/>
                      </a:cxn>
                      <a:cxn ang="0">
                        <a:pos x="3484" y="708"/>
                      </a:cxn>
                      <a:cxn ang="0">
                        <a:pos x="2721" y="679"/>
                      </a:cxn>
                      <a:cxn ang="0">
                        <a:pos x="2017" y="660"/>
                      </a:cxn>
                      <a:cxn ang="0">
                        <a:pos x="1612" y="679"/>
                      </a:cxn>
                    </a:cxnLst>
                    <a:rect l="0" t="0" r="r" b="b"/>
                    <a:pathLst>
                      <a:path w="3666" h="1728">
                        <a:moveTo>
                          <a:pt x="1612" y="679"/>
                        </a:moveTo>
                        <a:cubicBezTo>
                          <a:pt x="1506" y="601"/>
                          <a:pt x="1526" y="298"/>
                          <a:pt x="1382" y="190"/>
                        </a:cubicBezTo>
                        <a:cubicBezTo>
                          <a:pt x="1238" y="82"/>
                          <a:pt x="942" y="0"/>
                          <a:pt x="748" y="31"/>
                        </a:cubicBezTo>
                        <a:cubicBezTo>
                          <a:pt x="554" y="62"/>
                          <a:pt x="337" y="233"/>
                          <a:pt x="215" y="377"/>
                        </a:cubicBezTo>
                        <a:cubicBezTo>
                          <a:pt x="93" y="521"/>
                          <a:pt x="28" y="737"/>
                          <a:pt x="14" y="895"/>
                        </a:cubicBezTo>
                        <a:cubicBezTo>
                          <a:pt x="0" y="1053"/>
                          <a:pt x="57" y="1200"/>
                          <a:pt x="129" y="1327"/>
                        </a:cubicBezTo>
                        <a:cubicBezTo>
                          <a:pt x="201" y="1454"/>
                          <a:pt x="302" y="1593"/>
                          <a:pt x="446" y="1658"/>
                        </a:cubicBezTo>
                        <a:cubicBezTo>
                          <a:pt x="590" y="1723"/>
                          <a:pt x="847" y="1728"/>
                          <a:pt x="993" y="1716"/>
                        </a:cubicBezTo>
                        <a:cubicBezTo>
                          <a:pt x="1139" y="1704"/>
                          <a:pt x="1240" y="1634"/>
                          <a:pt x="1324" y="1586"/>
                        </a:cubicBezTo>
                        <a:cubicBezTo>
                          <a:pt x="1408" y="1538"/>
                          <a:pt x="1454" y="1502"/>
                          <a:pt x="1497" y="1428"/>
                        </a:cubicBezTo>
                        <a:cubicBezTo>
                          <a:pt x="1540" y="1354"/>
                          <a:pt x="1472" y="1193"/>
                          <a:pt x="1585" y="1140"/>
                        </a:cubicBezTo>
                        <a:cubicBezTo>
                          <a:pt x="1698" y="1087"/>
                          <a:pt x="1862" y="1111"/>
                          <a:pt x="2174" y="1111"/>
                        </a:cubicBezTo>
                        <a:cubicBezTo>
                          <a:pt x="2486" y="1111"/>
                          <a:pt x="3248" y="1171"/>
                          <a:pt x="3457" y="1140"/>
                        </a:cubicBezTo>
                        <a:cubicBezTo>
                          <a:pt x="3666" y="1109"/>
                          <a:pt x="3423" y="996"/>
                          <a:pt x="3427" y="924"/>
                        </a:cubicBezTo>
                        <a:cubicBezTo>
                          <a:pt x="3431" y="852"/>
                          <a:pt x="3602" y="749"/>
                          <a:pt x="3484" y="708"/>
                        </a:cubicBezTo>
                        <a:cubicBezTo>
                          <a:pt x="3366" y="667"/>
                          <a:pt x="2965" y="687"/>
                          <a:pt x="2721" y="679"/>
                        </a:cubicBezTo>
                        <a:cubicBezTo>
                          <a:pt x="2477" y="671"/>
                          <a:pt x="2202" y="660"/>
                          <a:pt x="2017" y="660"/>
                        </a:cubicBezTo>
                        <a:cubicBezTo>
                          <a:pt x="1832" y="660"/>
                          <a:pt x="1718" y="757"/>
                          <a:pt x="1612" y="679"/>
                        </a:cubicBezTo>
                        <a:close/>
                      </a:path>
                    </a:pathLst>
                  </a:custGeom>
                  <a:solidFill>
                    <a:srgbClr val="FFCCCC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pt-BR" dirty="0"/>
                  </a:p>
                </p:txBody>
              </p:sp>
              <p:sp>
                <p:nvSpPr>
                  <p:cNvPr id="105" name="Freeform 131"/>
                  <p:cNvSpPr>
                    <a:spLocks/>
                  </p:cNvSpPr>
                  <p:nvPr/>
                </p:nvSpPr>
                <p:spPr bwMode="auto">
                  <a:xfrm>
                    <a:off x="816" y="1584"/>
                    <a:ext cx="771" cy="1157"/>
                  </a:xfrm>
                  <a:custGeom>
                    <a:avLst/>
                    <a:gdLst/>
                    <a:ahLst/>
                    <a:cxnLst>
                      <a:cxn ang="0">
                        <a:pos x="259" y="102"/>
                      </a:cxn>
                      <a:cxn ang="0">
                        <a:pos x="86" y="291"/>
                      </a:cxn>
                      <a:cxn ang="0">
                        <a:pos x="0" y="577"/>
                      </a:cxn>
                      <a:cxn ang="0">
                        <a:pos x="88" y="898"/>
                      </a:cxn>
                      <a:cxn ang="0">
                        <a:pos x="390" y="1143"/>
                      </a:cxn>
                      <a:cxn ang="0">
                        <a:pos x="491" y="812"/>
                      </a:cxn>
                      <a:cxn ang="0">
                        <a:pos x="576" y="563"/>
                      </a:cxn>
                      <a:cxn ang="0">
                        <a:pos x="750" y="380"/>
                      </a:cxn>
                      <a:cxn ang="0">
                        <a:pos x="704" y="56"/>
                      </a:cxn>
                      <a:cxn ang="0">
                        <a:pos x="500" y="45"/>
                      </a:cxn>
                      <a:cxn ang="0">
                        <a:pos x="259" y="102"/>
                      </a:cxn>
                    </a:cxnLst>
                    <a:rect l="0" t="0" r="r" b="b"/>
                    <a:pathLst>
                      <a:path w="771" h="1157">
                        <a:moveTo>
                          <a:pt x="259" y="102"/>
                        </a:moveTo>
                        <a:cubicBezTo>
                          <a:pt x="190" y="143"/>
                          <a:pt x="129" y="212"/>
                          <a:pt x="86" y="291"/>
                        </a:cubicBezTo>
                        <a:cubicBezTo>
                          <a:pt x="43" y="370"/>
                          <a:pt x="0" y="476"/>
                          <a:pt x="0" y="577"/>
                        </a:cubicBezTo>
                        <a:cubicBezTo>
                          <a:pt x="0" y="678"/>
                          <a:pt x="23" y="804"/>
                          <a:pt x="88" y="898"/>
                        </a:cubicBezTo>
                        <a:cubicBezTo>
                          <a:pt x="153" y="992"/>
                          <a:pt x="323" y="1157"/>
                          <a:pt x="390" y="1143"/>
                        </a:cubicBezTo>
                        <a:cubicBezTo>
                          <a:pt x="457" y="1129"/>
                          <a:pt x="460" y="909"/>
                          <a:pt x="491" y="812"/>
                        </a:cubicBezTo>
                        <a:cubicBezTo>
                          <a:pt x="522" y="715"/>
                          <a:pt x="533" y="635"/>
                          <a:pt x="576" y="563"/>
                        </a:cubicBezTo>
                        <a:cubicBezTo>
                          <a:pt x="619" y="491"/>
                          <a:pt x="729" y="464"/>
                          <a:pt x="750" y="380"/>
                        </a:cubicBezTo>
                        <a:cubicBezTo>
                          <a:pt x="771" y="296"/>
                          <a:pt x="746" y="112"/>
                          <a:pt x="704" y="56"/>
                        </a:cubicBezTo>
                        <a:cubicBezTo>
                          <a:pt x="662" y="0"/>
                          <a:pt x="574" y="37"/>
                          <a:pt x="500" y="45"/>
                        </a:cubicBezTo>
                        <a:cubicBezTo>
                          <a:pt x="426" y="53"/>
                          <a:pt x="328" y="61"/>
                          <a:pt x="259" y="102"/>
                        </a:cubicBezTo>
                        <a:close/>
                      </a:path>
                    </a:pathLst>
                  </a:custGeom>
                  <a:solidFill>
                    <a:srgbClr val="9966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pt-BR" dirty="0"/>
                  </a:p>
                </p:txBody>
              </p:sp>
            </p:grpSp>
            <p:sp>
              <p:nvSpPr>
                <p:cNvPr id="98" name="Freeform 132"/>
                <p:cNvSpPr>
                  <a:spLocks/>
                </p:cNvSpPr>
                <p:nvPr/>
              </p:nvSpPr>
              <p:spPr bwMode="auto">
                <a:xfrm>
                  <a:off x="1360" y="1217"/>
                  <a:ext cx="3349" cy="1582"/>
                </a:xfrm>
                <a:custGeom>
                  <a:avLst/>
                  <a:gdLst/>
                  <a:ahLst/>
                  <a:cxnLst>
                    <a:cxn ang="0">
                      <a:pos x="320" y="847"/>
                    </a:cxn>
                    <a:cxn ang="0">
                      <a:pos x="2341" y="828"/>
                    </a:cxn>
                    <a:cxn ang="0">
                      <a:pos x="2427" y="698"/>
                    </a:cxn>
                    <a:cxn ang="0">
                      <a:pos x="2442" y="410"/>
                    </a:cxn>
                    <a:cxn ang="0">
                      <a:pos x="2715" y="50"/>
                    </a:cxn>
                    <a:cxn ang="0">
                      <a:pos x="3032" y="108"/>
                    </a:cxn>
                    <a:cxn ang="0">
                      <a:pos x="2960" y="410"/>
                    </a:cxn>
                    <a:cxn ang="0">
                      <a:pos x="2946" y="828"/>
                    </a:cxn>
                    <a:cxn ang="0">
                      <a:pos x="3133" y="1173"/>
                    </a:cxn>
                    <a:cxn ang="0">
                      <a:pos x="3349" y="1303"/>
                    </a:cxn>
                    <a:cxn ang="0">
                      <a:pos x="3133" y="1548"/>
                    </a:cxn>
                    <a:cxn ang="0">
                      <a:pos x="2830" y="1505"/>
                    </a:cxn>
                    <a:cxn ang="0">
                      <a:pos x="2485" y="1130"/>
                    </a:cxn>
                    <a:cxn ang="0">
                      <a:pos x="2082" y="1188"/>
                    </a:cxn>
                    <a:cxn ang="0">
                      <a:pos x="1664" y="1173"/>
                    </a:cxn>
                    <a:cxn ang="0">
                      <a:pos x="464" y="1279"/>
                    </a:cxn>
                    <a:cxn ang="0">
                      <a:pos x="368" y="1231"/>
                    </a:cxn>
                    <a:cxn ang="0">
                      <a:pos x="320" y="847"/>
                    </a:cxn>
                  </a:cxnLst>
                  <a:rect l="0" t="0" r="r" b="b"/>
                  <a:pathLst>
                    <a:path w="3349" h="1582">
                      <a:moveTo>
                        <a:pt x="320" y="847"/>
                      </a:moveTo>
                      <a:cubicBezTo>
                        <a:pt x="649" y="780"/>
                        <a:pt x="1990" y="853"/>
                        <a:pt x="2341" y="828"/>
                      </a:cubicBezTo>
                      <a:cubicBezTo>
                        <a:pt x="2692" y="803"/>
                        <a:pt x="2410" y="768"/>
                        <a:pt x="2427" y="698"/>
                      </a:cubicBezTo>
                      <a:cubicBezTo>
                        <a:pt x="2444" y="628"/>
                        <a:pt x="2394" y="518"/>
                        <a:pt x="2442" y="410"/>
                      </a:cubicBezTo>
                      <a:cubicBezTo>
                        <a:pt x="2490" y="302"/>
                        <a:pt x="2617" y="100"/>
                        <a:pt x="2715" y="50"/>
                      </a:cubicBezTo>
                      <a:cubicBezTo>
                        <a:pt x="2813" y="0"/>
                        <a:pt x="2991" y="48"/>
                        <a:pt x="3032" y="108"/>
                      </a:cubicBezTo>
                      <a:cubicBezTo>
                        <a:pt x="3073" y="168"/>
                        <a:pt x="2974" y="290"/>
                        <a:pt x="2960" y="410"/>
                      </a:cubicBezTo>
                      <a:cubicBezTo>
                        <a:pt x="2946" y="530"/>
                        <a:pt x="2917" y="701"/>
                        <a:pt x="2946" y="828"/>
                      </a:cubicBezTo>
                      <a:cubicBezTo>
                        <a:pt x="2975" y="955"/>
                        <a:pt x="3066" y="1094"/>
                        <a:pt x="3133" y="1173"/>
                      </a:cubicBezTo>
                      <a:cubicBezTo>
                        <a:pt x="3200" y="1252"/>
                        <a:pt x="3349" y="1241"/>
                        <a:pt x="3349" y="1303"/>
                      </a:cubicBezTo>
                      <a:cubicBezTo>
                        <a:pt x="3349" y="1365"/>
                        <a:pt x="3219" y="1514"/>
                        <a:pt x="3133" y="1548"/>
                      </a:cubicBezTo>
                      <a:cubicBezTo>
                        <a:pt x="3047" y="1582"/>
                        <a:pt x="2938" y="1575"/>
                        <a:pt x="2830" y="1505"/>
                      </a:cubicBezTo>
                      <a:cubicBezTo>
                        <a:pt x="2722" y="1435"/>
                        <a:pt x="2610" y="1183"/>
                        <a:pt x="2485" y="1130"/>
                      </a:cubicBezTo>
                      <a:cubicBezTo>
                        <a:pt x="2360" y="1077"/>
                        <a:pt x="2219" y="1181"/>
                        <a:pt x="2082" y="1188"/>
                      </a:cubicBezTo>
                      <a:cubicBezTo>
                        <a:pt x="1945" y="1195"/>
                        <a:pt x="1934" y="1158"/>
                        <a:pt x="1664" y="1173"/>
                      </a:cubicBezTo>
                      <a:cubicBezTo>
                        <a:pt x="1394" y="1188"/>
                        <a:pt x="680" y="1269"/>
                        <a:pt x="464" y="1279"/>
                      </a:cubicBezTo>
                      <a:cubicBezTo>
                        <a:pt x="248" y="1289"/>
                        <a:pt x="384" y="1303"/>
                        <a:pt x="368" y="1231"/>
                      </a:cubicBezTo>
                      <a:cubicBezTo>
                        <a:pt x="352" y="1159"/>
                        <a:pt x="0" y="911"/>
                        <a:pt x="320" y="847"/>
                      </a:cubicBezTo>
                      <a:close/>
                    </a:path>
                  </a:pathLst>
                </a:custGeom>
                <a:solidFill>
                  <a:srgbClr val="FFCC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pt-BR" dirty="0"/>
                </a:p>
              </p:txBody>
            </p:sp>
          </p:grpSp>
          <p:sp>
            <p:nvSpPr>
              <p:cNvPr id="84" name="Oval 133"/>
              <p:cNvSpPr>
                <a:spLocks noChangeAspect="1" noChangeArrowheads="1"/>
              </p:cNvSpPr>
              <p:nvPr/>
            </p:nvSpPr>
            <p:spPr bwMode="auto">
              <a:xfrm>
                <a:off x="3750" y="1922"/>
                <a:ext cx="49" cy="49"/>
              </a:xfrm>
              <a:prstGeom prst="ellipse">
                <a:avLst/>
              </a:prstGeom>
              <a:solidFill>
                <a:srgbClr val="FF505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 dirty="0"/>
              </a:p>
            </p:txBody>
          </p:sp>
          <p:sp>
            <p:nvSpPr>
              <p:cNvPr id="85" name="Oval 134"/>
              <p:cNvSpPr>
                <a:spLocks noChangeAspect="1" noChangeArrowheads="1"/>
              </p:cNvSpPr>
              <p:nvPr/>
            </p:nvSpPr>
            <p:spPr bwMode="auto">
              <a:xfrm>
                <a:off x="3758" y="2072"/>
                <a:ext cx="49" cy="49"/>
              </a:xfrm>
              <a:prstGeom prst="ellipse">
                <a:avLst/>
              </a:prstGeom>
              <a:solidFill>
                <a:srgbClr val="FF505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 dirty="0"/>
              </a:p>
            </p:txBody>
          </p:sp>
          <p:sp>
            <p:nvSpPr>
              <p:cNvPr id="86" name="Oval 135"/>
              <p:cNvSpPr>
                <a:spLocks noChangeAspect="1" noChangeArrowheads="1"/>
              </p:cNvSpPr>
              <p:nvPr/>
            </p:nvSpPr>
            <p:spPr bwMode="auto">
              <a:xfrm>
                <a:off x="3792" y="2208"/>
                <a:ext cx="49" cy="49"/>
              </a:xfrm>
              <a:prstGeom prst="ellipse">
                <a:avLst/>
              </a:prstGeom>
              <a:solidFill>
                <a:srgbClr val="FF505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 dirty="0"/>
              </a:p>
            </p:txBody>
          </p:sp>
          <p:sp>
            <p:nvSpPr>
              <p:cNvPr id="87" name="Oval 136"/>
              <p:cNvSpPr>
                <a:spLocks noChangeAspect="1" noChangeArrowheads="1"/>
              </p:cNvSpPr>
              <p:nvPr/>
            </p:nvSpPr>
            <p:spPr bwMode="auto">
              <a:xfrm rot="-2048348">
                <a:off x="3860" y="2352"/>
                <a:ext cx="49" cy="49"/>
              </a:xfrm>
              <a:prstGeom prst="ellipse">
                <a:avLst/>
              </a:prstGeom>
              <a:solidFill>
                <a:srgbClr val="FF505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 dirty="0"/>
              </a:p>
            </p:txBody>
          </p:sp>
        </p:grpSp>
        <p:sp>
          <p:nvSpPr>
            <p:cNvPr id="74" name="Rectangle 137"/>
            <p:cNvSpPr>
              <a:spLocks noChangeArrowheads="1"/>
            </p:cNvSpPr>
            <p:nvPr/>
          </p:nvSpPr>
          <p:spPr bwMode="auto">
            <a:xfrm>
              <a:off x="528" y="2832"/>
              <a:ext cx="1166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 b="1" dirty="0">
                  <a:solidFill>
                    <a:schemeClr val="tx2">
                      <a:lumMod val="75000"/>
                    </a:schemeClr>
                  </a:solidFill>
                  <a:latin typeface="Arial" charset="0"/>
                </a:rPr>
                <a:t>Célula Nervosa</a:t>
              </a:r>
              <a:endParaRPr lang="pt-BR" sz="1800" b="1" dirty="0">
                <a:solidFill>
                  <a:schemeClr val="tx2">
                    <a:lumMod val="75000"/>
                  </a:schemeClr>
                </a:solidFill>
                <a:latin typeface="Arial" charset="0"/>
              </a:endParaRPr>
            </a:p>
          </p:txBody>
        </p:sp>
      </p:grpSp>
      <p:grpSp>
        <p:nvGrpSpPr>
          <p:cNvPr id="8" name="Group 138"/>
          <p:cNvGrpSpPr>
            <a:grpSpLocks/>
          </p:cNvGrpSpPr>
          <p:nvPr/>
        </p:nvGrpSpPr>
        <p:grpSpPr bwMode="auto">
          <a:xfrm>
            <a:off x="827584" y="3097213"/>
            <a:ext cx="5638800" cy="1524000"/>
            <a:chOff x="-2160" y="1217"/>
            <a:chExt cx="6869" cy="1855"/>
          </a:xfrm>
        </p:grpSpPr>
        <p:grpSp>
          <p:nvGrpSpPr>
            <p:cNvPr id="9" name="Group 139"/>
            <p:cNvGrpSpPr>
              <a:grpSpLocks/>
            </p:cNvGrpSpPr>
            <p:nvPr/>
          </p:nvGrpSpPr>
          <p:grpSpPr bwMode="auto">
            <a:xfrm>
              <a:off x="-2160" y="1344"/>
              <a:ext cx="3666" cy="1728"/>
              <a:chOff x="591" y="1308"/>
              <a:chExt cx="3666" cy="1728"/>
            </a:xfrm>
          </p:grpSpPr>
          <p:sp>
            <p:nvSpPr>
              <p:cNvPr id="115" name="Freeform 140"/>
              <p:cNvSpPr>
                <a:spLocks/>
              </p:cNvSpPr>
              <p:nvPr/>
            </p:nvSpPr>
            <p:spPr bwMode="auto">
              <a:xfrm>
                <a:off x="591" y="1308"/>
                <a:ext cx="3666" cy="1728"/>
              </a:xfrm>
              <a:custGeom>
                <a:avLst/>
                <a:gdLst/>
                <a:ahLst/>
                <a:cxnLst>
                  <a:cxn ang="0">
                    <a:pos x="1612" y="679"/>
                  </a:cxn>
                  <a:cxn ang="0">
                    <a:pos x="1382" y="190"/>
                  </a:cxn>
                  <a:cxn ang="0">
                    <a:pos x="748" y="31"/>
                  </a:cxn>
                  <a:cxn ang="0">
                    <a:pos x="215" y="377"/>
                  </a:cxn>
                  <a:cxn ang="0">
                    <a:pos x="14" y="895"/>
                  </a:cxn>
                  <a:cxn ang="0">
                    <a:pos x="129" y="1327"/>
                  </a:cxn>
                  <a:cxn ang="0">
                    <a:pos x="446" y="1658"/>
                  </a:cxn>
                  <a:cxn ang="0">
                    <a:pos x="993" y="1716"/>
                  </a:cxn>
                  <a:cxn ang="0">
                    <a:pos x="1324" y="1586"/>
                  </a:cxn>
                  <a:cxn ang="0">
                    <a:pos x="1497" y="1428"/>
                  </a:cxn>
                  <a:cxn ang="0">
                    <a:pos x="1585" y="1140"/>
                  </a:cxn>
                  <a:cxn ang="0">
                    <a:pos x="2174" y="1111"/>
                  </a:cxn>
                  <a:cxn ang="0">
                    <a:pos x="3457" y="1140"/>
                  </a:cxn>
                  <a:cxn ang="0">
                    <a:pos x="3427" y="924"/>
                  </a:cxn>
                  <a:cxn ang="0">
                    <a:pos x="3484" y="708"/>
                  </a:cxn>
                  <a:cxn ang="0">
                    <a:pos x="2721" y="679"/>
                  </a:cxn>
                  <a:cxn ang="0">
                    <a:pos x="2017" y="660"/>
                  </a:cxn>
                  <a:cxn ang="0">
                    <a:pos x="1612" y="679"/>
                  </a:cxn>
                </a:cxnLst>
                <a:rect l="0" t="0" r="r" b="b"/>
                <a:pathLst>
                  <a:path w="3666" h="1728">
                    <a:moveTo>
                      <a:pt x="1612" y="679"/>
                    </a:moveTo>
                    <a:cubicBezTo>
                      <a:pt x="1506" y="601"/>
                      <a:pt x="1526" y="298"/>
                      <a:pt x="1382" y="190"/>
                    </a:cubicBezTo>
                    <a:cubicBezTo>
                      <a:pt x="1238" y="82"/>
                      <a:pt x="942" y="0"/>
                      <a:pt x="748" y="31"/>
                    </a:cubicBezTo>
                    <a:cubicBezTo>
                      <a:pt x="554" y="62"/>
                      <a:pt x="337" y="233"/>
                      <a:pt x="215" y="377"/>
                    </a:cubicBezTo>
                    <a:cubicBezTo>
                      <a:pt x="93" y="521"/>
                      <a:pt x="28" y="737"/>
                      <a:pt x="14" y="895"/>
                    </a:cubicBezTo>
                    <a:cubicBezTo>
                      <a:pt x="0" y="1053"/>
                      <a:pt x="57" y="1200"/>
                      <a:pt x="129" y="1327"/>
                    </a:cubicBezTo>
                    <a:cubicBezTo>
                      <a:pt x="201" y="1454"/>
                      <a:pt x="302" y="1593"/>
                      <a:pt x="446" y="1658"/>
                    </a:cubicBezTo>
                    <a:cubicBezTo>
                      <a:pt x="590" y="1723"/>
                      <a:pt x="847" y="1728"/>
                      <a:pt x="993" y="1716"/>
                    </a:cubicBezTo>
                    <a:cubicBezTo>
                      <a:pt x="1139" y="1704"/>
                      <a:pt x="1240" y="1634"/>
                      <a:pt x="1324" y="1586"/>
                    </a:cubicBezTo>
                    <a:cubicBezTo>
                      <a:pt x="1408" y="1538"/>
                      <a:pt x="1454" y="1502"/>
                      <a:pt x="1497" y="1428"/>
                    </a:cubicBezTo>
                    <a:cubicBezTo>
                      <a:pt x="1540" y="1354"/>
                      <a:pt x="1472" y="1193"/>
                      <a:pt x="1585" y="1140"/>
                    </a:cubicBezTo>
                    <a:cubicBezTo>
                      <a:pt x="1698" y="1087"/>
                      <a:pt x="1862" y="1111"/>
                      <a:pt x="2174" y="1111"/>
                    </a:cubicBezTo>
                    <a:cubicBezTo>
                      <a:pt x="2486" y="1111"/>
                      <a:pt x="3248" y="1171"/>
                      <a:pt x="3457" y="1140"/>
                    </a:cubicBezTo>
                    <a:cubicBezTo>
                      <a:pt x="3666" y="1109"/>
                      <a:pt x="3423" y="996"/>
                      <a:pt x="3427" y="924"/>
                    </a:cubicBezTo>
                    <a:cubicBezTo>
                      <a:pt x="3431" y="852"/>
                      <a:pt x="3602" y="749"/>
                      <a:pt x="3484" y="708"/>
                    </a:cubicBezTo>
                    <a:cubicBezTo>
                      <a:pt x="3366" y="667"/>
                      <a:pt x="2965" y="687"/>
                      <a:pt x="2721" y="679"/>
                    </a:cubicBezTo>
                    <a:cubicBezTo>
                      <a:pt x="2477" y="671"/>
                      <a:pt x="2202" y="660"/>
                      <a:pt x="2017" y="660"/>
                    </a:cubicBezTo>
                    <a:cubicBezTo>
                      <a:pt x="1832" y="660"/>
                      <a:pt x="1718" y="757"/>
                      <a:pt x="1612" y="679"/>
                    </a:cubicBezTo>
                    <a:close/>
                  </a:path>
                </a:pathLst>
              </a:custGeom>
              <a:solidFill>
                <a:srgbClr val="FFCC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pt-BR" dirty="0"/>
              </a:p>
            </p:txBody>
          </p:sp>
          <p:sp>
            <p:nvSpPr>
              <p:cNvPr id="116" name="Freeform 141"/>
              <p:cNvSpPr>
                <a:spLocks/>
              </p:cNvSpPr>
              <p:nvPr/>
            </p:nvSpPr>
            <p:spPr bwMode="auto">
              <a:xfrm>
                <a:off x="816" y="1584"/>
                <a:ext cx="771" cy="1157"/>
              </a:xfrm>
              <a:custGeom>
                <a:avLst/>
                <a:gdLst/>
                <a:ahLst/>
                <a:cxnLst>
                  <a:cxn ang="0">
                    <a:pos x="259" y="102"/>
                  </a:cxn>
                  <a:cxn ang="0">
                    <a:pos x="86" y="291"/>
                  </a:cxn>
                  <a:cxn ang="0">
                    <a:pos x="0" y="577"/>
                  </a:cxn>
                  <a:cxn ang="0">
                    <a:pos x="88" y="898"/>
                  </a:cxn>
                  <a:cxn ang="0">
                    <a:pos x="390" y="1143"/>
                  </a:cxn>
                  <a:cxn ang="0">
                    <a:pos x="491" y="812"/>
                  </a:cxn>
                  <a:cxn ang="0">
                    <a:pos x="576" y="563"/>
                  </a:cxn>
                  <a:cxn ang="0">
                    <a:pos x="750" y="380"/>
                  </a:cxn>
                  <a:cxn ang="0">
                    <a:pos x="704" y="56"/>
                  </a:cxn>
                  <a:cxn ang="0">
                    <a:pos x="500" y="45"/>
                  </a:cxn>
                  <a:cxn ang="0">
                    <a:pos x="259" y="102"/>
                  </a:cxn>
                </a:cxnLst>
                <a:rect l="0" t="0" r="r" b="b"/>
                <a:pathLst>
                  <a:path w="771" h="1157">
                    <a:moveTo>
                      <a:pt x="259" y="102"/>
                    </a:moveTo>
                    <a:cubicBezTo>
                      <a:pt x="190" y="143"/>
                      <a:pt x="129" y="212"/>
                      <a:pt x="86" y="291"/>
                    </a:cubicBezTo>
                    <a:cubicBezTo>
                      <a:pt x="43" y="370"/>
                      <a:pt x="0" y="476"/>
                      <a:pt x="0" y="577"/>
                    </a:cubicBezTo>
                    <a:cubicBezTo>
                      <a:pt x="0" y="678"/>
                      <a:pt x="23" y="804"/>
                      <a:pt x="88" y="898"/>
                    </a:cubicBezTo>
                    <a:cubicBezTo>
                      <a:pt x="153" y="992"/>
                      <a:pt x="323" y="1157"/>
                      <a:pt x="390" y="1143"/>
                    </a:cubicBezTo>
                    <a:cubicBezTo>
                      <a:pt x="457" y="1129"/>
                      <a:pt x="460" y="909"/>
                      <a:pt x="491" y="812"/>
                    </a:cubicBezTo>
                    <a:cubicBezTo>
                      <a:pt x="522" y="715"/>
                      <a:pt x="533" y="635"/>
                      <a:pt x="576" y="563"/>
                    </a:cubicBezTo>
                    <a:cubicBezTo>
                      <a:pt x="619" y="491"/>
                      <a:pt x="729" y="464"/>
                      <a:pt x="750" y="380"/>
                    </a:cubicBezTo>
                    <a:cubicBezTo>
                      <a:pt x="771" y="296"/>
                      <a:pt x="746" y="112"/>
                      <a:pt x="704" y="56"/>
                    </a:cubicBezTo>
                    <a:cubicBezTo>
                      <a:pt x="662" y="0"/>
                      <a:pt x="574" y="37"/>
                      <a:pt x="500" y="45"/>
                    </a:cubicBezTo>
                    <a:cubicBezTo>
                      <a:pt x="426" y="53"/>
                      <a:pt x="328" y="61"/>
                      <a:pt x="259" y="102"/>
                    </a:cubicBezTo>
                    <a:close/>
                  </a:path>
                </a:pathLst>
              </a:custGeom>
              <a:solidFill>
                <a:srgbClr val="9966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pt-BR" dirty="0"/>
              </a:p>
            </p:txBody>
          </p:sp>
        </p:grpSp>
        <p:sp>
          <p:nvSpPr>
            <p:cNvPr id="114" name="Freeform 142"/>
            <p:cNvSpPr>
              <a:spLocks/>
            </p:cNvSpPr>
            <p:nvPr/>
          </p:nvSpPr>
          <p:spPr bwMode="auto">
            <a:xfrm>
              <a:off x="1360" y="1217"/>
              <a:ext cx="3349" cy="1582"/>
            </a:xfrm>
            <a:custGeom>
              <a:avLst/>
              <a:gdLst/>
              <a:ahLst/>
              <a:cxnLst>
                <a:cxn ang="0">
                  <a:pos x="320" y="847"/>
                </a:cxn>
                <a:cxn ang="0">
                  <a:pos x="2341" y="828"/>
                </a:cxn>
                <a:cxn ang="0">
                  <a:pos x="2427" y="698"/>
                </a:cxn>
                <a:cxn ang="0">
                  <a:pos x="2442" y="410"/>
                </a:cxn>
                <a:cxn ang="0">
                  <a:pos x="2715" y="50"/>
                </a:cxn>
                <a:cxn ang="0">
                  <a:pos x="3032" y="108"/>
                </a:cxn>
                <a:cxn ang="0">
                  <a:pos x="2960" y="410"/>
                </a:cxn>
                <a:cxn ang="0">
                  <a:pos x="2946" y="828"/>
                </a:cxn>
                <a:cxn ang="0">
                  <a:pos x="3133" y="1173"/>
                </a:cxn>
                <a:cxn ang="0">
                  <a:pos x="3349" y="1303"/>
                </a:cxn>
                <a:cxn ang="0">
                  <a:pos x="3133" y="1548"/>
                </a:cxn>
                <a:cxn ang="0">
                  <a:pos x="2830" y="1505"/>
                </a:cxn>
                <a:cxn ang="0">
                  <a:pos x="2485" y="1130"/>
                </a:cxn>
                <a:cxn ang="0">
                  <a:pos x="2082" y="1188"/>
                </a:cxn>
                <a:cxn ang="0">
                  <a:pos x="1664" y="1173"/>
                </a:cxn>
                <a:cxn ang="0">
                  <a:pos x="464" y="1279"/>
                </a:cxn>
                <a:cxn ang="0">
                  <a:pos x="368" y="1231"/>
                </a:cxn>
                <a:cxn ang="0">
                  <a:pos x="320" y="847"/>
                </a:cxn>
              </a:cxnLst>
              <a:rect l="0" t="0" r="r" b="b"/>
              <a:pathLst>
                <a:path w="3349" h="1582">
                  <a:moveTo>
                    <a:pt x="320" y="847"/>
                  </a:moveTo>
                  <a:cubicBezTo>
                    <a:pt x="649" y="780"/>
                    <a:pt x="1990" y="853"/>
                    <a:pt x="2341" y="828"/>
                  </a:cubicBezTo>
                  <a:cubicBezTo>
                    <a:pt x="2692" y="803"/>
                    <a:pt x="2410" y="768"/>
                    <a:pt x="2427" y="698"/>
                  </a:cubicBezTo>
                  <a:cubicBezTo>
                    <a:pt x="2444" y="628"/>
                    <a:pt x="2394" y="518"/>
                    <a:pt x="2442" y="410"/>
                  </a:cubicBezTo>
                  <a:cubicBezTo>
                    <a:pt x="2490" y="302"/>
                    <a:pt x="2617" y="100"/>
                    <a:pt x="2715" y="50"/>
                  </a:cubicBezTo>
                  <a:cubicBezTo>
                    <a:pt x="2813" y="0"/>
                    <a:pt x="2991" y="48"/>
                    <a:pt x="3032" y="108"/>
                  </a:cubicBezTo>
                  <a:cubicBezTo>
                    <a:pt x="3073" y="168"/>
                    <a:pt x="2974" y="290"/>
                    <a:pt x="2960" y="410"/>
                  </a:cubicBezTo>
                  <a:cubicBezTo>
                    <a:pt x="2946" y="530"/>
                    <a:pt x="2917" y="701"/>
                    <a:pt x="2946" y="828"/>
                  </a:cubicBezTo>
                  <a:cubicBezTo>
                    <a:pt x="2975" y="955"/>
                    <a:pt x="3066" y="1094"/>
                    <a:pt x="3133" y="1173"/>
                  </a:cubicBezTo>
                  <a:cubicBezTo>
                    <a:pt x="3200" y="1252"/>
                    <a:pt x="3349" y="1241"/>
                    <a:pt x="3349" y="1303"/>
                  </a:cubicBezTo>
                  <a:cubicBezTo>
                    <a:pt x="3349" y="1365"/>
                    <a:pt x="3219" y="1514"/>
                    <a:pt x="3133" y="1548"/>
                  </a:cubicBezTo>
                  <a:cubicBezTo>
                    <a:pt x="3047" y="1582"/>
                    <a:pt x="2938" y="1575"/>
                    <a:pt x="2830" y="1505"/>
                  </a:cubicBezTo>
                  <a:cubicBezTo>
                    <a:pt x="2722" y="1435"/>
                    <a:pt x="2610" y="1183"/>
                    <a:pt x="2485" y="1130"/>
                  </a:cubicBezTo>
                  <a:cubicBezTo>
                    <a:pt x="2360" y="1077"/>
                    <a:pt x="2219" y="1181"/>
                    <a:pt x="2082" y="1188"/>
                  </a:cubicBezTo>
                  <a:cubicBezTo>
                    <a:pt x="1945" y="1195"/>
                    <a:pt x="1934" y="1158"/>
                    <a:pt x="1664" y="1173"/>
                  </a:cubicBezTo>
                  <a:cubicBezTo>
                    <a:pt x="1394" y="1188"/>
                    <a:pt x="680" y="1269"/>
                    <a:pt x="464" y="1279"/>
                  </a:cubicBezTo>
                  <a:cubicBezTo>
                    <a:pt x="248" y="1289"/>
                    <a:pt x="384" y="1303"/>
                    <a:pt x="368" y="1231"/>
                  </a:cubicBezTo>
                  <a:cubicBezTo>
                    <a:pt x="352" y="1159"/>
                    <a:pt x="0" y="911"/>
                    <a:pt x="320" y="847"/>
                  </a:cubicBezTo>
                  <a:close/>
                </a:path>
              </a:pathLst>
            </a:cu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BR" dirty="0"/>
            </a:p>
          </p:txBody>
        </p:sp>
      </p:grpSp>
      <p:grpSp>
        <p:nvGrpSpPr>
          <p:cNvPr id="10" name="Group 121"/>
          <p:cNvGrpSpPr>
            <a:grpSpLocks/>
          </p:cNvGrpSpPr>
          <p:nvPr/>
        </p:nvGrpSpPr>
        <p:grpSpPr bwMode="auto">
          <a:xfrm>
            <a:off x="6588232" y="3124076"/>
            <a:ext cx="1581152" cy="1503362"/>
            <a:chOff x="4016" y="1782"/>
            <a:chExt cx="996" cy="947"/>
          </a:xfrm>
        </p:grpSpPr>
        <p:grpSp>
          <p:nvGrpSpPr>
            <p:cNvPr id="11" name="Group 122"/>
            <p:cNvGrpSpPr>
              <a:grpSpLocks/>
            </p:cNvGrpSpPr>
            <p:nvPr/>
          </p:nvGrpSpPr>
          <p:grpSpPr bwMode="auto">
            <a:xfrm>
              <a:off x="4016" y="1782"/>
              <a:ext cx="682" cy="596"/>
              <a:chOff x="3738" y="1687"/>
              <a:chExt cx="739" cy="646"/>
            </a:xfrm>
          </p:grpSpPr>
          <p:sp>
            <p:nvSpPr>
              <p:cNvPr id="108" name="Oval 123"/>
              <p:cNvSpPr>
                <a:spLocks noChangeArrowheads="1"/>
              </p:cNvSpPr>
              <p:nvPr/>
            </p:nvSpPr>
            <p:spPr bwMode="auto">
              <a:xfrm rot="10097725">
                <a:off x="3738" y="1687"/>
                <a:ext cx="739" cy="646"/>
              </a:xfrm>
              <a:prstGeom prst="ellipse">
                <a:avLst/>
              </a:prstGeom>
              <a:solidFill>
                <a:srgbClr val="FFCC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 dirty="0"/>
              </a:p>
            </p:txBody>
          </p:sp>
          <p:sp>
            <p:nvSpPr>
              <p:cNvPr id="109" name="Freeform 124"/>
              <p:cNvSpPr>
                <a:spLocks/>
              </p:cNvSpPr>
              <p:nvPr/>
            </p:nvSpPr>
            <p:spPr bwMode="auto">
              <a:xfrm rot="10097725">
                <a:off x="4136" y="1737"/>
                <a:ext cx="247" cy="500"/>
              </a:xfrm>
              <a:custGeom>
                <a:avLst/>
                <a:gdLst/>
                <a:ahLst/>
                <a:cxnLst>
                  <a:cxn ang="0">
                    <a:pos x="101" y="220"/>
                  </a:cxn>
                  <a:cxn ang="0">
                    <a:pos x="0" y="522"/>
                  </a:cxn>
                  <a:cxn ang="0">
                    <a:pos x="100" y="836"/>
                  </a:cxn>
                  <a:cxn ang="0">
                    <a:pos x="274" y="1069"/>
                  </a:cxn>
                  <a:cxn ang="0">
                    <a:pos x="547" y="1139"/>
                  </a:cxn>
                  <a:cxn ang="0">
                    <a:pos x="418" y="882"/>
                  </a:cxn>
                  <a:cxn ang="0">
                    <a:pos x="403" y="594"/>
                  </a:cxn>
                  <a:cxn ang="0">
                    <a:pos x="504" y="292"/>
                  </a:cxn>
                  <a:cxn ang="0">
                    <a:pos x="547" y="32"/>
                  </a:cxn>
                  <a:cxn ang="0">
                    <a:pos x="331" y="102"/>
                  </a:cxn>
                  <a:cxn ang="0">
                    <a:pos x="101" y="220"/>
                  </a:cxn>
                </a:cxnLst>
                <a:rect l="0" t="0" r="r" b="b"/>
                <a:pathLst>
                  <a:path w="576" h="1170">
                    <a:moveTo>
                      <a:pt x="101" y="220"/>
                    </a:moveTo>
                    <a:cubicBezTo>
                      <a:pt x="46" y="290"/>
                      <a:pt x="0" y="419"/>
                      <a:pt x="0" y="522"/>
                    </a:cubicBezTo>
                    <a:cubicBezTo>
                      <a:pt x="0" y="625"/>
                      <a:pt x="54" y="745"/>
                      <a:pt x="100" y="836"/>
                    </a:cubicBezTo>
                    <a:cubicBezTo>
                      <a:pt x="146" y="927"/>
                      <a:pt x="199" y="1018"/>
                      <a:pt x="274" y="1069"/>
                    </a:cubicBezTo>
                    <a:cubicBezTo>
                      <a:pt x="349" y="1120"/>
                      <a:pt x="523" y="1170"/>
                      <a:pt x="547" y="1139"/>
                    </a:cubicBezTo>
                    <a:cubicBezTo>
                      <a:pt x="571" y="1108"/>
                      <a:pt x="442" y="973"/>
                      <a:pt x="418" y="882"/>
                    </a:cubicBezTo>
                    <a:cubicBezTo>
                      <a:pt x="394" y="791"/>
                      <a:pt x="389" y="692"/>
                      <a:pt x="403" y="594"/>
                    </a:cubicBezTo>
                    <a:cubicBezTo>
                      <a:pt x="417" y="496"/>
                      <a:pt x="480" y="386"/>
                      <a:pt x="504" y="292"/>
                    </a:cubicBezTo>
                    <a:cubicBezTo>
                      <a:pt x="528" y="198"/>
                      <a:pt x="576" y="64"/>
                      <a:pt x="547" y="32"/>
                    </a:cubicBezTo>
                    <a:cubicBezTo>
                      <a:pt x="518" y="0"/>
                      <a:pt x="405" y="71"/>
                      <a:pt x="331" y="102"/>
                    </a:cubicBezTo>
                    <a:cubicBezTo>
                      <a:pt x="257" y="133"/>
                      <a:pt x="156" y="150"/>
                      <a:pt x="101" y="220"/>
                    </a:cubicBezTo>
                    <a:close/>
                  </a:path>
                </a:pathLst>
              </a:custGeom>
              <a:solidFill>
                <a:srgbClr val="00CC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pt-BR" dirty="0"/>
              </a:p>
            </p:txBody>
          </p:sp>
        </p:grpSp>
        <p:sp>
          <p:nvSpPr>
            <p:cNvPr id="107" name="Text Box 125"/>
            <p:cNvSpPr txBox="1">
              <a:spLocks noChangeArrowheads="1"/>
            </p:cNvSpPr>
            <p:nvPr/>
          </p:nvSpPr>
          <p:spPr bwMode="auto">
            <a:xfrm>
              <a:off x="4120" y="2496"/>
              <a:ext cx="892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800" b="1" dirty="0" smtClean="0">
                  <a:solidFill>
                    <a:schemeClr val="tx2">
                      <a:lumMod val="75000"/>
                    </a:schemeClr>
                  </a:solidFill>
                  <a:latin typeface="Arial" charset="0"/>
                </a:rPr>
                <a:t>Célula-alvo</a:t>
              </a:r>
              <a:endParaRPr lang="en-US" sz="1800" b="1" dirty="0">
                <a:solidFill>
                  <a:schemeClr val="tx2">
                    <a:lumMod val="75000"/>
                  </a:schemeClr>
                </a:solidFill>
                <a:latin typeface="Arial" charset="0"/>
              </a:endParaRPr>
            </a:p>
          </p:txBody>
        </p:sp>
      </p:grpSp>
      <p:sp>
        <p:nvSpPr>
          <p:cNvPr id="5" name="CaixaDeTexto 4"/>
          <p:cNvSpPr txBox="1"/>
          <p:nvPr/>
        </p:nvSpPr>
        <p:spPr>
          <a:xfrm>
            <a:off x="428596" y="701085"/>
            <a:ext cx="8001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  <a:buClr>
                <a:srgbClr val="A50021"/>
              </a:buClr>
              <a:buSzPct val="70000"/>
              <a:buFont typeface="Wingdings" pitchFamily="2" charset="2"/>
              <a:buChar char="Ø"/>
            </a:pPr>
            <a:r>
              <a:rPr lang="pt-BR" sz="3200" dirty="0" smtClean="0">
                <a:solidFill>
                  <a:schemeClr val="bg2">
                    <a:lumMod val="25000"/>
                  </a:schemeClr>
                </a:solidFill>
                <a:latin typeface="Berlin Sans FB" pitchFamily="34" charset="0"/>
              </a:rPr>
              <a:t>  Tipos de sinalização: </a:t>
            </a:r>
            <a:r>
              <a:rPr lang="pt-BR" sz="4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SINÁPTICA</a:t>
            </a:r>
            <a:endParaRPr lang="pt-BR" sz="32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2" name="Group 108"/>
          <p:cNvGrpSpPr>
            <a:grpSpLocks/>
          </p:cNvGrpSpPr>
          <p:nvPr/>
        </p:nvGrpSpPr>
        <p:grpSpPr bwMode="auto">
          <a:xfrm>
            <a:off x="3851599" y="3198813"/>
            <a:ext cx="2874964" cy="2011362"/>
            <a:chOff x="2381" y="1824"/>
            <a:chExt cx="1811" cy="1267"/>
          </a:xfrm>
        </p:grpSpPr>
        <p:grpSp>
          <p:nvGrpSpPr>
            <p:cNvPr id="13" name="Group 109"/>
            <p:cNvGrpSpPr>
              <a:grpSpLocks/>
            </p:cNvGrpSpPr>
            <p:nvPr/>
          </p:nvGrpSpPr>
          <p:grpSpPr bwMode="auto">
            <a:xfrm>
              <a:off x="3935" y="1824"/>
              <a:ext cx="221" cy="597"/>
              <a:chOff x="3935" y="1824"/>
              <a:chExt cx="221" cy="597"/>
            </a:xfrm>
          </p:grpSpPr>
          <p:sp>
            <p:nvSpPr>
              <p:cNvPr id="62" name="Oval 110"/>
              <p:cNvSpPr>
                <a:spLocks noChangeAspect="1" noChangeArrowheads="1"/>
              </p:cNvSpPr>
              <p:nvPr/>
            </p:nvSpPr>
            <p:spPr bwMode="auto">
              <a:xfrm>
                <a:off x="3983" y="1824"/>
                <a:ext cx="49" cy="49"/>
              </a:xfrm>
              <a:prstGeom prst="ellipse">
                <a:avLst/>
              </a:prstGeom>
              <a:solidFill>
                <a:srgbClr val="FF505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 dirty="0"/>
              </a:p>
            </p:txBody>
          </p:sp>
          <p:sp>
            <p:nvSpPr>
              <p:cNvPr id="63" name="Oval 111"/>
              <p:cNvSpPr>
                <a:spLocks noChangeAspect="1" noChangeArrowheads="1"/>
              </p:cNvSpPr>
              <p:nvPr/>
            </p:nvSpPr>
            <p:spPr bwMode="auto">
              <a:xfrm>
                <a:off x="3935" y="2016"/>
                <a:ext cx="49" cy="49"/>
              </a:xfrm>
              <a:prstGeom prst="ellipse">
                <a:avLst/>
              </a:prstGeom>
              <a:solidFill>
                <a:srgbClr val="FF505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 dirty="0"/>
              </a:p>
            </p:txBody>
          </p:sp>
          <p:sp>
            <p:nvSpPr>
              <p:cNvPr id="64" name="Oval 112"/>
              <p:cNvSpPr>
                <a:spLocks noChangeAspect="1" noChangeArrowheads="1"/>
              </p:cNvSpPr>
              <p:nvPr/>
            </p:nvSpPr>
            <p:spPr bwMode="auto">
              <a:xfrm>
                <a:off x="3983" y="2208"/>
                <a:ext cx="49" cy="49"/>
              </a:xfrm>
              <a:prstGeom prst="ellipse">
                <a:avLst/>
              </a:prstGeom>
              <a:solidFill>
                <a:srgbClr val="FF505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 dirty="0"/>
              </a:p>
            </p:txBody>
          </p:sp>
          <p:sp>
            <p:nvSpPr>
              <p:cNvPr id="65" name="Oval 113"/>
              <p:cNvSpPr>
                <a:spLocks noChangeAspect="1" noChangeArrowheads="1"/>
              </p:cNvSpPr>
              <p:nvPr/>
            </p:nvSpPr>
            <p:spPr bwMode="auto">
              <a:xfrm rot="-2048348">
                <a:off x="4107" y="2372"/>
                <a:ext cx="49" cy="49"/>
              </a:xfrm>
              <a:prstGeom prst="ellipse">
                <a:avLst/>
              </a:prstGeom>
              <a:solidFill>
                <a:srgbClr val="FF505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 dirty="0"/>
              </a:p>
            </p:txBody>
          </p:sp>
        </p:grpSp>
        <p:sp>
          <p:nvSpPr>
            <p:cNvPr id="60" name="Rectangle 114"/>
            <p:cNvSpPr>
              <a:spLocks noChangeArrowheads="1"/>
            </p:cNvSpPr>
            <p:nvPr/>
          </p:nvSpPr>
          <p:spPr bwMode="auto">
            <a:xfrm>
              <a:off x="2381" y="2858"/>
              <a:ext cx="1368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 b="1" dirty="0">
                  <a:solidFill>
                    <a:srgbClr val="FF0000"/>
                  </a:solidFill>
                  <a:latin typeface="Arial" charset="0"/>
                </a:rPr>
                <a:t>Neurotransmissor</a:t>
              </a:r>
              <a:endParaRPr lang="pt-BR" sz="1800" b="1" dirty="0">
                <a:solidFill>
                  <a:srgbClr val="FF0000"/>
                </a:solidFill>
                <a:latin typeface="Arial" charset="0"/>
              </a:endParaRPr>
            </a:p>
          </p:txBody>
        </p:sp>
        <p:sp>
          <p:nvSpPr>
            <p:cNvPr id="61" name="Freeform 115"/>
            <p:cNvSpPr>
              <a:spLocks/>
            </p:cNvSpPr>
            <p:nvPr/>
          </p:nvSpPr>
          <p:spPr bwMode="auto">
            <a:xfrm>
              <a:off x="3744" y="2448"/>
              <a:ext cx="448" cy="568"/>
            </a:xfrm>
            <a:custGeom>
              <a:avLst/>
              <a:gdLst/>
              <a:ahLst/>
              <a:cxnLst>
                <a:cxn ang="0">
                  <a:pos x="0" y="528"/>
                </a:cxn>
                <a:cxn ang="0">
                  <a:pos x="384" y="480"/>
                </a:cxn>
                <a:cxn ang="0">
                  <a:pos x="384" y="0"/>
                </a:cxn>
              </a:cxnLst>
              <a:rect l="0" t="0" r="r" b="b"/>
              <a:pathLst>
                <a:path w="448" h="568">
                  <a:moveTo>
                    <a:pt x="0" y="528"/>
                  </a:moveTo>
                  <a:cubicBezTo>
                    <a:pt x="160" y="548"/>
                    <a:pt x="320" y="568"/>
                    <a:pt x="384" y="480"/>
                  </a:cubicBezTo>
                  <a:cubicBezTo>
                    <a:pt x="448" y="392"/>
                    <a:pt x="416" y="196"/>
                    <a:pt x="384" y="0"/>
                  </a:cubicBezTo>
                </a:path>
              </a:pathLst>
            </a:custGeom>
            <a:ln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pt-BR" b="1" dirty="0"/>
            </a:p>
          </p:txBody>
        </p:sp>
      </p:grpSp>
      <p:grpSp>
        <p:nvGrpSpPr>
          <p:cNvPr id="14" name="Group 117"/>
          <p:cNvGrpSpPr>
            <a:grpSpLocks/>
          </p:cNvGrpSpPr>
          <p:nvPr/>
        </p:nvGrpSpPr>
        <p:grpSpPr bwMode="auto">
          <a:xfrm>
            <a:off x="6464374" y="2204864"/>
            <a:ext cx="2044700" cy="838200"/>
            <a:chOff x="3936" y="1392"/>
            <a:chExt cx="1288" cy="528"/>
          </a:xfrm>
        </p:grpSpPr>
        <p:sp>
          <p:nvSpPr>
            <p:cNvPr id="110" name="Rectangle 118"/>
            <p:cNvSpPr>
              <a:spLocks noChangeArrowheads="1"/>
            </p:cNvSpPr>
            <p:nvPr/>
          </p:nvSpPr>
          <p:spPr bwMode="auto">
            <a:xfrm>
              <a:off x="3936" y="1392"/>
              <a:ext cx="1288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 b="1" dirty="0">
                  <a:solidFill>
                    <a:schemeClr val="tx2">
                      <a:lumMod val="75000"/>
                    </a:schemeClr>
                  </a:solidFill>
                  <a:latin typeface="Arial" charset="0"/>
                </a:rPr>
                <a:t>Sinapse Química</a:t>
              </a:r>
              <a:endParaRPr lang="pt-BR" sz="1800" b="1" dirty="0">
                <a:solidFill>
                  <a:schemeClr val="tx2">
                    <a:lumMod val="75000"/>
                  </a:schemeClr>
                </a:solidFill>
                <a:latin typeface="Arial" charset="0"/>
              </a:endParaRPr>
            </a:p>
          </p:txBody>
        </p:sp>
        <p:sp>
          <p:nvSpPr>
            <p:cNvPr id="111" name="Line 119"/>
            <p:cNvSpPr>
              <a:spLocks noChangeShapeType="1"/>
            </p:cNvSpPr>
            <p:nvPr/>
          </p:nvSpPr>
          <p:spPr bwMode="auto">
            <a:xfrm flipH="1">
              <a:off x="4032" y="1632"/>
              <a:ext cx="48" cy="288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pt-BR" dirty="0"/>
            </a:p>
          </p:txBody>
        </p:sp>
      </p:grpSp>
      <p:sp>
        <p:nvSpPr>
          <p:cNvPr id="49" name="Rectangle 2"/>
          <p:cNvSpPr txBox="1">
            <a:spLocks noChangeArrowheads="1"/>
          </p:cNvSpPr>
          <p:nvPr/>
        </p:nvSpPr>
        <p:spPr>
          <a:xfrm>
            <a:off x="251520" y="-132928"/>
            <a:ext cx="860425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defRPr/>
            </a:pPr>
            <a:endParaRPr lang="pt-BR" sz="1800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36560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32"/>
          <p:cNvGrpSpPr/>
          <p:nvPr/>
        </p:nvGrpSpPr>
        <p:grpSpPr>
          <a:xfrm>
            <a:off x="0" y="642918"/>
            <a:ext cx="8643966" cy="5666452"/>
            <a:chOff x="1424681" y="1677958"/>
            <a:chExt cx="6140835" cy="4680000"/>
          </a:xfrm>
        </p:grpSpPr>
        <p:pic>
          <p:nvPicPr>
            <p:cNvPr id="34" name="Imagem 33" descr="Fig. 15.4.jpg"/>
            <p:cNvPicPr>
              <a:picLocks/>
            </p:cNvPicPr>
            <p:nvPr/>
          </p:nvPicPr>
          <p:blipFill>
            <a:blip r:embed="rId2" cstate="print">
              <a:lum bright="-4000" contrast="12000"/>
            </a:blip>
            <a:srcRect l="48501" t="51026" r="1769" b="1317"/>
            <a:stretch>
              <a:fillRect/>
            </a:stretch>
          </p:blipFill>
          <p:spPr>
            <a:xfrm>
              <a:off x="2135170" y="1677958"/>
              <a:ext cx="5140800" cy="4680000"/>
            </a:xfrm>
            <a:prstGeom prst="rect">
              <a:avLst/>
            </a:prstGeom>
            <a:ln w="38100" cap="sq">
              <a:solidFill>
                <a:srgbClr val="B000B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35" name="CaixaDeTexto 34"/>
            <p:cNvSpPr txBox="1"/>
            <p:nvPr/>
          </p:nvSpPr>
          <p:spPr>
            <a:xfrm>
              <a:off x="1424681" y="1677958"/>
              <a:ext cx="6140835" cy="635492"/>
            </a:xfrm>
            <a:prstGeom prst="rect">
              <a:avLst/>
            </a:prstGeom>
            <a:solidFill>
              <a:srgbClr val="FFFF2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4400" b="1" dirty="0" smtClean="0">
                  <a:latin typeface="Times New Roman" pitchFamily="18" charset="0"/>
                  <a:cs typeface="Times New Roman" pitchFamily="18" charset="0"/>
                </a:rPr>
                <a:t>SINALIZAÇÃO ENDÓCRINA</a:t>
              </a:r>
              <a:endParaRPr lang="pt-BR" sz="4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6" name="CaixaDeTexto 35"/>
            <p:cNvSpPr txBox="1"/>
            <p:nvPr/>
          </p:nvSpPr>
          <p:spPr>
            <a:xfrm>
              <a:off x="2466960" y="2470959"/>
              <a:ext cx="1500198" cy="305036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pt-BR" b="1" dirty="0" smtClean="0">
                  <a:latin typeface="Times New Roman" pitchFamily="18" charset="0"/>
                  <a:cs typeface="Times New Roman" pitchFamily="18" charset="0"/>
                </a:rPr>
                <a:t>célula endócrina</a:t>
              </a:r>
              <a:endParaRPr lang="pt-BR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" name="CaixaDeTexto 36"/>
            <p:cNvSpPr txBox="1"/>
            <p:nvPr/>
          </p:nvSpPr>
          <p:spPr>
            <a:xfrm>
              <a:off x="2324084" y="5299088"/>
              <a:ext cx="1500198" cy="305036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pt-BR" b="1" dirty="0" smtClean="0">
                  <a:latin typeface="Times New Roman" pitchFamily="18" charset="0"/>
                  <a:cs typeface="Times New Roman" pitchFamily="18" charset="0"/>
                </a:rPr>
                <a:t>corrente sanguínea</a:t>
              </a:r>
              <a:endParaRPr lang="pt-BR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" name="CaixaDeTexto 37"/>
            <p:cNvSpPr txBox="1"/>
            <p:nvPr/>
          </p:nvSpPr>
          <p:spPr>
            <a:xfrm>
              <a:off x="3806820" y="3576638"/>
              <a:ext cx="941394" cy="280990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r>
                <a:rPr lang="pt-BR" sz="12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hormônio</a:t>
              </a:r>
              <a:endParaRPr lang="pt-BR" sz="1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" name="CaixaDeTexto 38"/>
            <p:cNvSpPr txBox="1"/>
            <p:nvPr/>
          </p:nvSpPr>
          <p:spPr>
            <a:xfrm>
              <a:off x="5038728" y="2370130"/>
              <a:ext cx="1500198" cy="432135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800" b="1" dirty="0" smtClean="0">
                  <a:latin typeface="Times New Roman" pitchFamily="18" charset="0"/>
                  <a:cs typeface="Times New Roman" pitchFamily="18" charset="0"/>
                </a:rPr>
                <a:t>receptor</a:t>
              </a:r>
              <a:endParaRPr lang="pt-BR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" name="CaixaDeTexto 39"/>
            <p:cNvSpPr txBox="1"/>
            <p:nvPr/>
          </p:nvSpPr>
          <p:spPr>
            <a:xfrm>
              <a:off x="5980122" y="2672573"/>
              <a:ext cx="1163646" cy="228777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b="1" dirty="0" smtClean="0">
                  <a:latin typeface="Times New Roman" pitchFamily="18" charset="0"/>
                  <a:cs typeface="Times New Roman" pitchFamily="18" charset="0"/>
                </a:rPr>
                <a:t>o</a:t>
              </a:r>
              <a:endParaRPr lang="pt-BR" sz="12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" name="CaixaDeTexto 40"/>
            <p:cNvSpPr txBox="1"/>
            <p:nvPr/>
          </p:nvSpPr>
          <p:spPr>
            <a:xfrm>
              <a:off x="4551362" y="5857892"/>
              <a:ext cx="1163646" cy="305036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pPr algn="r"/>
              <a:r>
                <a:rPr lang="pt-BR" b="1" dirty="0" smtClean="0">
                  <a:latin typeface="Times New Roman" pitchFamily="18" charset="0"/>
                  <a:cs typeface="Times New Roman" pitchFamily="18" charset="0"/>
                </a:rPr>
                <a:t>célula-alvo</a:t>
              </a:r>
              <a:endParaRPr lang="pt-BR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1211263" y="1704975"/>
            <a:ext cx="1958976" cy="4851400"/>
            <a:chOff x="679" y="729"/>
            <a:chExt cx="1234" cy="3056"/>
          </a:xfrm>
        </p:grpSpPr>
        <p:grpSp>
          <p:nvGrpSpPr>
            <p:cNvPr id="4" name="Group 9"/>
            <p:cNvGrpSpPr>
              <a:grpSpLocks/>
            </p:cNvGrpSpPr>
            <p:nvPr/>
          </p:nvGrpSpPr>
          <p:grpSpPr bwMode="auto">
            <a:xfrm>
              <a:off x="679" y="729"/>
              <a:ext cx="1134" cy="845"/>
              <a:chOff x="679" y="729"/>
              <a:chExt cx="1134" cy="845"/>
            </a:xfrm>
          </p:grpSpPr>
          <p:grpSp>
            <p:nvGrpSpPr>
              <p:cNvPr id="6" name="Group 10"/>
              <p:cNvGrpSpPr>
                <a:grpSpLocks/>
              </p:cNvGrpSpPr>
              <p:nvPr/>
            </p:nvGrpSpPr>
            <p:grpSpPr bwMode="auto">
              <a:xfrm>
                <a:off x="679" y="729"/>
                <a:ext cx="1134" cy="845"/>
                <a:chOff x="679" y="729"/>
                <a:chExt cx="1134" cy="845"/>
              </a:xfrm>
            </p:grpSpPr>
            <p:sp>
              <p:nvSpPr>
                <p:cNvPr id="64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679" y="729"/>
                  <a:ext cx="1134" cy="2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ctr" eaLnBrk="0" hangingPunct="0"/>
                  <a:r>
                    <a:rPr lang="en-US" sz="1800" b="1" dirty="0">
                      <a:solidFill>
                        <a:schemeClr val="tx2">
                          <a:lumMod val="75000"/>
                        </a:schemeClr>
                      </a:solidFill>
                      <a:latin typeface="Arial" charset="0"/>
                    </a:rPr>
                    <a:t>Cél. Endócrina</a:t>
                  </a:r>
                </a:p>
              </p:txBody>
            </p:sp>
            <p:sp>
              <p:nvSpPr>
                <p:cNvPr id="65" name="Oval 12"/>
                <p:cNvSpPr>
                  <a:spLocks noChangeArrowheads="1"/>
                </p:cNvSpPr>
                <p:nvPr/>
              </p:nvSpPr>
              <p:spPr bwMode="auto">
                <a:xfrm>
                  <a:off x="997" y="978"/>
                  <a:ext cx="684" cy="596"/>
                </a:xfrm>
                <a:prstGeom prst="ellipse">
                  <a:avLst/>
                </a:prstGeom>
                <a:solidFill>
                  <a:srgbClr val="FFCC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 dirty="0"/>
                </a:p>
              </p:txBody>
            </p:sp>
          </p:grpSp>
          <p:sp>
            <p:nvSpPr>
              <p:cNvPr id="62" name="Freeform 13"/>
              <p:cNvSpPr>
                <a:spLocks/>
              </p:cNvSpPr>
              <p:nvPr/>
            </p:nvSpPr>
            <p:spPr bwMode="auto">
              <a:xfrm rot="5324507">
                <a:off x="1229" y="936"/>
                <a:ext cx="227" cy="463"/>
              </a:xfrm>
              <a:custGeom>
                <a:avLst/>
                <a:gdLst/>
                <a:ahLst/>
                <a:cxnLst>
                  <a:cxn ang="0">
                    <a:pos x="101" y="220"/>
                  </a:cxn>
                  <a:cxn ang="0">
                    <a:pos x="0" y="522"/>
                  </a:cxn>
                  <a:cxn ang="0">
                    <a:pos x="100" y="836"/>
                  </a:cxn>
                  <a:cxn ang="0">
                    <a:pos x="274" y="1069"/>
                  </a:cxn>
                  <a:cxn ang="0">
                    <a:pos x="547" y="1139"/>
                  </a:cxn>
                  <a:cxn ang="0">
                    <a:pos x="418" y="882"/>
                  </a:cxn>
                  <a:cxn ang="0">
                    <a:pos x="403" y="594"/>
                  </a:cxn>
                  <a:cxn ang="0">
                    <a:pos x="504" y="292"/>
                  </a:cxn>
                  <a:cxn ang="0">
                    <a:pos x="547" y="32"/>
                  </a:cxn>
                  <a:cxn ang="0">
                    <a:pos x="331" y="102"/>
                  </a:cxn>
                  <a:cxn ang="0">
                    <a:pos x="101" y="220"/>
                  </a:cxn>
                </a:cxnLst>
                <a:rect l="0" t="0" r="r" b="b"/>
                <a:pathLst>
                  <a:path w="576" h="1170">
                    <a:moveTo>
                      <a:pt x="101" y="220"/>
                    </a:moveTo>
                    <a:cubicBezTo>
                      <a:pt x="46" y="290"/>
                      <a:pt x="0" y="419"/>
                      <a:pt x="0" y="522"/>
                    </a:cubicBezTo>
                    <a:cubicBezTo>
                      <a:pt x="0" y="625"/>
                      <a:pt x="54" y="745"/>
                      <a:pt x="100" y="836"/>
                    </a:cubicBezTo>
                    <a:cubicBezTo>
                      <a:pt x="146" y="927"/>
                      <a:pt x="199" y="1018"/>
                      <a:pt x="274" y="1069"/>
                    </a:cubicBezTo>
                    <a:cubicBezTo>
                      <a:pt x="349" y="1120"/>
                      <a:pt x="523" y="1170"/>
                      <a:pt x="547" y="1139"/>
                    </a:cubicBezTo>
                    <a:cubicBezTo>
                      <a:pt x="571" y="1108"/>
                      <a:pt x="442" y="973"/>
                      <a:pt x="418" y="882"/>
                    </a:cubicBezTo>
                    <a:cubicBezTo>
                      <a:pt x="394" y="791"/>
                      <a:pt x="389" y="692"/>
                      <a:pt x="403" y="594"/>
                    </a:cubicBezTo>
                    <a:cubicBezTo>
                      <a:pt x="417" y="496"/>
                      <a:pt x="480" y="386"/>
                      <a:pt x="504" y="292"/>
                    </a:cubicBezTo>
                    <a:cubicBezTo>
                      <a:pt x="528" y="198"/>
                      <a:pt x="576" y="64"/>
                      <a:pt x="547" y="32"/>
                    </a:cubicBezTo>
                    <a:cubicBezTo>
                      <a:pt x="518" y="0"/>
                      <a:pt x="405" y="71"/>
                      <a:pt x="331" y="102"/>
                    </a:cubicBezTo>
                    <a:cubicBezTo>
                      <a:pt x="257" y="133"/>
                      <a:pt x="156" y="150"/>
                      <a:pt x="101" y="220"/>
                    </a:cubicBezTo>
                    <a:close/>
                  </a:path>
                </a:pathLst>
              </a:custGeom>
              <a:solidFill>
                <a:srgbClr val="9966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pt-BR" dirty="0"/>
              </a:p>
            </p:txBody>
          </p:sp>
          <p:sp>
            <p:nvSpPr>
              <p:cNvPr id="63" name="Oval 14"/>
              <p:cNvSpPr>
                <a:spLocks noChangeArrowheads="1"/>
              </p:cNvSpPr>
              <p:nvPr/>
            </p:nvSpPr>
            <p:spPr bwMode="auto">
              <a:xfrm>
                <a:off x="1286" y="1420"/>
                <a:ext cx="89" cy="89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 dirty="0"/>
              </a:p>
            </p:txBody>
          </p:sp>
        </p:grpSp>
        <p:grpSp>
          <p:nvGrpSpPr>
            <p:cNvPr id="7" name="Group 15"/>
            <p:cNvGrpSpPr>
              <a:grpSpLocks/>
            </p:cNvGrpSpPr>
            <p:nvPr/>
          </p:nvGrpSpPr>
          <p:grpSpPr bwMode="auto">
            <a:xfrm>
              <a:off x="779" y="2884"/>
              <a:ext cx="1134" cy="901"/>
              <a:chOff x="779" y="2884"/>
              <a:chExt cx="1134" cy="901"/>
            </a:xfrm>
          </p:grpSpPr>
          <p:sp>
            <p:nvSpPr>
              <p:cNvPr id="56" name="Text Box 16"/>
              <p:cNvSpPr txBox="1">
                <a:spLocks noChangeArrowheads="1"/>
              </p:cNvSpPr>
              <p:nvPr/>
            </p:nvSpPr>
            <p:spPr bwMode="auto">
              <a:xfrm>
                <a:off x="779" y="3552"/>
                <a:ext cx="1134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1800" b="1" dirty="0">
                    <a:solidFill>
                      <a:schemeClr val="tx2">
                        <a:lumMod val="75000"/>
                      </a:schemeClr>
                    </a:solidFill>
                    <a:latin typeface="Arial" charset="0"/>
                  </a:rPr>
                  <a:t>Cél. Endócrina</a:t>
                </a:r>
              </a:p>
            </p:txBody>
          </p:sp>
          <p:grpSp>
            <p:nvGrpSpPr>
              <p:cNvPr id="8" name="Group 17"/>
              <p:cNvGrpSpPr>
                <a:grpSpLocks/>
              </p:cNvGrpSpPr>
              <p:nvPr/>
            </p:nvGrpSpPr>
            <p:grpSpPr bwMode="auto">
              <a:xfrm>
                <a:off x="1041" y="2884"/>
                <a:ext cx="696" cy="618"/>
                <a:chOff x="1041" y="2884"/>
                <a:chExt cx="696" cy="618"/>
              </a:xfrm>
            </p:grpSpPr>
            <p:sp>
              <p:nvSpPr>
                <p:cNvPr id="58" name="AutoShape 18"/>
                <p:cNvSpPr>
                  <a:spLocks noChangeArrowheads="1"/>
                </p:cNvSpPr>
                <p:nvPr/>
              </p:nvSpPr>
              <p:spPr bwMode="auto">
                <a:xfrm rot="10783730">
                  <a:off x="1041" y="2884"/>
                  <a:ext cx="696" cy="618"/>
                </a:xfrm>
                <a:prstGeom prst="octagon">
                  <a:avLst>
                    <a:gd name="adj" fmla="val 29287"/>
                  </a:avLst>
                </a:prstGeom>
                <a:solidFill>
                  <a:srgbClr val="FF99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 dirty="0"/>
                </a:p>
              </p:txBody>
            </p:sp>
            <p:sp>
              <p:nvSpPr>
                <p:cNvPr id="59" name="Freeform 19"/>
                <p:cNvSpPr>
                  <a:spLocks/>
                </p:cNvSpPr>
                <p:nvPr/>
              </p:nvSpPr>
              <p:spPr bwMode="auto">
                <a:xfrm rot="16108239">
                  <a:off x="1270" y="3087"/>
                  <a:ext cx="227" cy="462"/>
                </a:xfrm>
                <a:custGeom>
                  <a:avLst/>
                  <a:gdLst/>
                  <a:ahLst/>
                  <a:cxnLst>
                    <a:cxn ang="0">
                      <a:pos x="101" y="220"/>
                    </a:cxn>
                    <a:cxn ang="0">
                      <a:pos x="0" y="522"/>
                    </a:cxn>
                    <a:cxn ang="0">
                      <a:pos x="100" y="836"/>
                    </a:cxn>
                    <a:cxn ang="0">
                      <a:pos x="274" y="1069"/>
                    </a:cxn>
                    <a:cxn ang="0">
                      <a:pos x="547" y="1139"/>
                    </a:cxn>
                    <a:cxn ang="0">
                      <a:pos x="418" y="882"/>
                    </a:cxn>
                    <a:cxn ang="0">
                      <a:pos x="403" y="594"/>
                    </a:cxn>
                    <a:cxn ang="0">
                      <a:pos x="504" y="292"/>
                    </a:cxn>
                    <a:cxn ang="0">
                      <a:pos x="547" y="32"/>
                    </a:cxn>
                    <a:cxn ang="0">
                      <a:pos x="331" y="102"/>
                    </a:cxn>
                    <a:cxn ang="0">
                      <a:pos x="101" y="220"/>
                    </a:cxn>
                  </a:cxnLst>
                  <a:rect l="0" t="0" r="r" b="b"/>
                  <a:pathLst>
                    <a:path w="576" h="1170">
                      <a:moveTo>
                        <a:pt x="101" y="220"/>
                      </a:moveTo>
                      <a:cubicBezTo>
                        <a:pt x="46" y="290"/>
                        <a:pt x="0" y="419"/>
                        <a:pt x="0" y="522"/>
                      </a:cubicBezTo>
                      <a:cubicBezTo>
                        <a:pt x="0" y="625"/>
                        <a:pt x="54" y="745"/>
                        <a:pt x="100" y="836"/>
                      </a:cubicBezTo>
                      <a:cubicBezTo>
                        <a:pt x="146" y="927"/>
                        <a:pt x="199" y="1018"/>
                        <a:pt x="274" y="1069"/>
                      </a:cubicBezTo>
                      <a:cubicBezTo>
                        <a:pt x="349" y="1120"/>
                        <a:pt x="523" y="1170"/>
                        <a:pt x="547" y="1139"/>
                      </a:cubicBezTo>
                      <a:cubicBezTo>
                        <a:pt x="571" y="1108"/>
                        <a:pt x="442" y="973"/>
                        <a:pt x="418" y="882"/>
                      </a:cubicBezTo>
                      <a:cubicBezTo>
                        <a:pt x="394" y="791"/>
                        <a:pt x="389" y="692"/>
                        <a:pt x="403" y="594"/>
                      </a:cubicBezTo>
                      <a:cubicBezTo>
                        <a:pt x="417" y="496"/>
                        <a:pt x="480" y="386"/>
                        <a:pt x="504" y="292"/>
                      </a:cubicBezTo>
                      <a:cubicBezTo>
                        <a:pt x="528" y="198"/>
                        <a:pt x="576" y="64"/>
                        <a:pt x="547" y="32"/>
                      </a:cubicBezTo>
                      <a:cubicBezTo>
                        <a:pt x="518" y="0"/>
                        <a:pt x="405" y="71"/>
                        <a:pt x="331" y="102"/>
                      </a:cubicBezTo>
                      <a:cubicBezTo>
                        <a:pt x="257" y="133"/>
                        <a:pt x="156" y="150"/>
                        <a:pt x="101" y="220"/>
                      </a:cubicBezTo>
                      <a:close/>
                    </a:path>
                  </a:pathLst>
                </a:custGeom>
                <a:solidFill>
                  <a:srgbClr val="9966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pt-BR" dirty="0"/>
                </a:p>
              </p:txBody>
            </p:sp>
            <p:sp>
              <p:nvSpPr>
                <p:cNvPr id="60" name="AutoShape 20"/>
                <p:cNvSpPr>
                  <a:spLocks noChangeArrowheads="1"/>
                </p:cNvSpPr>
                <p:nvPr/>
              </p:nvSpPr>
              <p:spPr bwMode="auto">
                <a:xfrm rot="10783730">
                  <a:off x="1226" y="2961"/>
                  <a:ext cx="104" cy="104"/>
                </a:xfrm>
                <a:prstGeom prst="octagon">
                  <a:avLst>
                    <a:gd name="adj" fmla="val 29287"/>
                  </a:avLst>
                </a:prstGeom>
                <a:solidFill>
                  <a:srgbClr val="00CC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 dirty="0"/>
                </a:p>
              </p:txBody>
            </p:sp>
          </p:grpSp>
        </p:grpSp>
      </p:grpSp>
      <p:grpSp>
        <p:nvGrpSpPr>
          <p:cNvPr id="9" name="Group 21"/>
          <p:cNvGrpSpPr>
            <a:grpSpLocks/>
          </p:cNvGrpSpPr>
          <p:nvPr/>
        </p:nvGrpSpPr>
        <p:grpSpPr bwMode="auto">
          <a:xfrm>
            <a:off x="1504950" y="3052763"/>
            <a:ext cx="7010400" cy="1720850"/>
            <a:chOff x="864" y="1578"/>
            <a:chExt cx="4416" cy="1084"/>
          </a:xfrm>
        </p:grpSpPr>
        <p:sp>
          <p:nvSpPr>
            <p:cNvPr id="67" name="Freeform 22"/>
            <p:cNvSpPr>
              <a:spLocks/>
            </p:cNvSpPr>
            <p:nvPr/>
          </p:nvSpPr>
          <p:spPr bwMode="auto">
            <a:xfrm>
              <a:off x="864" y="1776"/>
              <a:ext cx="4416" cy="886"/>
            </a:xfrm>
            <a:custGeom>
              <a:avLst/>
              <a:gdLst/>
              <a:ahLst/>
              <a:cxnLst>
                <a:cxn ang="0">
                  <a:pos x="0" y="696"/>
                </a:cxn>
                <a:cxn ang="0">
                  <a:pos x="384" y="120"/>
                </a:cxn>
                <a:cxn ang="0">
                  <a:pos x="1440" y="504"/>
                </a:cxn>
                <a:cxn ang="0">
                  <a:pos x="2592" y="24"/>
                </a:cxn>
                <a:cxn ang="0">
                  <a:pos x="3888" y="648"/>
                </a:cxn>
                <a:cxn ang="0">
                  <a:pos x="4606" y="224"/>
                </a:cxn>
                <a:cxn ang="0">
                  <a:pos x="4779" y="714"/>
                </a:cxn>
                <a:cxn ang="0">
                  <a:pos x="4635" y="930"/>
                </a:cxn>
                <a:cxn ang="0">
                  <a:pos x="3958" y="1117"/>
                </a:cxn>
                <a:cxn ang="0">
                  <a:pos x="2976" y="744"/>
                </a:cxn>
                <a:cxn ang="0">
                  <a:pos x="2490" y="584"/>
                </a:cxn>
                <a:cxn ang="0">
                  <a:pos x="1928" y="872"/>
                </a:cxn>
                <a:cxn ang="0">
                  <a:pos x="1078" y="915"/>
                </a:cxn>
                <a:cxn ang="0">
                  <a:pos x="528" y="696"/>
                </a:cxn>
                <a:cxn ang="0">
                  <a:pos x="344" y="886"/>
                </a:cxn>
                <a:cxn ang="0">
                  <a:pos x="0" y="696"/>
                </a:cxn>
              </a:cxnLst>
              <a:rect l="0" t="0" r="r" b="b"/>
              <a:pathLst>
                <a:path w="4784" h="1148">
                  <a:moveTo>
                    <a:pt x="0" y="696"/>
                  </a:moveTo>
                  <a:cubicBezTo>
                    <a:pt x="16" y="544"/>
                    <a:pt x="144" y="152"/>
                    <a:pt x="384" y="120"/>
                  </a:cubicBezTo>
                  <a:cubicBezTo>
                    <a:pt x="624" y="88"/>
                    <a:pt x="1072" y="520"/>
                    <a:pt x="1440" y="504"/>
                  </a:cubicBezTo>
                  <a:cubicBezTo>
                    <a:pt x="1808" y="488"/>
                    <a:pt x="2184" y="0"/>
                    <a:pt x="2592" y="24"/>
                  </a:cubicBezTo>
                  <a:cubicBezTo>
                    <a:pt x="3000" y="48"/>
                    <a:pt x="3552" y="615"/>
                    <a:pt x="3888" y="648"/>
                  </a:cubicBezTo>
                  <a:cubicBezTo>
                    <a:pt x="4224" y="681"/>
                    <a:pt x="4458" y="213"/>
                    <a:pt x="4606" y="224"/>
                  </a:cubicBezTo>
                  <a:cubicBezTo>
                    <a:pt x="4754" y="235"/>
                    <a:pt x="4774" y="596"/>
                    <a:pt x="4779" y="714"/>
                  </a:cubicBezTo>
                  <a:cubicBezTo>
                    <a:pt x="4784" y="832"/>
                    <a:pt x="4772" y="863"/>
                    <a:pt x="4635" y="930"/>
                  </a:cubicBezTo>
                  <a:cubicBezTo>
                    <a:pt x="4498" y="997"/>
                    <a:pt x="4234" y="1148"/>
                    <a:pt x="3958" y="1117"/>
                  </a:cubicBezTo>
                  <a:cubicBezTo>
                    <a:pt x="3682" y="1086"/>
                    <a:pt x="3221" y="833"/>
                    <a:pt x="2976" y="744"/>
                  </a:cubicBezTo>
                  <a:cubicBezTo>
                    <a:pt x="2731" y="655"/>
                    <a:pt x="2665" y="563"/>
                    <a:pt x="2490" y="584"/>
                  </a:cubicBezTo>
                  <a:cubicBezTo>
                    <a:pt x="2315" y="605"/>
                    <a:pt x="2163" y="817"/>
                    <a:pt x="1928" y="872"/>
                  </a:cubicBezTo>
                  <a:cubicBezTo>
                    <a:pt x="1693" y="927"/>
                    <a:pt x="1311" y="944"/>
                    <a:pt x="1078" y="915"/>
                  </a:cubicBezTo>
                  <a:cubicBezTo>
                    <a:pt x="845" y="886"/>
                    <a:pt x="650" y="701"/>
                    <a:pt x="528" y="696"/>
                  </a:cubicBezTo>
                  <a:cubicBezTo>
                    <a:pt x="406" y="691"/>
                    <a:pt x="432" y="886"/>
                    <a:pt x="344" y="886"/>
                  </a:cubicBezTo>
                  <a:cubicBezTo>
                    <a:pt x="256" y="886"/>
                    <a:pt x="72" y="736"/>
                    <a:pt x="0" y="696"/>
                  </a:cubicBezTo>
                  <a:close/>
                </a:path>
              </a:pathLst>
            </a:custGeom>
            <a:gradFill rotWithShape="0">
              <a:gsLst>
                <a:gs pos="0">
                  <a:srgbClr val="FF6600"/>
                </a:gs>
                <a:gs pos="50000">
                  <a:srgbClr val="FFCC99"/>
                </a:gs>
                <a:gs pos="100000">
                  <a:srgbClr val="FF66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68" name="Rectangle 23"/>
            <p:cNvSpPr>
              <a:spLocks noChangeArrowheads="1"/>
            </p:cNvSpPr>
            <p:nvPr/>
          </p:nvSpPr>
          <p:spPr bwMode="auto">
            <a:xfrm>
              <a:off x="2496" y="1578"/>
              <a:ext cx="14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 dirty="0">
                  <a:solidFill>
                    <a:srgbClr val="FF0000"/>
                  </a:solidFill>
                  <a:latin typeface="Arial" charset="0"/>
                </a:rPr>
                <a:t>Corrente </a:t>
              </a:r>
              <a:r>
                <a:rPr lang="en-US" sz="1800" dirty="0" smtClean="0">
                  <a:solidFill>
                    <a:srgbClr val="FF0000"/>
                  </a:solidFill>
                  <a:latin typeface="Arial" charset="0"/>
                </a:rPr>
                <a:t>Sanguínea</a:t>
              </a:r>
              <a:endParaRPr lang="pt-BR" sz="1800" dirty="0">
                <a:solidFill>
                  <a:srgbClr val="FF0000"/>
                </a:solidFill>
                <a:latin typeface="Arial" charset="0"/>
              </a:endParaRPr>
            </a:p>
          </p:txBody>
        </p:sp>
      </p:grpSp>
      <p:grpSp>
        <p:nvGrpSpPr>
          <p:cNvPr id="10" name="Group 24"/>
          <p:cNvGrpSpPr>
            <a:grpSpLocks/>
          </p:cNvGrpSpPr>
          <p:nvPr/>
        </p:nvGrpSpPr>
        <p:grpSpPr bwMode="auto">
          <a:xfrm>
            <a:off x="2455863" y="2717800"/>
            <a:ext cx="176212" cy="1282700"/>
            <a:chOff x="1463" y="1367"/>
            <a:chExt cx="111" cy="808"/>
          </a:xfrm>
        </p:grpSpPr>
        <p:sp>
          <p:nvSpPr>
            <p:cNvPr id="70" name="Oval 25"/>
            <p:cNvSpPr>
              <a:spLocks noChangeArrowheads="1"/>
            </p:cNvSpPr>
            <p:nvPr/>
          </p:nvSpPr>
          <p:spPr bwMode="auto">
            <a:xfrm>
              <a:off x="1484" y="2086"/>
              <a:ext cx="90" cy="89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 dirty="0"/>
            </a:p>
          </p:txBody>
        </p:sp>
        <p:sp>
          <p:nvSpPr>
            <p:cNvPr id="71" name="Oval 26"/>
            <p:cNvSpPr>
              <a:spLocks noChangeArrowheads="1"/>
            </p:cNvSpPr>
            <p:nvPr/>
          </p:nvSpPr>
          <p:spPr bwMode="auto">
            <a:xfrm>
              <a:off x="1463" y="1367"/>
              <a:ext cx="90" cy="89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 dirty="0"/>
            </a:p>
          </p:txBody>
        </p:sp>
        <p:sp>
          <p:nvSpPr>
            <p:cNvPr id="72" name="Line 27"/>
            <p:cNvSpPr>
              <a:spLocks noChangeShapeType="1"/>
            </p:cNvSpPr>
            <p:nvPr/>
          </p:nvSpPr>
          <p:spPr bwMode="auto">
            <a:xfrm>
              <a:off x="1510" y="1491"/>
              <a:ext cx="0" cy="399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pt-BR" dirty="0"/>
            </a:p>
          </p:txBody>
        </p:sp>
      </p:grpSp>
      <p:grpSp>
        <p:nvGrpSpPr>
          <p:cNvPr id="11" name="Group 28"/>
          <p:cNvGrpSpPr>
            <a:grpSpLocks/>
          </p:cNvGrpSpPr>
          <p:nvPr/>
        </p:nvGrpSpPr>
        <p:grpSpPr bwMode="auto">
          <a:xfrm>
            <a:off x="2278063" y="3929063"/>
            <a:ext cx="317500" cy="1552575"/>
            <a:chOff x="1351" y="2130"/>
            <a:chExt cx="200" cy="978"/>
          </a:xfrm>
        </p:grpSpPr>
        <p:sp>
          <p:nvSpPr>
            <p:cNvPr id="74" name="AutoShape 29"/>
            <p:cNvSpPr>
              <a:spLocks noChangeArrowheads="1"/>
            </p:cNvSpPr>
            <p:nvPr/>
          </p:nvSpPr>
          <p:spPr bwMode="auto">
            <a:xfrm rot="10783730">
              <a:off x="1447" y="3004"/>
              <a:ext cx="104" cy="104"/>
            </a:xfrm>
            <a:prstGeom prst="octagon">
              <a:avLst>
                <a:gd name="adj" fmla="val 29287"/>
              </a:avLst>
            </a:prstGeom>
            <a:solidFill>
              <a:srgbClr val="00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 dirty="0"/>
            </a:p>
          </p:txBody>
        </p:sp>
        <p:sp>
          <p:nvSpPr>
            <p:cNvPr id="75" name="AutoShape 30"/>
            <p:cNvSpPr>
              <a:spLocks noChangeArrowheads="1"/>
            </p:cNvSpPr>
            <p:nvPr/>
          </p:nvSpPr>
          <p:spPr bwMode="auto">
            <a:xfrm>
              <a:off x="1351" y="2130"/>
              <a:ext cx="105" cy="105"/>
            </a:xfrm>
            <a:prstGeom prst="octagon">
              <a:avLst>
                <a:gd name="adj" fmla="val 29287"/>
              </a:avLst>
            </a:prstGeom>
            <a:solidFill>
              <a:srgbClr val="00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 dirty="0"/>
            </a:p>
          </p:txBody>
        </p:sp>
        <p:sp>
          <p:nvSpPr>
            <p:cNvPr id="76" name="Line 31"/>
            <p:cNvSpPr>
              <a:spLocks noChangeShapeType="1"/>
            </p:cNvSpPr>
            <p:nvPr/>
          </p:nvSpPr>
          <p:spPr bwMode="auto">
            <a:xfrm flipV="1">
              <a:off x="1396" y="2396"/>
              <a:ext cx="0" cy="453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pt-BR" dirty="0"/>
            </a:p>
          </p:txBody>
        </p:sp>
      </p:grpSp>
      <p:grpSp>
        <p:nvGrpSpPr>
          <p:cNvPr id="12" name="Group 32"/>
          <p:cNvGrpSpPr>
            <a:grpSpLocks/>
          </p:cNvGrpSpPr>
          <p:nvPr/>
        </p:nvGrpSpPr>
        <p:grpSpPr bwMode="auto">
          <a:xfrm>
            <a:off x="19050" y="2986088"/>
            <a:ext cx="2095500" cy="2286000"/>
            <a:chOff x="-72" y="1536"/>
            <a:chExt cx="1320" cy="1440"/>
          </a:xfrm>
        </p:grpSpPr>
        <p:sp>
          <p:nvSpPr>
            <p:cNvPr id="78" name="Text Box 33"/>
            <p:cNvSpPr txBox="1">
              <a:spLocks noChangeArrowheads="1"/>
            </p:cNvSpPr>
            <p:nvPr/>
          </p:nvSpPr>
          <p:spPr bwMode="auto">
            <a:xfrm>
              <a:off x="-72" y="2064"/>
              <a:ext cx="88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800" b="1" dirty="0">
                  <a:solidFill>
                    <a:srgbClr val="FF0000"/>
                  </a:solidFill>
                  <a:latin typeface="Arial" charset="0"/>
                </a:rPr>
                <a:t>Hormônios</a:t>
              </a:r>
            </a:p>
          </p:txBody>
        </p:sp>
        <p:sp>
          <p:nvSpPr>
            <p:cNvPr id="79" name="Line 34"/>
            <p:cNvSpPr>
              <a:spLocks noChangeShapeType="1"/>
            </p:cNvSpPr>
            <p:nvPr/>
          </p:nvSpPr>
          <p:spPr bwMode="auto">
            <a:xfrm flipV="1">
              <a:off x="720" y="1536"/>
              <a:ext cx="528" cy="480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pt-BR" dirty="0"/>
            </a:p>
          </p:txBody>
        </p:sp>
        <p:sp>
          <p:nvSpPr>
            <p:cNvPr id="80" name="Line 35"/>
            <p:cNvSpPr>
              <a:spLocks noChangeShapeType="1"/>
            </p:cNvSpPr>
            <p:nvPr/>
          </p:nvSpPr>
          <p:spPr bwMode="auto">
            <a:xfrm>
              <a:off x="624" y="2352"/>
              <a:ext cx="624" cy="624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pt-BR" dirty="0"/>
            </a:p>
          </p:txBody>
        </p:sp>
      </p:grpSp>
      <p:grpSp>
        <p:nvGrpSpPr>
          <p:cNvPr id="13" name="Group 36"/>
          <p:cNvGrpSpPr>
            <a:grpSpLocks/>
          </p:cNvGrpSpPr>
          <p:nvPr/>
        </p:nvGrpSpPr>
        <p:grpSpPr bwMode="auto">
          <a:xfrm>
            <a:off x="6756408" y="1476375"/>
            <a:ext cx="1949452" cy="5060950"/>
            <a:chOff x="4168" y="672"/>
            <a:chExt cx="1228" cy="3188"/>
          </a:xfrm>
        </p:grpSpPr>
        <p:grpSp>
          <p:nvGrpSpPr>
            <p:cNvPr id="14" name="Group 37"/>
            <p:cNvGrpSpPr>
              <a:grpSpLocks/>
            </p:cNvGrpSpPr>
            <p:nvPr/>
          </p:nvGrpSpPr>
          <p:grpSpPr bwMode="auto">
            <a:xfrm>
              <a:off x="4168" y="2976"/>
              <a:ext cx="892" cy="884"/>
              <a:chOff x="4120" y="3072"/>
              <a:chExt cx="892" cy="884"/>
            </a:xfrm>
          </p:grpSpPr>
          <p:grpSp>
            <p:nvGrpSpPr>
              <p:cNvPr id="15" name="Group 38"/>
              <p:cNvGrpSpPr>
                <a:grpSpLocks/>
              </p:cNvGrpSpPr>
              <p:nvPr/>
            </p:nvGrpSpPr>
            <p:grpSpPr bwMode="auto">
              <a:xfrm>
                <a:off x="4272" y="3360"/>
                <a:ext cx="682" cy="596"/>
                <a:chOff x="3738" y="1687"/>
                <a:chExt cx="739" cy="646"/>
              </a:xfrm>
            </p:grpSpPr>
            <p:sp>
              <p:nvSpPr>
                <p:cNvPr id="90" name="Oval 39"/>
                <p:cNvSpPr>
                  <a:spLocks noChangeArrowheads="1"/>
                </p:cNvSpPr>
                <p:nvPr/>
              </p:nvSpPr>
              <p:spPr bwMode="auto">
                <a:xfrm rot="10097725">
                  <a:off x="3738" y="1687"/>
                  <a:ext cx="739" cy="646"/>
                </a:xfrm>
                <a:prstGeom prst="ellipse">
                  <a:avLst/>
                </a:prstGeom>
                <a:solidFill>
                  <a:srgbClr val="FFCC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 dirty="0"/>
                </a:p>
              </p:txBody>
            </p:sp>
            <p:sp>
              <p:nvSpPr>
                <p:cNvPr id="91" name="Freeform 40"/>
                <p:cNvSpPr>
                  <a:spLocks/>
                </p:cNvSpPr>
                <p:nvPr/>
              </p:nvSpPr>
              <p:spPr bwMode="auto">
                <a:xfrm rot="10097725">
                  <a:off x="4136" y="1737"/>
                  <a:ext cx="247" cy="500"/>
                </a:xfrm>
                <a:custGeom>
                  <a:avLst/>
                  <a:gdLst/>
                  <a:ahLst/>
                  <a:cxnLst>
                    <a:cxn ang="0">
                      <a:pos x="101" y="220"/>
                    </a:cxn>
                    <a:cxn ang="0">
                      <a:pos x="0" y="522"/>
                    </a:cxn>
                    <a:cxn ang="0">
                      <a:pos x="100" y="836"/>
                    </a:cxn>
                    <a:cxn ang="0">
                      <a:pos x="274" y="1069"/>
                    </a:cxn>
                    <a:cxn ang="0">
                      <a:pos x="547" y="1139"/>
                    </a:cxn>
                    <a:cxn ang="0">
                      <a:pos x="418" y="882"/>
                    </a:cxn>
                    <a:cxn ang="0">
                      <a:pos x="403" y="594"/>
                    </a:cxn>
                    <a:cxn ang="0">
                      <a:pos x="504" y="292"/>
                    </a:cxn>
                    <a:cxn ang="0">
                      <a:pos x="547" y="32"/>
                    </a:cxn>
                    <a:cxn ang="0">
                      <a:pos x="331" y="102"/>
                    </a:cxn>
                    <a:cxn ang="0">
                      <a:pos x="101" y="220"/>
                    </a:cxn>
                  </a:cxnLst>
                  <a:rect l="0" t="0" r="r" b="b"/>
                  <a:pathLst>
                    <a:path w="576" h="1170">
                      <a:moveTo>
                        <a:pt x="101" y="220"/>
                      </a:moveTo>
                      <a:cubicBezTo>
                        <a:pt x="46" y="290"/>
                        <a:pt x="0" y="419"/>
                        <a:pt x="0" y="522"/>
                      </a:cubicBezTo>
                      <a:cubicBezTo>
                        <a:pt x="0" y="625"/>
                        <a:pt x="54" y="745"/>
                        <a:pt x="100" y="836"/>
                      </a:cubicBezTo>
                      <a:cubicBezTo>
                        <a:pt x="146" y="927"/>
                        <a:pt x="199" y="1018"/>
                        <a:pt x="274" y="1069"/>
                      </a:cubicBezTo>
                      <a:cubicBezTo>
                        <a:pt x="349" y="1120"/>
                        <a:pt x="523" y="1170"/>
                        <a:pt x="547" y="1139"/>
                      </a:cubicBezTo>
                      <a:cubicBezTo>
                        <a:pt x="571" y="1108"/>
                        <a:pt x="442" y="973"/>
                        <a:pt x="418" y="882"/>
                      </a:cubicBezTo>
                      <a:cubicBezTo>
                        <a:pt x="394" y="791"/>
                        <a:pt x="389" y="692"/>
                        <a:pt x="403" y="594"/>
                      </a:cubicBezTo>
                      <a:cubicBezTo>
                        <a:pt x="417" y="496"/>
                        <a:pt x="480" y="386"/>
                        <a:pt x="504" y="292"/>
                      </a:cubicBezTo>
                      <a:cubicBezTo>
                        <a:pt x="528" y="198"/>
                        <a:pt x="576" y="64"/>
                        <a:pt x="547" y="32"/>
                      </a:cubicBezTo>
                      <a:cubicBezTo>
                        <a:pt x="518" y="0"/>
                        <a:pt x="405" y="71"/>
                        <a:pt x="331" y="102"/>
                      </a:cubicBezTo>
                      <a:cubicBezTo>
                        <a:pt x="257" y="133"/>
                        <a:pt x="156" y="150"/>
                        <a:pt x="101" y="220"/>
                      </a:cubicBezTo>
                      <a:close/>
                    </a:path>
                  </a:pathLst>
                </a:custGeom>
                <a:solidFill>
                  <a:srgbClr val="00CC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pt-BR" dirty="0"/>
                </a:p>
              </p:txBody>
            </p:sp>
          </p:grpSp>
          <p:sp>
            <p:nvSpPr>
              <p:cNvPr id="89" name="Text Box 41"/>
              <p:cNvSpPr txBox="1">
                <a:spLocks noChangeArrowheads="1"/>
              </p:cNvSpPr>
              <p:nvPr/>
            </p:nvSpPr>
            <p:spPr bwMode="auto">
              <a:xfrm>
                <a:off x="4120" y="3072"/>
                <a:ext cx="892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1800" b="1" dirty="0" smtClean="0">
                    <a:solidFill>
                      <a:srgbClr val="A200A2"/>
                    </a:solidFill>
                    <a:latin typeface="Arial" charset="0"/>
                  </a:rPr>
                  <a:t>Célula-alvo</a:t>
                </a:r>
                <a:endParaRPr lang="en-US" sz="1800" b="1" dirty="0">
                  <a:solidFill>
                    <a:srgbClr val="A200A2"/>
                  </a:solidFill>
                  <a:latin typeface="Arial" charset="0"/>
                </a:endParaRPr>
              </a:p>
            </p:txBody>
          </p:sp>
        </p:grpSp>
        <p:grpSp>
          <p:nvGrpSpPr>
            <p:cNvPr id="16" name="Group 42"/>
            <p:cNvGrpSpPr>
              <a:grpSpLocks/>
            </p:cNvGrpSpPr>
            <p:nvPr/>
          </p:nvGrpSpPr>
          <p:grpSpPr bwMode="auto">
            <a:xfrm>
              <a:off x="4504" y="672"/>
              <a:ext cx="892" cy="858"/>
              <a:chOff x="4504" y="672"/>
              <a:chExt cx="892" cy="858"/>
            </a:xfrm>
          </p:grpSpPr>
          <p:sp>
            <p:nvSpPr>
              <p:cNvPr id="84" name="Text Box 43"/>
              <p:cNvSpPr txBox="1">
                <a:spLocks noChangeArrowheads="1"/>
              </p:cNvSpPr>
              <p:nvPr/>
            </p:nvSpPr>
            <p:spPr bwMode="auto">
              <a:xfrm>
                <a:off x="4504" y="672"/>
                <a:ext cx="892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1800" b="1" dirty="0" smtClean="0">
                    <a:solidFill>
                      <a:srgbClr val="A200A2"/>
                    </a:solidFill>
                    <a:latin typeface="Arial" charset="0"/>
                  </a:rPr>
                  <a:t>Célula-alvo</a:t>
                </a:r>
                <a:endParaRPr lang="en-US" sz="1800" b="1" dirty="0">
                  <a:solidFill>
                    <a:srgbClr val="A200A2"/>
                  </a:solidFill>
                  <a:latin typeface="Arial" charset="0"/>
                </a:endParaRPr>
              </a:p>
            </p:txBody>
          </p:sp>
          <p:grpSp>
            <p:nvGrpSpPr>
              <p:cNvPr id="17" name="Group 44"/>
              <p:cNvGrpSpPr>
                <a:grpSpLocks/>
              </p:cNvGrpSpPr>
              <p:nvPr/>
            </p:nvGrpSpPr>
            <p:grpSpPr bwMode="auto">
              <a:xfrm>
                <a:off x="4608" y="912"/>
                <a:ext cx="696" cy="618"/>
                <a:chOff x="4800" y="960"/>
                <a:chExt cx="696" cy="618"/>
              </a:xfrm>
            </p:grpSpPr>
            <p:sp>
              <p:nvSpPr>
                <p:cNvPr id="86" name="AutoShape 45"/>
                <p:cNvSpPr>
                  <a:spLocks noChangeArrowheads="1"/>
                </p:cNvSpPr>
                <p:nvPr/>
              </p:nvSpPr>
              <p:spPr bwMode="auto">
                <a:xfrm rot="10783730">
                  <a:off x="4800" y="960"/>
                  <a:ext cx="696" cy="618"/>
                </a:xfrm>
                <a:prstGeom prst="octagon">
                  <a:avLst>
                    <a:gd name="adj" fmla="val 29287"/>
                  </a:avLst>
                </a:prstGeom>
                <a:solidFill>
                  <a:srgbClr val="FF99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 dirty="0"/>
                </a:p>
              </p:txBody>
            </p:sp>
            <p:sp>
              <p:nvSpPr>
                <p:cNvPr id="87" name="Freeform 46"/>
                <p:cNvSpPr>
                  <a:spLocks/>
                </p:cNvSpPr>
                <p:nvPr/>
              </p:nvSpPr>
              <p:spPr bwMode="auto">
                <a:xfrm rot="12190986">
                  <a:off x="5136" y="1056"/>
                  <a:ext cx="227" cy="462"/>
                </a:xfrm>
                <a:custGeom>
                  <a:avLst/>
                  <a:gdLst/>
                  <a:ahLst/>
                  <a:cxnLst>
                    <a:cxn ang="0">
                      <a:pos x="101" y="220"/>
                    </a:cxn>
                    <a:cxn ang="0">
                      <a:pos x="0" y="522"/>
                    </a:cxn>
                    <a:cxn ang="0">
                      <a:pos x="100" y="836"/>
                    </a:cxn>
                    <a:cxn ang="0">
                      <a:pos x="274" y="1069"/>
                    </a:cxn>
                    <a:cxn ang="0">
                      <a:pos x="547" y="1139"/>
                    </a:cxn>
                    <a:cxn ang="0">
                      <a:pos x="418" y="882"/>
                    </a:cxn>
                    <a:cxn ang="0">
                      <a:pos x="403" y="594"/>
                    </a:cxn>
                    <a:cxn ang="0">
                      <a:pos x="504" y="292"/>
                    </a:cxn>
                    <a:cxn ang="0">
                      <a:pos x="547" y="32"/>
                    </a:cxn>
                    <a:cxn ang="0">
                      <a:pos x="331" y="102"/>
                    </a:cxn>
                    <a:cxn ang="0">
                      <a:pos x="101" y="220"/>
                    </a:cxn>
                  </a:cxnLst>
                  <a:rect l="0" t="0" r="r" b="b"/>
                  <a:pathLst>
                    <a:path w="576" h="1170">
                      <a:moveTo>
                        <a:pt x="101" y="220"/>
                      </a:moveTo>
                      <a:cubicBezTo>
                        <a:pt x="46" y="290"/>
                        <a:pt x="0" y="419"/>
                        <a:pt x="0" y="522"/>
                      </a:cubicBezTo>
                      <a:cubicBezTo>
                        <a:pt x="0" y="625"/>
                        <a:pt x="54" y="745"/>
                        <a:pt x="100" y="836"/>
                      </a:cubicBezTo>
                      <a:cubicBezTo>
                        <a:pt x="146" y="927"/>
                        <a:pt x="199" y="1018"/>
                        <a:pt x="274" y="1069"/>
                      </a:cubicBezTo>
                      <a:cubicBezTo>
                        <a:pt x="349" y="1120"/>
                        <a:pt x="523" y="1170"/>
                        <a:pt x="547" y="1139"/>
                      </a:cubicBezTo>
                      <a:cubicBezTo>
                        <a:pt x="571" y="1108"/>
                        <a:pt x="442" y="973"/>
                        <a:pt x="418" y="882"/>
                      </a:cubicBezTo>
                      <a:cubicBezTo>
                        <a:pt x="394" y="791"/>
                        <a:pt x="389" y="692"/>
                        <a:pt x="403" y="594"/>
                      </a:cubicBezTo>
                      <a:cubicBezTo>
                        <a:pt x="417" y="496"/>
                        <a:pt x="480" y="386"/>
                        <a:pt x="504" y="292"/>
                      </a:cubicBezTo>
                      <a:cubicBezTo>
                        <a:pt x="528" y="198"/>
                        <a:pt x="576" y="64"/>
                        <a:pt x="547" y="32"/>
                      </a:cubicBezTo>
                      <a:cubicBezTo>
                        <a:pt x="518" y="0"/>
                        <a:pt x="405" y="71"/>
                        <a:pt x="331" y="102"/>
                      </a:cubicBezTo>
                      <a:cubicBezTo>
                        <a:pt x="257" y="133"/>
                        <a:pt x="156" y="150"/>
                        <a:pt x="101" y="220"/>
                      </a:cubicBezTo>
                      <a:close/>
                    </a:path>
                  </a:pathLst>
                </a:custGeom>
                <a:solidFill>
                  <a:srgbClr val="9966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pt-BR" dirty="0"/>
                </a:p>
              </p:txBody>
            </p:sp>
          </p:grpSp>
        </p:grpSp>
      </p:grpSp>
      <p:grpSp>
        <p:nvGrpSpPr>
          <p:cNvPr id="18" name="Group 47"/>
          <p:cNvGrpSpPr>
            <a:grpSpLocks/>
          </p:cNvGrpSpPr>
          <p:nvPr/>
        </p:nvGrpSpPr>
        <p:grpSpPr bwMode="auto">
          <a:xfrm>
            <a:off x="2700338" y="2605088"/>
            <a:ext cx="5780087" cy="3459162"/>
            <a:chOff x="1617" y="1296"/>
            <a:chExt cx="3641" cy="2179"/>
          </a:xfrm>
        </p:grpSpPr>
        <p:sp>
          <p:nvSpPr>
            <p:cNvPr id="93" name="Oval 48"/>
            <p:cNvSpPr>
              <a:spLocks noChangeArrowheads="1"/>
            </p:cNvSpPr>
            <p:nvPr/>
          </p:nvSpPr>
          <p:spPr bwMode="auto">
            <a:xfrm>
              <a:off x="3826" y="2220"/>
              <a:ext cx="89" cy="90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 dirty="0"/>
            </a:p>
          </p:txBody>
        </p:sp>
        <p:sp>
          <p:nvSpPr>
            <p:cNvPr id="94" name="Oval 49"/>
            <p:cNvSpPr>
              <a:spLocks noChangeArrowheads="1"/>
            </p:cNvSpPr>
            <p:nvPr/>
          </p:nvSpPr>
          <p:spPr bwMode="auto">
            <a:xfrm>
              <a:off x="2548" y="2130"/>
              <a:ext cx="89" cy="90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 dirty="0"/>
            </a:p>
          </p:txBody>
        </p:sp>
        <p:sp>
          <p:nvSpPr>
            <p:cNvPr id="95" name="Oval 50"/>
            <p:cNvSpPr>
              <a:spLocks noChangeArrowheads="1"/>
            </p:cNvSpPr>
            <p:nvPr/>
          </p:nvSpPr>
          <p:spPr bwMode="auto">
            <a:xfrm>
              <a:off x="4506" y="2414"/>
              <a:ext cx="88" cy="90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 dirty="0"/>
            </a:p>
          </p:txBody>
        </p:sp>
        <p:sp>
          <p:nvSpPr>
            <p:cNvPr id="96" name="Freeform 51"/>
            <p:cNvSpPr>
              <a:spLocks/>
            </p:cNvSpPr>
            <p:nvPr/>
          </p:nvSpPr>
          <p:spPr bwMode="auto">
            <a:xfrm>
              <a:off x="1617" y="2175"/>
              <a:ext cx="886" cy="18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76" y="192"/>
                </a:cxn>
                <a:cxn ang="0">
                  <a:pos x="960" y="48"/>
                </a:cxn>
              </a:cxnLst>
              <a:rect l="0" t="0" r="r" b="b"/>
              <a:pathLst>
                <a:path w="960" h="200">
                  <a:moveTo>
                    <a:pt x="0" y="0"/>
                  </a:moveTo>
                  <a:cubicBezTo>
                    <a:pt x="208" y="92"/>
                    <a:pt x="416" y="184"/>
                    <a:pt x="576" y="192"/>
                  </a:cubicBezTo>
                  <a:cubicBezTo>
                    <a:pt x="736" y="200"/>
                    <a:pt x="848" y="124"/>
                    <a:pt x="960" y="48"/>
                  </a:cubicBezTo>
                </a:path>
              </a:pathLst>
            </a:custGeom>
            <a:ln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pt-BR" dirty="0"/>
            </a:p>
          </p:txBody>
        </p:sp>
        <p:sp>
          <p:nvSpPr>
            <p:cNvPr id="97" name="Freeform 52"/>
            <p:cNvSpPr>
              <a:spLocks/>
            </p:cNvSpPr>
            <p:nvPr/>
          </p:nvSpPr>
          <p:spPr bwMode="auto">
            <a:xfrm>
              <a:off x="2681" y="1953"/>
              <a:ext cx="1063" cy="177"/>
            </a:xfrm>
            <a:custGeom>
              <a:avLst/>
              <a:gdLst/>
              <a:ahLst/>
              <a:cxnLst>
                <a:cxn ang="0">
                  <a:pos x="0" y="192"/>
                </a:cxn>
                <a:cxn ang="0">
                  <a:pos x="624" y="0"/>
                </a:cxn>
                <a:cxn ang="0">
                  <a:pos x="1152" y="192"/>
                </a:cxn>
              </a:cxnLst>
              <a:rect l="0" t="0" r="r" b="b"/>
              <a:pathLst>
                <a:path w="1152" h="192">
                  <a:moveTo>
                    <a:pt x="0" y="192"/>
                  </a:moveTo>
                  <a:cubicBezTo>
                    <a:pt x="216" y="96"/>
                    <a:pt x="432" y="0"/>
                    <a:pt x="624" y="0"/>
                  </a:cubicBezTo>
                  <a:cubicBezTo>
                    <a:pt x="816" y="0"/>
                    <a:pt x="984" y="96"/>
                    <a:pt x="1152" y="192"/>
                  </a:cubicBezTo>
                </a:path>
              </a:pathLst>
            </a:custGeom>
            <a:ln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pt-BR" dirty="0"/>
            </a:p>
          </p:txBody>
        </p:sp>
        <p:sp>
          <p:nvSpPr>
            <p:cNvPr id="98" name="Freeform 53"/>
            <p:cNvSpPr>
              <a:spLocks/>
            </p:cNvSpPr>
            <p:nvPr/>
          </p:nvSpPr>
          <p:spPr bwMode="auto">
            <a:xfrm>
              <a:off x="4010" y="1820"/>
              <a:ext cx="354" cy="310"/>
            </a:xfrm>
            <a:custGeom>
              <a:avLst/>
              <a:gdLst/>
              <a:ahLst/>
              <a:cxnLst>
                <a:cxn ang="0">
                  <a:pos x="0" y="336"/>
                </a:cxn>
                <a:cxn ang="0">
                  <a:pos x="288" y="240"/>
                </a:cxn>
                <a:cxn ang="0">
                  <a:pos x="384" y="0"/>
                </a:cxn>
              </a:cxnLst>
              <a:rect l="0" t="0" r="r" b="b"/>
              <a:pathLst>
                <a:path w="384" h="336">
                  <a:moveTo>
                    <a:pt x="0" y="336"/>
                  </a:moveTo>
                  <a:cubicBezTo>
                    <a:pt x="112" y="316"/>
                    <a:pt x="224" y="296"/>
                    <a:pt x="288" y="240"/>
                  </a:cubicBezTo>
                  <a:cubicBezTo>
                    <a:pt x="352" y="184"/>
                    <a:pt x="368" y="92"/>
                    <a:pt x="384" y="0"/>
                  </a:cubicBezTo>
                </a:path>
              </a:pathLst>
            </a:custGeom>
            <a:ln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pt-BR" dirty="0"/>
            </a:p>
          </p:txBody>
        </p:sp>
        <p:sp>
          <p:nvSpPr>
            <p:cNvPr id="99" name="Freeform 54"/>
            <p:cNvSpPr>
              <a:spLocks/>
            </p:cNvSpPr>
            <p:nvPr/>
          </p:nvSpPr>
          <p:spPr bwMode="auto">
            <a:xfrm>
              <a:off x="4010" y="2219"/>
              <a:ext cx="443" cy="22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0" y="192"/>
                </a:cxn>
                <a:cxn ang="0">
                  <a:pos x="480" y="240"/>
                </a:cxn>
              </a:cxnLst>
              <a:rect l="0" t="0" r="r" b="b"/>
              <a:pathLst>
                <a:path w="480" h="240">
                  <a:moveTo>
                    <a:pt x="0" y="0"/>
                  </a:moveTo>
                  <a:cubicBezTo>
                    <a:pt x="80" y="76"/>
                    <a:pt x="160" y="152"/>
                    <a:pt x="240" y="192"/>
                  </a:cubicBezTo>
                  <a:cubicBezTo>
                    <a:pt x="320" y="232"/>
                    <a:pt x="400" y="236"/>
                    <a:pt x="480" y="240"/>
                  </a:cubicBezTo>
                </a:path>
              </a:pathLst>
            </a:custGeom>
            <a:ln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pt-BR" dirty="0"/>
            </a:p>
          </p:txBody>
        </p:sp>
        <p:sp>
          <p:nvSpPr>
            <p:cNvPr id="100" name="Freeform 55"/>
            <p:cNvSpPr>
              <a:spLocks/>
            </p:cNvSpPr>
            <p:nvPr/>
          </p:nvSpPr>
          <p:spPr bwMode="auto">
            <a:xfrm>
              <a:off x="4674" y="2485"/>
              <a:ext cx="532" cy="4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80" y="144"/>
                </a:cxn>
                <a:cxn ang="0">
                  <a:pos x="576" y="480"/>
                </a:cxn>
              </a:cxnLst>
              <a:rect l="0" t="0" r="r" b="b"/>
              <a:pathLst>
                <a:path w="576" h="480">
                  <a:moveTo>
                    <a:pt x="0" y="0"/>
                  </a:moveTo>
                  <a:cubicBezTo>
                    <a:pt x="192" y="32"/>
                    <a:pt x="384" y="64"/>
                    <a:pt x="480" y="144"/>
                  </a:cubicBezTo>
                  <a:cubicBezTo>
                    <a:pt x="576" y="224"/>
                    <a:pt x="576" y="352"/>
                    <a:pt x="576" y="480"/>
                  </a:cubicBezTo>
                </a:path>
              </a:pathLst>
            </a:custGeom>
            <a:ln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pt-BR" dirty="0"/>
            </a:p>
          </p:txBody>
        </p:sp>
        <p:sp>
          <p:nvSpPr>
            <p:cNvPr id="101" name="Freeform 56"/>
            <p:cNvSpPr>
              <a:spLocks/>
            </p:cNvSpPr>
            <p:nvPr/>
          </p:nvSpPr>
          <p:spPr bwMode="auto">
            <a:xfrm>
              <a:off x="5029" y="3105"/>
              <a:ext cx="177" cy="370"/>
            </a:xfrm>
            <a:custGeom>
              <a:avLst/>
              <a:gdLst/>
              <a:ahLst/>
              <a:cxnLst>
                <a:cxn ang="0">
                  <a:pos x="192" y="0"/>
                </a:cxn>
                <a:cxn ang="0">
                  <a:pos x="144" y="336"/>
                </a:cxn>
                <a:cxn ang="0">
                  <a:pos x="0" y="384"/>
                </a:cxn>
              </a:cxnLst>
              <a:rect l="0" t="0" r="r" b="b"/>
              <a:pathLst>
                <a:path w="192" h="400">
                  <a:moveTo>
                    <a:pt x="192" y="0"/>
                  </a:moveTo>
                  <a:cubicBezTo>
                    <a:pt x="184" y="136"/>
                    <a:pt x="176" y="272"/>
                    <a:pt x="144" y="336"/>
                  </a:cubicBezTo>
                  <a:cubicBezTo>
                    <a:pt x="112" y="400"/>
                    <a:pt x="56" y="392"/>
                    <a:pt x="0" y="384"/>
                  </a:cubicBezTo>
                </a:path>
              </a:pathLst>
            </a:custGeom>
            <a:ln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pt-BR" dirty="0"/>
            </a:p>
          </p:txBody>
        </p:sp>
        <p:sp>
          <p:nvSpPr>
            <p:cNvPr id="102" name="AutoShape 57"/>
            <p:cNvSpPr>
              <a:spLocks noChangeArrowheads="1"/>
            </p:cNvSpPr>
            <p:nvPr/>
          </p:nvSpPr>
          <p:spPr bwMode="auto">
            <a:xfrm>
              <a:off x="2681" y="2219"/>
              <a:ext cx="104" cy="104"/>
            </a:xfrm>
            <a:prstGeom prst="octagon">
              <a:avLst>
                <a:gd name="adj" fmla="val 29287"/>
              </a:avLst>
            </a:prstGeom>
            <a:solidFill>
              <a:srgbClr val="00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 dirty="0"/>
            </a:p>
          </p:txBody>
        </p:sp>
        <p:sp>
          <p:nvSpPr>
            <p:cNvPr id="103" name="AutoShape 58"/>
            <p:cNvSpPr>
              <a:spLocks noChangeArrowheads="1"/>
            </p:cNvSpPr>
            <p:nvPr/>
          </p:nvSpPr>
          <p:spPr bwMode="auto">
            <a:xfrm>
              <a:off x="3902" y="2104"/>
              <a:ext cx="104" cy="104"/>
            </a:xfrm>
            <a:prstGeom prst="octagon">
              <a:avLst>
                <a:gd name="adj" fmla="val 29287"/>
              </a:avLst>
            </a:prstGeom>
            <a:solidFill>
              <a:srgbClr val="00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 dirty="0"/>
            </a:p>
          </p:txBody>
        </p:sp>
        <p:sp>
          <p:nvSpPr>
            <p:cNvPr id="104" name="AutoShape 59"/>
            <p:cNvSpPr>
              <a:spLocks noChangeArrowheads="1"/>
            </p:cNvSpPr>
            <p:nvPr/>
          </p:nvSpPr>
          <p:spPr bwMode="auto">
            <a:xfrm>
              <a:off x="4320" y="1680"/>
              <a:ext cx="105" cy="104"/>
            </a:xfrm>
            <a:prstGeom prst="octagon">
              <a:avLst>
                <a:gd name="adj" fmla="val 29287"/>
              </a:avLst>
            </a:prstGeom>
            <a:solidFill>
              <a:srgbClr val="00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 dirty="0"/>
            </a:p>
          </p:txBody>
        </p:sp>
        <p:sp>
          <p:nvSpPr>
            <p:cNvPr id="105" name="Oval 60"/>
            <p:cNvSpPr>
              <a:spLocks noChangeArrowheads="1"/>
            </p:cNvSpPr>
            <p:nvPr/>
          </p:nvSpPr>
          <p:spPr bwMode="auto">
            <a:xfrm>
              <a:off x="5170" y="2956"/>
              <a:ext cx="88" cy="90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 dirty="0"/>
            </a:p>
          </p:txBody>
        </p:sp>
        <p:sp>
          <p:nvSpPr>
            <p:cNvPr id="106" name="Freeform 61"/>
            <p:cNvSpPr>
              <a:spLocks/>
            </p:cNvSpPr>
            <p:nvPr/>
          </p:nvSpPr>
          <p:spPr bwMode="auto">
            <a:xfrm>
              <a:off x="4336" y="1296"/>
              <a:ext cx="224" cy="336"/>
            </a:xfrm>
            <a:custGeom>
              <a:avLst/>
              <a:gdLst/>
              <a:ahLst/>
              <a:cxnLst>
                <a:cxn ang="0">
                  <a:pos x="32" y="336"/>
                </a:cxn>
                <a:cxn ang="0">
                  <a:pos x="32" y="144"/>
                </a:cxn>
                <a:cxn ang="0">
                  <a:pos x="224" y="0"/>
                </a:cxn>
              </a:cxnLst>
              <a:rect l="0" t="0" r="r" b="b"/>
              <a:pathLst>
                <a:path w="224" h="336">
                  <a:moveTo>
                    <a:pt x="32" y="336"/>
                  </a:moveTo>
                  <a:cubicBezTo>
                    <a:pt x="16" y="268"/>
                    <a:pt x="0" y="200"/>
                    <a:pt x="32" y="144"/>
                  </a:cubicBezTo>
                  <a:cubicBezTo>
                    <a:pt x="64" y="88"/>
                    <a:pt x="144" y="44"/>
                    <a:pt x="224" y="0"/>
                  </a:cubicBezTo>
                </a:path>
              </a:pathLst>
            </a:custGeom>
            <a:ln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pt-BR" dirty="0"/>
            </a:p>
          </p:txBody>
        </p:sp>
      </p:grpSp>
      <p:sp>
        <p:nvSpPr>
          <p:cNvPr id="109" name="Rectangle 2"/>
          <p:cNvSpPr txBox="1">
            <a:spLocks noChangeArrowheads="1"/>
          </p:cNvSpPr>
          <p:nvPr/>
        </p:nvSpPr>
        <p:spPr>
          <a:xfrm>
            <a:off x="251520" y="-132928"/>
            <a:ext cx="860425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defRPr/>
            </a:pPr>
            <a:endParaRPr lang="pt-BR" sz="1800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22762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500"/>
                            </p:stCondLst>
                            <p:childTnLst>
                              <p:par>
                                <p:cTn id="3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928694"/>
          </a:xfrm>
        </p:spPr>
        <p:txBody>
          <a:bodyPr>
            <a:normAutofit/>
          </a:bodyPr>
          <a:lstStyle/>
          <a:p>
            <a:pPr algn="ctr"/>
            <a:r>
              <a:rPr lang="pt-BR" altLang="pt-BR" sz="4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POTENCIAL DE AÇÃO</a:t>
            </a:r>
            <a:endParaRPr lang="pt-BR" sz="48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500174"/>
            <a:ext cx="9144000" cy="5357826"/>
          </a:xfrm>
        </p:spPr>
        <p:txBody>
          <a:bodyPr>
            <a:normAutofit/>
          </a:bodyPr>
          <a:lstStyle/>
          <a:p>
            <a:pPr algn="ctr"/>
            <a:r>
              <a:rPr lang="pt-BR" sz="4000" dirty="0" smtClean="0">
                <a:latin typeface="Arial" pitchFamily="34" charset="0"/>
                <a:cs typeface="Arial" pitchFamily="34" charset="0"/>
              </a:rPr>
              <a:t>Tanto a velocidade quanto a complexidade do PA variam entre diferentes tipos de células. Entretanto, a amplitude das alterações de voltagem tende a ser rigorosamente a mesma. Dentro da mesma célula, </a:t>
            </a:r>
            <a:r>
              <a:rPr lang="pt-BR" sz="4000" dirty="0" err="1" smtClean="0">
                <a:latin typeface="Arial" pitchFamily="34" charset="0"/>
                <a:cs typeface="Arial" pitchFamily="34" charset="0"/>
              </a:rPr>
              <a:t>PAs</a:t>
            </a:r>
            <a:r>
              <a:rPr lang="pt-BR" sz="4000" dirty="0" smtClean="0">
                <a:latin typeface="Arial" pitchFamily="34" charset="0"/>
                <a:cs typeface="Arial" pitchFamily="34" charset="0"/>
              </a:rPr>
              <a:t> consecutivos são tipicamente indistinguíveis.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70104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2" descr="http://images.slideplayer.com.br/11/3497407/slides/slide_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215602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2" descr="http://1.bp.blogspot.com/-rEHVnDDzuls/U2CEQUrIxjI/AAAAAAAAE5Y/xJBhQWLOgIo/s1600/potencial+de+acao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4564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0" y="571480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ETAPAS DO POTENCIAL DE AÇÃO</a:t>
            </a: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285720" y="1428736"/>
            <a:ext cx="8572560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4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Estado de repouso </a:t>
            </a:r>
            <a:r>
              <a:rPr lang="pt-BR" altLang="pt-BR" sz="4000" dirty="0">
                <a:latin typeface="Arial" pitchFamily="34" charset="0"/>
                <a:cs typeface="Arial" pitchFamily="34" charset="0"/>
              </a:rPr>
              <a:t>– célula </a:t>
            </a:r>
            <a:r>
              <a:rPr lang="pt-BR" altLang="pt-BR" sz="4000" dirty="0" smtClean="0">
                <a:latin typeface="Arial" pitchFamily="34" charset="0"/>
                <a:cs typeface="Arial" pitchFamily="34" charset="0"/>
              </a:rPr>
              <a:t>polarizada</a:t>
            </a:r>
            <a:endParaRPr lang="pt-BR" altLang="pt-BR" sz="4000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pt-BR" altLang="pt-BR" sz="4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Etapa da despolarização </a:t>
            </a:r>
            <a:r>
              <a:rPr lang="pt-BR" altLang="pt-BR" sz="4000" dirty="0">
                <a:latin typeface="Arial" pitchFamily="34" charset="0"/>
                <a:cs typeface="Arial" pitchFamily="34" charset="0"/>
              </a:rPr>
              <a:t>– </a:t>
            </a:r>
            <a:r>
              <a:rPr lang="pt-BR" altLang="pt-BR" sz="4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fase ascendente – </a:t>
            </a:r>
            <a:r>
              <a:rPr lang="pt-BR" altLang="pt-BR" sz="4000" dirty="0" smtClean="0">
                <a:latin typeface="Arial" pitchFamily="34" charset="0"/>
                <a:cs typeface="Arial" pitchFamily="34" charset="0"/>
              </a:rPr>
              <a:t>entrada de íons sódio através dos canais iônicos voltagem dependente </a:t>
            </a:r>
            <a:r>
              <a:rPr lang="pt-BR" altLang="pt-BR" sz="4000" dirty="0">
                <a:latin typeface="Arial" pitchFamily="34" charset="0"/>
                <a:cs typeface="Arial" pitchFamily="34" charset="0"/>
              </a:rPr>
              <a:t>– interior tende a </a:t>
            </a:r>
            <a:r>
              <a:rPr lang="pt-BR" altLang="pt-BR" sz="4000" dirty="0" smtClean="0">
                <a:latin typeface="Arial" pitchFamily="34" charset="0"/>
                <a:cs typeface="Arial" pitchFamily="34" charset="0"/>
              </a:rPr>
              <a:t>positividade (diminui a negatividade) </a:t>
            </a:r>
            <a:endParaRPr lang="pt-BR" altLang="pt-BR" sz="4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0" y="571480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ETAPAS DO POTENCIAL DE AÇÃO</a:t>
            </a: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285720" y="1428736"/>
            <a:ext cx="8572560" cy="575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Etapa </a:t>
            </a:r>
            <a:r>
              <a:rPr lang="pt-BR" altLang="pt-BR" sz="32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da </a:t>
            </a:r>
            <a:r>
              <a:rPr lang="pt-BR" altLang="pt-BR" sz="32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repolarização</a:t>
            </a:r>
            <a:r>
              <a:rPr lang="pt-BR" altLang="pt-BR" sz="32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altLang="pt-BR" sz="3200" dirty="0">
                <a:latin typeface="Arial" pitchFamily="34" charset="0"/>
                <a:cs typeface="Arial" pitchFamily="34" charset="0"/>
              </a:rPr>
              <a:t>– </a:t>
            </a:r>
            <a:r>
              <a:rPr lang="pt-BR" altLang="pt-BR" sz="32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fase descendente -</a:t>
            </a:r>
            <a:r>
              <a:rPr lang="pt-BR" altLang="pt-BR" sz="3200" dirty="0" smtClean="0">
                <a:latin typeface="Arial" pitchFamily="34" charset="0"/>
                <a:cs typeface="Arial" pitchFamily="34" charset="0"/>
              </a:rPr>
              <a:t>em </a:t>
            </a:r>
            <a:r>
              <a:rPr lang="pt-BR" altLang="pt-BR" sz="3200" dirty="0">
                <a:latin typeface="Arial" pitchFamily="34" charset="0"/>
                <a:cs typeface="Arial" pitchFamily="34" charset="0"/>
              </a:rPr>
              <a:t>milésimos de segundo os canais de sódio se fecham, abrem os canais de </a:t>
            </a:r>
            <a:r>
              <a:rPr lang="pt-BR" altLang="pt-BR" sz="3200" dirty="0" smtClean="0">
                <a:latin typeface="Arial" pitchFamily="34" charset="0"/>
                <a:cs typeface="Arial" pitchFamily="34" charset="0"/>
              </a:rPr>
              <a:t>potássio e esse sai abruptamente. </a:t>
            </a:r>
            <a:r>
              <a:rPr lang="pt-BR" altLang="pt-BR" sz="3200" dirty="0" err="1" smtClean="0">
                <a:latin typeface="Arial" pitchFamily="34" charset="0"/>
                <a:cs typeface="Arial" pitchFamily="34" charset="0"/>
              </a:rPr>
              <a:t>Repolarização</a:t>
            </a:r>
            <a:r>
              <a:rPr lang="pt-BR" altLang="pt-BR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altLang="pt-BR" sz="3200" dirty="0">
                <a:latin typeface="Arial" pitchFamily="34" charset="0"/>
                <a:cs typeface="Arial" pitchFamily="34" charset="0"/>
              </a:rPr>
              <a:t>da </a:t>
            </a:r>
            <a:r>
              <a:rPr lang="pt-BR" altLang="pt-BR" sz="3200" dirty="0" smtClean="0">
                <a:latin typeface="Arial" pitchFamily="34" charset="0"/>
                <a:cs typeface="Arial" pitchFamily="34" charset="0"/>
              </a:rPr>
              <a:t>membrana (potencial volta a ser negativo).</a:t>
            </a:r>
            <a:r>
              <a:rPr lang="pt-BR" sz="3200" dirty="0" smtClean="0"/>
              <a:t> </a:t>
            </a:r>
          </a:p>
          <a:p>
            <a:pPr>
              <a:spcBef>
                <a:spcPct val="50000"/>
              </a:spcBef>
            </a:pPr>
            <a:r>
              <a:rPr lang="pt-BR" sz="3200" dirty="0" smtClean="0">
                <a:latin typeface="Arial" pitchFamily="34" charset="0"/>
                <a:cs typeface="Arial" pitchFamily="34" charset="0"/>
              </a:rPr>
              <a:t>Os íons Na</a:t>
            </a:r>
            <a:r>
              <a:rPr lang="pt-BR" sz="3200" baseline="30000" dirty="0" smtClean="0">
                <a:latin typeface="Arial" pitchFamily="34" charset="0"/>
                <a:cs typeface="Arial" pitchFamily="34" charset="0"/>
              </a:rPr>
              <a:t>+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  vão sendo transportados ativamente para o exterior da célula, pela Na</a:t>
            </a:r>
            <a:r>
              <a:rPr lang="pt-BR" sz="3200" baseline="30000" dirty="0" smtClean="0">
                <a:latin typeface="Arial" pitchFamily="34" charset="0"/>
                <a:cs typeface="Arial" pitchFamily="34" charset="0"/>
              </a:rPr>
              <a:t>+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/K</a:t>
            </a:r>
            <a:r>
              <a:rPr lang="pt-BR" sz="3200" baseline="30000" dirty="0" smtClean="0">
                <a:latin typeface="Arial" pitchFamily="34" charset="0"/>
                <a:cs typeface="Arial" pitchFamily="34" charset="0"/>
              </a:rPr>
              <a:t>+</a:t>
            </a:r>
            <a:r>
              <a:rPr lang="pt-BR" sz="3200" dirty="0" err="1" smtClean="0">
                <a:latin typeface="Arial" pitchFamily="34" charset="0"/>
                <a:cs typeface="Arial" pitchFamily="34" charset="0"/>
              </a:rPr>
              <a:t>ATPase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). </a:t>
            </a:r>
            <a:endParaRPr lang="pt-BR" altLang="pt-BR" sz="3200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</a:pPr>
            <a:endParaRPr lang="pt-BR" altLang="pt-BR" sz="3200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</a:pPr>
            <a:endParaRPr lang="pt-BR" altLang="pt-BR" sz="3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0" y="571480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ETAPAS DO POTENCIAL DE AÇÃO</a:t>
            </a: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285720" y="1428736"/>
            <a:ext cx="8572560" cy="390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4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Etapa da </a:t>
            </a:r>
            <a:r>
              <a:rPr lang="pt-BR" altLang="pt-BR" sz="40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hiperpolarização</a:t>
            </a:r>
            <a:r>
              <a:rPr lang="pt-BR" altLang="pt-BR" sz="4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altLang="pt-BR" sz="4000" dirty="0" smtClean="0">
                <a:latin typeface="Arial" pitchFamily="34" charset="0"/>
                <a:cs typeface="Arial" pitchFamily="34" charset="0"/>
              </a:rPr>
              <a:t>– potencial de membrana ligeiramente mais negativo do que o do estado de repouso da célula. Canais de K+ fechados.</a:t>
            </a:r>
          </a:p>
          <a:p>
            <a:pPr>
              <a:spcBef>
                <a:spcPct val="50000"/>
              </a:spcBef>
            </a:pPr>
            <a:endParaRPr lang="pt-BR" altLang="pt-BR" sz="3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o">
  <a:themeElements>
    <a:clrScheme name="Solstício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Urbano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o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24581</TotalTime>
  <Words>1086</Words>
  <Application>Microsoft Office PowerPoint</Application>
  <PresentationFormat>Apresentação na tela (4:3)</PresentationFormat>
  <Paragraphs>119</Paragraphs>
  <Slides>35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35</vt:i4>
      </vt:variant>
    </vt:vector>
  </HeadingPairs>
  <TitlesOfParts>
    <vt:vector size="46" baseType="lpstr">
      <vt:lpstr>Arial</vt:lpstr>
      <vt:lpstr>Arial Black</vt:lpstr>
      <vt:lpstr>Berlin Sans FB</vt:lpstr>
      <vt:lpstr>Berlin Sans FB Demi</vt:lpstr>
      <vt:lpstr>Calibri</vt:lpstr>
      <vt:lpstr>Georgia</vt:lpstr>
      <vt:lpstr>Times New Roman</vt:lpstr>
      <vt:lpstr>Trebuchet MS</vt:lpstr>
      <vt:lpstr>Wingdings</vt:lpstr>
      <vt:lpstr>Wingdings 2</vt:lpstr>
      <vt:lpstr>Urbano</vt:lpstr>
      <vt:lpstr>Apresentação do PowerPoint</vt:lpstr>
      <vt:lpstr>Apresentação do PowerPoint</vt:lpstr>
      <vt:lpstr>POTENCIAL DE AÇÃO</vt:lpstr>
      <vt:lpstr>POTENCIAL DE AÇÃO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 </vt:lpstr>
      <vt:lpstr>https://www.youtube.com/watch?v=GAU4r0XleRU  https://www.youtube.com/watch?v=iC2AlRZvQnE</vt:lpstr>
      <vt:lpstr>PRINCÍPIOS GERAIS  DA COMUNICAÇÃO CELULAR </vt:lpstr>
      <vt:lpstr>SINALIZAÇÃO CELULAR</vt:lpstr>
      <vt:lpstr>MECANISMO DE SINALIZAÇÃO CELULAR </vt:lpstr>
      <vt:lpstr>COMUNICAÇÃO CÉLULA-A-CÉLULA </vt:lpstr>
      <vt:lpstr>MÉTODOS DE COMUNICAÇÃO ENTRE AS CÉLULAS</vt:lpstr>
      <vt:lpstr>Apresentação do PowerPoint</vt:lpstr>
      <vt:lpstr>CAMs  células de adesão de membrana</vt:lpstr>
      <vt:lpstr>MÉTODOS DE COMUNICAÇÃO ENTRE AS CÉLULAS</vt:lpstr>
      <vt:lpstr>Apresentação do PowerPoint</vt:lpstr>
      <vt:lpstr>Apresentação do PowerPoint</vt:lpstr>
      <vt:lpstr>MÉTODOS DE COMUNICAÇÃO ENTRE AS CÉLULAS</vt:lpstr>
      <vt:lpstr>Apresentação do PowerPoint</vt:lpstr>
      <vt:lpstr>DIAPEDESE</vt:lpstr>
      <vt:lpstr>https://www.youtube.com/watch?v=7gGfoDL2fwU</vt:lpstr>
      <vt:lpstr>CITOCINAS</vt:lpstr>
      <vt:lpstr>MÉTODOS DE COMUNICAÇÃO ENTRE AS CÉLULAS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Leilane</dc:creator>
  <cp:lastModifiedBy>Cliente</cp:lastModifiedBy>
  <cp:revision>116</cp:revision>
  <dcterms:created xsi:type="dcterms:W3CDTF">2015-03-19T12:32:43Z</dcterms:created>
  <dcterms:modified xsi:type="dcterms:W3CDTF">2022-08-02T19:13:01Z</dcterms:modified>
</cp:coreProperties>
</file>