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6" r:id="rId8"/>
    <p:sldId id="262" r:id="rId9"/>
    <p:sldId id="263" r:id="rId10"/>
    <p:sldId id="264" r:id="rId11"/>
    <p:sldId id="265" r:id="rId12"/>
    <p:sldId id="266" r:id="rId13"/>
    <p:sldId id="267" r:id="rId14"/>
    <p:sldId id="268" r:id="rId15"/>
    <p:sldId id="269" r:id="rId16"/>
    <p:sldId id="270" r:id="rId17"/>
    <p:sldId id="287" r:id="rId18"/>
    <p:sldId id="271" r:id="rId19"/>
    <p:sldId id="272" r:id="rId20"/>
    <p:sldId id="273" r:id="rId21"/>
    <p:sldId id="274" r:id="rId22"/>
    <p:sldId id="275" r:id="rId23"/>
    <p:sldId id="276" r:id="rId24"/>
    <p:sldId id="277" r:id="rId25"/>
    <p:sldId id="288" r:id="rId26"/>
    <p:sldId id="289" r:id="rId27"/>
    <p:sldId id="290" r:id="rId28"/>
    <p:sldId id="278" r:id="rId29"/>
    <p:sldId id="279" r:id="rId30"/>
    <p:sldId id="280" r:id="rId31"/>
    <p:sldId id="281" r:id="rId32"/>
    <p:sldId id="291" r:id="rId33"/>
    <p:sldId id="292" r:id="rId34"/>
    <p:sldId id="293" r:id="rId35"/>
    <p:sldId id="297" r:id="rId36"/>
    <p:sldId id="299" r:id="rId37"/>
    <p:sldId id="298" r:id="rId38"/>
    <p:sldId id="300" r:id="rId39"/>
    <p:sldId id="282" r:id="rId40"/>
    <p:sldId id="283" r:id="rId41"/>
    <p:sldId id="284" r:id="rId42"/>
    <p:sldId id="285" r:id="rId43"/>
    <p:sldId id="294" r:id="rId44"/>
    <p:sldId id="295" r:id="rId45"/>
    <p:sldId id="296" r:id="rId4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p:scale>
          <a:sx n="70" d="100"/>
          <a:sy n="70" d="100"/>
        </p:scale>
        <p:origin x="7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62DA76D-890E-4AAF-A6EE-AF56C85C4B8E}" type="datetimeFigureOut">
              <a:rPr lang="pt-BR" smtClean="0"/>
              <a:t>19/05/2022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229250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62DA76D-890E-4AAF-A6EE-AF56C85C4B8E}" type="datetimeFigureOut">
              <a:rPr lang="pt-BR" smtClean="0"/>
              <a:t>19/05/2022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240239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62DA76D-890E-4AAF-A6EE-AF56C85C4B8E}" type="datetimeFigureOut">
              <a:rPr lang="pt-BR" smtClean="0"/>
              <a:t>19/05/2022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7819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62DA76D-890E-4AAF-A6EE-AF56C85C4B8E}" type="datetimeFigureOut">
              <a:rPr lang="pt-BR" smtClean="0"/>
              <a:t>19/05/2022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183610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A62DA76D-890E-4AAF-A6EE-AF56C85C4B8E}" type="datetimeFigureOut">
              <a:rPr lang="pt-BR" smtClean="0"/>
              <a:t>19/05/2022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55384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62DA76D-890E-4AAF-A6EE-AF56C85C4B8E}" type="datetimeFigureOut">
              <a:rPr lang="pt-BR" smtClean="0"/>
              <a:t>19/05/2022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377102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62DA76D-890E-4AAF-A6EE-AF56C85C4B8E}" type="datetimeFigureOut">
              <a:rPr lang="pt-BR" smtClean="0"/>
              <a:t>19/05/2022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402353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62DA76D-890E-4AAF-A6EE-AF56C85C4B8E}" type="datetimeFigureOut">
              <a:rPr lang="pt-BR" smtClean="0"/>
              <a:t>19/05/2022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15867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62DA76D-890E-4AAF-A6EE-AF56C85C4B8E}" type="datetimeFigureOut">
              <a:rPr lang="pt-BR" smtClean="0"/>
              <a:t>19/05/2022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56618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A62DA76D-890E-4AAF-A6EE-AF56C85C4B8E}" type="datetimeFigureOut">
              <a:rPr lang="pt-BR" smtClean="0"/>
              <a:t>19/05/2022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295738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A62DA76D-890E-4AAF-A6EE-AF56C85C4B8E}" type="datetimeFigureOut">
              <a:rPr lang="pt-BR" smtClean="0"/>
              <a:t>19/05/2022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C01B7D4-EED8-498A-8D9F-DC93933A3C5A}" type="slidenum">
              <a:rPr lang="pt-BR" smtClean="0"/>
              <a:t>‹nº›</a:t>
            </a:fld>
            <a:endParaRPr lang="pt-BR"/>
          </a:p>
        </p:txBody>
      </p:sp>
    </p:spTree>
    <p:extLst>
      <p:ext uri="{BB962C8B-B14F-4D97-AF65-F5344CB8AC3E}">
        <p14:creationId xmlns:p14="http://schemas.microsoft.com/office/powerpoint/2010/main" val="210114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DA76D-890E-4AAF-A6EE-AF56C85C4B8E}" type="datetimeFigureOut">
              <a:rPr lang="pt-BR" smtClean="0"/>
              <a:t>19/05/2022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1B7D4-EED8-498A-8D9F-DC93933A3C5A}" type="slidenum">
              <a:rPr lang="pt-BR" smtClean="0"/>
              <a:t>‹nº›</a:t>
            </a:fld>
            <a:endParaRPr lang="pt-BR"/>
          </a:p>
        </p:txBody>
      </p:sp>
    </p:spTree>
    <p:extLst>
      <p:ext uri="{BB962C8B-B14F-4D97-AF65-F5344CB8AC3E}">
        <p14:creationId xmlns:p14="http://schemas.microsoft.com/office/powerpoint/2010/main" val="354931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telemedicinamorsch.com.br/blog/vias-administracao-medicamento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5100" y="4064000"/>
            <a:ext cx="9194800" cy="1320800"/>
          </a:xfrm>
        </p:spPr>
        <p:txBody>
          <a:bodyPr>
            <a:normAutofit fontScale="90000"/>
          </a:bodyPr>
          <a:lstStyle/>
          <a:p>
            <a:r>
              <a:rPr lang="pt-BR" dirty="0" smtClean="0"/>
              <a:t/>
            </a:r>
            <a:br>
              <a:rPr lang="pt-BR" dirty="0" smtClean="0"/>
            </a:br>
            <a:r>
              <a:rPr lang="pt-BR" dirty="0"/>
              <a:t/>
            </a:r>
            <a:br>
              <a:rPr lang="pt-BR" dirty="0"/>
            </a:br>
            <a:r>
              <a:rPr lang="pt-BR" dirty="0" smtClean="0"/>
              <a:t>Clínica Cirúrgica </a:t>
            </a:r>
            <a:endParaRPr lang="pt-BR" dirty="0"/>
          </a:p>
        </p:txBody>
      </p:sp>
      <p:sp>
        <p:nvSpPr>
          <p:cNvPr id="3" name="Subtítulo 2"/>
          <p:cNvSpPr>
            <a:spLocks noGrp="1"/>
          </p:cNvSpPr>
          <p:nvPr>
            <p:ph type="subTitle" idx="1"/>
          </p:nvPr>
        </p:nvSpPr>
        <p:spPr>
          <a:xfrm>
            <a:off x="2895600" y="6121400"/>
            <a:ext cx="9144000" cy="444499"/>
          </a:xfrm>
        </p:spPr>
        <p:txBody>
          <a:bodyPr/>
          <a:lstStyle/>
          <a:p>
            <a:r>
              <a:rPr lang="pt-BR" dirty="0" smtClean="0"/>
              <a:t>Professora : MARIA EMILIA JUBANSKI</a:t>
            </a:r>
            <a:endParaRPr lang="pt-BR" dirty="0"/>
          </a:p>
        </p:txBody>
      </p:sp>
      <p:pic>
        <p:nvPicPr>
          <p:cNvPr id="2050" name="Picture 2" descr="Área da Enfermagem Clínica e Cirúrgica dedica-se ao atendimento do paciente  adulto ou idoso hospitalizado, com afecções clínicas e cirúrgicas -  Faculdade de Ciências Médicas da Santa Casa de São Pau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673100"/>
            <a:ext cx="3302000" cy="2921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fermagem Clínica E Cirúrgica | Faculdade De Ciências Médicas Da Santa  Casa De São Pa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673100"/>
            <a:ext cx="5294015"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13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5369"/>
            <a:ext cx="10515600" cy="1325563"/>
          </a:xfrm>
        </p:spPr>
        <p:txBody>
          <a:bodyPr/>
          <a:lstStyle/>
          <a:p>
            <a:r>
              <a:rPr lang="pt-BR" dirty="0" smtClean="0"/>
              <a:t>PERÍODO PRÉ OPERATÓRIO.</a:t>
            </a:r>
            <a:endParaRPr lang="pt-BR" dirty="0"/>
          </a:p>
        </p:txBody>
      </p:sp>
      <p:sp>
        <p:nvSpPr>
          <p:cNvPr id="3" name="Espaço Reservado para Conteúdo 2"/>
          <p:cNvSpPr>
            <a:spLocks noGrp="1"/>
          </p:cNvSpPr>
          <p:nvPr>
            <p:ph idx="1"/>
          </p:nvPr>
        </p:nvSpPr>
        <p:spPr>
          <a:xfrm>
            <a:off x="838200" y="1865381"/>
            <a:ext cx="10515600" cy="4351338"/>
          </a:xfrm>
        </p:spPr>
        <p:txBody>
          <a:bodyPr/>
          <a:lstStyle/>
          <a:p>
            <a:r>
              <a:rPr lang="pt-BR" dirty="0" smtClean="0"/>
              <a:t>Conceito: </a:t>
            </a:r>
          </a:p>
          <a:p>
            <a:pPr marL="0" indent="0">
              <a:buNone/>
            </a:pPr>
            <a:r>
              <a:rPr lang="pt-BR" dirty="0" smtClean="0"/>
              <a:t>      É um período que se inicia na admissão e vai até o momento da cirurgia. </a:t>
            </a:r>
          </a:p>
          <a:p>
            <a:r>
              <a:rPr lang="pt-BR" dirty="0" smtClean="0"/>
              <a:t>Objetivos: </a:t>
            </a:r>
          </a:p>
          <a:p>
            <a:pPr>
              <a:buFontTx/>
              <a:buChar char="-"/>
            </a:pPr>
            <a:r>
              <a:rPr lang="pt-BR" dirty="0" smtClean="0"/>
              <a:t>Preparar o paciente adequadamente para a cirurgia;  </a:t>
            </a:r>
          </a:p>
          <a:p>
            <a:pPr>
              <a:buFontTx/>
              <a:buChar char="-"/>
            </a:pPr>
            <a:r>
              <a:rPr lang="pt-BR" dirty="0" smtClean="0"/>
              <a:t>Diminuir riscos no </a:t>
            </a:r>
            <a:r>
              <a:rPr lang="pt-BR" dirty="0" err="1" smtClean="0"/>
              <a:t>intra-operatório</a:t>
            </a:r>
            <a:r>
              <a:rPr lang="pt-BR" dirty="0" smtClean="0"/>
              <a:t>; </a:t>
            </a:r>
          </a:p>
          <a:p>
            <a:pPr>
              <a:buFontTx/>
              <a:buChar char="-"/>
            </a:pPr>
            <a:r>
              <a:rPr lang="pt-BR" dirty="0" smtClean="0"/>
              <a:t> Evitar complicações e desconfortos no pós-operatório</a:t>
            </a:r>
            <a:endParaRPr lang="pt-BR" dirty="0"/>
          </a:p>
        </p:txBody>
      </p:sp>
      <p:pic>
        <p:nvPicPr>
          <p:cNvPr id="9220" name="Picture 4" descr="Cuidados de Enfermagem no Pré-operatório - Seu Guia Compl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862" y="92765"/>
            <a:ext cx="2106958" cy="219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72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Preparo pré-operatório:</a:t>
            </a:r>
            <a:endParaRPr lang="pt-BR" dirty="0"/>
          </a:p>
        </p:txBody>
      </p:sp>
      <p:sp>
        <p:nvSpPr>
          <p:cNvPr id="3" name="Espaço Reservado para Conteúdo 2"/>
          <p:cNvSpPr>
            <a:spLocks noGrp="1"/>
          </p:cNvSpPr>
          <p:nvPr>
            <p:ph idx="1"/>
          </p:nvPr>
        </p:nvSpPr>
        <p:spPr>
          <a:xfrm>
            <a:off x="344557" y="1417983"/>
            <a:ext cx="11516139" cy="5022574"/>
          </a:xfrm>
        </p:spPr>
        <p:txBody>
          <a:bodyPr>
            <a:normAutofit/>
          </a:bodyPr>
          <a:lstStyle/>
          <a:p>
            <a:r>
              <a:rPr lang="pt-BR" dirty="0" smtClean="0"/>
              <a:t>a) Preparo psicológico – O desconhecimento ou incerteza quanto aos resultados do tratamento a que será submetido, também é fonte de insegurança, desassossego e medo para o paciente. Para aliviar essa tensão, a enfermagem deverá conversar com o paciente e esclarecer-lhe as dúvidas e temores. </a:t>
            </a:r>
          </a:p>
          <a:p>
            <a:r>
              <a:rPr lang="pt-BR" dirty="0" smtClean="0"/>
              <a:t>b) Preparo espiritual – Algumas vezes o paciente pode receber a visita do seu líder religioso para </a:t>
            </a:r>
            <a:r>
              <a:rPr lang="pt-BR" dirty="0" err="1" smtClean="0"/>
              <a:t>reavivar-lhe</a:t>
            </a:r>
            <a:r>
              <a:rPr lang="pt-BR" dirty="0" smtClean="0"/>
              <a:t> o sentimento de confiança e fé.</a:t>
            </a:r>
          </a:p>
          <a:p>
            <a:r>
              <a:rPr lang="pt-BR" dirty="0" smtClean="0"/>
              <a:t> c) Preparo físico – Consiste em preparar o corpo e o organismo do paciente para o ato cirúrgico, através de procedimentos de enfermagem e administração de medicamentos prescritos.</a:t>
            </a:r>
            <a:endParaRPr lang="pt-BR" dirty="0"/>
          </a:p>
        </p:txBody>
      </p:sp>
    </p:spTree>
    <p:extLst>
      <p:ext uri="{BB962C8B-B14F-4D97-AF65-F5344CB8AC3E}">
        <p14:creationId xmlns:p14="http://schemas.microsoft.com/office/powerpoint/2010/main" val="208856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271" y="119271"/>
            <a:ext cx="11463130" cy="1232451"/>
          </a:xfrm>
        </p:spPr>
        <p:txBody>
          <a:bodyPr>
            <a:normAutofit fontScale="90000"/>
          </a:bodyPr>
          <a:lstStyle/>
          <a:p>
            <a:r>
              <a:rPr lang="pt-BR" dirty="0" smtClean="0"/>
              <a:t>Atuação da enfermagem no pré-operatório mediato</a:t>
            </a:r>
            <a:endParaRPr lang="pt-BR" dirty="0"/>
          </a:p>
        </p:txBody>
      </p:sp>
      <p:sp>
        <p:nvSpPr>
          <p:cNvPr id="3" name="Espaço Reservado para Conteúdo 2"/>
          <p:cNvSpPr>
            <a:spLocks noGrp="1"/>
          </p:cNvSpPr>
          <p:nvPr>
            <p:ph idx="1"/>
          </p:nvPr>
        </p:nvSpPr>
        <p:spPr>
          <a:xfrm>
            <a:off x="371061" y="1825625"/>
            <a:ext cx="11542643" cy="4351338"/>
          </a:xfrm>
        </p:spPr>
        <p:txBody>
          <a:bodyPr>
            <a:normAutofit/>
          </a:bodyPr>
          <a:lstStyle/>
          <a:p>
            <a:r>
              <a:rPr lang="pt-BR" dirty="0" smtClean="0"/>
              <a:t> São os cuidados de enfermagem oferecidos ao paciente no período que vai da internação até as 24 horas que antecedem a cirurgia. </a:t>
            </a:r>
          </a:p>
          <a:p>
            <a:r>
              <a:rPr lang="pt-BR" dirty="0" smtClean="0"/>
              <a:t>Nesse caso a atuação da enfermagem consiste em admitir o paciente na clínica cirúrgica. </a:t>
            </a:r>
            <a:endParaRPr lang="pt-BR" dirty="0"/>
          </a:p>
          <a:p>
            <a:r>
              <a:rPr lang="pt-BR" dirty="0" smtClean="0"/>
              <a:t>A admissão do paciente à clínica cirúrgica segue com muita semelhança a rotina de admissão às outras clínicas do hospital. Com atenção é claro, ao aviso de: exames laboratoriais pré-operatórios. RX. Aviso ao serviço de nutrição e dietética, ao centro cirúrgico do tipo de cirurgia que será realizada, nome do cirurgião, e provável horário e data. </a:t>
            </a:r>
            <a:endParaRPr lang="pt-BR" dirty="0"/>
          </a:p>
        </p:txBody>
      </p:sp>
    </p:spTree>
    <p:extLst>
      <p:ext uri="{BB962C8B-B14F-4D97-AF65-F5344CB8AC3E}">
        <p14:creationId xmlns:p14="http://schemas.microsoft.com/office/powerpoint/2010/main" val="133509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7322" y="596348"/>
            <a:ext cx="11423374" cy="5580615"/>
          </a:xfrm>
        </p:spPr>
        <p:txBody>
          <a:bodyPr/>
          <a:lstStyle/>
          <a:p>
            <a:r>
              <a:rPr lang="pt-BR" dirty="0" smtClean="0"/>
              <a:t>Esses últimos podem ser mudados de acordo com novas informações do médico. Nesta fase em que o paciente está prestes a ser operado, muitas circunstâncias o envolvem.</a:t>
            </a:r>
          </a:p>
          <a:p>
            <a:r>
              <a:rPr lang="pt-BR" dirty="0" smtClean="0"/>
              <a:t> O estresse é quase inevitável. </a:t>
            </a:r>
          </a:p>
          <a:p>
            <a:r>
              <a:rPr lang="pt-BR" dirty="0" smtClean="0"/>
              <a:t>O paciente cirúrgico geralmente é tenso e ansioso, por algumas vezes agitado. Esses fatores podem aumentar o índice de complicações no </a:t>
            </a:r>
            <a:r>
              <a:rPr lang="pt-BR" dirty="0" err="1" smtClean="0"/>
              <a:t>pré</a:t>
            </a:r>
            <a:r>
              <a:rPr lang="pt-BR" dirty="0" smtClean="0"/>
              <a:t>, </a:t>
            </a:r>
            <a:r>
              <a:rPr lang="pt-BR" dirty="0" err="1" smtClean="0"/>
              <a:t>intra</a:t>
            </a:r>
            <a:r>
              <a:rPr lang="pt-BR" dirty="0" smtClean="0"/>
              <a:t> e pós-operatório.</a:t>
            </a:r>
          </a:p>
          <a:p>
            <a:r>
              <a:rPr lang="pt-BR" dirty="0" smtClean="0"/>
              <a:t> Igualmente, paciente bem orientado pode evoluir muito bem e apresentar pouca ou nenhuma complicação no pós-operatório.</a:t>
            </a:r>
          </a:p>
          <a:p>
            <a:endParaRPr lang="pt-BR" dirty="0"/>
          </a:p>
        </p:txBody>
      </p:sp>
      <p:pic>
        <p:nvPicPr>
          <p:cNvPr id="10242" name="Picture 2" descr="Pre Operatorio Banco de Imagens e Fotos de Stock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3426" y="4227443"/>
            <a:ext cx="2888836" cy="26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4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67327"/>
          </a:xfrm>
        </p:spPr>
        <p:txBody>
          <a:bodyPr/>
          <a:lstStyle/>
          <a:p>
            <a:r>
              <a:rPr lang="pt-BR" dirty="0" smtClean="0"/>
              <a:t>A enfermagem deve.</a:t>
            </a:r>
            <a:endParaRPr lang="pt-BR" dirty="0"/>
          </a:p>
        </p:txBody>
      </p:sp>
      <p:sp>
        <p:nvSpPr>
          <p:cNvPr id="3" name="Espaço Reservado para Conteúdo 2"/>
          <p:cNvSpPr>
            <a:spLocks noGrp="1"/>
          </p:cNvSpPr>
          <p:nvPr>
            <p:ph idx="1"/>
          </p:nvPr>
        </p:nvSpPr>
        <p:spPr>
          <a:xfrm>
            <a:off x="371061" y="1444487"/>
            <a:ext cx="10982739" cy="5300870"/>
          </a:xfrm>
        </p:spPr>
        <p:txBody>
          <a:bodyPr>
            <a:normAutofit/>
          </a:bodyPr>
          <a:lstStyle/>
          <a:p>
            <a:r>
              <a:rPr lang="pt-BR" dirty="0" smtClean="0"/>
              <a:t>Preparar psicologicamente o paciente; </a:t>
            </a:r>
          </a:p>
          <a:p>
            <a:r>
              <a:rPr lang="pt-BR" dirty="0" smtClean="0"/>
              <a:t>Controlar de SSVV.  </a:t>
            </a:r>
          </a:p>
          <a:p>
            <a:r>
              <a:rPr lang="pt-BR" dirty="0" smtClean="0"/>
              <a:t>Preparar e orientar para exames radiológicos se houver;</a:t>
            </a:r>
          </a:p>
          <a:p>
            <a:r>
              <a:rPr lang="pt-BR" dirty="0" smtClean="0"/>
              <a:t> Controlar o peso, eliminação urinária, intestinal, </a:t>
            </a:r>
            <a:r>
              <a:rPr lang="pt-BR" dirty="0" err="1" smtClean="0"/>
              <a:t>etc</a:t>
            </a:r>
            <a:r>
              <a:rPr lang="pt-BR" dirty="0" smtClean="0"/>
              <a:t>; </a:t>
            </a:r>
          </a:p>
          <a:p>
            <a:r>
              <a:rPr lang="pt-BR" dirty="0" smtClean="0"/>
              <a:t>Observar e orientar quanto à alimentação (dietas, jejuns, </a:t>
            </a:r>
            <a:r>
              <a:rPr lang="pt-BR" dirty="0" err="1" smtClean="0"/>
              <a:t>etc</a:t>
            </a:r>
            <a:r>
              <a:rPr lang="pt-BR" dirty="0" smtClean="0"/>
              <a:t>); </a:t>
            </a:r>
          </a:p>
          <a:p>
            <a:r>
              <a:rPr lang="pt-BR" dirty="0" smtClean="0"/>
              <a:t> Observar e orientar quanto à higiene; </a:t>
            </a:r>
          </a:p>
          <a:p>
            <a:r>
              <a:rPr lang="pt-BR" dirty="0" smtClean="0"/>
              <a:t>Orientar o paciente: Deve-se explicar ao paciente que no pós-operatório poderá permanecer com sondas, drenos, imobilizadores etc. ATENTE PARA ESTE ÍTEM, POIS DEPENDENDO DA MANEIRA DE COMO SE FALA O PACIENTE PODE FICAR MAIS APREENSIVO. </a:t>
            </a:r>
          </a:p>
          <a:p>
            <a:r>
              <a:rPr lang="pt-BR" dirty="0" smtClean="0"/>
              <a:t>Orientá-lo quanto às visitas e permanência de familiares.</a:t>
            </a:r>
            <a:endParaRPr lang="pt-BR" dirty="0"/>
          </a:p>
        </p:txBody>
      </p:sp>
    </p:spTree>
    <p:extLst>
      <p:ext uri="{BB962C8B-B14F-4D97-AF65-F5344CB8AC3E}">
        <p14:creationId xmlns:p14="http://schemas.microsoft.com/office/powerpoint/2010/main" val="299657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Atuação da enfermagem no pré-operatório imediato</a:t>
            </a:r>
            <a:endParaRPr lang="pt-BR" dirty="0"/>
          </a:p>
        </p:txBody>
      </p:sp>
      <p:sp>
        <p:nvSpPr>
          <p:cNvPr id="3" name="Espaço Reservado para Conteúdo 2"/>
          <p:cNvSpPr>
            <a:spLocks noGrp="1"/>
          </p:cNvSpPr>
          <p:nvPr>
            <p:ph idx="1"/>
          </p:nvPr>
        </p:nvSpPr>
        <p:spPr/>
        <p:txBody>
          <a:bodyPr/>
          <a:lstStyle/>
          <a:p>
            <a:r>
              <a:rPr lang="pt-BR" dirty="0" smtClean="0"/>
              <a:t>O pré-operatório imediato é o período que se inicia na véspera da cirurgia e vai até o momento de iniciar o ato cirúrgico. </a:t>
            </a:r>
          </a:p>
          <a:p>
            <a:r>
              <a:rPr lang="pt-BR" dirty="0" smtClean="0"/>
              <a:t>Nesse caso a atuação da enfermagem consiste em:</a:t>
            </a:r>
            <a:endParaRPr lang="pt-BR" dirty="0"/>
          </a:p>
        </p:txBody>
      </p:sp>
      <p:pic>
        <p:nvPicPr>
          <p:cNvPr id="11266" name="Picture 2" descr="Pre Operatorio Banco de Imagens e Fotos de Stock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208" y="3508375"/>
            <a:ext cx="3365914" cy="266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42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8539" y="1"/>
            <a:ext cx="11767931" cy="1311964"/>
          </a:xfrm>
        </p:spPr>
        <p:txBody>
          <a:bodyPr/>
          <a:lstStyle/>
          <a:p>
            <a:r>
              <a:rPr lang="pt-BR" dirty="0" smtClean="0"/>
              <a:t>Preparo da pele – Livrar a pele de M.O. patogênicos</a:t>
            </a:r>
            <a:endParaRPr lang="pt-BR" dirty="0"/>
          </a:p>
        </p:txBody>
      </p:sp>
      <p:sp>
        <p:nvSpPr>
          <p:cNvPr id="3" name="Espaço Reservado para Conteúdo 2"/>
          <p:cNvSpPr>
            <a:spLocks noGrp="1"/>
          </p:cNvSpPr>
          <p:nvPr>
            <p:ph idx="1"/>
          </p:nvPr>
        </p:nvSpPr>
        <p:spPr>
          <a:xfrm>
            <a:off x="344557" y="1205948"/>
            <a:ext cx="11436626" cy="5010771"/>
          </a:xfrm>
        </p:spPr>
        <p:txBody>
          <a:bodyPr>
            <a:normAutofit lnSpcReduction="10000"/>
          </a:bodyPr>
          <a:lstStyle/>
          <a:p>
            <a:r>
              <a:rPr lang="pt-BR" dirty="0" smtClean="0"/>
              <a:t>. A) Tricotomia – consiste na raspagem ou retirada dos </a:t>
            </a:r>
            <a:r>
              <a:rPr lang="pt-BR" dirty="0" err="1" smtClean="0"/>
              <a:t>pêlos</a:t>
            </a:r>
            <a:r>
              <a:rPr lang="pt-BR" dirty="0" smtClean="0"/>
              <a:t> da região que será incisionada e áreas circunvizinhas, higiene e limpeza com água e sabão ou soluções antissépticas na região tricotomizada. As áreas para tricotomia variam de acordo com o tipo de cirurgia; </a:t>
            </a:r>
          </a:p>
          <a:p>
            <a:r>
              <a:rPr lang="pt-BR" dirty="0"/>
              <a:t>B</a:t>
            </a:r>
            <a:r>
              <a:rPr lang="pt-BR" dirty="0" smtClean="0"/>
              <a:t>) Higiene corporal – Se estiver em condições, o próprio paciente deverá ser orientado para tomar um banho completo. Dá-se maior importância à região onde será feita a incisão. Também devesse dar muita atenção aos cabelos, unhas e pés.</a:t>
            </a:r>
          </a:p>
          <a:p>
            <a:r>
              <a:rPr lang="pt-BR" dirty="0" smtClean="0"/>
              <a:t> Em pacientes do sexo feminino deve-se observar se as unhas estão pintadas com cores fortes; nesse caso o esmalte será removido.</a:t>
            </a:r>
          </a:p>
          <a:p>
            <a:r>
              <a:rPr lang="pt-BR" dirty="0" smtClean="0"/>
              <a:t> Em pacientes do sexo masculino pode-se fazer tricotomia facial (barbeá-los) antes da cirurgia. </a:t>
            </a:r>
          </a:p>
        </p:txBody>
      </p:sp>
    </p:spTree>
    <p:extLst>
      <p:ext uri="{BB962C8B-B14F-4D97-AF65-F5344CB8AC3E}">
        <p14:creationId xmlns:p14="http://schemas.microsoft.com/office/powerpoint/2010/main" val="337289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ricotomia e a Enfermagem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56" y="290286"/>
            <a:ext cx="3730174" cy="419664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IOHEX CLOREXIDINA DEGERMANTE 2% 1 LT RIOQUIM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056" y="290286"/>
            <a:ext cx="3684361" cy="434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2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6399" y="508000"/>
            <a:ext cx="11437257" cy="5668963"/>
          </a:xfrm>
        </p:spPr>
        <p:txBody>
          <a:bodyPr>
            <a:normAutofit fontScale="92500"/>
          </a:bodyPr>
          <a:lstStyle/>
          <a:p>
            <a:r>
              <a:rPr lang="pt-BR" dirty="0" smtClean="0"/>
              <a:t>C) Alimentação – Inclui a orientação sobre o jejum. O período para o jejum pode variar de acordo com a cirurgia. A finalidade deste é manter o trato intestinal livre de resíduos. Em média se exige de 8 a 12 horas. Esse esvaziamento evita que o paciente apresente vômito durante a cirurgia, especialmente em caso de anestesia geral (Por estar inconsciente existe a possibilidade de que ele aspire parte do líquido e alimentos para o interior dos pulmões, causando complicações sérias como: asfixia, pneumonia e abcesso pulmonar). Em caso de jejum deve-se também suspender a medicação V.O. (sempre sob orientação médica) </a:t>
            </a:r>
          </a:p>
          <a:p>
            <a:r>
              <a:rPr lang="pt-BR" dirty="0" smtClean="0"/>
              <a:t>D) Preparo intestinal – Pode ser feito através da lavagem intestinal, </a:t>
            </a:r>
            <a:r>
              <a:rPr lang="pt-BR" dirty="0" err="1" smtClean="0"/>
              <a:t>enemas</a:t>
            </a:r>
            <a:r>
              <a:rPr lang="pt-BR" dirty="0" smtClean="0"/>
              <a:t>, laxantes, conforme a prescrição médica. Tem por finalidade esvaziar o intestino a fim de evitar incontinência fecal, acidentes como a perfuração da alça intestinal durante a cirurgia, bem como prevenir a formação de gases no pós-operatório. É importante que se avalie o efeito e seja anotado no prontuário. Caso o efeito não seja satisfatório, ou seja, não haja suficiente eliminação de fezes, comunica-se ao médico que poderá solicitar a repetição do procedimento.</a:t>
            </a:r>
          </a:p>
          <a:p>
            <a:endParaRPr lang="pt-BR" dirty="0"/>
          </a:p>
        </p:txBody>
      </p:sp>
    </p:spTree>
    <p:extLst>
      <p:ext uri="{BB962C8B-B14F-4D97-AF65-F5344CB8AC3E}">
        <p14:creationId xmlns:p14="http://schemas.microsoft.com/office/powerpoint/2010/main" val="4005388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Assistência de enfermagem imediatamente antes da cirurgia:</a:t>
            </a:r>
            <a:endParaRPr lang="pt-BR" dirty="0"/>
          </a:p>
        </p:txBody>
      </p:sp>
      <p:sp>
        <p:nvSpPr>
          <p:cNvPr id="3" name="Espaço Reservado para Conteúdo 2"/>
          <p:cNvSpPr>
            <a:spLocks noGrp="1"/>
          </p:cNvSpPr>
          <p:nvPr>
            <p:ph idx="1"/>
          </p:nvPr>
        </p:nvSpPr>
        <p:spPr>
          <a:xfrm>
            <a:off x="406400" y="1690688"/>
            <a:ext cx="11404600" cy="5167312"/>
          </a:xfrm>
        </p:spPr>
        <p:txBody>
          <a:bodyPr>
            <a:normAutofit fontScale="92500" lnSpcReduction="10000"/>
          </a:bodyPr>
          <a:lstStyle/>
          <a:p>
            <a:r>
              <a:rPr lang="pt-BR" dirty="0" smtClean="0"/>
              <a:t>Checar jejum do paciente, orientá-lo a manter-se dessa forma até segunda ordem; suspender medicação V.O. </a:t>
            </a:r>
          </a:p>
          <a:p>
            <a:r>
              <a:rPr lang="pt-BR" dirty="0" smtClean="0"/>
              <a:t> Verificar higiene corporal (banho) e área tricotomizada; </a:t>
            </a:r>
          </a:p>
          <a:p>
            <a:r>
              <a:rPr lang="pt-BR" dirty="0" smtClean="0"/>
              <a:t> Prender os cabelos com touca ou gorros adequados e oferecer camisola cirúrgica;</a:t>
            </a:r>
          </a:p>
          <a:p>
            <a:r>
              <a:rPr lang="pt-BR" dirty="0" smtClean="0"/>
              <a:t> Verificar unhas (curtas e sem esmalte); </a:t>
            </a:r>
          </a:p>
          <a:p>
            <a:r>
              <a:rPr lang="pt-BR" dirty="0" smtClean="0"/>
              <a:t> Retirar </a:t>
            </a:r>
            <a:r>
              <a:rPr lang="pt-BR" dirty="0" err="1" smtClean="0"/>
              <a:t>jóias</a:t>
            </a:r>
            <a:r>
              <a:rPr lang="pt-BR" dirty="0" smtClean="0"/>
              <a:t> e próteses; entregar aos familiares ou ao setor competente; </a:t>
            </a:r>
          </a:p>
          <a:p>
            <a:r>
              <a:rPr lang="pt-BR" dirty="0" smtClean="0"/>
              <a:t>Encaminhar o paciente ao sanitário para que esvazie a bexiga; </a:t>
            </a:r>
          </a:p>
          <a:p>
            <a:r>
              <a:rPr lang="pt-BR" dirty="0" smtClean="0"/>
              <a:t>Controlar SSVV, comunicando qualquer anormalidade;</a:t>
            </a:r>
          </a:p>
          <a:p>
            <a:r>
              <a:rPr lang="pt-BR" dirty="0" smtClean="0"/>
              <a:t> Colocar o paciente no leito e observar para que ele fique deitado até a ida para o CC; </a:t>
            </a:r>
          </a:p>
          <a:p>
            <a:r>
              <a:rPr lang="pt-BR" dirty="0" smtClean="0"/>
              <a:t>Administrar medicação pré-anestésica (conforme prescrição médica e rotina do hospital). </a:t>
            </a:r>
          </a:p>
        </p:txBody>
      </p:sp>
    </p:spTree>
    <p:extLst>
      <p:ext uri="{BB962C8B-B14F-4D97-AF65-F5344CB8AC3E}">
        <p14:creationId xmlns:p14="http://schemas.microsoft.com/office/powerpoint/2010/main" val="326807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CIRURGIA..</a:t>
            </a:r>
            <a:endParaRPr lang="pt-BR" dirty="0"/>
          </a:p>
        </p:txBody>
      </p:sp>
      <p:sp>
        <p:nvSpPr>
          <p:cNvPr id="3" name="Espaço Reservado para Conteúdo 2"/>
          <p:cNvSpPr>
            <a:spLocks noGrp="1"/>
          </p:cNvSpPr>
          <p:nvPr>
            <p:ph idx="1"/>
          </p:nvPr>
        </p:nvSpPr>
        <p:spPr/>
        <p:txBody>
          <a:bodyPr/>
          <a:lstStyle/>
          <a:p>
            <a:r>
              <a:rPr lang="pt-BR" dirty="0" smtClean="0"/>
              <a:t>Definição:</a:t>
            </a:r>
          </a:p>
          <a:p>
            <a:pPr marL="0" indent="0">
              <a:buNone/>
            </a:pPr>
            <a:r>
              <a:rPr lang="pt-BR" dirty="0"/>
              <a:t>	</a:t>
            </a:r>
            <a:r>
              <a:rPr lang="pt-BR" dirty="0" smtClean="0"/>
              <a:t> Método de tratamento de doenças, lesões ou deformidades externas e/ou internas, por meio de técnicas realizadas geralmente com auxílio de instrumentos e requerendo do cirurgião habilidade manual. </a:t>
            </a:r>
            <a:endParaRPr lang="pt-BR" dirty="0"/>
          </a:p>
        </p:txBody>
      </p:sp>
      <p:sp>
        <p:nvSpPr>
          <p:cNvPr id="4" name="AutoShape 2" descr="Área da Enfermagem Clínica e Cirúrgica dedica-se ao atendimento do paciente  adulto ou idoso hospitalizado, com afecções clínicas e cirúrgicas -  Faculdade de Ciências Médicas da Santa Casa de São Pau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8" name="Picture 4" descr="Enfermagem Clínica e Cirúrgica - Especialização Presen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299" y="4488657"/>
            <a:ext cx="3114675" cy="1688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rminologia Cirúrgica: Conheça as principais - Blog do Portal Educaç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65203"/>
            <a:ext cx="5994400" cy="2335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MS divulga novas recomendações para evitar infecções cirúrgicas - Portal  AP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1436" y="160338"/>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848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5043" y="596900"/>
            <a:ext cx="11741427" cy="5580063"/>
          </a:xfrm>
        </p:spPr>
        <p:txBody>
          <a:bodyPr/>
          <a:lstStyle/>
          <a:p>
            <a:r>
              <a:rPr lang="pt-BR" dirty="0" smtClean="0"/>
              <a:t>O paciente deverá permanecer sob observação e deitado após ter recebido a medicação; </a:t>
            </a:r>
          </a:p>
          <a:p>
            <a:r>
              <a:rPr lang="pt-BR" dirty="0" smtClean="0"/>
              <a:t> Atentar para qualquer anormalidade no estado do paciente;  Anotar todos os cuidados prestados ao paciente e suas condições em seu prontuário; </a:t>
            </a:r>
          </a:p>
          <a:p>
            <a:r>
              <a:rPr lang="pt-BR" dirty="0" smtClean="0"/>
              <a:t>Anexar todos os exames ao prontuário (RX, exames laboratoriais, etc.); </a:t>
            </a:r>
          </a:p>
          <a:p>
            <a:r>
              <a:rPr lang="pt-BR" dirty="0" smtClean="0"/>
              <a:t> Encaminhar o paciente ao CC; </a:t>
            </a:r>
          </a:p>
          <a:p>
            <a:endParaRPr lang="pt-BR" dirty="0"/>
          </a:p>
        </p:txBody>
      </p:sp>
    </p:spTree>
    <p:extLst>
      <p:ext uri="{BB962C8B-B14F-4D97-AF65-F5344CB8AC3E}">
        <p14:creationId xmlns:p14="http://schemas.microsoft.com/office/powerpoint/2010/main" val="319952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84200"/>
            <a:ext cx="10515600" cy="5592763"/>
          </a:xfrm>
        </p:spPr>
        <p:txBody>
          <a:bodyPr/>
          <a:lstStyle/>
          <a:p>
            <a:r>
              <a:rPr lang="pt-BR" dirty="0" smtClean="0"/>
              <a:t>OBS : O paciente só deverá ser encaminhado ao centro cirúrgico quando for chamado por telefone ou quando o funcionário do próprio CC vier buscá-lo. A maca para o transporte é especial. ATENÇÃO: O PACIENTE NUNCA DEVERÁ SER DEIXADO SOZINHO SOBRE A MACA. </a:t>
            </a:r>
            <a:endParaRPr lang="pt-BR" dirty="0"/>
          </a:p>
        </p:txBody>
      </p:sp>
    </p:spTree>
    <p:extLst>
      <p:ext uri="{BB962C8B-B14F-4D97-AF65-F5344CB8AC3E}">
        <p14:creationId xmlns:p14="http://schemas.microsoft.com/office/powerpoint/2010/main" val="122097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PERÍODO PÓS - OPERATÓRIO</a:t>
            </a:r>
            <a:endParaRPr lang="pt-BR" dirty="0"/>
          </a:p>
        </p:txBody>
      </p:sp>
      <p:sp>
        <p:nvSpPr>
          <p:cNvPr id="3" name="Espaço Reservado para Conteúdo 2"/>
          <p:cNvSpPr>
            <a:spLocks noGrp="1"/>
          </p:cNvSpPr>
          <p:nvPr>
            <p:ph idx="1"/>
          </p:nvPr>
        </p:nvSpPr>
        <p:spPr/>
        <p:txBody>
          <a:bodyPr/>
          <a:lstStyle/>
          <a:p>
            <a:r>
              <a:rPr lang="pt-BR" dirty="0" smtClean="0"/>
              <a:t>Conceito: É o período que vai desde o término do ato cirúrgico até a alta hospitalar. </a:t>
            </a:r>
          </a:p>
          <a:p>
            <a:r>
              <a:rPr lang="pt-BR" dirty="0" smtClean="0"/>
              <a:t> Objetivos: </a:t>
            </a:r>
          </a:p>
          <a:p>
            <a:pPr marL="0" indent="0">
              <a:buNone/>
            </a:pPr>
            <a:r>
              <a:rPr lang="pt-BR" dirty="0" smtClean="0"/>
              <a:t>- Restabelecer ao máximo a função fisiológica normal e assegurar sua volta às atividades normais. </a:t>
            </a:r>
          </a:p>
          <a:p>
            <a:pPr marL="0" indent="0">
              <a:buNone/>
            </a:pPr>
            <a:r>
              <a:rPr lang="pt-BR" dirty="0" smtClean="0"/>
              <a:t>- Evitar complicações e desconforto pós-operatório tardio e pós-alta.</a:t>
            </a:r>
            <a:endParaRPr lang="pt-BR" dirty="0"/>
          </a:p>
        </p:txBody>
      </p:sp>
      <p:pic>
        <p:nvPicPr>
          <p:cNvPr id="1026" name="Picture 2" descr="Cuidados de Enfermagem no Pré-operatório - Seu Guia Compl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939" y="4585252"/>
            <a:ext cx="1908175" cy="2014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idado pós-operató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48" y="4585252"/>
            <a:ext cx="5141844" cy="204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70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Atuação da enfermagem no pós operatório imediato.</a:t>
            </a:r>
            <a:endParaRPr lang="pt-BR" dirty="0"/>
          </a:p>
        </p:txBody>
      </p:sp>
      <p:sp>
        <p:nvSpPr>
          <p:cNvPr id="3" name="Espaço Reservado para Conteúdo 2"/>
          <p:cNvSpPr>
            <a:spLocks noGrp="1"/>
          </p:cNvSpPr>
          <p:nvPr>
            <p:ph idx="1"/>
          </p:nvPr>
        </p:nvSpPr>
        <p:spPr/>
        <p:txBody>
          <a:bodyPr/>
          <a:lstStyle/>
          <a:p>
            <a:r>
              <a:rPr lang="pt-BR" dirty="0" smtClean="0"/>
              <a:t> O pós-operatório imediato corresponde às primeiras 24 horas após o término da cirurgia. A atuação da enfermagem neste período consiste em:</a:t>
            </a:r>
            <a:endParaRPr lang="pt-BR" dirty="0"/>
          </a:p>
        </p:txBody>
      </p:sp>
      <p:pic>
        <p:nvPicPr>
          <p:cNvPr id="2050" name="Picture 2" descr="Curso online de Assistência de Enfermagem em Pós-operatório - Portal  Educac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045" y="3618810"/>
            <a:ext cx="3333750" cy="292776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Cuidados de enfermagem: 6 exemplos sobre como redobrar a atenç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6" descr="Cuidados de enfermagem: 6 exemplos sobre como redobrar a atençã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8" descr="Conheça a importância e o impacto dos cuidados de enfermagem para pacie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0" descr="Conheça a importância e o impacto dos cuidados de enfermagem para pacient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60" name="Picture 12" descr="PROENF Atualização em Enfermagem Saúde do Adulto - Sec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556" y="2835966"/>
            <a:ext cx="4233931" cy="384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Preparo da unidade do paciente</a:t>
            </a:r>
            <a:endParaRPr lang="pt-BR" dirty="0"/>
          </a:p>
        </p:txBody>
      </p:sp>
      <p:sp>
        <p:nvSpPr>
          <p:cNvPr id="3" name="Espaço Reservado para Conteúdo 2"/>
          <p:cNvSpPr>
            <a:spLocks noGrp="1"/>
          </p:cNvSpPr>
          <p:nvPr>
            <p:ph idx="1"/>
          </p:nvPr>
        </p:nvSpPr>
        <p:spPr>
          <a:xfrm>
            <a:off x="304800" y="1311965"/>
            <a:ext cx="11049000" cy="4864998"/>
          </a:xfrm>
        </p:spPr>
        <p:txBody>
          <a:bodyPr/>
          <a:lstStyle/>
          <a:p>
            <a:r>
              <a:rPr lang="pt-BR" dirty="0" smtClean="0"/>
              <a:t> O preparo da unidade do paciente visa adequar o leito e a unidade toda para receber o paciente operado proporcionando-lhe o máximo de conforto e segurança. </a:t>
            </a:r>
          </a:p>
          <a:p>
            <a:r>
              <a:rPr lang="pt-BR" dirty="0" smtClean="0"/>
              <a:t>Esse preparo inicia-se logo após o encaminhamento do paciente ao Centro Cirúrgico e consiste em: </a:t>
            </a:r>
          </a:p>
          <a:p>
            <a:pPr>
              <a:buFontTx/>
              <a:buChar char="-"/>
            </a:pPr>
            <a:r>
              <a:rPr lang="pt-BR" dirty="0" smtClean="0"/>
              <a:t>Limpeza geral da Unidade.</a:t>
            </a:r>
          </a:p>
          <a:p>
            <a:pPr>
              <a:buFontTx/>
              <a:buChar char="-"/>
            </a:pPr>
            <a:r>
              <a:rPr lang="pt-BR" dirty="0" smtClean="0"/>
              <a:t> - Arrumação da cama “tipo operado”. </a:t>
            </a:r>
          </a:p>
          <a:p>
            <a:pPr>
              <a:buFontTx/>
              <a:buChar char="-"/>
            </a:pPr>
            <a:r>
              <a:rPr lang="pt-BR" dirty="0" smtClean="0"/>
              <a:t>- Trazer suporte de soro e deixá-lo ao lado da cama. </a:t>
            </a:r>
          </a:p>
          <a:p>
            <a:pPr>
              <a:buFontTx/>
              <a:buChar char="-"/>
            </a:pPr>
            <a:r>
              <a:rPr lang="pt-BR" dirty="0" smtClean="0"/>
              <a:t>- Manter ambiente calmo, arejado e aquecido, semi-obscuro.</a:t>
            </a:r>
            <a:endParaRPr lang="pt-BR" dirty="0"/>
          </a:p>
        </p:txBody>
      </p:sp>
      <p:pic>
        <p:nvPicPr>
          <p:cNvPr id="3074" name="Picture 2" descr="Tipos e Preparação de Leitos - Enfermagem Ilustr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199" y="3207028"/>
            <a:ext cx="2994993" cy="174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431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96900" y="530135"/>
            <a:ext cx="1041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3C362E"/>
                </a:solidFill>
                <a:effectLst/>
                <a:latin typeface="Arimo"/>
              </a:rPr>
              <a:t>TIPOS DE CAMA</a:t>
            </a:r>
            <a:endParaRPr kumimoji="0" lang="pt-BR" altLang="pt-BR"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3C362E"/>
                </a:solidFill>
                <a:effectLst/>
                <a:latin typeface="Arimo"/>
              </a:rPr>
              <a:t>a) Cama Fechada</a:t>
            </a:r>
            <a:endParaRPr kumimoji="0" lang="pt-BR" altLang="pt-BR"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3C362E"/>
                </a:solidFill>
                <a:effectLst/>
                <a:latin typeface="Arimo"/>
              </a:rPr>
              <a:t>É aquela que está desocupada, aguardando um novo paciente.</a:t>
            </a:r>
            <a:endParaRPr kumimoji="0" lang="pt-BR" altLang="pt-BR"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3C362E"/>
                </a:solidFill>
                <a:effectLst/>
                <a:latin typeface="Arimo"/>
              </a:rPr>
              <a:t>  </a:t>
            </a:r>
            <a:endParaRPr kumimoji="0" lang="pt-BR" altLang="pt-BR" sz="25500" b="0" i="0" u="none" strike="noStrike" cap="none" normalizeH="0" baseline="0" dirty="0" smtClean="0">
              <a:ln>
                <a:noFill/>
              </a:ln>
              <a:solidFill>
                <a:srgbClr val="3C362E"/>
              </a:solidFill>
              <a:effectLst/>
              <a:latin typeface="Arimo"/>
            </a:endParaRPr>
          </a:p>
        </p:txBody>
      </p:sp>
      <p:pic>
        <p:nvPicPr>
          <p:cNvPr id="4098" name="Picture 2" descr="camas fech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849438"/>
            <a:ext cx="54006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38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b) Cama </a:t>
            </a:r>
            <a:r>
              <a:rPr lang="pt-BR" dirty="0" smtClean="0"/>
              <a:t>aberta:</a:t>
            </a:r>
            <a:endParaRPr lang="pt-BR" dirty="0"/>
          </a:p>
          <a:p>
            <a:pPr marL="0" indent="0">
              <a:buNone/>
            </a:pPr>
            <a:r>
              <a:rPr lang="pt-BR" dirty="0"/>
              <a:t>É aquela ocupada pelo paciente que pode deambular.</a:t>
            </a:r>
          </a:p>
          <a:p>
            <a:pPr marL="0" indent="0">
              <a:buNone/>
            </a:pPr>
            <a:r>
              <a:rPr lang="pt-BR" dirty="0"/>
              <a:t>É o mesmo método utilizado na cama fechada, porém o lençol de protetor do paciente fica virado, na direção oposta a porta da enfermaria ou quarto.</a:t>
            </a:r>
          </a:p>
          <a:p>
            <a:endParaRPr lang="pt-BR" dirty="0"/>
          </a:p>
        </p:txBody>
      </p:sp>
    </p:spTree>
    <p:extLst>
      <p:ext uri="{BB962C8B-B14F-4D97-AF65-F5344CB8AC3E}">
        <p14:creationId xmlns:p14="http://schemas.microsoft.com/office/powerpoint/2010/main" val="1713095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758736"/>
            <a:ext cx="10909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3C362E"/>
                </a:solidFill>
                <a:effectLst/>
                <a:latin typeface="Arimo"/>
              </a:rPr>
              <a:t>c) Cama de Operado: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3C362E"/>
                </a:solidFill>
                <a:effectLst/>
                <a:latin typeface="Arimo"/>
              </a:rPr>
              <a:t>É preparada para paciente em pós-operatório.</a:t>
            </a:r>
            <a:endParaRPr kumimoji="0" lang="pt-BR" altLang="pt-BR"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3C362E"/>
                </a:solidFill>
                <a:effectLst/>
                <a:latin typeface="Arimo"/>
              </a:rPr>
              <a:t>  </a:t>
            </a:r>
            <a:endParaRPr kumimoji="0" lang="pt-BR" altLang="pt-BR" sz="21600" b="0" i="0" u="none" strike="noStrike" cap="none" normalizeH="0" baseline="0" dirty="0" smtClean="0">
              <a:ln>
                <a:noFill/>
              </a:ln>
              <a:solidFill>
                <a:srgbClr val="3C362E"/>
              </a:solidFill>
              <a:effectLst/>
              <a:latin typeface="Arimo"/>
            </a:endParaRPr>
          </a:p>
        </p:txBody>
      </p:sp>
      <p:pic>
        <p:nvPicPr>
          <p:cNvPr id="5122" name="Picture 2" descr="cama de ope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2759165"/>
            <a:ext cx="6324600" cy="339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0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Recepção do paciente na unidade (quarto) após a cirurgia:</a:t>
            </a:r>
            <a:endParaRPr lang="pt-BR" dirty="0"/>
          </a:p>
        </p:txBody>
      </p:sp>
      <p:sp>
        <p:nvSpPr>
          <p:cNvPr id="3" name="Espaço Reservado para Conteúdo 2"/>
          <p:cNvSpPr>
            <a:spLocks noGrp="1"/>
          </p:cNvSpPr>
          <p:nvPr>
            <p:ph idx="1"/>
          </p:nvPr>
        </p:nvSpPr>
        <p:spPr/>
        <p:txBody>
          <a:bodyPr/>
          <a:lstStyle/>
          <a:p>
            <a:pPr>
              <a:buFontTx/>
              <a:buChar char="-"/>
            </a:pPr>
            <a:r>
              <a:rPr lang="pt-BR" dirty="0" smtClean="0"/>
              <a:t>Transportá-lo da maca para a cama com extremo cuidado a fim de que o paciente não seja exposto e que não haja nenhum tipo de dano ou lesão na área da cirurgia;</a:t>
            </a:r>
          </a:p>
          <a:p>
            <a:pPr marL="0" indent="0">
              <a:buNone/>
            </a:pPr>
            <a:r>
              <a:rPr lang="pt-BR" dirty="0" smtClean="0"/>
              <a:t> - Posicionar o paciente de acordo com o tipo de cirurgia e anestesia. </a:t>
            </a:r>
          </a:p>
          <a:p>
            <a:pPr marL="0" indent="0">
              <a:buNone/>
            </a:pPr>
            <a:r>
              <a:rPr lang="pt-BR" dirty="0" smtClean="0"/>
              <a:t>- De modo geral, deve-se manter a cabeça lateralizada, a fim de evitar que o paciente aspire vômitos ou mesmo que a língua obstrua as vias respiratórias.</a:t>
            </a:r>
            <a:endParaRPr lang="pt-BR" dirty="0"/>
          </a:p>
        </p:txBody>
      </p:sp>
    </p:spTree>
    <p:extLst>
      <p:ext uri="{BB962C8B-B14F-4D97-AF65-F5344CB8AC3E}">
        <p14:creationId xmlns:p14="http://schemas.microsoft.com/office/powerpoint/2010/main" val="1839795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Observação: Quanto ao uso de travesseiro:</a:t>
            </a:r>
            <a:endParaRPr lang="pt-BR" dirty="0"/>
          </a:p>
        </p:txBody>
      </p:sp>
      <p:sp>
        <p:nvSpPr>
          <p:cNvPr id="3" name="Espaço Reservado para Conteúdo 2"/>
          <p:cNvSpPr>
            <a:spLocks noGrp="1"/>
          </p:cNvSpPr>
          <p:nvPr>
            <p:ph idx="1"/>
          </p:nvPr>
        </p:nvSpPr>
        <p:spPr>
          <a:xfrm>
            <a:off x="355600" y="1825625"/>
            <a:ext cx="10998200" cy="4351338"/>
          </a:xfrm>
        </p:spPr>
        <p:txBody>
          <a:bodyPr/>
          <a:lstStyle/>
          <a:p>
            <a:r>
              <a:rPr lang="pt-BR" dirty="0" smtClean="0"/>
              <a:t> Em anestesia geral: deve-se deixar o paciente em decúbito dorsal horizontal, sem travesseiro, pelo menos até a manhã seguinte; </a:t>
            </a:r>
          </a:p>
          <a:p>
            <a:r>
              <a:rPr lang="pt-BR" dirty="0" smtClean="0"/>
              <a:t> Em anestesia raquidiana: não se deve colocar travesseiro, nem elevar a cabeceira do leito por 6h. Hoje muitos médicos já não recomendam essa restrição. </a:t>
            </a:r>
            <a:endParaRPr lang="pt-BR" dirty="0"/>
          </a:p>
          <a:p>
            <a:r>
              <a:rPr lang="pt-BR" dirty="0" smtClean="0"/>
              <a:t>Em anestesia peridural: não se coloca o travesseiro até que o paciente esteja totalmente consciente, ou também a critério médico.</a:t>
            </a:r>
            <a:endParaRPr lang="pt-BR" dirty="0"/>
          </a:p>
        </p:txBody>
      </p:sp>
    </p:spTree>
    <p:extLst>
      <p:ext uri="{BB962C8B-B14F-4D97-AF65-F5344CB8AC3E}">
        <p14:creationId xmlns:p14="http://schemas.microsoft.com/office/powerpoint/2010/main" val="296864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Objetivos da cirurgia</a:t>
            </a:r>
            <a:endParaRPr lang="pt-BR" dirty="0"/>
          </a:p>
        </p:txBody>
      </p:sp>
      <p:sp>
        <p:nvSpPr>
          <p:cNvPr id="3" name="Espaço Reservado para Conteúdo 2"/>
          <p:cNvSpPr>
            <a:spLocks noGrp="1"/>
          </p:cNvSpPr>
          <p:nvPr>
            <p:ph idx="1"/>
          </p:nvPr>
        </p:nvSpPr>
        <p:spPr/>
        <p:txBody>
          <a:bodyPr/>
          <a:lstStyle/>
          <a:p>
            <a:pPr marL="0" indent="0">
              <a:buNone/>
            </a:pPr>
            <a:r>
              <a:rPr lang="pt-BR" dirty="0" smtClean="0"/>
              <a:t>- Obter tecidos para exames (biópsias) </a:t>
            </a:r>
          </a:p>
          <a:p>
            <a:pPr>
              <a:buFontTx/>
              <a:buChar char="-"/>
            </a:pPr>
            <a:r>
              <a:rPr lang="pt-BR" dirty="0" smtClean="0"/>
              <a:t>Estabelecer diagnósticos (</a:t>
            </a:r>
            <a:r>
              <a:rPr lang="pt-BR" dirty="0" err="1" smtClean="0"/>
              <a:t>laparotomia</a:t>
            </a:r>
            <a:r>
              <a:rPr lang="pt-BR" dirty="0" smtClean="0"/>
              <a:t> exploradora) </a:t>
            </a:r>
          </a:p>
          <a:p>
            <a:pPr>
              <a:buFontTx/>
              <a:buChar char="-"/>
            </a:pPr>
            <a:r>
              <a:rPr lang="pt-BR" dirty="0" smtClean="0"/>
              <a:t>Curar doenças (retirada de tumores, úlceras, miomas, etc.) </a:t>
            </a:r>
          </a:p>
          <a:p>
            <a:pPr>
              <a:buFontTx/>
              <a:buChar char="-"/>
            </a:pPr>
            <a:r>
              <a:rPr lang="pt-BR" dirty="0" smtClean="0"/>
              <a:t>Restaurar estruturas danificadas (cirurgia plástica)</a:t>
            </a:r>
            <a:endParaRPr lang="pt-BR" dirty="0"/>
          </a:p>
        </p:txBody>
      </p:sp>
      <p:sp>
        <p:nvSpPr>
          <p:cNvPr id="4" name="AutoShape 2" descr="Tipos de biópsias mamárias :: IAP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descr="Tipos de biópsias mamárias :: IAP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8" name="Picture 6" descr="Punções e biópsias | CLÍNICA MAMOCEN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484687"/>
            <a:ext cx="3184525" cy="216376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iferenças entre PAAF, PNAAF, CORE BIOPSY e Aspiração por Agulha Gros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82" name="Picture 10" descr="Biops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4001294"/>
            <a:ext cx="4762500" cy="26352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aparotomia explorad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350" y="4159250"/>
            <a:ext cx="35814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ratamento Cirúrgico de Tumores Cerebrais - Dr. Victor Barboz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2625" y="111919"/>
            <a:ext cx="2463800" cy="171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52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82600" y="558800"/>
            <a:ext cx="11277600" cy="5618163"/>
          </a:xfrm>
        </p:spPr>
        <p:txBody>
          <a:bodyPr>
            <a:normAutofit/>
          </a:bodyPr>
          <a:lstStyle/>
          <a:p>
            <a:r>
              <a:rPr lang="pt-BR" dirty="0" smtClean="0"/>
              <a:t>Observar SSVV </a:t>
            </a:r>
            <a:r>
              <a:rPr lang="pt-BR" dirty="0" smtClean="0"/>
              <a:t>frequentemente </a:t>
            </a:r>
            <a:r>
              <a:rPr lang="pt-BR" dirty="0" smtClean="0"/>
              <a:t>e tomar providências com relação à alterações. Em geral: na primeira hora verifica-se SSVV de 15 em 15 minutos; na segunda hora de 30 em 30 minutos; da terceira à quarta hora passa-se a verificar de hora em hora. A partir daí ou das doze horas após a cirurgia, de duas em duas horas. Depois disso, rotineiramente. Este esquema pode ser alterado dependendo das condições do paciente.</a:t>
            </a:r>
          </a:p>
          <a:p>
            <a:r>
              <a:rPr lang="pt-BR" dirty="0" smtClean="0"/>
              <a:t> - Manter ambiente </a:t>
            </a:r>
            <a:r>
              <a:rPr lang="pt-BR" dirty="0" smtClean="0"/>
              <a:t>tranquilo </a:t>
            </a:r>
            <a:r>
              <a:rPr lang="pt-BR" dirty="0" smtClean="0"/>
              <a:t>semi-obscuro e paciente confortavelmente aquecido; </a:t>
            </a:r>
            <a:endParaRPr lang="pt-BR" dirty="0" smtClean="0"/>
          </a:p>
          <a:p>
            <a:r>
              <a:rPr lang="pt-BR" dirty="0" smtClean="0"/>
              <a:t>- </a:t>
            </a:r>
            <a:r>
              <a:rPr lang="pt-BR" dirty="0" smtClean="0"/>
              <a:t>Observar perfusão da </a:t>
            </a:r>
            <a:r>
              <a:rPr lang="pt-BR" dirty="0" err="1" smtClean="0"/>
              <a:t>venóclise</a:t>
            </a:r>
            <a:r>
              <a:rPr lang="pt-BR" dirty="0" smtClean="0"/>
              <a:t> </a:t>
            </a:r>
            <a:r>
              <a:rPr lang="pt-BR" dirty="0" smtClean="0"/>
              <a:t>e necessidade de restrição;</a:t>
            </a:r>
          </a:p>
          <a:p>
            <a:r>
              <a:rPr lang="pt-BR" dirty="0" smtClean="0"/>
              <a:t> - Observar curativo: sobretudo com relação à sangramentos excessivos. Atenção para sangue de cor vermelho vivo. </a:t>
            </a:r>
          </a:p>
          <a:p>
            <a:r>
              <a:rPr lang="pt-BR" dirty="0" smtClean="0"/>
              <a:t>- Observar presença de drenos, sondas, tipo da drenagem, se mantida aberta ou fechada, o tipo de líquido drenado, volume, </a:t>
            </a:r>
            <a:r>
              <a:rPr lang="pt-BR" dirty="0" err="1" smtClean="0"/>
              <a:t>etc</a:t>
            </a:r>
            <a:r>
              <a:rPr lang="pt-BR" dirty="0" smtClean="0"/>
              <a:t>; </a:t>
            </a:r>
          </a:p>
        </p:txBody>
      </p:sp>
    </p:spTree>
    <p:extLst>
      <p:ext uri="{BB962C8B-B14F-4D97-AF65-F5344CB8AC3E}">
        <p14:creationId xmlns:p14="http://schemas.microsoft.com/office/powerpoint/2010/main" val="1689957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6400" y="419100"/>
            <a:ext cx="11201400" cy="5757863"/>
          </a:xfrm>
        </p:spPr>
        <p:txBody>
          <a:bodyPr>
            <a:normAutofit lnSpcReduction="10000"/>
          </a:bodyPr>
          <a:lstStyle/>
          <a:p>
            <a:r>
              <a:rPr lang="pt-BR" dirty="0" smtClean="0"/>
              <a:t>- Em caso de sondas (FOLEY, SNG, ENTERAL, ETC) atenção para líquido que estiver sendo eliminado através delas; </a:t>
            </a:r>
          </a:p>
          <a:p>
            <a:r>
              <a:rPr lang="pt-BR" dirty="0" smtClean="0"/>
              <a:t>- Observar sinais e sintomas de hemorragia (pulso filiforme, </a:t>
            </a:r>
            <a:r>
              <a:rPr lang="pt-BR" dirty="0" err="1" smtClean="0"/>
              <a:t>taquipnéia</a:t>
            </a:r>
            <a:r>
              <a:rPr lang="pt-BR" dirty="0" smtClean="0"/>
              <a:t>, taquicardia, prostração, sudorese, pele fria, palidez indicadores de choque hipovolêmico); </a:t>
            </a:r>
          </a:p>
          <a:p>
            <a:r>
              <a:rPr lang="pt-BR" dirty="0" smtClean="0"/>
              <a:t>- Observar diurese. A primeira micção deve ocorrer nas primeiras oito horas pós-cirurgia. Atenção para a presença de </a:t>
            </a:r>
            <a:r>
              <a:rPr lang="pt-BR" dirty="0" err="1" smtClean="0"/>
              <a:t>bexigoma</a:t>
            </a:r>
            <a:r>
              <a:rPr lang="pt-BR" dirty="0" smtClean="0"/>
              <a:t>. A retenção urinária pode acontecer devido ao espasmo 8 esfincteriano devido ao anestésico, sobretudo em caso de cirurgias do baixo abdômen ou perineais;</a:t>
            </a:r>
          </a:p>
          <a:p>
            <a:r>
              <a:rPr lang="pt-BR" dirty="0" smtClean="0"/>
              <a:t> - Observar coloração e temperatura da pele;</a:t>
            </a:r>
          </a:p>
          <a:p>
            <a:r>
              <a:rPr lang="pt-BR" dirty="0" smtClean="0"/>
              <a:t> - Aspirar secreções, se necessário; </a:t>
            </a:r>
          </a:p>
          <a:p>
            <a:r>
              <a:rPr lang="pt-BR" dirty="0" smtClean="0"/>
              <a:t>- Administrar toda medicação prescrita, sobretudo analgésicos e antibióticos.</a:t>
            </a:r>
          </a:p>
          <a:p>
            <a:endParaRPr lang="pt-BR" dirty="0"/>
          </a:p>
        </p:txBody>
      </p:sp>
    </p:spTree>
    <p:extLst>
      <p:ext uri="{BB962C8B-B14F-4D97-AF65-F5344CB8AC3E}">
        <p14:creationId xmlns:p14="http://schemas.microsoft.com/office/powerpoint/2010/main" val="1658876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100" y="1"/>
            <a:ext cx="11188700" cy="1244599"/>
          </a:xfrm>
        </p:spPr>
        <p:txBody>
          <a:bodyPr/>
          <a:lstStyle/>
          <a:p>
            <a:r>
              <a:rPr lang="pt-BR" dirty="0" smtClean="0"/>
              <a:t>Revisão:</a:t>
            </a:r>
            <a:endParaRPr lang="pt-BR" dirty="0"/>
          </a:p>
        </p:txBody>
      </p:sp>
      <p:sp>
        <p:nvSpPr>
          <p:cNvPr id="3" name="Espaço Reservado para Conteúdo 2"/>
          <p:cNvSpPr>
            <a:spLocks noGrp="1"/>
          </p:cNvSpPr>
          <p:nvPr>
            <p:ph idx="1"/>
          </p:nvPr>
        </p:nvSpPr>
        <p:spPr>
          <a:xfrm>
            <a:off x="292100" y="990600"/>
            <a:ext cx="11061700" cy="5435600"/>
          </a:xfrm>
        </p:spPr>
        <p:txBody>
          <a:bodyPr>
            <a:normAutofit fontScale="92500" lnSpcReduction="20000"/>
          </a:bodyPr>
          <a:lstStyle/>
          <a:p>
            <a:r>
              <a:rPr lang="pt-BR" b="1" dirty="0"/>
              <a:t>PULSO – TERMINOLOGIA</a:t>
            </a:r>
          </a:p>
          <a:p>
            <a:r>
              <a:rPr lang="pt-BR" b="1" dirty="0"/>
              <a:t>TERMINOLOGIA</a:t>
            </a:r>
            <a:endParaRPr lang="pt-BR" dirty="0"/>
          </a:p>
          <a:p>
            <a:r>
              <a:rPr lang="pt-BR" dirty="0"/>
              <a:t>Pulso </a:t>
            </a:r>
            <a:r>
              <a:rPr lang="pt-BR" dirty="0" err="1"/>
              <a:t>normocárdico</a:t>
            </a:r>
            <a:r>
              <a:rPr lang="pt-BR" dirty="0"/>
              <a:t>: Batimento cardíaco normal.</a:t>
            </a:r>
          </a:p>
          <a:p>
            <a:r>
              <a:rPr lang="pt-BR" dirty="0"/>
              <a:t>Pulso rítmico: os intervalos entre os batimentos são iguais.</a:t>
            </a:r>
          </a:p>
          <a:p>
            <a:r>
              <a:rPr lang="pt-BR" dirty="0"/>
              <a:t>Pulso arrítmico: os intervalos entre os batimentos são desiguais.</a:t>
            </a:r>
          </a:p>
          <a:p>
            <a:r>
              <a:rPr lang="pt-BR" dirty="0"/>
              <a:t>Pulso </a:t>
            </a:r>
            <a:r>
              <a:rPr lang="pt-BR" dirty="0" err="1"/>
              <a:t>dicrótico</a:t>
            </a:r>
            <a:r>
              <a:rPr lang="pt-BR" dirty="0"/>
              <a:t>: dá impressão de dois batimentos.</a:t>
            </a:r>
          </a:p>
          <a:p>
            <a:r>
              <a:rPr lang="pt-BR" dirty="0" err="1"/>
              <a:t>Taquisfigmia</a:t>
            </a:r>
            <a:r>
              <a:rPr lang="pt-BR" dirty="0"/>
              <a:t>: pulso acelerado.</a:t>
            </a:r>
          </a:p>
          <a:p>
            <a:r>
              <a:rPr lang="pt-BR" dirty="0" err="1"/>
              <a:t>Bradisfigmia</a:t>
            </a:r>
            <a:r>
              <a:rPr lang="pt-BR" dirty="0"/>
              <a:t>: frequência abaixo da faixa normal.</a:t>
            </a:r>
          </a:p>
          <a:p>
            <a:r>
              <a:rPr lang="pt-BR" dirty="0"/>
              <a:t>Pulso filiforme: indica redução da força ou do volume do pulso periférico.</a:t>
            </a:r>
          </a:p>
          <a:p>
            <a:r>
              <a:rPr lang="pt-BR" b="1" dirty="0"/>
              <a:t>VALORES DE REFERÊNCIA PARA PULSAÇÃO</a:t>
            </a:r>
          </a:p>
          <a:p>
            <a:r>
              <a:rPr lang="pt-BR" dirty="0"/>
              <a:t>Adultos – 60 a 100 </a:t>
            </a:r>
            <a:r>
              <a:rPr lang="pt-BR" dirty="0" err="1"/>
              <a:t>bpm</a:t>
            </a:r>
            <a:r>
              <a:rPr lang="pt-BR" dirty="0"/>
              <a:t>;</a:t>
            </a:r>
          </a:p>
          <a:p>
            <a:r>
              <a:rPr lang="pt-BR" dirty="0"/>
              <a:t>Crianças – 80 a 120 </a:t>
            </a:r>
            <a:r>
              <a:rPr lang="pt-BR" dirty="0" err="1"/>
              <a:t>bpm</a:t>
            </a:r>
            <a:endParaRPr lang="pt-BR" dirty="0"/>
          </a:p>
          <a:p>
            <a:r>
              <a:rPr lang="pt-BR" dirty="0"/>
              <a:t>Bebês – 100 a 160 </a:t>
            </a:r>
            <a:r>
              <a:rPr lang="pt-BR" dirty="0" err="1"/>
              <a:t>bpm</a:t>
            </a:r>
            <a:endParaRPr lang="pt-BR" dirty="0"/>
          </a:p>
          <a:p>
            <a:endParaRPr lang="pt-BR" dirty="0"/>
          </a:p>
        </p:txBody>
      </p:sp>
    </p:spTree>
    <p:extLst>
      <p:ext uri="{BB962C8B-B14F-4D97-AF65-F5344CB8AC3E}">
        <p14:creationId xmlns:p14="http://schemas.microsoft.com/office/powerpoint/2010/main" val="3055153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2765"/>
            <a:ext cx="10515600" cy="1177235"/>
          </a:xfrm>
        </p:spPr>
        <p:txBody>
          <a:bodyPr/>
          <a:lstStyle/>
          <a:p>
            <a:r>
              <a:rPr lang="pt-BR" dirty="0" smtClean="0"/>
              <a:t>Revisão: </a:t>
            </a:r>
            <a:endParaRPr lang="pt-BR" dirty="0"/>
          </a:p>
        </p:txBody>
      </p:sp>
      <p:sp>
        <p:nvSpPr>
          <p:cNvPr id="3" name="Espaço Reservado para Conteúdo 2"/>
          <p:cNvSpPr>
            <a:spLocks noGrp="1"/>
          </p:cNvSpPr>
          <p:nvPr>
            <p:ph idx="1"/>
          </p:nvPr>
        </p:nvSpPr>
        <p:spPr>
          <a:xfrm>
            <a:off x="304800" y="1270000"/>
            <a:ext cx="11049000" cy="4906963"/>
          </a:xfrm>
        </p:spPr>
        <p:txBody>
          <a:bodyPr/>
          <a:lstStyle/>
          <a:p>
            <a:r>
              <a:rPr lang="pt-BR" dirty="0"/>
              <a:t>A </a:t>
            </a:r>
            <a:r>
              <a:rPr lang="pt-BR" b="1" dirty="0"/>
              <a:t>Sonda </a:t>
            </a:r>
            <a:r>
              <a:rPr lang="pt-BR" b="1" dirty="0" err="1"/>
              <a:t>Foley</a:t>
            </a:r>
            <a:r>
              <a:rPr lang="pt-BR" dirty="0"/>
              <a:t> é utilizada para procedimentos de drenagem no canal da uretra, permitindo o esvaziamento da urina que está na bexiga. </a:t>
            </a:r>
            <a:endParaRPr lang="pt-BR" dirty="0" smtClean="0"/>
          </a:p>
          <a:p>
            <a:r>
              <a:rPr lang="pt-BR" dirty="0" smtClean="0"/>
              <a:t>Possui </a:t>
            </a:r>
            <a:r>
              <a:rPr lang="pt-BR" dirty="0"/>
              <a:t>2 vias, que conectam o tubo flexível a bolsa coletora</a:t>
            </a:r>
            <a:r>
              <a:rPr lang="pt-BR" dirty="0" smtClean="0"/>
              <a:t>.</a:t>
            </a:r>
          </a:p>
          <a:p>
            <a:r>
              <a:rPr lang="pt-BR" dirty="0" smtClean="0"/>
              <a:t> </a:t>
            </a:r>
            <a:r>
              <a:rPr lang="pt-BR" dirty="0"/>
              <a:t>É indicado para pacientes que necessitam de controle rigoroso da diurese ou para tratamentos de distúrbios urinários.</a:t>
            </a:r>
            <a:endParaRPr lang="pt-BR" dirty="0"/>
          </a:p>
        </p:txBody>
      </p:sp>
      <p:pic>
        <p:nvPicPr>
          <p:cNvPr id="6146" name="Picture 2" descr="Resultado de imagem para sondas FOLEY, SNG, ENTERAL, E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983" y="3432314"/>
            <a:ext cx="3715992" cy="28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86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34617" y="543339"/>
            <a:ext cx="11155018" cy="5699885"/>
          </a:xfrm>
        </p:spPr>
        <p:txBody>
          <a:bodyPr/>
          <a:lstStyle/>
          <a:p>
            <a:r>
              <a:rPr lang="pt-BR" dirty="0"/>
              <a:t>Tipos de </a:t>
            </a:r>
            <a:r>
              <a:rPr lang="pt-BR" b="1" dirty="0"/>
              <a:t>Sondas</a:t>
            </a:r>
            <a:r>
              <a:rPr lang="pt-BR" dirty="0"/>
              <a:t> e Ostomias: </a:t>
            </a:r>
            <a:endParaRPr lang="pt-BR" dirty="0" smtClean="0"/>
          </a:p>
          <a:p>
            <a:r>
              <a:rPr lang="pt-BR" dirty="0" smtClean="0"/>
              <a:t>•</a:t>
            </a:r>
            <a:r>
              <a:rPr lang="pt-BR" dirty="0"/>
              <a:t> </a:t>
            </a:r>
            <a:r>
              <a:rPr lang="pt-BR" b="1" dirty="0"/>
              <a:t>Sonda</a:t>
            </a:r>
            <a:r>
              <a:rPr lang="pt-BR" dirty="0"/>
              <a:t> </a:t>
            </a:r>
            <a:r>
              <a:rPr lang="pt-BR" dirty="0" err="1"/>
              <a:t>Nasogástrica</a:t>
            </a:r>
            <a:r>
              <a:rPr lang="pt-BR" dirty="0"/>
              <a:t>: Passada do nariz ao estômago</a:t>
            </a:r>
            <a:r>
              <a:rPr lang="pt-BR" dirty="0" smtClean="0"/>
              <a:t>.</a:t>
            </a:r>
          </a:p>
          <a:p>
            <a:r>
              <a:rPr lang="pt-BR" dirty="0"/>
              <a:t> </a:t>
            </a:r>
            <a:r>
              <a:rPr lang="pt-BR" b="1" dirty="0"/>
              <a:t>Sonda</a:t>
            </a:r>
            <a:r>
              <a:rPr lang="pt-BR" dirty="0"/>
              <a:t> </a:t>
            </a:r>
            <a:r>
              <a:rPr lang="pt-BR" dirty="0" err="1"/>
              <a:t>Nasoentérica</a:t>
            </a:r>
            <a:r>
              <a:rPr lang="pt-BR" dirty="0"/>
              <a:t>: Passada do nariz ao intestino</a:t>
            </a:r>
            <a:r>
              <a:rPr lang="pt-BR" dirty="0" smtClean="0"/>
              <a:t>.</a:t>
            </a:r>
          </a:p>
          <a:p>
            <a:r>
              <a:rPr lang="pt-BR" dirty="0" smtClean="0"/>
              <a:t> </a:t>
            </a:r>
            <a:r>
              <a:rPr lang="pt-BR" dirty="0" err="1"/>
              <a:t>Gastrostomia</a:t>
            </a:r>
            <a:r>
              <a:rPr lang="pt-BR" dirty="0"/>
              <a:t>: Procedimento cirúrgico simples, que liga a </a:t>
            </a:r>
            <a:r>
              <a:rPr lang="pt-BR" b="1" dirty="0"/>
              <a:t>sonda</a:t>
            </a:r>
            <a:r>
              <a:rPr lang="pt-BR" dirty="0"/>
              <a:t> diretamente ao estômago</a:t>
            </a:r>
            <a:r>
              <a:rPr lang="pt-BR" dirty="0" smtClean="0"/>
              <a:t>.</a:t>
            </a:r>
          </a:p>
          <a:p>
            <a:r>
              <a:rPr lang="pt-BR" dirty="0" smtClean="0"/>
              <a:t> </a:t>
            </a:r>
            <a:r>
              <a:rPr lang="pt-BR" dirty="0" err="1"/>
              <a:t>Jejunostomia</a:t>
            </a:r>
            <a:r>
              <a:rPr lang="pt-BR" dirty="0"/>
              <a:t>: Procedimento cirúrgico simples, que liga a </a:t>
            </a:r>
            <a:r>
              <a:rPr lang="pt-BR" b="1" dirty="0"/>
              <a:t>sonda</a:t>
            </a:r>
            <a:r>
              <a:rPr lang="pt-BR" dirty="0"/>
              <a:t> diretamente ao intestino.</a:t>
            </a:r>
            <a:endParaRPr lang="pt-BR" dirty="0"/>
          </a:p>
        </p:txBody>
      </p:sp>
      <p:pic>
        <p:nvPicPr>
          <p:cNvPr id="7170" name="Picture 2" descr="Gastrostomia - Educacional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444" y="3670852"/>
            <a:ext cx="3048000" cy="30214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idados de Enfermagem com a Sonda Nasoent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851" y="4098718"/>
            <a:ext cx="4068279" cy="259363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erapia Nutricional: Uso de sonda nasogástrica e incidência de pneumonia -  Nutritotal P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18" y="4098718"/>
            <a:ext cx="3336234" cy="228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19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035" y="365125"/>
            <a:ext cx="11714922" cy="1325563"/>
          </a:xfrm>
        </p:spPr>
        <p:txBody>
          <a:bodyPr/>
          <a:lstStyle/>
          <a:p>
            <a:r>
              <a:rPr lang="pt-BR" dirty="0" smtClean="0"/>
              <a:t>Revisão: </a:t>
            </a:r>
            <a:r>
              <a:rPr lang="pt-BR" dirty="0"/>
              <a:t>Os tipos de drenos cirúrgicos mais utilizados são</a:t>
            </a:r>
          </a:p>
        </p:txBody>
      </p:sp>
      <p:sp>
        <p:nvSpPr>
          <p:cNvPr id="3" name="Espaço Reservado para Conteúdo 2"/>
          <p:cNvSpPr>
            <a:spLocks noGrp="1"/>
          </p:cNvSpPr>
          <p:nvPr>
            <p:ph idx="1"/>
          </p:nvPr>
        </p:nvSpPr>
        <p:spPr>
          <a:xfrm>
            <a:off x="212035" y="1263316"/>
            <a:ext cx="11141765" cy="4913647"/>
          </a:xfrm>
        </p:spPr>
        <p:txBody>
          <a:bodyPr>
            <a:normAutofit/>
          </a:bodyPr>
          <a:lstStyle/>
          <a:p>
            <a:pPr marL="0" indent="0">
              <a:buNone/>
            </a:pPr>
            <a:endParaRPr lang="pt-BR" dirty="0"/>
          </a:p>
          <a:p>
            <a:r>
              <a:rPr lang="pt-BR" b="1" dirty="0"/>
              <a:t>Drenos de </a:t>
            </a:r>
            <a:r>
              <a:rPr lang="pt-BR" b="1" dirty="0" err="1"/>
              <a:t>Penrose</a:t>
            </a:r>
            <a:r>
              <a:rPr lang="pt-BR" dirty="0"/>
              <a:t>: é um sistema de drenagem aberto, com composição à base de borracha tipo látex, utilizado em procedimentos cirúrgicos com potencial para o acúmulo de líquidos, infectados ou não</a:t>
            </a:r>
            <a:r>
              <a:rPr lang="pt-BR" dirty="0" smtClean="0"/>
              <a:t>;</a:t>
            </a:r>
          </a:p>
          <a:p>
            <a:pPr marL="0" indent="0">
              <a:buNone/>
            </a:pPr>
            <a:endParaRPr lang="pt-BR" dirty="0"/>
          </a:p>
          <a:p>
            <a:endParaRPr lang="pt-BR" dirty="0"/>
          </a:p>
        </p:txBody>
      </p:sp>
      <p:pic>
        <p:nvPicPr>
          <p:cNvPr id="8194" name="Picture 2" descr="Dreno de Penrose Estéril sem Gaze - MADEIT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917" y="3179928"/>
            <a:ext cx="4193596" cy="350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61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5575" y="532263"/>
            <a:ext cx="11198225" cy="5644700"/>
          </a:xfrm>
        </p:spPr>
        <p:txBody>
          <a:bodyPr/>
          <a:lstStyle/>
          <a:p>
            <a:r>
              <a:rPr lang="pt-BR" b="1" dirty="0"/>
              <a:t>Drenos de Sucção</a:t>
            </a:r>
            <a:r>
              <a:rPr lang="pt-BR" dirty="0"/>
              <a:t> (HEMOVAC®/PORTOVAC®/JACKSON-PRATT/BLAKE): sistema fechado de drenagem por sucção contínua e suave, fabricado em polietileno ou silicone. É composto de um reservatório com mecanismo de abertura para remoção do ar e do conteúdo drenado, um tubo longo com múltiplos orifícios na extremidade distal que fica inserida na cavidade cirúrgica. A remoção do ar do interior do reservatório cria uma condição de vácuo, promovendo uma aspiração ativa do acúmulo de secreções;</a:t>
            </a:r>
          </a:p>
          <a:p>
            <a:endParaRPr lang="pt-BR" dirty="0"/>
          </a:p>
        </p:txBody>
      </p:sp>
      <p:sp>
        <p:nvSpPr>
          <p:cNvPr id="4" name="AutoShape 2" descr="Dreno de Sucção Clinmed - Giromed Cirúrgica - Produtos Médicos e  Hospitala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220" name="Picture 4" descr="Dreno de Sucção Clin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16" y="3657600"/>
            <a:ext cx="4599296"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41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4070" y="318052"/>
            <a:ext cx="10929730" cy="5858911"/>
          </a:xfrm>
        </p:spPr>
        <p:txBody>
          <a:bodyPr>
            <a:normAutofit/>
          </a:bodyPr>
          <a:lstStyle/>
          <a:p>
            <a:r>
              <a:rPr lang="pt-BR" b="1" dirty="0"/>
              <a:t>Dreno de tórax</a:t>
            </a:r>
            <a:r>
              <a:rPr lang="pt-BR" dirty="0"/>
              <a:t> (selo d’água): os sistemas coletores de drenagem pleural ou </a:t>
            </a:r>
            <a:r>
              <a:rPr lang="pt-BR" dirty="0" err="1"/>
              <a:t>mediastinal</a:t>
            </a:r>
            <a:r>
              <a:rPr lang="pt-BR" dirty="0"/>
              <a:t> são empregados em cirurgias torácicas ou cardíacas, destinando-se à retirada de conteúdo líquido e/ou gasoso da cavidade torácica. São constituídos de um dreno tubular em polietileno, geralmente com mais de um orifício na extremidade distal que fica inserida na cavidade, um tubo extensor que conecta o dreno ao frasco coletor e o frasco em polietileno rígido com um suporte na sua base;</a:t>
            </a:r>
          </a:p>
          <a:p>
            <a:endParaRPr lang="pt-BR" dirty="0"/>
          </a:p>
        </p:txBody>
      </p:sp>
      <p:pic>
        <p:nvPicPr>
          <p:cNvPr id="10242" name="Picture 2" descr="Enfermagem: Cuidados de Enfermagem ao paciente submetido à drenagem de  tórax | Cuidados de enfermagem, Dreno de tórax, Tor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872" y="3352184"/>
            <a:ext cx="5540991" cy="328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36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9307" y="614149"/>
            <a:ext cx="11094493" cy="5562814"/>
          </a:xfrm>
        </p:spPr>
        <p:txBody>
          <a:bodyPr/>
          <a:lstStyle/>
          <a:p>
            <a:r>
              <a:rPr lang="pt-BR" b="1" dirty="0"/>
              <a:t>Dreno de </a:t>
            </a:r>
            <a:r>
              <a:rPr lang="pt-BR" b="1" dirty="0" err="1"/>
              <a:t>Kerr</a:t>
            </a:r>
            <a:r>
              <a:rPr lang="pt-BR" dirty="0"/>
              <a:t>: introduzido na região das vias biliares extra-hepáticas, utilizados para drenagem externa, descompressão ou, ainda, após anastomose biliar como prótese modeladora, devendo ser fixado através de pontos na parede duodenal lateral ao dreno, tanto quanto na pele, impedindo sua remoção espontânea ou acidental.</a:t>
            </a:r>
          </a:p>
          <a:p>
            <a:endParaRPr lang="pt-BR" dirty="0"/>
          </a:p>
        </p:txBody>
      </p:sp>
      <p:sp>
        <p:nvSpPr>
          <p:cNvPr id="4" name="AutoShape 2" descr="Aprofundando-se em drenos: colangiografia pelo dreno Kehr - CFernand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1268" name="Picture 4" descr="svg%3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87" y="3275462"/>
            <a:ext cx="5285332" cy="310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538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OBS.: O período de jejum pós operatório varia conforme a cirurgia e o estado do paciente. Em geral não se administra nada via oral antes que o reflexo de deglutição tenha voltado completamente.</a:t>
            </a:r>
            <a:endParaRPr lang="pt-BR" dirty="0"/>
          </a:p>
        </p:txBody>
      </p:sp>
    </p:spTree>
    <p:extLst>
      <p:ext uri="{BB962C8B-B14F-4D97-AF65-F5344CB8AC3E}">
        <p14:creationId xmlns:p14="http://schemas.microsoft.com/office/powerpoint/2010/main" val="90725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História da cirurgia.</a:t>
            </a:r>
            <a:endParaRPr lang="pt-BR" dirty="0"/>
          </a:p>
        </p:txBody>
      </p:sp>
      <p:sp>
        <p:nvSpPr>
          <p:cNvPr id="3" name="Espaço Reservado para Conteúdo 2"/>
          <p:cNvSpPr>
            <a:spLocks noGrp="1"/>
          </p:cNvSpPr>
          <p:nvPr>
            <p:ph idx="1"/>
          </p:nvPr>
        </p:nvSpPr>
        <p:spPr>
          <a:xfrm>
            <a:off x="191069" y="1282890"/>
            <a:ext cx="11737073" cy="4894073"/>
          </a:xfrm>
        </p:spPr>
        <p:txBody>
          <a:bodyPr/>
          <a:lstStyle/>
          <a:p>
            <a:r>
              <a:rPr lang="pt-BR" dirty="0" smtClean="0"/>
              <a:t>A partir do séc. XIX a cirurgia tornou-se especialidade médica aumentando com isso as chances de sobrevida dos pacientes.</a:t>
            </a:r>
            <a:endParaRPr lang="pt-BR" dirty="0"/>
          </a:p>
          <a:p>
            <a:r>
              <a:rPr lang="pt-BR" b="1" dirty="0"/>
              <a:t>A primeira cirurgia do mundo: como começou a história da cirurgia?</a:t>
            </a:r>
            <a:endParaRPr lang="pt-BR" dirty="0"/>
          </a:p>
          <a:p>
            <a:pPr marL="0" indent="0">
              <a:buNone/>
            </a:pPr>
            <a:r>
              <a:rPr lang="pt-BR" dirty="0" smtClean="0"/>
              <a:t>	Historiadores </a:t>
            </a:r>
            <a:r>
              <a:rPr lang="pt-BR" dirty="0"/>
              <a:t>e pesquisadores da área afirmam que a </a:t>
            </a:r>
            <a:r>
              <a:rPr lang="pt-BR" b="1" dirty="0"/>
              <a:t>história</a:t>
            </a:r>
            <a:r>
              <a:rPr lang="pt-BR" dirty="0"/>
              <a:t> </a:t>
            </a:r>
            <a:r>
              <a:rPr lang="pt-BR" b="1" dirty="0"/>
              <a:t>da cirurgia</a:t>
            </a:r>
            <a:r>
              <a:rPr lang="pt-BR" dirty="0"/>
              <a:t> começou muitos anos antes de Cristo. Graças aos relatos de </a:t>
            </a:r>
            <a:r>
              <a:rPr lang="pt-BR" b="1" dirty="0"/>
              <a:t>trepanação</a:t>
            </a:r>
            <a:r>
              <a:rPr lang="pt-BR" dirty="0"/>
              <a:t>, este foi considerado o</a:t>
            </a:r>
            <a:r>
              <a:rPr lang="pt-BR" b="1" dirty="0"/>
              <a:t> primeiro procedimento cirúrgico</a:t>
            </a:r>
            <a:r>
              <a:rPr lang="pt-BR" dirty="0"/>
              <a:t> em 6500 a.C.</a:t>
            </a:r>
          </a:p>
          <a:p>
            <a:endParaRPr lang="pt-BR" dirty="0"/>
          </a:p>
        </p:txBody>
      </p:sp>
      <p:pic>
        <p:nvPicPr>
          <p:cNvPr id="4098" name="Picture 2" descr="Confira uma breve história da cirurgia através de imagens - Mega Curi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283" y="4660900"/>
            <a:ext cx="4187825" cy="2197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nfira uma breve história da cirurgia através de imagens - Mega Curio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764" y="4346712"/>
            <a:ext cx="3527425" cy="228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28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Atuação da enfermagem no pós operatório mediato ou tardio:</a:t>
            </a:r>
            <a:endParaRPr lang="pt-BR" dirty="0"/>
          </a:p>
        </p:txBody>
      </p:sp>
      <p:sp>
        <p:nvSpPr>
          <p:cNvPr id="3" name="Espaço Reservado para Conteúdo 2"/>
          <p:cNvSpPr>
            <a:spLocks noGrp="1"/>
          </p:cNvSpPr>
          <p:nvPr>
            <p:ph idx="1"/>
          </p:nvPr>
        </p:nvSpPr>
        <p:spPr>
          <a:xfrm>
            <a:off x="330200" y="1825625"/>
            <a:ext cx="11518900" cy="4351338"/>
          </a:xfrm>
        </p:spPr>
        <p:txBody>
          <a:bodyPr/>
          <a:lstStyle/>
          <a:p>
            <a:r>
              <a:rPr lang="pt-BR" dirty="0" smtClean="0"/>
              <a:t>Definição: É o período que inicia depois das primeiras 24 horas. </a:t>
            </a:r>
          </a:p>
          <a:p>
            <a:r>
              <a:rPr lang="pt-BR" dirty="0" smtClean="0"/>
              <a:t>O paciente permanecerá internado na clínica cirúrgica até o momento da alta. Esse período varia conforme a cirurgia realizada e, principalmente de acordo com as reações individuais de cada paciente. </a:t>
            </a:r>
          </a:p>
          <a:p>
            <a:r>
              <a:rPr lang="pt-BR" dirty="0" smtClean="0"/>
              <a:t>Os cuidados aplicados nesse período visam proporcionar ao paciente uma recuperação mais rápida preparando-o para voltar às atividades normais. Os cuidados incluem:</a:t>
            </a:r>
            <a:endParaRPr lang="pt-BR" dirty="0"/>
          </a:p>
        </p:txBody>
      </p:sp>
    </p:spTree>
    <p:extLst>
      <p:ext uri="{BB962C8B-B14F-4D97-AF65-F5344CB8AC3E}">
        <p14:creationId xmlns:p14="http://schemas.microsoft.com/office/powerpoint/2010/main" val="2068583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825500"/>
            <a:ext cx="10515600" cy="5351463"/>
          </a:xfrm>
        </p:spPr>
        <p:txBody>
          <a:bodyPr>
            <a:normAutofit/>
          </a:bodyPr>
          <a:lstStyle/>
          <a:p>
            <a:r>
              <a:rPr lang="pt-BR" dirty="0" smtClean="0"/>
              <a:t>a) Controlar SSVV: conforme a rotina da clínica. Atenção para PA. Uma hipotensão pode ser sinal de hemorragia.</a:t>
            </a:r>
          </a:p>
          <a:p>
            <a:r>
              <a:rPr lang="pt-BR" dirty="0" smtClean="0"/>
              <a:t> b) Observar diurese: volume, aspecto, sedimentação, incontinência ou retenção, etc. Pacientes com sonda vesical </a:t>
            </a:r>
            <a:r>
              <a:rPr lang="pt-BR" dirty="0" err="1" smtClean="0"/>
              <a:t>Foley</a:t>
            </a:r>
            <a:r>
              <a:rPr lang="pt-BR" dirty="0" smtClean="0"/>
              <a:t> podem ser submetidos à exercícios vesicais, se não houver </a:t>
            </a:r>
            <a:r>
              <a:rPr lang="pt-BR" dirty="0" err="1" smtClean="0"/>
              <a:t>contra-indicação</a:t>
            </a:r>
            <a:r>
              <a:rPr lang="pt-BR" dirty="0" smtClean="0"/>
              <a:t> médica. Este exercício consiste em abrir e fechar a sonda com pinça, de 4 em 4 horas. </a:t>
            </a:r>
          </a:p>
          <a:p>
            <a:r>
              <a:rPr lang="pt-BR" dirty="0" smtClean="0"/>
              <a:t>c) Observar evacuação: quantidade, </a:t>
            </a:r>
            <a:r>
              <a:rPr lang="pt-BR" dirty="0" err="1" smtClean="0"/>
              <a:t>freqüência</a:t>
            </a:r>
            <a:r>
              <a:rPr lang="pt-BR" dirty="0" smtClean="0"/>
              <a:t>, consistência e odor</a:t>
            </a:r>
            <a:r>
              <a:rPr lang="pt-BR" dirty="0" smtClean="0"/>
              <a:t>.</a:t>
            </a:r>
          </a:p>
          <a:p>
            <a:r>
              <a:rPr lang="pt-BR" dirty="0" smtClean="0"/>
              <a:t> </a:t>
            </a:r>
            <a:r>
              <a:rPr lang="pt-BR" dirty="0" smtClean="0"/>
              <a:t>d) Incentivar exercícios no leito.</a:t>
            </a:r>
          </a:p>
          <a:p>
            <a:r>
              <a:rPr lang="pt-BR" dirty="0" smtClean="0"/>
              <a:t> e) Realizar curativo na incisão cirúrgica e local do dreno. Observar e anotar o aspecto da incisão, o processo de cicatrização e a presença de secreções. </a:t>
            </a:r>
            <a:endParaRPr lang="pt-BR" dirty="0"/>
          </a:p>
        </p:txBody>
      </p:sp>
    </p:spTree>
    <p:extLst>
      <p:ext uri="{BB962C8B-B14F-4D97-AF65-F5344CB8AC3E}">
        <p14:creationId xmlns:p14="http://schemas.microsoft.com/office/powerpoint/2010/main" val="3733918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8295" y="483152"/>
            <a:ext cx="11211340" cy="5707063"/>
          </a:xfrm>
        </p:spPr>
        <p:txBody>
          <a:bodyPr/>
          <a:lstStyle/>
          <a:p>
            <a:r>
              <a:rPr lang="pt-BR" dirty="0" smtClean="0"/>
              <a:t>f) Iniciar deambulação precoce a fim de evitar complicações pulmonares (acúmulo de secreções), circulatórias e intestinais. A deambulação gradual segue as seguintes etapas: elevar a cabeceira do leito e deixar o paciente nesta posição por alguns momentos para evitar a hipotensão postural; colocá-lo sentado no leito com as pernas para baixo; descer o paciente com ajuda. O início da deambulação irá variar de acordo com o tipo de cirurgia. </a:t>
            </a:r>
          </a:p>
          <a:p>
            <a:r>
              <a:rPr lang="pt-BR" dirty="0" smtClean="0"/>
              <a:t>g) Administrar a medicação prescrita, atenção especial para analgésicos e antibióticos.</a:t>
            </a:r>
          </a:p>
          <a:p>
            <a:r>
              <a:rPr lang="pt-BR" dirty="0" smtClean="0"/>
              <a:t> h) Orientar o paciente e a família sobre os cuidados após a alta.</a:t>
            </a:r>
          </a:p>
          <a:p>
            <a:r>
              <a:rPr lang="pt-BR" dirty="0" smtClean="0"/>
              <a:t> i) Registrar todos os cuidados administrados ao paciente em seu prontuário.</a:t>
            </a:r>
          </a:p>
          <a:p>
            <a:endParaRPr lang="pt-BR" dirty="0"/>
          </a:p>
        </p:txBody>
      </p:sp>
    </p:spTree>
    <p:extLst>
      <p:ext uri="{BB962C8B-B14F-4D97-AF65-F5344CB8AC3E}">
        <p14:creationId xmlns:p14="http://schemas.microsoft.com/office/powerpoint/2010/main" val="1401052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270" y="1"/>
            <a:ext cx="11234530" cy="1563756"/>
          </a:xfrm>
        </p:spPr>
        <p:txBody>
          <a:bodyPr>
            <a:normAutofit/>
          </a:bodyPr>
          <a:lstStyle/>
          <a:p>
            <a:r>
              <a:rPr lang="pt-BR" b="1" dirty="0"/>
              <a:t>Qual a importância dos cuidados de enfermagem?</a:t>
            </a:r>
            <a:br>
              <a:rPr lang="pt-BR" b="1" dirty="0"/>
            </a:br>
            <a:endParaRPr lang="pt-BR" dirty="0"/>
          </a:p>
        </p:txBody>
      </p:sp>
      <p:sp>
        <p:nvSpPr>
          <p:cNvPr id="3" name="Espaço Reservado para Conteúdo 2"/>
          <p:cNvSpPr>
            <a:spLocks noGrp="1"/>
          </p:cNvSpPr>
          <p:nvPr>
            <p:ph idx="1"/>
          </p:nvPr>
        </p:nvSpPr>
        <p:spPr>
          <a:xfrm>
            <a:off x="357809" y="1166191"/>
            <a:ext cx="11423374" cy="5010772"/>
          </a:xfrm>
        </p:spPr>
        <p:txBody>
          <a:bodyPr>
            <a:normAutofit/>
          </a:bodyPr>
          <a:lstStyle/>
          <a:p>
            <a:r>
              <a:rPr lang="pt-BR" dirty="0" smtClean="0"/>
              <a:t>O </a:t>
            </a:r>
            <a:r>
              <a:rPr lang="pt-BR" dirty="0"/>
              <a:t>enfermeiro é o profissional de saúde que costuma ficar mais próximo ao paciente, seja antes ou após a realização de exames, laudos ou procedimento.</a:t>
            </a:r>
          </a:p>
          <a:p>
            <a:r>
              <a:rPr lang="pt-BR" dirty="0"/>
              <a:t>Isso faz com que ele tenha uma série de responsabilidades, especialmente no que tange à </a:t>
            </a:r>
            <a:r>
              <a:rPr lang="pt-BR" b="1" dirty="0"/>
              <a:t>orientação, segurança e higiene.</a:t>
            </a:r>
            <a:endParaRPr lang="pt-BR" dirty="0"/>
          </a:p>
          <a:p>
            <a:r>
              <a:rPr lang="pt-BR" dirty="0"/>
              <a:t>Os cuidados de enfermagem envolvem desde dar banho em enfermos, trocar o lençol de acamados,</a:t>
            </a:r>
            <a:r>
              <a:rPr lang="pt-BR" dirty="0">
                <a:hlinkClick r:id="rId2"/>
              </a:rPr>
              <a:t> administrar medicamentos</a:t>
            </a:r>
            <a:r>
              <a:rPr lang="pt-BR" dirty="0"/>
              <a:t> até orientar sobre o funcionamento de determinados exames e como proceder após a sua realização.</a:t>
            </a:r>
          </a:p>
          <a:p>
            <a:r>
              <a:rPr lang="pt-BR" dirty="0"/>
              <a:t>A gama de atividades é diversa, sendo que todas tem como objetivo principal</a:t>
            </a:r>
            <a:r>
              <a:rPr lang="pt-BR" b="1" dirty="0"/>
              <a:t> garantir a segurança do paciente.</a:t>
            </a:r>
            <a:endParaRPr lang="pt-BR" dirty="0"/>
          </a:p>
          <a:p>
            <a:endParaRPr lang="pt-BR" dirty="0"/>
          </a:p>
        </p:txBody>
      </p:sp>
    </p:spTree>
    <p:extLst>
      <p:ext uri="{BB962C8B-B14F-4D97-AF65-F5344CB8AC3E}">
        <p14:creationId xmlns:p14="http://schemas.microsoft.com/office/powerpoint/2010/main" val="700738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Logo, a importância de fazer esses cuidados de enfermagem de forma correta é o de preservar a saúde e vida dos pacientes, evitando que ele caia da cama ou obtenha infecções devido à falta de higiene, por exemplo.</a:t>
            </a:r>
          </a:p>
          <a:p>
            <a:r>
              <a:rPr lang="pt-BR" dirty="0"/>
              <a:t>Junto a isso, </a:t>
            </a:r>
            <a:r>
              <a:rPr lang="pt-BR" b="1" dirty="0"/>
              <a:t>o profissional deve ter cuidados próprios</a:t>
            </a:r>
            <a:r>
              <a:rPr lang="pt-BR" dirty="0"/>
              <a:t>, para que também não seja infectado, não se machuque ou cause algum problema que afete todos ao seu redor – e a si mesmo.</a:t>
            </a:r>
          </a:p>
          <a:p>
            <a:r>
              <a:rPr lang="pt-BR" dirty="0"/>
              <a:t>Esses são alguns exemplos do porque os cuidados de enfermagem são importantes e, ainda, porque eles devem ser realizados com qualidade, eficiência e total conhecimento.</a:t>
            </a:r>
          </a:p>
          <a:p>
            <a:endParaRPr lang="pt-BR" dirty="0"/>
          </a:p>
        </p:txBody>
      </p:sp>
    </p:spTree>
    <p:extLst>
      <p:ext uri="{BB962C8B-B14F-4D97-AF65-F5344CB8AC3E}">
        <p14:creationId xmlns:p14="http://schemas.microsoft.com/office/powerpoint/2010/main" val="1529359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2278" y="331304"/>
            <a:ext cx="11714922" cy="5845659"/>
          </a:xfrm>
        </p:spPr>
        <p:txBody>
          <a:bodyPr>
            <a:normAutofit/>
          </a:bodyPr>
          <a:lstStyle/>
          <a:p>
            <a:r>
              <a:rPr lang="pt-BR" b="1" dirty="0"/>
              <a:t>Prevenção de lesões por pressão</a:t>
            </a:r>
          </a:p>
          <a:p>
            <a:r>
              <a:rPr lang="pt-BR" dirty="0"/>
              <a:t>Esse tipo de lesão ocorre basicamente quando o paciente precisa ficar muito tempo na mesma posição.</a:t>
            </a:r>
          </a:p>
          <a:p>
            <a:r>
              <a:rPr lang="pt-BR" dirty="0"/>
              <a:t>O enfermeiro atua de forma a </a:t>
            </a:r>
            <a:r>
              <a:rPr lang="pt-BR" b="1" dirty="0"/>
              <a:t>aliviar essa pressão em pontos de apoio</a:t>
            </a:r>
            <a:r>
              <a:rPr lang="pt-BR" dirty="0"/>
              <a:t> e prevenir a ocorrência das lesões.</a:t>
            </a:r>
          </a:p>
          <a:p>
            <a:r>
              <a:rPr lang="pt-BR" dirty="0"/>
              <a:t>Para isso, ele deve incentivar a mobilidade da pessoa, fazendo com que mude de posição a cada 2 ou 3 horas, mantendo sempre o alinhamento corporal para evitar sobrecarga de peso.</a:t>
            </a:r>
          </a:p>
          <a:p>
            <a:r>
              <a:rPr lang="pt-BR" b="1" dirty="0"/>
              <a:t>Cuidados com a pele</a:t>
            </a:r>
          </a:p>
          <a:p>
            <a:r>
              <a:rPr lang="pt-BR" dirty="0"/>
              <a:t>Como a pele precisa estar sempre limpa e seca para</a:t>
            </a:r>
            <a:r>
              <a:rPr lang="pt-BR" b="1" dirty="0"/>
              <a:t> evitar a ocorrência de fungos e infecções</a:t>
            </a:r>
            <a:r>
              <a:rPr lang="pt-BR" dirty="0"/>
              <a:t>, os cuidados de enfermagem incluem o uso de produtos de higienização e de banho.</a:t>
            </a:r>
          </a:p>
          <a:p>
            <a:endParaRPr lang="pt-BR" dirty="0"/>
          </a:p>
        </p:txBody>
      </p:sp>
    </p:spTree>
    <p:extLst>
      <p:ext uri="{BB962C8B-B14F-4D97-AF65-F5344CB8AC3E}">
        <p14:creationId xmlns:p14="http://schemas.microsoft.com/office/powerpoint/2010/main" val="427543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Fases da cirurgia </a:t>
            </a:r>
            <a:r>
              <a:rPr lang="pt-BR" dirty="0" err="1" smtClean="0"/>
              <a:t>anti-séptica</a:t>
            </a:r>
            <a:r>
              <a:rPr lang="pt-BR" dirty="0" smtClean="0"/>
              <a:t>.</a:t>
            </a:r>
            <a:endParaRPr lang="pt-BR" dirty="0"/>
          </a:p>
        </p:txBody>
      </p:sp>
      <p:sp>
        <p:nvSpPr>
          <p:cNvPr id="3" name="Espaço Reservado para Conteúdo 2"/>
          <p:cNvSpPr>
            <a:spLocks noGrp="1"/>
          </p:cNvSpPr>
          <p:nvPr>
            <p:ph idx="1"/>
          </p:nvPr>
        </p:nvSpPr>
        <p:spPr/>
        <p:txBody>
          <a:bodyPr/>
          <a:lstStyle/>
          <a:p>
            <a:r>
              <a:rPr lang="pt-BR" dirty="0" smtClean="0"/>
              <a:t>- </a:t>
            </a:r>
            <a:r>
              <a:rPr lang="pt-BR" dirty="0" err="1" smtClean="0"/>
              <a:t>Semmelweis</a:t>
            </a:r>
            <a:r>
              <a:rPr lang="pt-BR" dirty="0" smtClean="0"/>
              <a:t>, 1847 – Médico húngaro que observou a maior incidência de infecções puerperais. Instruiu a seus alunos de medicina para que lavassem as mãos com ácido clórico, antes de cuidar dos pacientes.</a:t>
            </a:r>
          </a:p>
          <a:p>
            <a:r>
              <a:rPr lang="pt-BR" dirty="0" smtClean="0"/>
              <a:t> Ele é o precursor da ASSEPSIA pois estudou o modo de veiculação (transmissão) dos M.O. através das mãos dos profissionais de saúde. Ironicamente morreu de septicemia. </a:t>
            </a:r>
          </a:p>
          <a:p>
            <a:r>
              <a:rPr lang="pt-BR" dirty="0" smtClean="0"/>
              <a:t>- Pasteur, 1860 – Iniciou o estudo da bacteriologia.</a:t>
            </a:r>
            <a:endParaRPr lang="pt-BR" dirty="0"/>
          </a:p>
        </p:txBody>
      </p:sp>
      <p:pic>
        <p:nvPicPr>
          <p:cNvPr id="5122" name="Picture 2" descr="تويتر \ Intrínseca على تويتر: &quot;Saiba mais sobre a história da cirurgia e  sobre como ela se tornou o que é hoje em &quot;Medicina dos horrores&quot;:  https://t.co/zODfZqrIaW https://t.co/Uynp2ITVsu&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1322" y="4306957"/>
            <a:ext cx="2266120" cy="245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0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Fases da assepsia moderna.</a:t>
            </a:r>
            <a:endParaRPr lang="pt-BR" dirty="0"/>
          </a:p>
        </p:txBody>
      </p:sp>
      <p:sp>
        <p:nvSpPr>
          <p:cNvPr id="3" name="Espaço Reservado para Conteúdo 2"/>
          <p:cNvSpPr>
            <a:spLocks noGrp="1"/>
          </p:cNvSpPr>
          <p:nvPr>
            <p:ph idx="1"/>
          </p:nvPr>
        </p:nvSpPr>
        <p:spPr/>
        <p:txBody>
          <a:bodyPr/>
          <a:lstStyle/>
          <a:p>
            <a:r>
              <a:rPr lang="pt-BR" dirty="0" smtClean="0"/>
              <a:t>Descobriram-se métodos mais eficazes contra os M.O. </a:t>
            </a:r>
          </a:p>
          <a:p>
            <a:r>
              <a:rPr lang="pt-BR" dirty="0" smtClean="0"/>
              <a:t> </a:t>
            </a:r>
            <a:r>
              <a:rPr lang="pt-BR" dirty="0" err="1" smtClean="0"/>
              <a:t>Neuber</a:t>
            </a:r>
            <a:r>
              <a:rPr lang="pt-BR" dirty="0" smtClean="0"/>
              <a:t>, 1882 – Instituiu o uso do avental cirúrgico </a:t>
            </a:r>
          </a:p>
          <a:p>
            <a:r>
              <a:rPr lang="pt-BR" dirty="0" smtClean="0"/>
              <a:t> </a:t>
            </a:r>
            <a:r>
              <a:rPr lang="pt-BR" dirty="0" err="1" smtClean="0"/>
              <a:t>Halsted</a:t>
            </a:r>
            <a:r>
              <a:rPr lang="pt-BR" dirty="0" smtClean="0"/>
              <a:t>, 1889 – Instituiu o uso das luvas de borracha  </a:t>
            </a:r>
          </a:p>
          <a:p>
            <a:r>
              <a:rPr lang="pt-BR" dirty="0" err="1" smtClean="0"/>
              <a:t>Radeck</a:t>
            </a:r>
            <a:r>
              <a:rPr lang="pt-BR" dirty="0" smtClean="0"/>
              <a:t> – Instituiu o uso das máscaras para os atos operatórios.</a:t>
            </a:r>
            <a:endParaRPr lang="pt-BR" dirty="0"/>
          </a:p>
        </p:txBody>
      </p:sp>
      <p:pic>
        <p:nvPicPr>
          <p:cNvPr id="6146" name="Picture 2" descr="تويتر \ Intrínseca على تويتر: &quot;Saiba mais sobre a história da cirurgia e  sobre como ela se tornou o que é hoje em &quot;Medicina dos horrores&quot;:  https://t.co/zODfZqrIaW https://t.co/Uynp2ITVsu&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8781" y="4094922"/>
            <a:ext cx="2955235" cy="249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1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7170" name="Picture 2" descr="تويتر \ Intrínseca على تويتر: &quot;Saiba mais sobre a história da cirurgia e  sobre como ela se tornou o que é hoje em &quot;Medicina dos horrores&quot;:  https://t.co/zODfZqrIaW https://t.co/Uynp2ITVs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5" y="365125"/>
            <a:ext cx="11078817" cy="627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2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 da cirurgia.</a:t>
            </a:r>
            <a:endParaRPr lang="pt-BR" dirty="0"/>
          </a:p>
        </p:txBody>
      </p:sp>
      <p:sp>
        <p:nvSpPr>
          <p:cNvPr id="3" name="Espaço Reservado para Conteúdo 2"/>
          <p:cNvSpPr>
            <a:spLocks noGrp="1"/>
          </p:cNvSpPr>
          <p:nvPr>
            <p:ph idx="1"/>
          </p:nvPr>
        </p:nvSpPr>
        <p:spPr>
          <a:xfrm>
            <a:off x="371061" y="1690688"/>
            <a:ext cx="11449878" cy="4486275"/>
          </a:xfrm>
        </p:spPr>
        <p:txBody>
          <a:bodyPr/>
          <a:lstStyle/>
          <a:p>
            <a:r>
              <a:rPr lang="pt-BR" dirty="0" smtClean="0"/>
              <a:t>De acordo com o momento a ser realizada: </a:t>
            </a:r>
          </a:p>
          <a:p>
            <a:r>
              <a:rPr lang="pt-BR" dirty="0" smtClean="0"/>
              <a:t>a) De emergência – Devem ser realizadas imediatamente (apendicite supurada, ferimentos por arma de fogo, etc.) </a:t>
            </a:r>
          </a:p>
          <a:p>
            <a:r>
              <a:rPr lang="pt-BR" dirty="0" smtClean="0"/>
              <a:t>b) De urgência – Devem ser realizadas num período máximo de 24 horas (nódulos de mama com suspeita de malignidade ou já </a:t>
            </a:r>
            <a:r>
              <a:rPr lang="pt-BR" dirty="0" err="1" smtClean="0"/>
              <a:t>biopsiadas</a:t>
            </a:r>
            <a:r>
              <a:rPr lang="pt-BR" dirty="0" smtClean="0"/>
              <a:t>)</a:t>
            </a:r>
          </a:p>
          <a:p>
            <a:r>
              <a:rPr lang="pt-BR" dirty="0" smtClean="0"/>
              <a:t> c) Eletivas – São programadas e realizadas a qualquer momento, sem riscos para o paciente. </a:t>
            </a:r>
            <a:r>
              <a:rPr lang="pt-BR" dirty="0" err="1" smtClean="0"/>
              <a:t>Ex</a:t>
            </a:r>
            <a:r>
              <a:rPr lang="pt-BR" dirty="0" smtClean="0"/>
              <a:t>: </a:t>
            </a:r>
            <a:r>
              <a:rPr lang="pt-BR" dirty="0" err="1" smtClean="0"/>
              <a:t>postectomia</a:t>
            </a:r>
            <a:r>
              <a:rPr lang="pt-BR" dirty="0" smtClean="0"/>
              <a:t>, </a:t>
            </a:r>
            <a:r>
              <a:rPr lang="pt-BR" dirty="0" err="1" smtClean="0"/>
              <a:t>perineoplastia</a:t>
            </a:r>
            <a:r>
              <a:rPr lang="pt-BR" dirty="0" smtClean="0"/>
              <a:t>, amigdalectomia, etc.</a:t>
            </a:r>
            <a:endParaRPr lang="pt-BR" dirty="0"/>
          </a:p>
        </p:txBody>
      </p:sp>
      <p:pic>
        <p:nvPicPr>
          <p:cNvPr id="8196" name="Picture 4" descr="Classificação das Cirurgias quanto ao TIPO - Cirurgia Emergência/ Eletiva e  Urgência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7651" y="53870"/>
            <a:ext cx="2491409" cy="194807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leandroavanynunes.com.br/wp-content/uploads/2010/10/si_1902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4321" y="4850295"/>
            <a:ext cx="1899479" cy="181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5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 acordo com o potencial de contaminação</a:t>
            </a:r>
            <a:endParaRPr lang="pt-BR" dirty="0"/>
          </a:p>
        </p:txBody>
      </p:sp>
      <p:sp>
        <p:nvSpPr>
          <p:cNvPr id="3" name="Espaço Reservado para Conteúdo 2"/>
          <p:cNvSpPr>
            <a:spLocks noGrp="1"/>
          </p:cNvSpPr>
          <p:nvPr>
            <p:ph idx="1"/>
          </p:nvPr>
        </p:nvSpPr>
        <p:spPr>
          <a:xfrm>
            <a:off x="463826" y="1825625"/>
            <a:ext cx="11436626" cy="4840218"/>
          </a:xfrm>
        </p:spPr>
        <p:txBody>
          <a:bodyPr>
            <a:normAutofit lnSpcReduction="10000"/>
          </a:bodyPr>
          <a:lstStyle/>
          <a:p>
            <a:r>
              <a:rPr lang="pt-BR" dirty="0" smtClean="0"/>
              <a:t>Refere-se ao nº de M.O. presentes no local a ser operado:</a:t>
            </a:r>
          </a:p>
          <a:p>
            <a:r>
              <a:rPr lang="pt-BR" dirty="0" smtClean="0"/>
              <a:t> a) Cirurgia limpa – Realizada em tecidos estéreis (bexiga), ou em locais de possível descontaminação (pele),sem processos infecciosos no local (cirurgias vasculares, de mama, enxertos de pele, etc.) 3 </a:t>
            </a:r>
          </a:p>
          <a:p>
            <a:r>
              <a:rPr lang="pt-BR" dirty="0" smtClean="0"/>
              <a:t>b) Potencialmente contaminada – Realizadas em tecidos com flora microbiana pouco numerosa, sem processo infeccioso no local (Cirurgias gástricas, de vias biliares, feridas traumáticas de até 10 horas após o ferimento). </a:t>
            </a:r>
          </a:p>
          <a:p>
            <a:r>
              <a:rPr lang="pt-BR" dirty="0" smtClean="0"/>
              <a:t>c) Cirurgia contaminada – Realizada em local com flora microbiana abundante, porém, sem apresentar processo infeccioso no local.</a:t>
            </a:r>
          </a:p>
          <a:p>
            <a:r>
              <a:rPr lang="pt-BR" dirty="0" smtClean="0"/>
              <a:t> d) Cirurgia infectada – Realizada em qualquer tecido com processo infeccioso no local.</a:t>
            </a:r>
            <a:endParaRPr lang="pt-BR" dirty="0"/>
          </a:p>
        </p:txBody>
      </p:sp>
    </p:spTree>
    <p:extLst>
      <p:ext uri="{BB962C8B-B14F-4D97-AF65-F5344CB8AC3E}">
        <p14:creationId xmlns:p14="http://schemas.microsoft.com/office/powerpoint/2010/main" val="181383052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2922</Words>
  <Application>Microsoft Office PowerPoint</Application>
  <PresentationFormat>Widescreen</PresentationFormat>
  <Paragraphs>188</Paragraphs>
  <Slides>45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45</vt:i4>
      </vt:variant>
    </vt:vector>
  </HeadingPairs>
  <TitlesOfParts>
    <vt:vector size="50" baseType="lpstr">
      <vt:lpstr>Arial</vt:lpstr>
      <vt:lpstr>Arimo</vt:lpstr>
      <vt:lpstr>Calibri</vt:lpstr>
      <vt:lpstr>Calibri Light</vt:lpstr>
      <vt:lpstr>Tema do Office</vt:lpstr>
      <vt:lpstr>  Clínica Cirúrgica </vt:lpstr>
      <vt:lpstr>A CIRURGIA..</vt:lpstr>
      <vt:lpstr>Objetivos da cirurgia</vt:lpstr>
      <vt:lpstr>História da cirurgia.</vt:lpstr>
      <vt:lpstr>Fases da cirurgia anti-séptica.</vt:lpstr>
      <vt:lpstr>Fases da assepsia moderna.</vt:lpstr>
      <vt:lpstr>Apresentação do PowerPoint</vt:lpstr>
      <vt:lpstr>Classificação da cirurgia.</vt:lpstr>
      <vt:lpstr>De acordo com o potencial de contaminação</vt:lpstr>
      <vt:lpstr>PERÍODO PRÉ OPERATÓRIO.</vt:lpstr>
      <vt:lpstr>Preparo pré-operatório:</vt:lpstr>
      <vt:lpstr>Atuação da enfermagem no pré-operatório mediato</vt:lpstr>
      <vt:lpstr>Apresentação do PowerPoint</vt:lpstr>
      <vt:lpstr>A enfermagem deve.</vt:lpstr>
      <vt:lpstr>Atuação da enfermagem no pré-operatório imediato</vt:lpstr>
      <vt:lpstr>Preparo da pele – Livrar a pele de M.O. patogênicos</vt:lpstr>
      <vt:lpstr>Apresentação do PowerPoint</vt:lpstr>
      <vt:lpstr>Apresentação do PowerPoint</vt:lpstr>
      <vt:lpstr>Assistência de enfermagem imediatamente antes da cirurgia:</vt:lpstr>
      <vt:lpstr>Apresentação do PowerPoint</vt:lpstr>
      <vt:lpstr>Apresentação do PowerPoint</vt:lpstr>
      <vt:lpstr>PERÍODO PÓS - OPERATÓRIO</vt:lpstr>
      <vt:lpstr>Atuação da enfermagem no pós operatório imediato.</vt:lpstr>
      <vt:lpstr>Preparo da unidade do paciente</vt:lpstr>
      <vt:lpstr>Apresentação do PowerPoint</vt:lpstr>
      <vt:lpstr>Apresentação do PowerPoint</vt:lpstr>
      <vt:lpstr>Apresentação do PowerPoint</vt:lpstr>
      <vt:lpstr>Recepção do paciente na unidade (quarto) após a cirurgia:</vt:lpstr>
      <vt:lpstr>Observação: Quanto ao uso de travesseiro:</vt:lpstr>
      <vt:lpstr>Apresentação do PowerPoint</vt:lpstr>
      <vt:lpstr>Apresentação do PowerPoint</vt:lpstr>
      <vt:lpstr>Revisão:</vt:lpstr>
      <vt:lpstr>Revisão: </vt:lpstr>
      <vt:lpstr>Apresentação do PowerPoint</vt:lpstr>
      <vt:lpstr>Revisão: Os tipos de drenos cirúrgicos mais utilizados são</vt:lpstr>
      <vt:lpstr>Apresentação do PowerPoint</vt:lpstr>
      <vt:lpstr>Apresentação do PowerPoint</vt:lpstr>
      <vt:lpstr>Apresentação do PowerPoint</vt:lpstr>
      <vt:lpstr>Apresentação do PowerPoint</vt:lpstr>
      <vt:lpstr>Atuação da enfermagem no pós operatório mediato ou tardio:</vt:lpstr>
      <vt:lpstr>Apresentação do PowerPoint</vt:lpstr>
      <vt:lpstr>Apresentação do PowerPoint</vt:lpstr>
      <vt:lpstr>Qual a importância dos cuidados de enfermagem?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Clínica Cirúrgica</dc:title>
  <dc:creator>Cliente</dc:creator>
  <cp:lastModifiedBy>Cliente</cp:lastModifiedBy>
  <cp:revision>29</cp:revision>
  <dcterms:created xsi:type="dcterms:W3CDTF">2022-05-17T23:44:02Z</dcterms:created>
  <dcterms:modified xsi:type="dcterms:W3CDTF">2022-05-20T00:38:31Z</dcterms:modified>
</cp:coreProperties>
</file>