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5" r:id="rId3"/>
    <p:sldId id="257" r:id="rId4"/>
    <p:sldId id="259" r:id="rId5"/>
    <p:sldId id="266" r:id="rId6"/>
    <p:sldId id="258" r:id="rId7"/>
    <p:sldId id="272" r:id="rId8"/>
    <p:sldId id="273" r:id="rId9"/>
    <p:sldId id="274" r:id="rId10"/>
    <p:sldId id="270" r:id="rId11"/>
    <p:sldId id="261" r:id="rId12"/>
    <p:sldId id="262" r:id="rId13"/>
    <p:sldId id="276" r:id="rId14"/>
    <p:sldId id="277" r:id="rId15"/>
    <p:sldId id="267" r:id="rId16"/>
    <p:sldId id="268" r:id="rId17"/>
    <p:sldId id="269" r:id="rId18"/>
    <p:sldId id="263" r:id="rId19"/>
    <p:sldId id="265" r:id="rId20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80" d="100"/>
          <a:sy n="80" d="100"/>
        </p:scale>
        <p:origin x="378" y="-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D50C8-CA7D-4F98-9297-9F3758450F5B}" type="datetimeFigureOut">
              <a:rPr lang="pt-BR" smtClean="0"/>
              <a:t>15/05/2022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AA970-4817-4913-9403-2ABD82ACB22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530010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D50C8-CA7D-4F98-9297-9F3758450F5B}" type="datetimeFigureOut">
              <a:rPr lang="pt-BR" smtClean="0"/>
              <a:t>15/05/2022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AA970-4817-4913-9403-2ABD82ACB22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114541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D50C8-CA7D-4F98-9297-9F3758450F5B}" type="datetimeFigureOut">
              <a:rPr lang="pt-BR" smtClean="0"/>
              <a:t>15/05/2022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AA970-4817-4913-9403-2ABD82ACB22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93842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D50C8-CA7D-4F98-9297-9F3758450F5B}" type="datetimeFigureOut">
              <a:rPr lang="pt-BR" smtClean="0"/>
              <a:t>15/05/2022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AA970-4817-4913-9403-2ABD82ACB22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969953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D50C8-CA7D-4F98-9297-9F3758450F5B}" type="datetimeFigureOut">
              <a:rPr lang="pt-BR" smtClean="0"/>
              <a:t>15/05/2022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AA970-4817-4913-9403-2ABD82ACB22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036864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D50C8-CA7D-4F98-9297-9F3758450F5B}" type="datetimeFigureOut">
              <a:rPr lang="pt-BR" smtClean="0"/>
              <a:t>15/05/2022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AA970-4817-4913-9403-2ABD82ACB22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406500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D50C8-CA7D-4F98-9297-9F3758450F5B}" type="datetimeFigureOut">
              <a:rPr lang="pt-BR" smtClean="0"/>
              <a:t>15/05/2022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AA970-4817-4913-9403-2ABD82ACB22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808232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D50C8-CA7D-4F98-9297-9F3758450F5B}" type="datetimeFigureOut">
              <a:rPr lang="pt-BR" smtClean="0"/>
              <a:t>15/05/2022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AA970-4817-4913-9403-2ABD82ACB22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538075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D50C8-CA7D-4F98-9297-9F3758450F5B}" type="datetimeFigureOut">
              <a:rPr lang="pt-BR" smtClean="0"/>
              <a:t>15/05/2022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AA970-4817-4913-9403-2ABD82ACB22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366722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D50C8-CA7D-4F98-9297-9F3758450F5B}" type="datetimeFigureOut">
              <a:rPr lang="pt-BR" smtClean="0"/>
              <a:t>15/05/2022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AA970-4817-4913-9403-2ABD82ACB22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29129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D50C8-CA7D-4F98-9297-9F3758450F5B}" type="datetimeFigureOut">
              <a:rPr lang="pt-BR" smtClean="0"/>
              <a:t>15/05/2022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AA970-4817-4913-9403-2ABD82ACB22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645881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6D50C8-CA7D-4F98-9297-9F3758450F5B}" type="datetimeFigureOut">
              <a:rPr lang="pt-BR" smtClean="0"/>
              <a:t>15/05/2022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1AA970-4817-4913-9403-2ABD82ACB22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732902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medway.com.br/conteudos/o-que-e-anestesiologia-saiba-tudo-sobre-essa-especialidade/" TargetMode="External"/><Relationship Id="rId4" Type="http://schemas.openxmlformats.org/officeDocument/2006/relationships/hyperlink" Target="https://www.medway.com.br/conteudos/especializacao-em-cirurgia-robotica-opcoes-para-quem-quer-se-aprofundar-mais/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fcmsantacasasp.edu.br/enfermagem/" TargetMode="External"/><Relationship Id="rId2" Type="http://schemas.openxmlformats.org/officeDocument/2006/relationships/hyperlink" Target="https://fcmsantacasasp.edu.br/enfermagem-clinica-e-cirurgica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460376" y="1122363"/>
            <a:ext cx="8130732" cy="1110474"/>
          </a:xfrm>
        </p:spPr>
        <p:txBody>
          <a:bodyPr/>
          <a:lstStyle/>
          <a:p>
            <a:r>
              <a:rPr lang="pt-BR" dirty="0" smtClean="0"/>
              <a:t>CLINICA CIRURGICA 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5221356" y="5764696"/>
            <a:ext cx="5446643" cy="649356"/>
          </a:xfrm>
        </p:spPr>
        <p:txBody>
          <a:bodyPr/>
          <a:lstStyle/>
          <a:p>
            <a:r>
              <a:rPr lang="pt-BR" dirty="0" smtClean="0"/>
              <a:t>PROFESSORA: MARIA EMILIA JUBANSKI</a:t>
            </a:r>
            <a:endParaRPr lang="pt-BR" dirty="0"/>
          </a:p>
        </p:txBody>
      </p:sp>
      <p:pic>
        <p:nvPicPr>
          <p:cNvPr id="4098" name="Picture 2" descr="https://a-static.mlcdn.com.br/1500x1500/enfermagem-em-clinica-cirurgica-no-pre-e-no-pos-operatorio-martinari/saomiguelmulticoisas/51f8f530c2ee11ebb0034201ac18500e/ab48366794d0d76fb4ce06be42da90e5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40857" y="69740"/>
            <a:ext cx="3617843" cy="24517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Área da Enfermagem Clínica e Cirúrgica dedica-se ao atendimento do paciente  adulto ou idoso hospitalizado, com afecções clínicas e cirúrgicas -  Faculdade de Ciências Médicas da Santa Casa de São Paulo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0356" y="2715669"/>
            <a:ext cx="4547560" cy="25661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AutoShape 6" descr="Slide 1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6740140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CaixaDeTexto 1"/>
          <p:cNvSpPr txBox="1">
            <a:spLocks noChangeArrowheads="1"/>
          </p:cNvSpPr>
          <p:nvPr/>
        </p:nvSpPr>
        <p:spPr bwMode="auto">
          <a:xfrm>
            <a:off x="697832" y="1260308"/>
            <a:ext cx="11093115" cy="46166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pt-BR" sz="2400" b="1" dirty="0">
                <a:latin typeface="Calibri" panose="020F0502020204030204" pitchFamily="34" charset="0"/>
              </a:rPr>
              <a:t>CLASSIFICAÇÃO COM BASE NA URGÊNCIA</a:t>
            </a:r>
          </a:p>
          <a:p>
            <a:pPr eaLnBrk="1" hangingPunct="1"/>
            <a:endParaRPr lang="en-US" altLang="pt-BR" dirty="0">
              <a:latin typeface="Calibri" panose="020F0502020204030204" pitchFamily="34" charset="0"/>
            </a:endParaRPr>
          </a:p>
          <a:p>
            <a:pPr eaLnBrk="1" hangingPunct="1"/>
            <a:r>
              <a:rPr lang="en-US" altLang="pt-BR" sz="2800" b="1" dirty="0" err="1">
                <a:latin typeface="Calibri" panose="020F0502020204030204" pitchFamily="34" charset="0"/>
              </a:rPr>
              <a:t>Emergência</a:t>
            </a:r>
            <a:r>
              <a:rPr lang="en-US" altLang="pt-BR" sz="2800" dirty="0">
                <a:latin typeface="Calibri" panose="020F0502020204030204" pitchFamily="34" charset="0"/>
              </a:rPr>
              <a:t> : </a:t>
            </a:r>
            <a:r>
              <a:rPr lang="en-US" altLang="pt-BR" sz="2800" dirty="0" err="1">
                <a:latin typeface="Calibri" panose="020F0502020204030204" pitchFamily="34" charset="0"/>
              </a:rPr>
              <a:t>atenção</a:t>
            </a:r>
            <a:r>
              <a:rPr lang="en-US" altLang="pt-BR" sz="2800" dirty="0">
                <a:latin typeface="Calibri" panose="020F0502020204030204" pitchFamily="34" charset="0"/>
              </a:rPr>
              <a:t> </a:t>
            </a:r>
            <a:r>
              <a:rPr lang="en-US" altLang="pt-BR" sz="2800" dirty="0" err="1">
                <a:latin typeface="Calibri" panose="020F0502020204030204" pitchFamily="34" charset="0"/>
              </a:rPr>
              <a:t>imediata</a:t>
            </a:r>
            <a:r>
              <a:rPr lang="en-US" altLang="pt-BR" sz="2800" dirty="0">
                <a:latin typeface="Calibri" panose="020F0502020204030204" pitchFamily="34" charset="0"/>
              </a:rPr>
              <a:t>; </a:t>
            </a:r>
            <a:r>
              <a:rPr lang="en-US" altLang="pt-BR" sz="2800" dirty="0" err="1">
                <a:latin typeface="Calibri" panose="020F0502020204030204" pitchFamily="34" charset="0"/>
              </a:rPr>
              <a:t>distúrbio</a:t>
            </a:r>
            <a:r>
              <a:rPr lang="en-US" altLang="pt-BR" sz="2800" dirty="0">
                <a:latin typeface="Calibri" panose="020F0502020204030204" pitchFamily="34" charset="0"/>
              </a:rPr>
              <a:t> </a:t>
            </a:r>
            <a:r>
              <a:rPr lang="en-US" altLang="pt-BR" sz="2800" dirty="0" err="1">
                <a:latin typeface="Calibri" panose="020F0502020204030204" pitchFamily="34" charset="0"/>
              </a:rPr>
              <a:t>pode</a:t>
            </a:r>
            <a:r>
              <a:rPr lang="en-US" altLang="pt-BR" sz="2800" dirty="0">
                <a:latin typeface="Calibri" panose="020F0502020204030204" pitchFamily="34" charset="0"/>
              </a:rPr>
              <a:t> </a:t>
            </a:r>
            <a:r>
              <a:rPr lang="en-US" altLang="pt-BR" sz="2800" dirty="0" err="1">
                <a:latin typeface="Calibri" panose="020F0502020204030204" pitchFamily="34" charset="0"/>
              </a:rPr>
              <a:t>ser</a:t>
            </a:r>
            <a:r>
              <a:rPr lang="en-US" altLang="pt-BR" sz="2800" dirty="0">
                <a:latin typeface="Calibri" panose="020F0502020204030204" pitchFamily="34" charset="0"/>
              </a:rPr>
              <a:t> </a:t>
            </a:r>
            <a:r>
              <a:rPr lang="en-US" altLang="pt-BR" sz="2800" dirty="0" err="1">
                <a:latin typeface="Calibri" panose="020F0502020204030204" pitchFamily="34" charset="0"/>
              </a:rPr>
              <a:t>ameaçador</a:t>
            </a:r>
            <a:r>
              <a:rPr lang="en-US" altLang="pt-BR" sz="2800" dirty="0">
                <a:latin typeface="Calibri" panose="020F0502020204030204" pitchFamily="34" charset="0"/>
              </a:rPr>
              <a:t> a vida.</a:t>
            </a:r>
          </a:p>
          <a:p>
            <a:pPr eaLnBrk="1" hangingPunct="1"/>
            <a:endParaRPr lang="en-US" altLang="pt-BR" sz="2800" dirty="0">
              <a:latin typeface="Calibri" panose="020F0502020204030204" pitchFamily="34" charset="0"/>
            </a:endParaRPr>
          </a:p>
          <a:p>
            <a:pPr eaLnBrk="1" hangingPunct="1"/>
            <a:r>
              <a:rPr lang="en-US" altLang="pt-BR" sz="2800" b="1" dirty="0" err="1">
                <a:latin typeface="Calibri" panose="020F0502020204030204" pitchFamily="34" charset="0"/>
              </a:rPr>
              <a:t>Urgência</a:t>
            </a:r>
            <a:r>
              <a:rPr lang="en-US" altLang="pt-BR" sz="2800" dirty="0">
                <a:latin typeface="Calibri" panose="020F0502020204030204" pitchFamily="34" charset="0"/>
              </a:rPr>
              <a:t>:  </a:t>
            </a:r>
            <a:r>
              <a:rPr lang="en-US" altLang="pt-BR" sz="2800" dirty="0" err="1">
                <a:latin typeface="Calibri" panose="020F0502020204030204" pitchFamily="34" charset="0"/>
              </a:rPr>
              <a:t>atenção</a:t>
            </a:r>
            <a:r>
              <a:rPr lang="en-US" altLang="pt-BR" sz="2800" dirty="0">
                <a:latin typeface="Calibri" panose="020F0502020204030204" pitchFamily="34" charset="0"/>
              </a:rPr>
              <a:t> </a:t>
            </a:r>
            <a:r>
              <a:rPr lang="en-US" altLang="pt-BR" sz="2800" dirty="0" err="1">
                <a:latin typeface="Calibri" panose="020F0502020204030204" pitchFamily="34" charset="0"/>
              </a:rPr>
              <a:t>rápida</a:t>
            </a:r>
            <a:endParaRPr lang="en-US" altLang="pt-BR" sz="2800" dirty="0">
              <a:latin typeface="Calibri" panose="020F0502020204030204" pitchFamily="34" charset="0"/>
            </a:endParaRPr>
          </a:p>
          <a:p>
            <a:pPr eaLnBrk="1" hangingPunct="1"/>
            <a:endParaRPr lang="en-US" altLang="pt-BR" sz="2800" dirty="0">
              <a:latin typeface="Calibri" panose="020F0502020204030204" pitchFamily="34" charset="0"/>
            </a:endParaRPr>
          </a:p>
          <a:p>
            <a:pPr eaLnBrk="1" hangingPunct="1"/>
            <a:r>
              <a:rPr lang="en-US" altLang="pt-BR" sz="2800" b="1" dirty="0" err="1">
                <a:latin typeface="Calibri" panose="020F0502020204030204" pitchFamily="34" charset="0"/>
              </a:rPr>
              <a:t>Requerida</a:t>
            </a:r>
            <a:r>
              <a:rPr lang="en-US" altLang="pt-BR" sz="2800" dirty="0">
                <a:latin typeface="Calibri" panose="020F0502020204030204" pitchFamily="34" charset="0"/>
              </a:rPr>
              <a:t>: o </a:t>
            </a:r>
            <a:r>
              <a:rPr lang="en-US" altLang="pt-BR" sz="2800" dirty="0" err="1">
                <a:latin typeface="Calibri" panose="020F0502020204030204" pitchFamily="34" charset="0"/>
              </a:rPr>
              <a:t>paciente</a:t>
            </a:r>
            <a:r>
              <a:rPr lang="en-US" altLang="pt-BR" sz="2800" dirty="0">
                <a:latin typeface="Calibri" panose="020F0502020204030204" pitchFamily="34" charset="0"/>
              </a:rPr>
              <a:t> </a:t>
            </a:r>
            <a:r>
              <a:rPr lang="en-US" altLang="pt-BR" sz="2800" dirty="0" err="1">
                <a:latin typeface="Calibri" panose="020F0502020204030204" pitchFamily="34" charset="0"/>
              </a:rPr>
              <a:t>precisa</a:t>
            </a:r>
            <a:r>
              <a:rPr lang="en-US" altLang="pt-BR" sz="2800" dirty="0">
                <a:latin typeface="Calibri" panose="020F0502020204030204" pitchFamily="34" charset="0"/>
              </a:rPr>
              <a:t> </a:t>
            </a:r>
            <a:r>
              <a:rPr lang="en-US" altLang="pt-BR" sz="2800" dirty="0" err="1">
                <a:latin typeface="Calibri" panose="020F0502020204030204" pitchFamily="34" charset="0"/>
              </a:rPr>
              <a:t>realizar</a:t>
            </a:r>
            <a:r>
              <a:rPr lang="en-US" altLang="pt-BR" sz="2800" dirty="0">
                <a:latin typeface="Calibri" panose="020F0502020204030204" pitchFamily="34" charset="0"/>
              </a:rPr>
              <a:t> a </a:t>
            </a:r>
            <a:r>
              <a:rPr lang="en-US" altLang="pt-BR" sz="2800" dirty="0" err="1">
                <a:latin typeface="Calibri" panose="020F0502020204030204" pitchFamily="34" charset="0"/>
              </a:rPr>
              <a:t>cirurgia</a:t>
            </a:r>
            <a:endParaRPr lang="en-US" altLang="pt-BR" sz="2800" dirty="0">
              <a:latin typeface="Calibri" panose="020F0502020204030204" pitchFamily="34" charset="0"/>
            </a:endParaRPr>
          </a:p>
          <a:p>
            <a:pPr eaLnBrk="1" hangingPunct="1"/>
            <a:endParaRPr lang="en-US" altLang="pt-BR" sz="2800" dirty="0">
              <a:latin typeface="Calibri" panose="020F0502020204030204" pitchFamily="34" charset="0"/>
            </a:endParaRPr>
          </a:p>
          <a:p>
            <a:pPr eaLnBrk="1" hangingPunct="1"/>
            <a:r>
              <a:rPr lang="en-US" altLang="pt-BR" sz="2800" b="1" dirty="0" err="1">
                <a:latin typeface="Calibri" panose="020F0502020204030204" pitchFamily="34" charset="0"/>
              </a:rPr>
              <a:t>Eletiva</a:t>
            </a:r>
            <a:r>
              <a:rPr lang="en-US" altLang="pt-BR" sz="2800" dirty="0">
                <a:latin typeface="Calibri" panose="020F0502020204030204" pitchFamily="34" charset="0"/>
              </a:rPr>
              <a:t>: o </a:t>
            </a:r>
            <a:r>
              <a:rPr lang="en-US" altLang="pt-BR" sz="2800" dirty="0" err="1">
                <a:latin typeface="Calibri" panose="020F0502020204030204" pitchFamily="34" charset="0"/>
              </a:rPr>
              <a:t>paciente</a:t>
            </a:r>
            <a:r>
              <a:rPr lang="en-US" altLang="pt-BR" sz="2800" dirty="0">
                <a:latin typeface="Calibri" panose="020F0502020204030204" pitchFamily="34" charset="0"/>
              </a:rPr>
              <a:t> </a:t>
            </a:r>
            <a:r>
              <a:rPr lang="en-US" altLang="pt-BR" sz="2800" dirty="0" err="1">
                <a:latin typeface="Calibri" panose="020F0502020204030204" pitchFamily="34" charset="0"/>
              </a:rPr>
              <a:t>pode</a:t>
            </a:r>
            <a:r>
              <a:rPr lang="en-US" altLang="pt-BR" sz="2800" dirty="0">
                <a:latin typeface="Calibri" panose="020F0502020204030204" pitchFamily="34" charset="0"/>
              </a:rPr>
              <a:t> </a:t>
            </a:r>
            <a:r>
              <a:rPr lang="en-US" altLang="pt-BR" sz="2800" dirty="0" err="1">
                <a:latin typeface="Calibri" panose="020F0502020204030204" pitchFamily="34" charset="0"/>
              </a:rPr>
              <a:t>ser</a:t>
            </a:r>
            <a:r>
              <a:rPr lang="en-US" altLang="pt-BR" sz="2800" dirty="0">
                <a:latin typeface="Calibri" panose="020F0502020204030204" pitchFamily="34" charset="0"/>
              </a:rPr>
              <a:t> </a:t>
            </a:r>
            <a:r>
              <a:rPr lang="en-US" altLang="pt-BR" sz="2800" dirty="0" err="1">
                <a:latin typeface="Calibri" panose="020F0502020204030204" pitchFamily="34" charset="0"/>
              </a:rPr>
              <a:t>operado</a:t>
            </a:r>
            <a:endParaRPr lang="en-US" altLang="pt-BR" sz="2800" dirty="0">
              <a:latin typeface="Calibri" panose="020F0502020204030204" pitchFamily="34" charset="0"/>
            </a:endParaRPr>
          </a:p>
          <a:p>
            <a:pPr eaLnBrk="1" hangingPunct="1"/>
            <a:endParaRPr lang="en-US" altLang="pt-BR" sz="2800" dirty="0">
              <a:latin typeface="Calibri" panose="020F0502020204030204" pitchFamily="34" charset="0"/>
            </a:endParaRPr>
          </a:p>
          <a:p>
            <a:pPr eaLnBrk="1" hangingPunct="1"/>
            <a:r>
              <a:rPr lang="en-US" altLang="pt-BR" sz="2800" b="1" dirty="0" err="1">
                <a:latin typeface="Calibri" panose="020F0502020204030204" pitchFamily="34" charset="0"/>
              </a:rPr>
              <a:t>Opcional</a:t>
            </a:r>
            <a:r>
              <a:rPr lang="en-US" altLang="pt-BR" sz="2800" dirty="0">
                <a:latin typeface="Calibri" panose="020F0502020204030204" pitchFamily="34" charset="0"/>
              </a:rPr>
              <a:t>: </a:t>
            </a:r>
            <a:r>
              <a:rPr lang="en-US" altLang="pt-BR" sz="2800" dirty="0" err="1">
                <a:latin typeface="Calibri" panose="020F0502020204030204" pitchFamily="34" charset="0"/>
              </a:rPr>
              <a:t>essa</a:t>
            </a:r>
            <a:r>
              <a:rPr lang="en-US" altLang="pt-BR" sz="2800" dirty="0">
                <a:latin typeface="Calibri" panose="020F0502020204030204" pitchFamily="34" charset="0"/>
              </a:rPr>
              <a:t> </a:t>
            </a:r>
            <a:r>
              <a:rPr lang="en-US" altLang="pt-BR" sz="2800" dirty="0" err="1">
                <a:latin typeface="Calibri" panose="020F0502020204030204" pitchFamily="34" charset="0"/>
              </a:rPr>
              <a:t>decisão</a:t>
            </a:r>
            <a:r>
              <a:rPr lang="en-US" altLang="pt-BR" sz="2800" dirty="0">
                <a:latin typeface="Calibri" panose="020F0502020204030204" pitchFamily="34" charset="0"/>
              </a:rPr>
              <a:t> e do </a:t>
            </a:r>
            <a:r>
              <a:rPr lang="en-US" altLang="pt-BR" sz="2800" dirty="0" err="1">
                <a:latin typeface="Calibri" panose="020F0502020204030204" pitchFamily="34" charset="0"/>
              </a:rPr>
              <a:t>paciente</a:t>
            </a:r>
            <a:endParaRPr lang="en-US" altLang="pt-BR" sz="28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95407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Conceito 4:</a:t>
            </a:r>
            <a:endParaRPr lang="pt-BR" dirty="0"/>
          </a:p>
        </p:txBody>
      </p:sp>
      <p:pic>
        <p:nvPicPr>
          <p:cNvPr id="2050" name="Picture 2" descr="Clínica cirúrgica-e-centro-cirúrgic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588168"/>
            <a:ext cx="8518358" cy="49810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http://1.bp.blogspot.com/-ics7zwksIsQ/VJQy44A7hAI/AAAAAAAAltk/INY4PVoy5vA/s1600/pos%2Bparto%2Bcopy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95992" y="2193235"/>
            <a:ext cx="2857500" cy="40511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9584381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Cirurgia: 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 A CIRURGIA : Método de tratamento de doenças, lesões ou deformidades externas e/ou internas, por meio de técnicas realizadas geralmente com auxílio de instrumentos e requerendo do cirurgião habilidade manual.</a:t>
            </a:r>
          </a:p>
          <a:p>
            <a:r>
              <a:rPr lang="pt-BR" dirty="0" smtClean="0"/>
              <a:t> Objetivos da cirurgia:-  Obter tecidos para exames (biópsias) </a:t>
            </a:r>
          </a:p>
          <a:p>
            <a:pPr>
              <a:buFontTx/>
              <a:buChar char="-"/>
            </a:pPr>
            <a:r>
              <a:rPr lang="pt-BR" dirty="0" smtClean="0"/>
              <a:t>Estabelecer diagnósticos </a:t>
            </a:r>
          </a:p>
          <a:p>
            <a:pPr>
              <a:buFontTx/>
              <a:buChar char="-"/>
            </a:pPr>
            <a:r>
              <a:rPr lang="pt-BR" dirty="0" smtClean="0"/>
              <a:t>Curar doenças (retirada de tumores, úlceras, miomas, etc.) </a:t>
            </a:r>
          </a:p>
          <a:p>
            <a:pPr>
              <a:buFontTx/>
              <a:buChar char="-"/>
            </a:pPr>
            <a:r>
              <a:rPr lang="pt-BR" dirty="0" smtClean="0"/>
              <a:t>Restaurar estruturas danificadas (cirurgia plástica) </a:t>
            </a:r>
          </a:p>
        </p:txBody>
      </p:sp>
    </p:spTree>
    <p:extLst>
      <p:ext uri="{BB962C8B-B14F-4D97-AF65-F5344CB8AC3E}">
        <p14:creationId xmlns:p14="http://schemas.microsoft.com/office/powerpoint/2010/main" val="25240569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Cirurgia :...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b="1" dirty="0"/>
              <a:t>A primeira cirurgia do mundo: como começou a história da cirurgia?</a:t>
            </a:r>
            <a:endParaRPr lang="pt-BR" dirty="0"/>
          </a:p>
          <a:p>
            <a:r>
              <a:rPr lang="pt-BR" dirty="0"/>
              <a:t>Historiadores e pesquisadores da área afirmam que a </a:t>
            </a:r>
            <a:r>
              <a:rPr lang="pt-BR" b="1" dirty="0"/>
              <a:t>história</a:t>
            </a:r>
            <a:r>
              <a:rPr lang="pt-BR" dirty="0"/>
              <a:t> </a:t>
            </a:r>
            <a:r>
              <a:rPr lang="pt-BR" b="1" dirty="0"/>
              <a:t>da cirurgia</a:t>
            </a:r>
            <a:r>
              <a:rPr lang="pt-BR" dirty="0"/>
              <a:t> começou muitos anos antes de Cristo. Graças aos relatos de </a:t>
            </a:r>
            <a:r>
              <a:rPr lang="pt-BR" b="1" dirty="0"/>
              <a:t>trepanação</a:t>
            </a:r>
            <a:r>
              <a:rPr lang="pt-BR" dirty="0"/>
              <a:t>, este foi considerado o</a:t>
            </a:r>
            <a:r>
              <a:rPr lang="pt-BR" b="1" dirty="0"/>
              <a:t> primeiro procedimento cirúrgico</a:t>
            </a:r>
            <a:r>
              <a:rPr lang="pt-BR" dirty="0"/>
              <a:t> em 6500 a.C.</a:t>
            </a:r>
          </a:p>
          <a:p>
            <a:r>
              <a:rPr lang="pt-BR" dirty="0"/>
              <a:t>Esse método era utilizado para curar doenças mentais, dores de cabeça e ataques epiléticos. Sem equipamentos ou técnicas modernas, era feito um corte na cabeça das pessoas para expor o crânio.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27822271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/>
              <a:t>Qual a finalidade da cirurgia? </a:t>
            </a:r>
            <a:r>
              <a:rPr lang="pt-BR" dirty="0"/>
              <a:t/>
            </a:r>
            <a:br>
              <a:rPr lang="pt-BR" dirty="0"/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809" y="1285461"/>
            <a:ext cx="11516139" cy="4891502"/>
          </a:xfrm>
        </p:spPr>
        <p:txBody>
          <a:bodyPr>
            <a:normAutofit lnSpcReduction="10000"/>
          </a:bodyPr>
          <a:lstStyle/>
          <a:p>
            <a:r>
              <a:rPr lang="pt-BR" dirty="0" smtClean="0"/>
              <a:t>O </a:t>
            </a:r>
            <a:r>
              <a:rPr lang="pt-BR" dirty="0"/>
              <a:t>propósito da cirurgia costuma variar, mas ela pode ser vista como um método </a:t>
            </a:r>
            <a:r>
              <a:rPr lang="pt-BR" b="1" dirty="0"/>
              <a:t>terapêutico (curativo ou paliativo) ou diagnóstico</a:t>
            </a:r>
            <a:r>
              <a:rPr lang="pt-BR" dirty="0"/>
              <a:t>. </a:t>
            </a:r>
          </a:p>
          <a:p>
            <a:r>
              <a:rPr lang="pt-BR" dirty="0"/>
              <a:t>Anos após o início da </a:t>
            </a:r>
            <a:r>
              <a:rPr lang="pt-BR" b="1" dirty="0"/>
              <a:t>história da cirurgia</a:t>
            </a:r>
            <a:r>
              <a:rPr lang="pt-BR" dirty="0"/>
              <a:t>, ela passou a ser utilizada para implantação de dispositivos médicos, chegando até aos transplantes de tecidos ou órgãos.</a:t>
            </a:r>
          </a:p>
          <a:p>
            <a:r>
              <a:rPr lang="pt-BR" dirty="0"/>
              <a:t>No entanto, a </a:t>
            </a:r>
            <a:r>
              <a:rPr lang="pt-BR" b="1" dirty="0"/>
              <a:t>principal definição</a:t>
            </a:r>
            <a:r>
              <a:rPr lang="pt-BR" dirty="0"/>
              <a:t> da cirurgia é a </a:t>
            </a:r>
            <a:r>
              <a:rPr lang="pt-BR" b="1" dirty="0"/>
              <a:t>alteração estrutural do o corpo humano por incisão ou rompimento de tecidos</a:t>
            </a:r>
            <a:r>
              <a:rPr lang="pt-BR" dirty="0"/>
              <a:t>. Essa prática da Medicina também serve como tratamento diagnóstico ou terapêutico de condições ou doenças de diversos tipos.</a:t>
            </a:r>
          </a:p>
          <a:p>
            <a:r>
              <a:rPr lang="pt-BR" dirty="0"/>
              <a:t>Os principais </a:t>
            </a:r>
            <a:r>
              <a:rPr lang="pt-BR" b="1" dirty="0"/>
              <a:t>equipamentos </a:t>
            </a:r>
            <a:r>
              <a:rPr lang="pt-BR" dirty="0"/>
              <a:t>utilizados são </a:t>
            </a:r>
            <a:r>
              <a:rPr lang="pt-BR" i="1" dirty="0"/>
              <a:t>lasers</a:t>
            </a:r>
            <a:r>
              <a:rPr lang="pt-BR" dirty="0"/>
              <a:t>, ultrassom, bisturis e sondas. Após a cirurgia, é esperado que pacientes se recuperem no momento do pós-operatório.</a:t>
            </a:r>
          </a:p>
          <a:p>
            <a:pPr marL="0" indent="0">
              <a:buNone/>
            </a:pPr>
            <a:endParaRPr lang="pt-BR" b="1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44198744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4221" y="613611"/>
            <a:ext cx="11863137" cy="5563352"/>
          </a:xfrm>
        </p:spPr>
        <p:txBody>
          <a:bodyPr>
            <a:normAutofit/>
          </a:bodyPr>
          <a:lstStyle/>
          <a:p>
            <a:r>
              <a:rPr lang="pt-BR" dirty="0" smtClean="0"/>
              <a:t> </a:t>
            </a:r>
            <a:r>
              <a:rPr lang="pt-BR" dirty="0" smtClean="0"/>
              <a:t>A partir do séc. XIX a cirurgia tornou-se especialidade médica aumentando com isso as chances de sobrevida dos pacientes. </a:t>
            </a:r>
          </a:p>
          <a:p>
            <a:r>
              <a:rPr lang="pt-BR" dirty="0" smtClean="0"/>
              <a:t>Fases da cirurgia </a:t>
            </a:r>
            <a:r>
              <a:rPr lang="pt-BR" dirty="0" err="1" smtClean="0"/>
              <a:t>anti-séptica</a:t>
            </a:r>
            <a:r>
              <a:rPr lang="pt-BR" dirty="0" smtClean="0"/>
              <a:t> - </a:t>
            </a:r>
            <a:r>
              <a:rPr lang="pt-BR" dirty="0" err="1" smtClean="0"/>
              <a:t>Semmelweis</a:t>
            </a:r>
            <a:r>
              <a:rPr lang="pt-BR" dirty="0" smtClean="0"/>
              <a:t>, 1847 – Médico húngaro que observou a maior incidência de infecções puerperais. Instruiu a seus alunos de medicina para que lavassem as mãos com ácido clórico, antes de cuidar dos pacientes. Ironicamente morreu de septicemia.</a:t>
            </a:r>
          </a:p>
          <a:p>
            <a:r>
              <a:rPr lang="pt-BR" dirty="0" smtClean="0"/>
              <a:t> - Pasteur, 1860 – Iniciou o estudo da bacteriologia. Fases da assepsia moderna Descobriram-se métodos mais eficazes contra os M.O. </a:t>
            </a:r>
          </a:p>
          <a:p>
            <a:r>
              <a:rPr lang="pt-BR" dirty="0" smtClean="0"/>
              <a:t> </a:t>
            </a:r>
            <a:r>
              <a:rPr lang="pt-BR" dirty="0" err="1" smtClean="0"/>
              <a:t>Neuber</a:t>
            </a:r>
            <a:r>
              <a:rPr lang="pt-BR" dirty="0" smtClean="0"/>
              <a:t>, 1882 – Instituiu o uso do avental </a:t>
            </a:r>
            <a:r>
              <a:rPr lang="pt-BR" dirty="0" smtClean="0"/>
              <a:t>cirúrgico. </a:t>
            </a:r>
            <a:endParaRPr lang="pt-BR" dirty="0" smtClean="0"/>
          </a:p>
          <a:p>
            <a:r>
              <a:rPr lang="pt-BR" dirty="0" err="1" smtClean="0"/>
              <a:t>Halsted</a:t>
            </a:r>
            <a:r>
              <a:rPr lang="pt-BR" dirty="0" smtClean="0"/>
              <a:t>, 1889 – Instituiu o uso das luvas de borracha </a:t>
            </a:r>
          </a:p>
          <a:p>
            <a:r>
              <a:rPr lang="pt-BR" dirty="0" err="1" smtClean="0"/>
              <a:t>Radeck</a:t>
            </a:r>
            <a:r>
              <a:rPr lang="pt-BR" dirty="0" smtClean="0"/>
              <a:t> – Instituiu o uso das máscaras para os atos operatórios. 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18723046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41421" y="625642"/>
            <a:ext cx="10812379" cy="5551321"/>
          </a:xfrm>
        </p:spPr>
        <p:txBody>
          <a:bodyPr>
            <a:normAutofit/>
          </a:bodyPr>
          <a:lstStyle/>
          <a:p>
            <a:r>
              <a:rPr lang="pt-BR" dirty="0"/>
              <a:t>Classificação da cirurgia De acordo com o momento a ser realizada:</a:t>
            </a:r>
            <a:endParaRPr lang="pt-BR" dirty="0" smtClean="0"/>
          </a:p>
          <a:p>
            <a:endParaRPr lang="pt-BR" dirty="0"/>
          </a:p>
          <a:p>
            <a:r>
              <a:rPr lang="pt-BR" dirty="0" smtClean="0"/>
              <a:t>a</a:t>
            </a:r>
            <a:r>
              <a:rPr lang="pt-BR" dirty="0" smtClean="0"/>
              <a:t>) De emergência – Devem ser realizadas imediatamente (apendicite supurada, ferimentos por arma de fogo, etc.) </a:t>
            </a:r>
          </a:p>
          <a:p>
            <a:r>
              <a:rPr lang="pt-BR" dirty="0" smtClean="0"/>
              <a:t>b) De urgência – Devem ser realizadas num período máximo de 24 horas (nódulos de mama com suspeita de malignidade ou já </a:t>
            </a:r>
            <a:r>
              <a:rPr lang="pt-BR" dirty="0" err="1" smtClean="0"/>
              <a:t>biopsiadas</a:t>
            </a:r>
            <a:r>
              <a:rPr lang="pt-BR" dirty="0" smtClean="0"/>
              <a:t>) </a:t>
            </a:r>
          </a:p>
          <a:p>
            <a:r>
              <a:rPr lang="pt-BR" dirty="0" smtClean="0"/>
              <a:t>c) Eletivas – São programadas e realizadas a qualquer momento, sem riscos para o paciente. </a:t>
            </a:r>
            <a:r>
              <a:rPr lang="pt-BR" dirty="0" err="1" smtClean="0"/>
              <a:t>Ex</a:t>
            </a:r>
            <a:r>
              <a:rPr lang="pt-BR" dirty="0" smtClean="0"/>
              <a:t>: </a:t>
            </a:r>
            <a:r>
              <a:rPr lang="pt-BR" dirty="0" err="1" smtClean="0"/>
              <a:t>postectomia</a:t>
            </a:r>
            <a:r>
              <a:rPr lang="pt-BR" dirty="0" smtClean="0"/>
              <a:t>, </a:t>
            </a:r>
            <a:r>
              <a:rPr lang="pt-BR" dirty="0" err="1" smtClean="0"/>
              <a:t>perineoplastia</a:t>
            </a:r>
            <a:r>
              <a:rPr lang="pt-BR" dirty="0" smtClean="0"/>
              <a:t>, amigdalectomia, etc.</a:t>
            </a:r>
          </a:p>
          <a:p>
            <a:pPr marL="0" indent="0">
              <a:buNone/>
            </a:pPr>
            <a:r>
              <a:rPr lang="pt-BR" dirty="0" smtClean="0"/>
              <a:t> </a:t>
            </a:r>
            <a:endParaRPr lang="pt-BR" dirty="0"/>
          </a:p>
        </p:txBody>
      </p:sp>
      <p:pic>
        <p:nvPicPr>
          <p:cNvPr id="5" name="Picture 2" descr="Enfermagem Clínica E Cirúrgica | Faculdade De Ciências Médicas Da Santa  Casa De São Paul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57124" y="4492487"/>
            <a:ext cx="5210175" cy="16710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6239734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809" y="450574"/>
            <a:ext cx="11370365" cy="572638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dirty="0" smtClean="0"/>
              <a:t>De acordo com o potencial de contaminação: </a:t>
            </a:r>
          </a:p>
          <a:p>
            <a:r>
              <a:rPr lang="pt-BR" dirty="0" smtClean="0"/>
              <a:t>a) Cirurgia limpa – Realizada em tecidos estéreis (bexiga), ou em locais de possível descontaminação (pele),sem processos infecciosos no local (cirurgias vasculares, de mama, enxertos de pele, etc.) </a:t>
            </a:r>
            <a:endParaRPr lang="pt-BR" dirty="0" smtClean="0"/>
          </a:p>
          <a:p>
            <a:pPr marL="0" indent="0">
              <a:buNone/>
            </a:pPr>
            <a:endParaRPr lang="pt-BR" dirty="0" smtClean="0"/>
          </a:p>
          <a:p>
            <a:r>
              <a:rPr lang="pt-BR" dirty="0" smtClean="0"/>
              <a:t> b) Potencialmente contaminada – Realizadas em tecidos com flora microbiana pouco numerosa, sem processo infeccioso no local (Cirurgias gástricas, de vias biliares, feridas traumáticas de até 10 horas após o ferimento</a:t>
            </a:r>
            <a:r>
              <a:rPr lang="pt-BR" dirty="0" smtClean="0"/>
              <a:t>).</a:t>
            </a:r>
          </a:p>
          <a:p>
            <a:pPr marL="0" indent="0">
              <a:buNone/>
            </a:pPr>
            <a:r>
              <a:rPr lang="pt-BR" dirty="0" smtClean="0"/>
              <a:t> </a:t>
            </a:r>
            <a:endParaRPr lang="pt-BR" dirty="0" smtClean="0"/>
          </a:p>
          <a:p>
            <a:r>
              <a:rPr lang="pt-BR" dirty="0" smtClean="0"/>
              <a:t>c) Cirurgia contaminada – Realizada em local com flora microbiana abundante, porém, sem apresentar processo infeccioso no local. d) Cirurgia infectada – Realizada em qualquer tecido com processo infeccioso no local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66877532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40632" y="365125"/>
            <a:ext cx="11113168" cy="1325563"/>
          </a:xfrm>
        </p:spPr>
        <p:txBody>
          <a:bodyPr>
            <a:normAutofit fontScale="90000"/>
          </a:bodyPr>
          <a:lstStyle/>
          <a:p>
            <a:r>
              <a:rPr lang="pt-BR" dirty="0"/>
              <a:t>A Clínica Cirúrgica é um dos serviços de grande importância para o funcionamento do hospital, com atenção voltada para cirurgias eletivas e de urgência.</a:t>
            </a:r>
          </a:p>
        </p:txBody>
      </p:sp>
      <p:sp>
        <p:nvSpPr>
          <p:cNvPr id="7" name="AutoShape 8" descr="Clínica Cirúrgica - Sou Enfermagem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pic>
        <p:nvPicPr>
          <p:cNvPr id="5130" name="Picture 10" descr="Clínica Cirúrgica - Sou Enfermagem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82902" y="2328529"/>
            <a:ext cx="6815470" cy="30146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9335460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Enfermagem Clínica E Cirúrgica | Faculdade De Ciências Médicas Da Santa  Casa De São Paul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9030" y="291704"/>
            <a:ext cx="5210175" cy="27622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8" name="Picture 4" descr="Clínica Cirúrgica Pediátrica | Saúde da Criança | Assistência e Saúde - IMIP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4547" y="808384"/>
            <a:ext cx="5438273" cy="54961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tângulo 1"/>
          <p:cNvSpPr/>
          <p:nvPr/>
        </p:nvSpPr>
        <p:spPr>
          <a:xfrm>
            <a:off x="516836" y="3525078"/>
            <a:ext cx="4837217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400" dirty="0">
                <a:solidFill>
                  <a:srgbClr val="383838"/>
                </a:solidFill>
                <a:latin typeface="Montserrat"/>
              </a:rPr>
              <a:t>Com o </a:t>
            </a:r>
            <a:r>
              <a:rPr lang="pt-BR" sz="2400" b="1" dirty="0">
                <a:solidFill>
                  <a:srgbClr val="383838"/>
                </a:solidFill>
                <a:latin typeface="Montserrat"/>
              </a:rPr>
              <a:t>avanço da </a:t>
            </a:r>
            <a:r>
              <a:rPr lang="pt-BR" sz="2400" dirty="0">
                <a:latin typeface="Montserrat"/>
                <a:hlinkClick r:id="rId4"/>
              </a:rPr>
              <a:t>tecnologia</a:t>
            </a:r>
            <a:r>
              <a:rPr lang="pt-BR" sz="2400" dirty="0">
                <a:latin typeface="Montserrat"/>
              </a:rPr>
              <a:t>, ficou perceptível que as cirurgias ficaram mais modernas, tanto na utilização de materiais e </a:t>
            </a:r>
            <a:r>
              <a:rPr lang="pt-BR" sz="2400" dirty="0">
                <a:latin typeface="Montserrat"/>
                <a:hlinkClick r:id="rId5"/>
              </a:rPr>
              <a:t>anestesias</a:t>
            </a:r>
            <a:r>
              <a:rPr lang="pt-BR" sz="2400" dirty="0">
                <a:latin typeface="Montserrat"/>
              </a:rPr>
              <a:t>, quanto na maneira como médicos se prepara</a:t>
            </a:r>
            <a:r>
              <a:rPr lang="pt-BR" sz="2400" dirty="0">
                <a:solidFill>
                  <a:srgbClr val="383838"/>
                </a:solidFill>
                <a:latin typeface="Montserrat"/>
              </a:rPr>
              <a:t>m para realizá-las.</a:t>
            </a: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28781244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2765" y="365125"/>
            <a:ext cx="11860696" cy="1325563"/>
          </a:xfrm>
        </p:spPr>
        <p:txBody>
          <a:bodyPr>
            <a:normAutofit fontScale="90000"/>
          </a:bodyPr>
          <a:lstStyle/>
          <a:p>
            <a:r>
              <a:rPr lang="pt-BR" dirty="0" smtClean="0"/>
              <a:t>Como </a:t>
            </a:r>
            <a:r>
              <a:rPr lang="pt-BR" dirty="0"/>
              <a:t>aconteceu o surgimento da enfermagem no centro cirúrgico?</a:t>
            </a:r>
            <a:br>
              <a:rPr lang="pt-BR" dirty="0"/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84313" y="1825625"/>
            <a:ext cx="11383617" cy="4351338"/>
          </a:xfrm>
        </p:spPr>
        <p:txBody>
          <a:bodyPr/>
          <a:lstStyle/>
          <a:p>
            <a:r>
              <a:rPr lang="pt-BR" sz="4400" dirty="0" smtClean="0"/>
              <a:t>O</a:t>
            </a:r>
            <a:r>
              <a:rPr lang="pt-BR" sz="4400" dirty="0"/>
              <a:t> </a:t>
            </a:r>
            <a:r>
              <a:rPr lang="pt-BR" sz="4400" b="1" dirty="0"/>
              <a:t>surgimento da enfermagem</a:t>
            </a:r>
            <a:r>
              <a:rPr lang="pt-BR" sz="4400" dirty="0"/>
              <a:t> em </a:t>
            </a:r>
            <a:r>
              <a:rPr lang="pt-BR" sz="4400" b="1" dirty="0"/>
              <a:t>centro cirúrgico</a:t>
            </a:r>
            <a:r>
              <a:rPr lang="pt-BR" sz="4400" dirty="0"/>
              <a:t> está atrelado ao início da utilização das técnicas assépticas </a:t>
            </a:r>
            <a:r>
              <a:rPr lang="pt-BR" sz="4400" dirty="0" smtClean="0"/>
              <a:t> </a:t>
            </a:r>
            <a:r>
              <a:rPr lang="pt-BR" sz="4400" dirty="0"/>
              <a:t>que permitiram a realização de cirurgias mais complexas e as enfermeiras eram responsáveis pelos cuidados com o instrumental.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4609261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23284" y="365126"/>
            <a:ext cx="11130516" cy="730028"/>
          </a:xfrm>
        </p:spPr>
        <p:txBody>
          <a:bodyPr/>
          <a:lstStyle/>
          <a:p>
            <a:r>
              <a:rPr lang="pt-BR" dirty="0" smtClean="0"/>
              <a:t>CLÍNICA CIRÚRGICA. 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23284" y="1222744"/>
            <a:ext cx="11130516" cy="4954219"/>
          </a:xfrm>
        </p:spPr>
        <p:txBody>
          <a:bodyPr/>
          <a:lstStyle/>
          <a:p>
            <a:r>
              <a:rPr lang="pt-BR" dirty="0"/>
              <a:t>A </a:t>
            </a:r>
            <a:r>
              <a:rPr lang="pt-BR" b="1" dirty="0"/>
              <a:t>clínica cirúrgica</a:t>
            </a:r>
            <a:r>
              <a:rPr lang="pt-BR" dirty="0"/>
              <a:t> é a especialidade responsável pelo destino ao atendimento pré e pós-operatório, ou seja, recebe os pacientes que irão fazer a cirurgia, realizando o preparo, e também os pacientes que vêm da </a:t>
            </a:r>
            <a:r>
              <a:rPr lang="pt-BR" dirty="0" smtClean="0"/>
              <a:t>cirurgia.</a:t>
            </a:r>
            <a:endParaRPr lang="pt-BR" dirty="0"/>
          </a:p>
        </p:txBody>
      </p:sp>
      <p:pic>
        <p:nvPicPr>
          <p:cNvPr id="3074" name="Picture 2" descr="http://1.bp.blogspot.com/-IvXvefymIoA/VKqsxSLrLYI/AAAAAAAAl1Q/Ug7JQHWRb9g/s1600/materiais-cirurgicos%2Bcopy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14183" y="3107635"/>
            <a:ext cx="2857500" cy="285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181857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80753" y="733647"/>
            <a:ext cx="11695814" cy="5443316"/>
          </a:xfrm>
        </p:spPr>
        <p:txBody>
          <a:bodyPr/>
          <a:lstStyle/>
          <a:p>
            <a:pPr marL="0" indent="0">
              <a:buNone/>
            </a:pPr>
            <a:r>
              <a:rPr lang="pt-BR" dirty="0" smtClean="0"/>
              <a:t>CONCEITO 2:</a:t>
            </a:r>
          </a:p>
          <a:p>
            <a:pPr marL="0" indent="0">
              <a:buNone/>
            </a:pPr>
            <a:r>
              <a:rPr lang="pt-BR" dirty="0"/>
              <a:t> </a:t>
            </a:r>
            <a:r>
              <a:rPr lang="pt-BR" dirty="0" smtClean="0"/>
              <a:t>   </a:t>
            </a:r>
            <a:r>
              <a:rPr lang="pt-BR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pt-BR" sz="36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pt-BR" sz="3600" b="1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Enfermagem Clínica e Cirúrgica</a:t>
            </a:r>
            <a:r>
              <a:rPr lang="pt-BR" sz="3600" dirty="0">
                <a:latin typeface="Arial" panose="020B0604020202020204" pitchFamily="34" charset="0"/>
                <a:cs typeface="Arial" panose="020B0604020202020204" pitchFamily="34" charset="0"/>
              </a:rPr>
              <a:t> é uma área especializada da </a:t>
            </a:r>
            <a:r>
              <a:rPr lang="pt-BR" sz="3600" b="1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Enfermagem</a:t>
            </a:r>
            <a:r>
              <a:rPr lang="pt-BR" sz="3600" dirty="0">
                <a:latin typeface="Arial" panose="020B0604020202020204" pitchFamily="34" charset="0"/>
                <a:cs typeface="Arial" panose="020B0604020202020204" pitchFamily="34" charset="0"/>
              </a:rPr>
              <a:t>, responsável por prestar assistência no período de internação hospitalar clínica, pré ou pós-cirúrgica. </a:t>
            </a:r>
            <a:endParaRPr lang="pt-BR" sz="3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pt-BR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Ao </a:t>
            </a:r>
            <a:r>
              <a:rPr lang="pt-BR" sz="3600" dirty="0">
                <a:latin typeface="Arial" panose="020B0604020202020204" pitchFamily="34" charset="0"/>
                <a:cs typeface="Arial" panose="020B0604020202020204" pitchFamily="34" charset="0"/>
              </a:rPr>
              <a:t>profissional especializado nesta área cabe oferecer assistência de enfermagem sistematizada holística, integral e individualizada ao paciente hospitalizado com manifestações de doenças agudas ou crônicas.</a:t>
            </a:r>
          </a:p>
        </p:txBody>
      </p:sp>
    </p:spTree>
    <p:extLst>
      <p:ext uri="{BB962C8B-B14F-4D97-AF65-F5344CB8AC3E}">
        <p14:creationId xmlns:p14="http://schemas.microsoft.com/office/powerpoint/2010/main" val="27905721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Conceito 3: </a:t>
            </a:r>
            <a:endParaRPr lang="pt-BR" dirty="0"/>
          </a:p>
        </p:txBody>
      </p:sp>
      <p:pic>
        <p:nvPicPr>
          <p:cNvPr id="4" name="Picture 2" descr="Professora e Enfermeira :Drª Carla Gomes Aula: 3, 4 , 5 - ppt video online  carregar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7042" y="1528010"/>
            <a:ext cx="11189369" cy="49329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206709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92505" y="365125"/>
            <a:ext cx="11802979" cy="1325563"/>
          </a:xfrm>
        </p:spPr>
        <p:txBody>
          <a:bodyPr>
            <a:normAutofit fontScale="90000"/>
          </a:bodyPr>
          <a:lstStyle/>
          <a:p>
            <a:r>
              <a:rPr lang="pt-BR" dirty="0" smtClean="0"/>
              <a:t>Quais os principais objetivos da clínica cirúrgica na enfermagem?</a:t>
            </a:r>
            <a:br>
              <a:rPr lang="pt-BR" dirty="0" smtClean="0"/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60947" y="1825625"/>
            <a:ext cx="11514221" cy="4351338"/>
          </a:xfrm>
        </p:spPr>
        <p:txBody>
          <a:bodyPr/>
          <a:lstStyle/>
          <a:p>
            <a:r>
              <a:rPr lang="pt-BR" dirty="0" smtClean="0"/>
              <a:t>Tem </a:t>
            </a:r>
            <a:r>
              <a:rPr lang="pt-BR" dirty="0"/>
              <a:t>o </a:t>
            </a:r>
            <a:r>
              <a:rPr lang="pt-BR" b="1" dirty="0"/>
              <a:t>papel</a:t>
            </a:r>
            <a:r>
              <a:rPr lang="pt-BR" dirty="0"/>
              <a:t> fundamental de prestar todos os cuidados necessários para a saúde, reabilitação e conforto do paciente em momentos de </a:t>
            </a:r>
            <a:r>
              <a:rPr lang="pt-BR" dirty="0" smtClean="0"/>
              <a:t>comprometimento</a:t>
            </a:r>
            <a:r>
              <a:rPr lang="pt-BR" dirty="0"/>
              <a:t>s</a:t>
            </a:r>
            <a:r>
              <a:rPr lang="pt-BR" dirty="0" smtClean="0"/>
              <a:t>.</a:t>
            </a:r>
          </a:p>
          <a:p>
            <a:endParaRPr lang="pt-BR" dirty="0"/>
          </a:p>
          <a:p>
            <a:pPr marL="0" indent="0">
              <a:buNone/>
            </a:pPr>
            <a:endParaRPr lang="pt-BR" dirty="0"/>
          </a:p>
          <a:p>
            <a:r>
              <a:rPr lang="pt-BR" dirty="0"/>
              <a:t>Tem como </a:t>
            </a:r>
            <a:r>
              <a:rPr lang="pt-BR" b="1" dirty="0"/>
              <a:t>objetivos</a:t>
            </a:r>
            <a:r>
              <a:rPr lang="pt-BR" dirty="0"/>
              <a:t> agilizar o atendimento, diminuir custo operacional dos procedimentos, além de reduzir o tempo de permanência hospitalar e suas possíveis complicações.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2450116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1"/>
          <p:cNvSpPr>
            <a:spLocks noChangeArrowheads="1"/>
          </p:cNvSpPr>
          <p:nvPr/>
        </p:nvSpPr>
        <p:spPr bwMode="auto">
          <a:xfrm>
            <a:off x="757989" y="1321127"/>
            <a:ext cx="10804357" cy="29854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t-BR" altLang="pt-BR" sz="36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 CUIDADO DE ENFERMAGEM NO PRÉ-OPERATÓRIO</a:t>
            </a:r>
            <a:endParaRPr lang="en-US" altLang="pt-BR" sz="3600" b="1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pt-BR" altLang="pt-BR" sz="2400" b="1" dirty="0">
              <a:solidFill>
                <a:srgbClr val="292526"/>
              </a:solidFill>
              <a:latin typeface="Calibri" panose="020F0502020204030204" pitchFamily="34" charset="0"/>
              <a:ea typeface="Calibri" panose="020F0502020204030204" pitchFamily="34" charset="0"/>
              <a:cs typeface="Garamond" panose="02020404030301010803" pitchFamily="18" charset="0"/>
            </a:endParaRPr>
          </a:p>
          <a:p>
            <a:r>
              <a:rPr lang="pt-BR" altLang="pt-BR" sz="4000" dirty="0">
                <a:latin typeface="Calibri" panose="020F0502020204030204" pitchFamily="34" charset="0"/>
                <a:ea typeface="Calibri" panose="020F0502020204030204" pitchFamily="34" charset="0"/>
                <a:cs typeface="Garamond" panose="02020404030301010803" pitchFamily="18" charset="0"/>
              </a:rPr>
              <a:t>Abrange desde o momento pela decisão cirúrgica até a transferência do cliente para a mesa cirúrgica. </a:t>
            </a:r>
          </a:p>
          <a:p>
            <a:endParaRPr lang="pt-BR" altLang="pt-BR" sz="2400" dirty="0">
              <a:solidFill>
                <a:srgbClr val="292526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  <a:p>
            <a:endParaRPr lang="pt-BR" altLang="pt-BR" sz="2400" dirty="0"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17836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tângulo 1"/>
          <p:cNvSpPr>
            <a:spLocks noChangeArrowheads="1"/>
          </p:cNvSpPr>
          <p:nvPr/>
        </p:nvSpPr>
        <p:spPr bwMode="auto">
          <a:xfrm>
            <a:off x="312822" y="214314"/>
            <a:ext cx="11357810" cy="4339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pt-BR" altLang="pt-BR" sz="2400" b="1" dirty="0">
              <a:latin typeface="Calibri" panose="020F0502020204030204" pitchFamily="34" charset="0"/>
            </a:endParaRPr>
          </a:p>
          <a:p>
            <a:pPr eaLnBrk="1" hangingPunct="1"/>
            <a:endParaRPr lang="pt-BR" altLang="pt-BR" sz="2400" b="1" dirty="0" smtClean="0">
              <a:latin typeface="Calibri" panose="020F0502020204030204" pitchFamily="34" charset="0"/>
            </a:endParaRPr>
          </a:p>
          <a:p>
            <a:pPr eaLnBrk="1" hangingPunct="1"/>
            <a:r>
              <a:rPr lang="pt-BR" altLang="pt-BR" sz="2400" b="1" dirty="0" smtClean="0">
                <a:latin typeface="Calibri" panose="020F0502020204030204" pitchFamily="34" charset="0"/>
              </a:rPr>
              <a:t>PERÍODO </a:t>
            </a:r>
            <a:r>
              <a:rPr lang="pt-BR" altLang="pt-BR" sz="2400" b="1" dirty="0">
                <a:latin typeface="Calibri" panose="020F0502020204030204" pitchFamily="34" charset="0"/>
              </a:rPr>
              <a:t>TRANSOPERATÓRIO</a:t>
            </a:r>
          </a:p>
          <a:p>
            <a:pPr eaLnBrk="1" hangingPunct="1"/>
            <a:endParaRPr lang="pt-BR" altLang="pt-BR" sz="2400" dirty="0">
              <a:latin typeface="Calibri" panose="020F0502020204030204" pitchFamily="34" charset="0"/>
            </a:endParaRPr>
          </a:p>
          <a:p>
            <a:pPr eaLnBrk="1" hangingPunct="1"/>
            <a:r>
              <a:rPr lang="pt-BR" altLang="pt-BR" sz="2400" dirty="0">
                <a:latin typeface="Calibri" panose="020F0502020204030204" pitchFamily="34" charset="0"/>
              </a:rPr>
              <a:t>Compreende desde o momento em que o paciente é recebido no CC até o momento de seu encaminhamento para a sala de pós-recuperação anestésica (SRA) </a:t>
            </a:r>
          </a:p>
          <a:p>
            <a:pPr eaLnBrk="1" hangingPunct="1"/>
            <a:endParaRPr lang="pt-BR" altLang="pt-BR" sz="2400" dirty="0">
              <a:latin typeface="Calibri" panose="020F0502020204030204" pitchFamily="34" charset="0"/>
            </a:endParaRPr>
          </a:p>
          <a:p>
            <a:pPr eaLnBrk="1" hangingPunct="1"/>
            <a:r>
              <a:rPr lang="pt-BR" altLang="pt-BR" sz="2400" b="1" dirty="0">
                <a:latin typeface="Calibri" panose="020F0502020204030204" pitchFamily="34" charset="0"/>
              </a:rPr>
              <a:t>PERÍODO INTRA-OPERATÓRIO</a:t>
            </a:r>
          </a:p>
          <a:p>
            <a:pPr eaLnBrk="1" hangingPunct="1"/>
            <a:endParaRPr lang="pt-BR" altLang="pt-BR" sz="2400" dirty="0">
              <a:latin typeface="Calibri" panose="020F0502020204030204" pitchFamily="34" charset="0"/>
            </a:endParaRPr>
          </a:p>
          <a:p>
            <a:pPr eaLnBrk="1" hangingPunct="1"/>
            <a:r>
              <a:rPr lang="pt-BR" altLang="pt-BR" sz="2400" dirty="0">
                <a:latin typeface="Calibri" panose="020F0502020204030204" pitchFamily="34" charset="0"/>
              </a:rPr>
              <a:t>Compreende desde o início até o final da anestesia</a:t>
            </a:r>
          </a:p>
          <a:p>
            <a:pPr eaLnBrk="1" hangingPunct="1"/>
            <a:endParaRPr lang="pt-BR" altLang="pt-BR" b="1" dirty="0">
              <a:latin typeface="Calibri" panose="020F0502020204030204" pitchFamily="34" charset="0"/>
            </a:endParaRPr>
          </a:p>
          <a:p>
            <a:pPr eaLnBrk="1" hangingPunct="1"/>
            <a:endParaRPr lang="pt-BR" altLang="pt-BR" dirty="0">
              <a:latin typeface="Calibri" panose="020F0502020204030204" pitchFamily="34" charset="0"/>
              <a:ea typeface="Calibri" panose="020F0502020204030204" pitchFamily="34" charset="0"/>
              <a:cs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30812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tângulo 1"/>
          <p:cNvSpPr>
            <a:spLocks noChangeArrowheads="1"/>
          </p:cNvSpPr>
          <p:nvPr/>
        </p:nvSpPr>
        <p:spPr bwMode="auto">
          <a:xfrm>
            <a:off x="529389" y="214314"/>
            <a:ext cx="10768264" cy="52629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 sz="2400" b="1" dirty="0" smtClean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 eaLnBrk="1" hangingPunct="1"/>
            <a:r>
              <a:rPr lang="pt-BR" altLang="pt-BR" sz="2400" b="1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 </a:t>
            </a:r>
            <a:r>
              <a:rPr lang="pt-BR" altLang="pt-BR" sz="24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CUIDADO DE ENFERMAGEM NO PÓS-OPERATÓRIO</a:t>
            </a:r>
          </a:p>
          <a:p>
            <a:pPr eaLnBrk="1" hangingPunct="1"/>
            <a:endParaRPr lang="pt-BR" altLang="pt-BR" sz="2400" b="1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eaLnBrk="1" hangingPunct="1"/>
            <a:r>
              <a:rPr lang="pt-BR" altLang="pt-BR" sz="2400" b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Pós-operatório</a:t>
            </a:r>
            <a:r>
              <a:rPr lang="pt-BR" altLang="pt-BR" sz="2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inicia-se a partir da saída do cliente da sala de operação e perdura até sua total recuperação. </a:t>
            </a:r>
          </a:p>
          <a:p>
            <a:pPr eaLnBrk="1" hangingPunct="1"/>
            <a:r>
              <a:rPr lang="pt-BR" altLang="pt-BR" sz="2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Subdivide-se :</a:t>
            </a:r>
          </a:p>
          <a:p>
            <a:pPr eaLnBrk="1" hangingPunct="1"/>
            <a:r>
              <a:rPr lang="pt-BR" altLang="pt-BR" sz="2400" b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Pós-operatório imediato (POI): </a:t>
            </a:r>
            <a:r>
              <a:rPr lang="pt-BR" altLang="pt-BR" sz="2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até às 24 horas posteriores à cirurgia;</a:t>
            </a:r>
          </a:p>
          <a:p>
            <a:pPr eaLnBrk="1" hangingPunct="1"/>
            <a:r>
              <a:rPr lang="pt-BR" altLang="pt-BR" sz="2400" b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Pós-operatório mediato: </a:t>
            </a:r>
            <a:r>
              <a:rPr lang="pt-BR" altLang="pt-BR" sz="2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após as 24 horas e até 7 dias depois; e tardio, após 7 dias do recebimento da alta.</a:t>
            </a:r>
            <a:endParaRPr lang="en-US" altLang="pt-BR" sz="2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eaLnBrk="1" hangingPunct="1"/>
            <a:endParaRPr lang="pt-BR" altLang="pt-BR" sz="2400" b="1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eaLnBrk="1" hangingPunct="1"/>
            <a:r>
              <a:rPr lang="pt-BR" altLang="pt-BR" sz="2400" b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Objetivos</a:t>
            </a:r>
            <a:r>
              <a:rPr lang="pt-BR" altLang="pt-BR" sz="2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 identificar, prevenir e tratar os problemas comuns aos procedimentos anestésicos e cirúrgicos, tais como dor, laringite pós- </a:t>
            </a:r>
            <a:r>
              <a:rPr lang="pt-BR" altLang="pt-BR" sz="2400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entubação</a:t>
            </a:r>
            <a:r>
              <a:rPr lang="pt-BR" altLang="pt-BR" sz="2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traqueal, náuseas, vômitos, retenção urinária, flebite pós-</a:t>
            </a:r>
            <a:r>
              <a:rPr lang="pt-BR" altLang="pt-BR" sz="2400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venóclise</a:t>
            </a:r>
            <a:r>
              <a:rPr lang="pt-BR" altLang="pt-BR" sz="2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e outros, com a</a:t>
            </a:r>
            <a:r>
              <a:rPr lang="en-US" altLang="pt-BR" sz="2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altLang="pt-BR" sz="2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finalidade de restabelecer o seu equilíbrio.</a:t>
            </a:r>
            <a:endParaRPr lang="en-US" altLang="pt-BR" sz="2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878092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172</TotalTime>
  <Words>740</Words>
  <Application>Microsoft Office PowerPoint</Application>
  <PresentationFormat>Widescreen</PresentationFormat>
  <Paragraphs>83</Paragraphs>
  <Slides>19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19</vt:i4>
      </vt:variant>
    </vt:vector>
  </HeadingPairs>
  <TitlesOfParts>
    <vt:vector size="25" baseType="lpstr">
      <vt:lpstr>Arial</vt:lpstr>
      <vt:lpstr>Calibri</vt:lpstr>
      <vt:lpstr>Calibri Light</vt:lpstr>
      <vt:lpstr>Garamond</vt:lpstr>
      <vt:lpstr>Montserrat</vt:lpstr>
      <vt:lpstr>Tema do Office</vt:lpstr>
      <vt:lpstr>CLINICA CIRURGICA </vt:lpstr>
      <vt:lpstr>Como aconteceu o surgimento da enfermagem no centro cirúrgico? </vt:lpstr>
      <vt:lpstr>CLÍNICA CIRÚRGICA. </vt:lpstr>
      <vt:lpstr>Apresentação do PowerPoint</vt:lpstr>
      <vt:lpstr>Conceito 3: </vt:lpstr>
      <vt:lpstr>Quais os principais objetivos da clínica cirúrgica na enfermagem? </vt:lpstr>
      <vt:lpstr>Apresentação do PowerPoint</vt:lpstr>
      <vt:lpstr>Apresentação do PowerPoint</vt:lpstr>
      <vt:lpstr>Apresentação do PowerPoint</vt:lpstr>
      <vt:lpstr>Apresentação do PowerPoint</vt:lpstr>
      <vt:lpstr>Conceito 4:</vt:lpstr>
      <vt:lpstr>Cirurgia: </vt:lpstr>
      <vt:lpstr>Cirurgia :...</vt:lpstr>
      <vt:lpstr>Qual a finalidade da cirurgia?  </vt:lpstr>
      <vt:lpstr>Apresentação do PowerPoint</vt:lpstr>
      <vt:lpstr>Apresentação do PowerPoint</vt:lpstr>
      <vt:lpstr>Apresentação do PowerPoint</vt:lpstr>
      <vt:lpstr>A Clínica Cirúrgica é um dos serviços de grande importância para o funcionamento do hospital, com atenção voltada para cirurgias eletivas e de urgência.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CLINICA CIRURGICA</dc:title>
  <dc:creator>Cliente</dc:creator>
  <cp:lastModifiedBy>Cliente</cp:lastModifiedBy>
  <cp:revision>17</cp:revision>
  <dcterms:created xsi:type="dcterms:W3CDTF">2022-05-15T19:47:08Z</dcterms:created>
  <dcterms:modified xsi:type="dcterms:W3CDTF">2022-05-16T00:09:23Z</dcterms:modified>
</cp:coreProperties>
</file>