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90" r:id="rId4"/>
    <p:sldId id="291" r:id="rId5"/>
    <p:sldId id="267" r:id="rId6"/>
    <p:sldId id="273" r:id="rId7"/>
    <p:sldId id="274" r:id="rId8"/>
    <p:sldId id="293" r:id="rId9"/>
    <p:sldId id="271" r:id="rId10"/>
    <p:sldId id="258" r:id="rId11"/>
    <p:sldId id="259" r:id="rId12"/>
    <p:sldId id="272" r:id="rId13"/>
    <p:sldId id="260" r:id="rId14"/>
    <p:sldId id="266" r:id="rId15"/>
    <p:sldId id="261" r:id="rId16"/>
    <p:sldId id="263" r:id="rId17"/>
    <p:sldId id="268" r:id="rId18"/>
    <p:sldId id="294" r:id="rId19"/>
    <p:sldId id="295" r:id="rId20"/>
    <p:sldId id="296" r:id="rId21"/>
    <p:sldId id="292" r:id="rId22"/>
    <p:sldId id="297" r:id="rId23"/>
    <p:sldId id="298" r:id="rId24"/>
    <p:sldId id="299" r:id="rId25"/>
    <p:sldId id="300" r:id="rId26"/>
    <p:sldId id="301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iente" initials="C" lastIdx="1" clrIdx="0">
    <p:extLst>
      <p:ext uri="{19B8F6BF-5375-455C-9EA6-DF929625EA0E}">
        <p15:presenceInfo xmlns:p15="http://schemas.microsoft.com/office/powerpoint/2012/main" userId="Clien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31T10:20:21.750" idx="1">
    <p:pos x="3260" y="2874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0B1C4-A4A7-4785-B304-CB2EDF565683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A21D-FAC2-42D2-B1A1-ACD88FD5CB1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77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8B74-2616-496F-970C-005175900015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48A6E-CFF4-4136-8F34-189FE887A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72207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Projeto de extensão </a:t>
            </a:r>
            <a:r>
              <a:rPr lang="pt-BR" b="1">
                <a:solidFill>
                  <a:srgbClr val="FF0000"/>
                </a:solidFill>
              </a:rPr>
              <a:t>integrado II- PEI-2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5ED593-5EFA-4798-99AA-EA6883369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918648" cy="3528392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</a:rPr>
              <a:t>Enfermagem 5 </a:t>
            </a:r>
          </a:p>
          <a:p>
            <a:r>
              <a:rPr lang="pt-BR" sz="4000" dirty="0">
                <a:solidFill>
                  <a:schemeClr val="tx1"/>
                </a:solidFill>
              </a:rPr>
              <a:t>Faculdade e Escola Técnica Dama</a:t>
            </a:r>
          </a:p>
          <a:p>
            <a:r>
              <a:rPr lang="pt-BR" sz="4000" dirty="0">
                <a:solidFill>
                  <a:schemeClr val="tx1"/>
                </a:solidFill>
              </a:rPr>
              <a:t>Prof.ª Iolanda</a:t>
            </a:r>
          </a:p>
        </p:txBody>
      </p:sp>
    </p:spTree>
    <p:extLst>
      <p:ext uri="{BB962C8B-B14F-4D97-AF65-F5344CB8AC3E}">
        <p14:creationId xmlns:p14="http://schemas.microsoft.com/office/powerpoint/2010/main" val="692315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5690C-1D00-48C5-83A7-7B04212E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1ª aula 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dirty="0">
                <a:solidFill>
                  <a:srgbClr val="FF0000"/>
                </a:solidFill>
              </a:rPr>
              <a:t>04/08/2022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633992-23B0-464E-80B7-E149CEF36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Escolher o tema do projeto para o semestre vigente.</a:t>
            </a:r>
            <a:endParaRPr lang="pt-BR" b="1" dirty="0"/>
          </a:p>
          <a:p>
            <a:r>
              <a:rPr lang="pt-BR" b="1" dirty="0"/>
              <a:t>Realizar a dinâmica tempestade de ideias para os alunos identificarem os temas que poderão servir de base para a ação(</a:t>
            </a:r>
            <a:r>
              <a:rPr lang="pt-BR" b="1" dirty="0" err="1"/>
              <a:t>ões</a:t>
            </a:r>
            <a:r>
              <a:rPr lang="pt-BR" b="1" dirty="0"/>
              <a:t>) projeto de extensão integrado.</a:t>
            </a:r>
            <a:endParaRPr lang="pt-BR" dirty="0"/>
          </a:p>
          <a:p>
            <a:r>
              <a:rPr lang="pt-BR" dirty="0"/>
              <a:t>Fazer a divisão dos grupos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857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1656C-DD95-49C5-8FE2-62ABBC1E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2ª aula 11/07/2021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4EE61C-3D3A-441A-A827-679E0138D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857403"/>
          </a:xfrm>
        </p:spPr>
        <p:txBody>
          <a:bodyPr>
            <a:normAutofit/>
          </a:bodyPr>
          <a:lstStyle/>
          <a:p>
            <a:r>
              <a:rPr lang="pt-BR" dirty="0"/>
              <a:t>Construção individual do Objetivo geral e Objetivos Específicos do projeto de extensão (10)</a:t>
            </a:r>
          </a:p>
          <a:p>
            <a:r>
              <a:rPr lang="pt-BR" dirty="0"/>
              <a:t>Iniciar lista de ações considerando os objetivos e viabilidade do projeto em grupo.</a:t>
            </a:r>
          </a:p>
          <a:p>
            <a:r>
              <a:rPr lang="pt-BR" dirty="0"/>
              <a:t>Ver necessidade de pedir consentimento, firmar convênios e autorizações.</a:t>
            </a:r>
          </a:p>
          <a:p>
            <a:r>
              <a:rPr lang="pt-BR" dirty="0"/>
              <a:t>Avaliar modelo de instrumento de coleta de dados.</a:t>
            </a:r>
          </a:p>
        </p:txBody>
      </p:sp>
    </p:spTree>
    <p:extLst>
      <p:ext uri="{BB962C8B-B14F-4D97-AF65-F5344CB8AC3E}">
        <p14:creationId xmlns:p14="http://schemas.microsoft.com/office/powerpoint/2010/main" val="186697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B7499-983E-470C-B515-7B89BB98F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2ª aula - 11/07/2021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181679-1378-4F6B-B483-6AEC9AC7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Iniciar a elaboração do projeto para o PEI-2, construindo o objetivo geral. (10 pontos)</a:t>
            </a:r>
            <a:br>
              <a:rPr lang="pt-BR" dirty="0"/>
            </a:br>
            <a:r>
              <a:rPr lang="pt-BR" dirty="0"/>
              <a:t>Iniciar o preenchimento do modelo do projeto de extensão;</a:t>
            </a:r>
          </a:p>
          <a:p>
            <a:r>
              <a:rPr lang="pt-BR" dirty="0"/>
              <a:t>Elaborar lista de ações/orientações.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2531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1FB0F-BEA3-4CE2-822A-AF0A9E94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3ª aula 16/08/2022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B1CE57-292E-4E9E-AA7A-E9FE4A10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Texto: Educação em Saúde e Enfermagem, Conceitos e ações de prevenção, promoção, proteção e reabilitação da saúde. (10 pontos)</a:t>
            </a:r>
            <a:br>
              <a:rPr lang="pt-BR" dirty="0"/>
            </a:br>
            <a:r>
              <a:rPr lang="pt-BR" dirty="0"/>
              <a:t>Preencher campos do projeto e planejar atividades.</a:t>
            </a:r>
            <a:br>
              <a:rPr lang="pt-BR" dirty="0"/>
            </a:br>
            <a:r>
              <a:rPr lang="pt-BR" dirty="0"/>
              <a:t>Fazer cronograma</a:t>
            </a:r>
            <a:br>
              <a:rPr lang="pt-BR" dirty="0"/>
            </a:br>
            <a:r>
              <a:rPr lang="pt-BR" dirty="0"/>
              <a:t>Conhecer formulários e simular redação de relatórios</a:t>
            </a:r>
            <a:br>
              <a:rPr lang="pt-BR" dirty="0"/>
            </a:br>
            <a:r>
              <a:rPr lang="pt-BR" dirty="0"/>
              <a:t>Conversar sobre dia da "Ação Global" e planejar a participação dos projetos.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820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47176-6A0E-4378-923C-FFD171F1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Elaborar cronograma com alunos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43095C-A900-457A-96A6-42C4C369E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4</a:t>
            </a:r>
            <a:r>
              <a:rPr lang="pt-BR" sz="3600" dirty="0">
                <a:solidFill>
                  <a:srgbClr val="FF0000"/>
                </a:solidFill>
              </a:rPr>
              <a:t>ª</a:t>
            </a:r>
            <a:r>
              <a:rPr lang="pt-BR" dirty="0">
                <a:solidFill>
                  <a:srgbClr val="FF0000"/>
                </a:solidFill>
              </a:rPr>
              <a:t> Aula-trabalho na comunidade</a:t>
            </a:r>
          </a:p>
          <a:p>
            <a:r>
              <a:rPr lang="pt-BR" dirty="0">
                <a:solidFill>
                  <a:srgbClr val="FF0000"/>
                </a:solidFill>
              </a:rPr>
              <a:t>5ª Aula-trabalho na comunidade</a:t>
            </a:r>
          </a:p>
          <a:p>
            <a:r>
              <a:rPr lang="pt-BR" dirty="0">
                <a:solidFill>
                  <a:srgbClr val="FF0000"/>
                </a:solidFill>
              </a:rPr>
              <a:t>6ª Aula- trabalho na comunidade</a:t>
            </a:r>
          </a:p>
          <a:p>
            <a:r>
              <a:rPr lang="pt-BR" dirty="0"/>
              <a:t>7ª Aula-23/09/2022 Fazer e corrigir os primeiros relatórios diários -Preparar apresentação oral do projeto e socializar com os colegas</a:t>
            </a:r>
          </a:p>
          <a:p>
            <a:r>
              <a:rPr lang="pt-BR" dirty="0"/>
              <a:t>8ª Aula- 24/11/2022 “</a:t>
            </a:r>
            <a:r>
              <a:rPr lang="pt-BR" b="1" dirty="0"/>
              <a:t>Ação Global” </a:t>
            </a:r>
            <a:r>
              <a:rPr lang="pt-BR" dirty="0"/>
              <a:t>dos projetos de extensão</a:t>
            </a:r>
          </a:p>
          <a:p>
            <a:r>
              <a:rPr lang="pt-BR" sz="3600" dirty="0"/>
              <a:t>9ª Aula-</a:t>
            </a:r>
            <a:r>
              <a:rPr lang="pt-BR" dirty="0"/>
              <a:t> Avaliação dos resultados- Fazer relatório final</a:t>
            </a:r>
          </a:p>
          <a:p>
            <a:r>
              <a:rPr lang="pt-BR" dirty="0"/>
              <a:t>10ª Aula-Avaliação/Cada equipe deve entregar o relatório final das atividades do projeto do semestre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819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74D06-B5ED-4EF1-9DAA-9D6FBD96A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highlight>
                  <a:srgbClr val="FFFF00"/>
                </a:highlight>
              </a:rPr>
              <a:t>ATIVIDADES</a:t>
            </a:r>
            <a:r>
              <a:rPr lang="pt-BR" dirty="0">
                <a:highlight>
                  <a:srgbClr val="FFFF00"/>
                </a:highlight>
              </a:rPr>
              <a:t> E PONTUAÇÕES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AB77B78-0479-46AD-B9CC-BC0D20B5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- Exercícios (10+10)</a:t>
            </a:r>
            <a:br>
              <a:rPr lang="pt-BR" dirty="0"/>
            </a:br>
            <a:r>
              <a:rPr lang="pt-BR" dirty="0"/>
              <a:t>- Pesquisa Orientada - Elaboração do projeto (20 pontos)</a:t>
            </a:r>
            <a:br>
              <a:rPr lang="pt-BR" dirty="0"/>
            </a:br>
            <a:r>
              <a:rPr lang="pt-BR" dirty="0"/>
              <a:t>- Participação nas ações propostas (50 pontos)</a:t>
            </a:r>
            <a:br>
              <a:rPr lang="pt-BR" dirty="0"/>
            </a:br>
            <a:r>
              <a:rPr lang="pt-BR" dirty="0"/>
              <a:t>- Participação na Ação Global dos projetos de extensão (40 pontos)</a:t>
            </a:r>
            <a:br>
              <a:rPr lang="pt-BR" dirty="0"/>
            </a:br>
            <a:r>
              <a:rPr lang="pt-BR" dirty="0"/>
              <a:t>- Relatório final 10 pontos</a:t>
            </a:r>
            <a:br>
              <a:rPr lang="pt-BR" dirty="0"/>
            </a:br>
            <a:r>
              <a:rPr lang="pt-BR" dirty="0"/>
              <a:t>- Preparatório para ENADE/Projeto Integrador (20)</a:t>
            </a:r>
            <a:br>
              <a:rPr lang="pt-BR" dirty="0"/>
            </a:br>
            <a:r>
              <a:rPr lang="pt-BR" dirty="0"/>
              <a:t>- Sala de aula invertida (20)</a:t>
            </a:r>
            <a:br>
              <a:rPr lang="pt-BR" dirty="0"/>
            </a:br>
            <a:r>
              <a:rPr lang="pt-BR" dirty="0"/>
              <a:t>- Princípios e Valores: Ética, comprometimento, responsabilidade e honestidade(20)</a:t>
            </a:r>
          </a:p>
        </p:txBody>
      </p:sp>
    </p:spTree>
    <p:extLst>
      <p:ext uri="{BB962C8B-B14F-4D97-AF65-F5344CB8AC3E}">
        <p14:creationId xmlns:p14="http://schemas.microsoft.com/office/powerpoint/2010/main" val="406466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418A4-829A-4D86-8A02-E002F09D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Áreas de atuação/ temas para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B44D54-4AAC-4B3E-85F2-AE522D52A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pt-BR" dirty="0"/>
              <a:t>Cadastro(1ª fase)</a:t>
            </a:r>
          </a:p>
          <a:p>
            <a:r>
              <a:rPr lang="pt-BR" dirty="0"/>
              <a:t>Planejamento familiar</a:t>
            </a:r>
          </a:p>
          <a:p>
            <a:r>
              <a:rPr lang="pt-BR" dirty="0"/>
              <a:t>Autocuidado de pessoas com doenças crônicas</a:t>
            </a:r>
          </a:p>
          <a:p>
            <a:r>
              <a:rPr lang="pt-BR" dirty="0"/>
              <a:t>Envelhecimento/menopausa/andropausa</a:t>
            </a:r>
          </a:p>
          <a:p>
            <a:r>
              <a:rPr lang="pt-BR" dirty="0"/>
              <a:t>Pré-natal</a:t>
            </a:r>
          </a:p>
          <a:p>
            <a:r>
              <a:rPr lang="pt-BR" dirty="0"/>
              <a:t>Preventivo do câncer de colo do útero</a:t>
            </a:r>
          </a:p>
          <a:p>
            <a:r>
              <a:rPr lang="pt-BR" dirty="0"/>
              <a:t>Imunização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9145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522A5-F34E-4C2C-B85D-71003327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114300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De acordo com o Art. 3º da referida Resolução, a Extensão na Educação Superior Brasileira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F817C8-BE7F-4391-9719-5579D4F43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3648"/>
            <a:ext cx="9010328" cy="4679107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é a atividade que se integra à matriz curricular e à organização da pesquisa, constituindo-se em processo </a:t>
            </a:r>
            <a:r>
              <a:rPr lang="pt-BR" b="1" dirty="0"/>
              <a:t>interdisciplinar</a:t>
            </a:r>
            <a:r>
              <a:rPr lang="pt-BR" dirty="0"/>
              <a:t>, político educacional, cultural, científico, tecnológico, que promove a interação transformadora entre as instituições de ensino superior e os outros setores da sociedade, por meio da produção e da aplicação do conhecimento, em articulação permanente com o ensino e a pesquisa. São atividades que envolvem alunos, professores e a comunidade. </a:t>
            </a:r>
          </a:p>
          <a:p>
            <a:r>
              <a:rPr lang="pt-BR" dirty="0"/>
              <a:t>Entende-se comunidade como qualquer indivíduo ou organização externos as instituições de ensino.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8591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277A9-CE49-4E33-A6B2-39CE5F5C3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da pesquisa projeto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5F8AA8-E28E-4A94-8417-00E08AA29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Estudo transversal, com o objetivo de “</a:t>
            </a:r>
            <a:r>
              <a:rPr lang="pt-BR" b="1" dirty="0"/>
              <a:t>Identificar as condições de vida, as necessidades de saúde, os riscos coletivos e as potencialidades do Bairro Campo d’ Água Verde, Canoinhas/SC</a:t>
            </a:r>
            <a:r>
              <a:rPr lang="pt-BR" dirty="0"/>
              <a:t>”. </a:t>
            </a:r>
          </a:p>
          <a:p>
            <a:r>
              <a:rPr lang="pt-BR" dirty="0"/>
              <a:t>Em 24/04/2022 foi submetido o projeto de pesquisa e extensão na Plataforma Brasil    para apreciação do CEP, foi aprovado em 23/05/2022. </a:t>
            </a:r>
          </a:p>
          <a:p>
            <a:r>
              <a:rPr lang="pt-BR" dirty="0"/>
              <a:t>A amostra foi composta pelos moradores das residências da rua </a:t>
            </a:r>
            <a:r>
              <a:rPr lang="pt-BR" dirty="0" err="1"/>
              <a:t>Fauri</a:t>
            </a:r>
            <a:r>
              <a:rPr lang="pt-BR" dirty="0"/>
              <a:t> de Lima, a partir da Rua Alfredo Wagner do</a:t>
            </a:r>
            <a:r>
              <a:rPr lang="pt-BR" b="1" dirty="0"/>
              <a:t> </a:t>
            </a:r>
            <a:r>
              <a:rPr lang="pt-BR" dirty="0"/>
              <a:t>bairro Campo D’ Água Verde – Canoinhas/SC,  aproximadamente 120 moradores.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7234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533CB-7D00-4457-8DB7-66646189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da pesquisa projeto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7C9B12-A648-4382-8872-362DA29AE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Foram realizaram visitas domiciliares para coleta de dados do projeto de pesquisa, preenchendo o instrumento de coleta de dados, um questionário semiestruturado e posterior mapeamento do território com os dados obtidos nas entrevistas. </a:t>
            </a:r>
          </a:p>
          <a:p>
            <a:r>
              <a:rPr lang="pt-BR" dirty="0"/>
              <a:t>Os 26 alunos foram divididos em 4 grupos, cada um realizando as atividades em diferentes períodos, matutino e vespertino, acompanhados pelo professor da disciplina, conforme agenda.</a:t>
            </a:r>
          </a:p>
        </p:txBody>
      </p:sp>
    </p:spTree>
    <p:extLst>
      <p:ext uri="{BB962C8B-B14F-4D97-AF65-F5344CB8AC3E}">
        <p14:creationId xmlns:p14="http://schemas.microsoft.com/office/powerpoint/2010/main" val="191506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C8BDD-9C0C-4EDE-912C-F3EEBAAF7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Ementa da Disciplina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61D112-4434-4C63-BFE2-540392AE3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857403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Realização de atividades de extensão prática na comunidade, seguindo os eixos norteadores - </a:t>
            </a:r>
            <a:r>
              <a:rPr lang="pt-BR" b="1" dirty="0"/>
              <a:t>Cuidado de Enfermagem na Atenção à Saúde Humana e DAMA na Comunidade</a:t>
            </a:r>
            <a:r>
              <a:rPr lang="pt-BR" dirty="0"/>
              <a:t> desenvolvendo ações de prevenção, promoção, proteção e reabilitação da saúde, tanto em nível individual quanto coletivo, de forma interdisciplinar com as Unidades Curriculares do semestre letivo, em conformidade com as DCN - Resolução nº 3, de 7 de novembro de 2001 e Resolução 573, de 31 de janeiro de 2018, que complementa o desenvolvimento das competências e habilidades  do Enfermeiro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9670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58F75-2792-443D-8D73-39A9F18B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 da pesquisa projeto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5DE405-8C3B-41B7-BE86-8E2439BCE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Nesses 4 períodos de visitas, foram realizados 93 entrevistas, e construído o mapa inteligente. Cada aluno digitou suas entrevistas no Google formulários e foi possível visualizar e discutir os resultados em sala de aula os problemas de saúde percebidos e constatados nas entrevistas, para então planejar ações de projeto de pesquisa e extensão para o próximo semestre.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9674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FCD9BD-5EE0-4A7E-B4B6-97CC1B908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da pesquisa projeto 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C29AED-EF53-49A6-A885-A1E9CF12E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Foi observado pelos alunos grande número de pessoas idosas, sozinhas no momento da entrevista com dificuldade de entender a prescrição na receita. Perceberam muita solidão e falta de interação social.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63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D5702-91BC-4988-AA6E-E9FDA02A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672F3226-18F1-425C-A3B9-77FBA0B4C1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711538"/>
            <a:ext cx="7920880" cy="423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77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CBF0A21-A0AD-4DDD-89D6-39598E6F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7ED2A5B6-BF88-4595-9B20-F14DD4DF88E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484784"/>
            <a:ext cx="4038600" cy="4525963"/>
          </a:xfrm>
          <a:prstGeom prst="rect">
            <a:avLst/>
          </a:prstGeom>
        </p:spPr>
      </p:pic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F218015-2501-4997-9056-8577249C26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3581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00842-570D-4166-B625-0130D9DF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11AF9D0-C683-4931-A8F7-B4F98DCD849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63809"/>
            <a:ext cx="4038600" cy="3998745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5EB7ED-76EC-4833-AB7A-F777327C91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963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C585F-795F-4F4E-B1DF-44A67C81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BEA46C5-AD34-45CB-BBC3-4B2D364D5CE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964298"/>
            <a:ext cx="4038600" cy="3797766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7BECA5-516D-4D0D-A4D3-F8619443CC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28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69F79-6FBB-4C35-87E9-CF75AB56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F9A30F-45C2-498E-A6C5-91F9909831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971ADBF-C747-4EE8-86AC-AF71DB48B4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74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7030A0"/>
                </a:solidFill>
              </a:rPr>
              <a:t>OBJETIVO GERAL DA DISCIPLINA PEI</a:t>
            </a:r>
            <a:br>
              <a:rPr lang="pt-BR" b="1" dirty="0">
                <a:solidFill>
                  <a:srgbClr val="7030A0"/>
                </a:solidFill>
              </a:rPr>
            </a:br>
            <a:endParaRPr lang="pt-BR" b="1" dirty="0">
              <a:solidFill>
                <a:srgbClr val="7030A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t-BR" sz="3300" dirty="0"/>
              <a:t>Propiciar ao acadêmico a inter-relação entre o conteúdo teórico e prático aprendidos na graduação e a vivência real no cotidiano da comunidade.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422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35152"/>
            <a:ext cx="7886700" cy="994172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7030A0"/>
                </a:solidFill>
              </a:rPr>
              <a:t>OBJETIVOS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1744265"/>
            <a:ext cx="8686800" cy="412041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pt-BR" dirty="0"/>
          </a:p>
          <a:p>
            <a:pPr lvl="0" fontAlgn="base"/>
            <a:r>
              <a:rPr lang="pt-BR" sz="2400" dirty="0"/>
              <a:t>Aproximar os acadêmicos da população por meio da extensão universitária.</a:t>
            </a:r>
          </a:p>
          <a:p>
            <a:pPr lvl="0" fontAlgn="base"/>
            <a:r>
              <a:rPr lang="pt-BR" sz="2400" dirty="0"/>
              <a:t>Levar à comunidade de forma dinâmica e interativa, ações, serviços de saúde e lazer contribuindo para melhoria da qualidade de vida da população de Canoinhas e arredores.</a:t>
            </a:r>
          </a:p>
          <a:p>
            <a:pPr lvl="0" fontAlgn="base"/>
            <a:r>
              <a:rPr lang="pt-BR" sz="2400" dirty="0"/>
              <a:t>Compreender a importância do trabalho em equipe, por meio do planejamento de ações, analise da realidade local, propondo ações sobre as condições sanitárias da comunidade.</a:t>
            </a:r>
          </a:p>
          <a:p>
            <a:pPr lvl="0" fontAlgn="base"/>
            <a:r>
              <a:rPr lang="pt-BR" sz="2400" dirty="0"/>
              <a:t> Possibilitar ao estudante a inserção no território de práticas do Sistema Único de Saúde no campo da atenção primária de saúde.</a:t>
            </a:r>
          </a:p>
        </p:txBody>
      </p:sp>
    </p:spTree>
    <p:extLst>
      <p:ext uri="{BB962C8B-B14F-4D97-AF65-F5344CB8AC3E}">
        <p14:creationId xmlns:p14="http://schemas.microsoft.com/office/powerpoint/2010/main" val="197984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4063E-3D4E-4D3C-8D78-A238AEDB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COMPETÊNCIAS – Diretrizes Curriculares Nacionais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8B30B9-4C42-4933-A808-C8A274BC9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Desenvolver a </a:t>
            </a:r>
            <a:r>
              <a:rPr lang="pt-BR" b="1" dirty="0"/>
              <a:t>prática de enfermagem </a:t>
            </a:r>
            <a:r>
              <a:rPr lang="pt-BR" dirty="0"/>
              <a:t>pautada pelo pensamento crítico, raciocínio clínico, promovendo o acolhimento e a comunicação efetiva com usuários, familiares e comunidades; </a:t>
            </a:r>
          </a:p>
          <a:p>
            <a:r>
              <a:rPr lang="pt-BR" b="1" dirty="0"/>
              <a:t>Desenvolver ações </a:t>
            </a:r>
            <a:r>
              <a:rPr lang="pt-BR" dirty="0"/>
              <a:t>de prevenção, promoção, proteção e reabilitação da saúde, tanto em nível individual quanto coletivo. </a:t>
            </a:r>
          </a:p>
        </p:txBody>
      </p:sp>
    </p:spTree>
    <p:extLst>
      <p:ext uri="{BB962C8B-B14F-4D97-AF65-F5344CB8AC3E}">
        <p14:creationId xmlns:p14="http://schemas.microsoft.com/office/powerpoint/2010/main" val="3994598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F02D2-D9ED-4AD9-8B87-E02EC1DB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br>
              <a:rPr lang="pt-BR" sz="2400" b="1" dirty="0">
                <a:solidFill>
                  <a:prstClr val="black"/>
                </a:solidFill>
              </a:rPr>
            </a:br>
            <a:r>
              <a:rPr lang="pt-BR" sz="2400" b="1" dirty="0">
                <a:solidFill>
                  <a:prstClr val="black"/>
                </a:solidFill>
              </a:rPr>
              <a:t>RESOLUÇÃO Nº 7, DE 18 DE DEZEMBRO DE 2018-</a:t>
            </a:r>
            <a:r>
              <a:rPr lang="pt-BR" sz="2400" b="1" dirty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prstClr val="black"/>
                </a:solidFill>
              </a:rPr>
              <a:t>MINISTÉRIO DA EDUCAÇÃO - CONSELHO NACIONAL DE EDUCAÇÃO - CÂMARA DE EDUCAÇÃO SUPERIOR -</a:t>
            </a:r>
            <a:r>
              <a:rPr lang="pt-BR" sz="2400" b="1" dirty="0">
                <a:solidFill>
                  <a:srgbClr val="FF0000"/>
                </a:solidFill>
              </a:rPr>
              <a:t> Art. 4º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B919CB-25A5-4A83-968C-5F2F876BC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As atividades de extensão devem compor, no mínimo, 10% (dez por cento) do total da carga horária curricular estudantil dos cursos de graduação, as quais deverão fazer parte da matriz curricular dos cursos;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537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335838" cy="1806799"/>
          </a:xfrm>
        </p:spPr>
        <p:txBody>
          <a:bodyPr>
            <a:no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prstClr val="black"/>
                </a:solidFill>
                <a:ea typeface="+mn-ea"/>
                <a:cs typeface="+mn-cs"/>
              </a:rPr>
              <a:t> RESOLUÇÃO Nº 7, DE 18 DE DEZEMBRO DE 2018-</a:t>
            </a:r>
            <a:r>
              <a:rPr lang="pt-BR" sz="2400" b="1" dirty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prstClr val="black"/>
                </a:solidFill>
              </a:rPr>
              <a:t>MINISTÉRIO DA EDUCAÇÃO - CONSELHO NACIONAL DE EDUCAÇÃO - CÂMARA DE EDUCAÇÃO SUPERIOR -</a:t>
            </a:r>
            <a:r>
              <a:rPr lang="pt-BR" sz="2400" b="1" dirty="0">
                <a:solidFill>
                  <a:srgbClr val="FF0000"/>
                </a:solidFill>
              </a:rPr>
              <a:t> Art. 8º </a:t>
            </a:r>
            <a:br>
              <a:rPr lang="pt-BR" sz="2400" dirty="0">
                <a:solidFill>
                  <a:prstClr val="black"/>
                </a:solidFill>
                <a:ea typeface="+mn-ea"/>
                <a:cs typeface="+mn-cs"/>
              </a:rPr>
            </a:b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4464496"/>
          </a:xfrm>
        </p:spPr>
        <p:txBody>
          <a:bodyPr>
            <a:noAutofit/>
          </a:bodyPr>
          <a:lstStyle/>
          <a:p>
            <a:r>
              <a:rPr lang="pt-BR" dirty="0"/>
              <a:t>As atividades extensionistas, segundo sua caracterização nos projetos políticos pedagógicos dos cursos, se inserem nas seguintes modalidades: </a:t>
            </a:r>
          </a:p>
          <a:p>
            <a:r>
              <a:rPr lang="pt-BR" dirty="0"/>
              <a:t>I - programas; </a:t>
            </a:r>
          </a:p>
          <a:p>
            <a:r>
              <a:rPr lang="pt-BR" dirty="0"/>
              <a:t>II - projetos; </a:t>
            </a:r>
          </a:p>
          <a:p>
            <a:r>
              <a:rPr lang="pt-BR" dirty="0"/>
              <a:t>III - cursos e oficinas; </a:t>
            </a:r>
          </a:p>
          <a:p>
            <a:r>
              <a:rPr lang="pt-BR" dirty="0"/>
              <a:t>IV - eventos; (Ação global)</a:t>
            </a:r>
          </a:p>
          <a:p>
            <a:r>
              <a:rPr lang="pt-BR" dirty="0"/>
              <a:t>V - prestação de serviços</a:t>
            </a:r>
          </a:p>
        </p:txBody>
      </p:sp>
    </p:spTree>
    <p:extLst>
      <p:ext uri="{BB962C8B-B14F-4D97-AF65-F5344CB8AC3E}">
        <p14:creationId xmlns:p14="http://schemas.microsoft.com/office/powerpoint/2010/main" val="225787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A648A9-9D21-491F-88D4-5B49B58A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Sugestões do estudo dirigido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2A2365-37A9-4FC7-A4DF-566097B1F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t-BR" i="1" dirty="0"/>
              <a:t>alimentação gestacional equilibrada, </a:t>
            </a:r>
          </a:p>
          <a:p>
            <a:pPr lvl="0"/>
            <a:r>
              <a:rPr lang="pt-BR" i="1" dirty="0"/>
              <a:t>alimentação saudável;</a:t>
            </a:r>
          </a:p>
          <a:p>
            <a:pPr lvl="0"/>
            <a:r>
              <a:rPr lang="pt-BR" dirty="0"/>
              <a:t>saúde e o bem estar dos idosos;</a:t>
            </a:r>
          </a:p>
          <a:p>
            <a:pPr lvl="0"/>
            <a:r>
              <a:rPr lang="pt-BR" dirty="0"/>
              <a:t>coleta e separação do lixo; </a:t>
            </a:r>
          </a:p>
          <a:p>
            <a:pPr lvl="0"/>
            <a:r>
              <a:rPr lang="pt-BR" dirty="0"/>
              <a:t>prevenção da gravidez na adolescência; </a:t>
            </a:r>
          </a:p>
          <a:p>
            <a:pPr lvl="0"/>
            <a:r>
              <a:rPr lang="pt-BR" dirty="0"/>
              <a:t>divulgação e incentivo das vacinas;</a:t>
            </a:r>
          </a:p>
          <a:p>
            <a:pPr lvl="0"/>
            <a:r>
              <a:rPr lang="pt-BR" dirty="0"/>
              <a:t>ações educativas de promoção de saúde(Ações de combate a dengue)</a:t>
            </a:r>
          </a:p>
          <a:p>
            <a:pPr lvl="0"/>
            <a:r>
              <a:rPr lang="pt-BR" dirty="0"/>
              <a:t>ação educativa sobre preventivo do câncer do colo do útero </a:t>
            </a:r>
          </a:p>
          <a:p>
            <a:pPr lvl="0"/>
            <a:r>
              <a:rPr lang="pt-BR" dirty="0"/>
              <a:t>facilitar a organização segura e adequada dos medicamentos dos idosos. </a:t>
            </a:r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9589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DD04B-5E64-4509-A17F-50DAC51AE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1ª aula - 04/08/2022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762B05-9902-445E-94FC-D3C0E984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Apresentar e discutir o plano de ensino</a:t>
            </a:r>
            <a:br>
              <a:rPr lang="pt-BR" dirty="0"/>
            </a:br>
            <a:r>
              <a:rPr lang="pt-BR" dirty="0"/>
              <a:t>Discutir conceitos de extensão e pesquisa.</a:t>
            </a:r>
            <a:br>
              <a:rPr lang="pt-BR" dirty="0"/>
            </a:br>
            <a:r>
              <a:rPr lang="pt-BR" dirty="0"/>
              <a:t>Apresentar os resultados do Projeto de pesquisa e extensão "Conhecendo o território e produzindo cuidados de enfermagem"</a:t>
            </a:r>
            <a:br>
              <a:rPr lang="pt-BR" dirty="0"/>
            </a:br>
            <a:r>
              <a:rPr lang="pt-BR" dirty="0"/>
              <a:t>Exercício-Listar problemas de saúde com o olhar para os resultados apresentados (10 pontos).</a:t>
            </a:r>
            <a:br>
              <a:rPr lang="pt-BR" dirty="0"/>
            </a:br>
            <a:r>
              <a:rPr lang="pt-BR" dirty="0"/>
              <a:t>Ler o texto selecionado e socializar com os colegas- Exercício continuar a lista de possibilidades de ações educativas para elaboração do projeto de extensão.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706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1371</Words>
  <Application>Microsoft Office PowerPoint</Application>
  <PresentationFormat>Apresentação na tela (4:3)</PresentationFormat>
  <Paragraphs>89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Arial</vt:lpstr>
      <vt:lpstr>Calibri</vt:lpstr>
      <vt:lpstr>Tema do Office</vt:lpstr>
      <vt:lpstr>Projeto de extensão integrado II- PEI-2</vt:lpstr>
      <vt:lpstr>Ementa da Disciplina</vt:lpstr>
      <vt:lpstr>OBJETIVO GERAL DA DISCIPLINA PEI </vt:lpstr>
      <vt:lpstr>OBJETIVOS ESPECÍFICOS</vt:lpstr>
      <vt:lpstr>COMPETÊNCIAS – Diretrizes Curriculares Nacionais</vt:lpstr>
      <vt:lpstr> RESOLUÇÃO Nº 7, DE 18 DE DEZEMBRO DE 2018- MINISTÉRIO DA EDUCAÇÃO - CONSELHO NACIONAL DE EDUCAÇÃO - CÂMARA DE EDUCAÇÃO SUPERIOR - Art. 4º </vt:lpstr>
      <vt:lpstr> RESOLUÇÃO Nº 7, DE 18 DE DEZEMBRO DE 2018- MINISTÉRIO DA EDUCAÇÃO - CONSELHO NACIONAL DE EDUCAÇÃO - CÂMARA DE EDUCAÇÃO SUPERIOR - Art. 8º  </vt:lpstr>
      <vt:lpstr>Sugestões do estudo dirigido</vt:lpstr>
      <vt:lpstr>1ª aula - 04/08/2022</vt:lpstr>
      <vt:lpstr>1ª aula  04/08/2022</vt:lpstr>
      <vt:lpstr>2ª aula 11/07/2021</vt:lpstr>
      <vt:lpstr>2ª aula - 11/07/2021</vt:lpstr>
      <vt:lpstr>3ª aula 16/08/2022</vt:lpstr>
      <vt:lpstr>Elaborar cronograma com alunos</vt:lpstr>
      <vt:lpstr>ATIVIDADES E PONTUAÇÕES</vt:lpstr>
      <vt:lpstr>Áreas de atuação/ temas para saúde</vt:lpstr>
      <vt:lpstr>De acordo com o Art. 3º da referida Resolução, a Extensão na Educação Superior Brasileira</vt:lpstr>
      <vt:lpstr>Resultados da pesquisa projeto 1</vt:lpstr>
      <vt:lpstr>Resultados da pesquisa projeto 1</vt:lpstr>
      <vt:lpstr>Resultado da pesquisa projeto 1</vt:lpstr>
      <vt:lpstr>Resultados da pesquisa projeto !</vt:lpstr>
      <vt:lpstr>Resultados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TÉCNICA DAMA CURSO TÉCNICO EM ENFERMAGEM</dc:title>
  <dc:creator>Administrador</dc:creator>
  <cp:lastModifiedBy>Cliente</cp:lastModifiedBy>
  <cp:revision>33</cp:revision>
  <dcterms:created xsi:type="dcterms:W3CDTF">2018-07-09T17:23:11Z</dcterms:created>
  <dcterms:modified xsi:type="dcterms:W3CDTF">2022-08-02T17:32:09Z</dcterms:modified>
</cp:coreProperties>
</file>