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82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1" r:id="rId16"/>
    <p:sldId id="283" r:id="rId17"/>
    <p:sldId id="262" r:id="rId18"/>
    <p:sldId id="274" r:id="rId19"/>
    <p:sldId id="275" r:id="rId20"/>
    <p:sldId id="276" r:id="rId21"/>
    <p:sldId id="263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CC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5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8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88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5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28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67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07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1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FAB893-528D-42A4-B8FA-294EC28C6B0C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D7027929-BBDA-4BFE-A882-ED0B0930A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8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4C8B9-0188-5A4B-0090-2BFA511E3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2014330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Técnicas de Spa</a:t>
            </a:r>
            <a:br>
              <a:rPr lang="pt-BR" dirty="0">
                <a:latin typeface="Algerian" panose="04020705040A02060702" pitchFamily="82" charset="0"/>
              </a:rPr>
            </a:b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049D-D96A-45B5-C0E5-989E78D9B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1060" y="5552661"/>
            <a:ext cx="4200939" cy="622851"/>
          </a:xfrm>
        </p:spPr>
        <p:txBody>
          <a:bodyPr/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Caroline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B7C137-0241-ABE5-6F51-037DB9D9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08" y="1592641"/>
            <a:ext cx="5513184" cy="36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294C62-504B-5299-4B94-EE719159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Verde:</a:t>
            </a:r>
            <a:r>
              <a:rPr lang="pt-BR" dirty="0">
                <a:solidFill>
                  <a:srgbClr val="00B050"/>
                </a:solidFill>
              </a:rPr>
              <a:t> É uma cor associada à natureza, tranquilidade, equilíbrio e saúde. </a:t>
            </a:r>
          </a:p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atuação: </a:t>
            </a:r>
            <a:r>
              <a:rPr lang="pt-BR" dirty="0">
                <a:solidFill>
                  <a:srgbClr val="00B050"/>
                </a:solidFill>
              </a:rPr>
              <a:t>problemas cardíacos, dores de cabeça e insônias. É uma cor referente ao </a:t>
            </a:r>
            <a:r>
              <a:rPr lang="pt-BR" u="sng" dirty="0">
                <a:solidFill>
                  <a:srgbClr val="00B050"/>
                </a:solidFill>
              </a:rPr>
              <a:t>chakra cardíaco</a:t>
            </a:r>
            <a:r>
              <a:rPr lang="pt-BR" dirty="0">
                <a:solidFill>
                  <a:srgbClr val="00B050"/>
                </a:solidFill>
              </a:rPr>
              <a:t>, que comanda o coração e o sistema circulatório.</a:t>
            </a:r>
          </a:p>
        </p:txBody>
      </p:sp>
    </p:spTree>
    <p:extLst>
      <p:ext uri="{BB962C8B-B14F-4D97-AF65-F5344CB8AC3E}">
        <p14:creationId xmlns:p14="http://schemas.microsoft.com/office/powerpoint/2010/main" val="112798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A605ED-11B2-914C-CE5A-B86BAC28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r>
              <a:rPr lang="pt-B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Azul:</a:t>
            </a:r>
            <a:r>
              <a:rPr lang="pt-BR" dirty="0">
                <a:solidFill>
                  <a:srgbClr val="00B0F0"/>
                </a:solidFill>
              </a:rPr>
              <a:t> É uma cor relaxante, que traz paz, serenidade e promove a meditação. </a:t>
            </a:r>
          </a:p>
          <a:p>
            <a:r>
              <a:rPr lang="pt-B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</a:t>
            </a:r>
            <a:r>
              <a:rPr lang="pt-BR" dirty="0">
                <a:solidFill>
                  <a:srgbClr val="00B0F0"/>
                </a:solidFill>
              </a:rPr>
              <a:t>: baixa a pressão arterial, tem função analgésica . Corresponde ao </a:t>
            </a:r>
            <a:r>
              <a:rPr lang="pt-BR" u="sng" dirty="0">
                <a:solidFill>
                  <a:srgbClr val="00B0F0"/>
                </a:solidFill>
              </a:rPr>
              <a:t>chakra laríngeo</a:t>
            </a:r>
            <a:r>
              <a:rPr lang="pt-BR" dirty="0">
                <a:solidFill>
                  <a:srgbClr val="00B0F0"/>
                </a:solidFill>
              </a:rPr>
              <a:t>, que atua no sistema respiratório e faz a gestão da expressão verbal.</a:t>
            </a:r>
          </a:p>
        </p:txBody>
      </p:sp>
    </p:spTree>
    <p:extLst>
      <p:ext uri="{BB962C8B-B14F-4D97-AF65-F5344CB8AC3E}">
        <p14:creationId xmlns:p14="http://schemas.microsoft.com/office/powerpoint/2010/main" val="100700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52DAD7-2F78-7E6D-0CF0-FC8A5778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843"/>
            <a:ext cx="10515600" cy="5607120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Índigo:</a:t>
            </a:r>
            <a:r>
              <a:rPr lang="pt-BR" dirty="0">
                <a:solidFill>
                  <a:srgbClr val="0000CC"/>
                </a:solidFill>
              </a:rPr>
              <a:t> É uma cor que simboliza a intuição e a compreensão. </a:t>
            </a:r>
          </a:p>
          <a:p>
            <a:r>
              <a:rPr lang="pt-B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atuação: </a:t>
            </a:r>
            <a:r>
              <a:rPr lang="pt-BR" dirty="0">
                <a:solidFill>
                  <a:srgbClr val="0000CC"/>
                </a:solidFill>
              </a:rPr>
              <a:t>purifica o sangue e tem um efeito anestésico e coagulante. É representada pelo </a:t>
            </a:r>
            <a:r>
              <a:rPr lang="pt-BR" u="sng" dirty="0">
                <a:solidFill>
                  <a:srgbClr val="0000CC"/>
                </a:solidFill>
              </a:rPr>
              <a:t>chakra frontal</a:t>
            </a:r>
            <a:r>
              <a:rPr lang="pt-BR" dirty="0">
                <a:solidFill>
                  <a:srgbClr val="0000CC"/>
                </a:solidFill>
              </a:rPr>
              <a:t>, localizado no centro da testa e que controla o sistema nervoso.</a:t>
            </a:r>
          </a:p>
        </p:txBody>
      </p:sp>
    </p:spTree>
    <p:extLst>
      <p:ext uri="{BB962C8B-B14F-4D97-AF65-F5344CB8AC3E}">
        <p14:creationId xmlns:p14="http://schemas.microsoft.com/office/powerpoint/2010/main" val="280704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3480-6B75-29FC-2E88-5F50D3C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pt-BR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Violeta: </a:t>
            </a:r>
            <a:r>
              <a:rPr lang="pt-BR" dirty="0">
                <a:solidFill>
                  <a:srgbClr val="993366"/>
                </a:solidFill>
              </a:rPr>
              <a:t>É uma cor relacionada com a estabilidade e paz na consciência. Promove a concentração e eleva a autoestima. </a:t>
            </a:r>
          </a:p>
          <a:p>
            <a:r>
              <a:rPr lang="pt-BR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atuação: </a:t>
            </a:r>
            <a:r>
              <a:rPr lang="pt-BR" dirty="0">
                <a:solidFill>
                  <a:srgbClr val="993366"/>
                </a:solidFill>
              </a:rPr>
              <a:t>acalma os nervos e os músculos do corpo, e elimina infeções e inflamações. O </a:t>
            </a:r>
            <a:r>
              <a:rPr lang="pt-BR" u="sng" dirty="0">
                <a:solidFill>
                  <a:srgbClr val="993366"/>
                </a:solidFill>
              </a:rPr>
              <a:t>chakra correspondente é o coronário</a:t>
            </a:r>
            <a:r>
              <a:rPr lang="pt-BR" dirty="0">
                <a:solidFill>
                  <a:srgbClr val="993366"/>
                </a:solidFill>
              </a:rPr>
              <a:t>, localizado no alto da cabeça e que está relacionado com a concentração e espiritualidade.</a:t>
            </a:r>
          </a:p>
        </p:txBody>
      </p:sp>
    </p:spTree>
    <p:extLst>
      <p:ext uri="{BB962C8B-B14F-4D97-AF65-F5344CB8AC3E}">
        <p14:creationId xmlns:p14="http://schemas.microsoft.com/office/powerpoint/2010/main" val="390614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3F94-84F3-3C0E-77FD-26C87521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53070" cy="5200787"/>
          </a:xfrm>
        </p:spPr>
        <p:txBody>
          <a:bodyPr/>
          <a:lstStyle/>
          <a:p>
            <a:r>
              <a:rPr lang="pt-BR" sz="2800" dirty="0">
                <a:latin typeface="Algerian" panose="04020705040A02060702" pitchFamily="82" charset="0"/>
              </a:rPr>
              <a:t>Tabela de cores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FFFCE48-CA91-5ED0-000E-E6EEA0767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2"/>
          <a:stretch/>
        </p:blipFill>
        <p:spPr>
          <a:xfrm>
            <a:off x="4572000" y="210428"/>
            <a:ext cx="6520069" cy="57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7EF5-AFC1-25EB-ED64-348D8DB9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Os 7 </a:t>
            </a:r>
            <a:r>
              <a:rPr lang="pt-BR" dirty="0" err="1">
                <a:latin typeface="Algerian" panose="04020705040A02060702" pitchFamily="82" charset="0"/>
              </a:rPr>
              <a:t>chakras</a:t>
            </a:r>
            <a:r>
              <a:rPr lang="pt-BR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050EEE-1DED-5F5F-73C7-0C2EC209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27" y="657741"/>
            <a:ext cx="4305299" cy="43052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4E1699B-FC69-FC3B-DA23-128C2572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514888"/>
            <a:ext cx="51149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840DFDE-CC44-C9D4-4622-974AD8871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315" y="471038"/>
            <a:ext cx="10771369" cy="52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CC8D0-59F1-0EFC-B927-96B42C16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pt-BR" dirty="0"/>
              <a:t>Uso da terapia na pratica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ACCACC-09BA-29FC-D1D0-D1258169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29" y="1845613"/>
            <a:ext cx="9161809" cy="32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C94FA-C6B2-E5A2-AA7D-D4211B20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Cromoterapia em SPA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34491-BDBE-DAE2-1651-CAB8B425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690689"/>
            <a:ext cx="11102009" cy="1460499"/>
          </a:xfrm>
        </p:spPr>
        <p:txBody>
          <a:bodyPr/>
          <a:lstStyle/>
          <a:p>
            <a:r>
              <a:rPr lang="pt-BR" sz="1600" dirty="0"/>
              <a:t>Atualmente a cromoterapia vem ganhando espaço junto aos Spas do mundo todo, onde as cores são estudadas e adotadas desde a pintura das paredes dos ambientes, criando um clima, com um determinado objetivo. </a:t>
            </a:r>
          </a:p>
          <a:p>
            <a:r>
              <a:rPr lang="pt-BR" sz="1600" dirty="0"/>
              <a:t>Toda banheira, hidromassagem ou ofurô com a tecnologia de cromoterapia tem iluminadores de LED na parte interna. Essas luzes são acesas durante o banho e vão trocando de cores, sendo que cada cor cumpre com o objetivo de estimular sensações específicas.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CF5DF3-462B-7717-ED01-A0F3E140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91" y="3048001"/>
            <a:ext cx="609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18F2FB3-4160-2873-B2B5-122DAE77A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21" y="383191"/>
            <a:ext cx="4989030" cy="24945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4C8C91-BDDA-3D3D-9AD6-ED1B38E5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2" y="383191"/>
            <a:ext cx="5156218" cy="51562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AC1AE8-E1DF-0937-4159-CD00AD14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18" y="2877706"/>
            <a:ext cx="4167809" cy="27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878F2A4-DC5D-2D9C-69DC-42190B128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24"/>
          <a:stretch/>
        </p:blipFill>
        <p:spPr>
          <a:xfrm>
            <a:off x="3182386" y="781740"/>
            <a:ext cx="5643562" cy="49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0BAEE0F-080C-D80C-DA38-1F6CBEECD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698" y="473902"/>
            <a:ext cx="9182604" cy="54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D8030-4329-7304-F833-E593E450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Algerian" panose="04020705040A02060702" pitchFamily="82" charset="0"/>
              </a:rPr>
              <a:t>Instrumentos em clinica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78EDB5-8884-434C-5FE1-6B267D60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2" y="139839"/>
            <a:ext cx="5740468" cy="57404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7DD880-8CCB-BE83-D2A6-FA26B4CB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05" y="3448879"/>
            <a:ext cx="3647142" cy="24314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DFB064-54C9-7F9F-8388-22C30CC2E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823" y="1482090"/>
            <a:ext cx="1320506" cy="17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6C101-3194-2860-63E3-57EDB6E0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616161"/>
                </a:solidFill>
                <a:effectLst/>
                <a:latin typeface="Open Sans" panose="020B0606030504020204" pitchFamily="34" charset="0"/>
              </a:rPr>
              <a:t>água </a:t>
            </a:r>
            <a:r>
              <a:rPr lang="pt-BR" b="1" i="0" dirty="0" err="1">
                <a:solidFill>
                  <a:srgbClr val="616161"/>
                </a:solidFill>
                <a:effectLst/>
                <a:latin typeface="Open Sans" panose="020B0606030504020204" pitchFamily="34" charset="0"/>
              </a:rPr>
              <a:t>solarizada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6277D-762E-7D60-5988-329A56B6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3756"/>
            <a:ext cx="6824870" cy="4361416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O processo chama-se água </a:t>
            </a:r>
            <a:r>
              <a:rPr lang="pt-BR" sz="2000" dirty="0" err="1"/>
              <a:t>solarizada</a:t>
            </a:r>
            <a:r>
              <a:rPr lang="pt-BR" sz="2000" dirty="0"/>
              <a:t> e só faz bem</a:t>
            </a:r>
          </a:p>
          <a:p>
            <a:endParaRPr lang="pt-BR" sz="2000" dirty="0"/>
          </a:p>
          <a:p>
            <a:r>
              <a:rPr lang="pt-BR" sz="2000" dirty="0"/>
              <a:t>Para fazer a água </a:t>
            </a:r>
            <a:r>
              <a:rPr lang="pt-BR" sz="2000" dirty="0" err="1"/>
              <a:t>solarizada</a:t>
            </a:r>
            <a:r>
              <a:rPr lang="pt-BR" sz="2000" dirty="0"/>
              <a:t> use garrafas de vidro coloridas</a:t>
            </a:r>
          </a:p>
          <a:p>
            <a:r>
              <a:rPr lang="pt-BR" sz="2000" dirty="0"/>
              <a:t>Use sempre água filtrada, ou da fonte, e não encha a garrafa até a boca</a:t>
            </a:r>
          </a:p>
          <a:p>
            <a:r>
              <a:rPr lang="pt-BR" sz="2000" dirty="0"/>
              <a:t>Coloque a garrafa no sol (entre 8h e 11h) para energizar a água (quando estiver nublado deixe a manhã toda)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626960-4921-96A9-B693-F759F9D5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943" y="1388164"/>
            <a:ext cx="3797576" cy="30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95CF0-0729-5DD3-27DB-26319994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latin typeface="Algerian" panose="04020705040A02060702" pitchFamily="82" charset="0"/>
              </a:rPr>
              <a:t>A cromoterapia no tratamento de outros males do corpo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C7A87-40AD-5276-C63E-A8D7C1C6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/>
          <a:lstStyle/>
          <a:p>
            <a:r>
              <a:rPr lang="pt-BR" sz="2000" b="1" dirty="0"/>
              <a:t>ANEMIA: </a:t>
            </a:r>
            <a:r>
              <a:rPr lang="pt-BR" sz="2000" dirty="0"/>
              <a:t>respire e consuma alimentos da cor vermelha. Aplique luz vermelha na sola de cada pé por cinco minutos, prosseguindo pelo mesmo período pela barriga da perna, joelhos, coxas e base da coluna. Encerre a aplicação, com a irradiação da cor verde ou azul, por alguns minutos. Beba diariamente água </a:t>
            </a:r>
            <a:r>
              <a:rPr lang="pt-BR" sz="2000" dirty="0" err="1"/>
              <a:t>solarizada</a:t>
            </a:r>
            <a:r>
              <a:rPr lang="pt-BR" sz="2000" dirty="0"/>
              <a:t> vermelha.</a:t>
            </a:r>
          </a:p>
          <a:p>
            <a:r>
              <a:rPr lang="pt-BR" sz="2000" b="1" dirty="0"/>
              <a:t>ANSIEDADE: </a:t>
            </a:r>
            <a:r>
              <a:rPr lang="pt-BR" sz="2000" dirty="0"/>
              <a:t>tome banhos de luzes azul e verde, no corpo todo, e beba água </a:t>
            </a:r>
            <a:r>
              <a:rPr lang="pt-BR" sz="2000" dirty="0" err="1"/>
              <a:t>solarizada</a:t>
            </a:r>
            <a:r>
              <a:rPr lang="pt-BR" sz="2000" dirty="0"/>
              <a:t>.</a:t>
            </a:r>
          </a:p>
          <a:p>
            <a:r>
              <a:rPr lang="pt-BR" sz="2000" b="1" dirty="0"/>
              <a:t>ASMA: </a:t>
            </a:r>
            <a:r>
              <a:rPr lang="pt-BR" sz="2000" dirty="0"/>
              <a:t>respire, tome água na cor laranja e tenha uma atitude mental positiva e otimista. Aplique a cor laranja no peito e na garganta, por 10 minutos. Quando apresentar melhoras, use a luz azul na garganta por 15 minutos.</a:t>
            </a:r>
          </a:p>
          <a:p>
            <a:r>
              <a:rPr lang="pt-BR" sz="2000" b="1" dirty="0"/>
              <a:t>AZIA:</a:t>
            </a:r>
            <a:r>
              <a:rPr lang="pt-BR" sz="2000" dirty="0"/>
              <a:t> tome banhos de luzes amarela e verde, localizados.</a:t>
            </a:r>
          </a:p>
        </p:txBody>
      </p:sp>
    </p:spTree>
    <p:extLst>
      <p:ext uri="{BB962C8B-B14F-4D97-AF65-F5344CB8AC3E}">
        <p14:creationId xmlns:p14="http://schemas.microsoft.com/office/powerpoint/2010/main" val="283903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CAF80-4649-3223-9209-78CBEA5D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r>
              <a:rPr lang="pt-BR" sz="1800" b="1" dirty="0"/>
              <a:t>BRONQUITE: </a:t>
            </a:r>
            <a:r>
              <a:rPr lang="pt-BR" sz="1800" dirty="0"/>
              <a:t>respire a cor laranja e tome suco de limão e laranja. Aplique a luz laranja no estômago e abdômen, por 10 a 15 minutos.</a:t>
            </a:r>
          </a:p>
          <a:p>
            <a:r>
              <a:rPr lang="pt-BR" sz="1800" b="1" dirty="0"/>
              <a:t>CANSAÇO: </a:t>
            </a:r>
            <a:r>
              <a:rPr lang="pt-BR" sz="1800" dirty="0"/>
              <a:t>tome banhos de luzes azul e verde no corpo todo.</a:t>
            </a:r>
          </a:p>
          <a:p>
            <a:r>
              <a:rPr lang="pt-BR" sz="1800" b="1" dirty="0"/>
              <a:t>COCEIRA: </a:t>
            </a:r>
            <a:r>
              <a:rPr lang="pt-BR" sz="1800" dirty="0"/>
              <a:t>tome banhos de luzes azul e verde ou faça compressas com água </a:t>
            </a:r>
            <a:r>
              <a:rPr lang="pt-BR" sz="1800" dirty="0" err="1"/>
              <a:t>solarizada</a:t>
            </a:r>
            <a:r>
              <a:rPr lang="pt-BR" sz="1800" dirty="0"/>
              <a:t>.</a:t>
            </a:r>
          </a:p>
          <a:p>
            <a:r>
              <a:rPr lang="pt-BR" sz="1800" b="1" dirty="0"/>
              <a:t>CONSTIPAÇÃO:</a:t>
            </a:r>
            <a:r>
              <a:rPr lang="pt-BR" sz="1800" dirty="0"/>
              <a:t> respire e tome pequenas quantidades de água </a:t>
            </a:r>
            <a:r>
              <a:rPr lang="pt-BR" sz="1800" dirty="0" err="1"/>
              <a:t>solarizada</a:t>
            </a:r>
            <a:r>
              <a:rPr lang="pt-BR" sz="1800" dirty="0"/>
              <a:t> amarela. Aplique luz amarela no estômago e abdômen, durante 20 minutos, à noite e pela manhã.</a:t>
            </a:r>
          </a:p>
          <a:p>
            <a:r>
              <a:rPr lang="pt-BR" sz="1800" b="1" dirty="0"/>
              <a:t>CORTES:</a:t>
            </a:r>
            <a:r>
              <a:rPr lang="pt-BR" sz="1800" dirty="0"/>
              <a:t> aplique água </a:t>
            </a:r>
            <a:r>
              <a:rPr lang="pt-BR" sz="1800" dirty="0" err="1"/>
              <a:t>solarizada</a:t>
            </a:r>
            <a:r>
              <a:rPr lang="pt-BR" sz="1800" dirty="0"/>
              <a:t> ou banhos de luz índigo para estancar a hemorragia.</a:t>
            </a:r>
          </a:p>
          <a:p>
            <a:r>
              <a:rPr lang="pt-BR" sz="1800" b="1" dirty="0"/>
              <a:t>DOR DE CABEÇA: </a:t>
            </a:r>
            <a:r>
              <a:rPr lang="pt-BR" sz="1800" dirty="0"/>
              <a:t>tome banho de luz azul, localizado e beba água </a:t>
            </a:r>
            <a:r>
              <a:rPr lang="pt-BR" sz="1800" dirty="0" err="1"/>
              <a:t>solarizada</a:t>
            </a:r>
            <a:r>
              <a:rPr lang="pt-BR" sz="1800" dirty="0"/>
              <a:t>, quantas vezes for necessário.</a:t>
            </a:r>
          </a:p>
          <a:p>
            <a:r>
              <a:rPr lang="pt-BR" sz="1800" b="1" dirty="0"/>
              <a:t>DOR DE GARGANTA: </a:t>
            </a:r>
            <a:r>
              <a:rPr lang="pt-BR" sz="1800" dirty="0"/>
              <a:t>aplicar luz azul na garganta, durante 15 minutos. Faça gargarejos com água </a:t>
            </a:r>
            <a:r>
              <a:rPr lang="pt-BR" sz="1800" dirty="0" err="1"/>
              <a:t>solarizada</a:t>
            </a:r>
            <a:r>
              <a:rPr lang="pt-BR" sz="1800" dirty="0"/>
              <a:t> azul, a cada duas horas.</a:t>
            </a:r>
          </a:p>
          <a:p>
            <a:r>
              <a:rPr lang="pt-BR" sz="1800" b="1" dirty="0"/>
              <a:t>INSÔNIA: </a:t>
            </a:r>
            <a:r>
              <a:rPr lang="pt-BR" sz="1800" dirty="0"/>
              <a:t>deite-se sob as luzes azul e índigo e relaxe. Você vai dormir bem.</a:t>
            </a:r>
          </a:p>
          <a:p>
            <a:r>
              <a:rPr lang="pt-BR" sz="1800" b="1" dirty="0"/>
              <a:t>IRRITABILIDADE:</a:t>
            </a:r>
            <a:r>
              <a:rPr lang="pt-BR" sz="1800" dirty="0"/>
              <a:t> tome banhos de luzes, verde e azul, no corpo todo, e beba água </a:t>
            </a:r>
            <a:r>
              <a:rPr lang="pt-BR" sz="1800" dirty="0" err="1"/>
              <a:t>solarizada</a:t>
            </a:r>
            <a:r>
              <a:rPr lang="pt-BR" sz="1800" dirty="0"/>
              <a:t> (três copos por dia).</a:t>
            </a:r>
          </a:p>
        </p:txBody>
      </p:sp>
    </p:spTree>
    <p:extLst>
      <p:ext uri="{BB962C8B-B14F-4D97-AF65-F5344CB8AC3E}">
        <p14:creationId xmlns:p14="http://schemas.microsoft.com/office/powerpoint/2010/main" val="110254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E5D1EE-25FB-C371-6EE4-786EAA130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8800" dirty="0">
                <a:solidFill>
                  <a:srgbClr val="FF0000"/>
                </a:solidFill>
                <a:latin typeface="Algerian" panose="04020705040A02060702" pitchFamily="82" charset="0"/>
              </a:rPr>
              <a:t>VIDEO </a:t>
            </a:r>
          </a:p>
        </p:txBody>
      </p:sp>
    </p:spTree>
    <p:extLst>
      <p:ext uri="{BB962C8B-B14F-4D97-AF65-F5344CB8AC3E}">
        <p14:creationId xmlns:p14="http://schemas.microsoft.com/office/powerpoint/2010/main" val="20408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8A374-DB44-9039-54F9-64A7BA8D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Cromoterapia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FBE131-9B53-0001-91C9-B9A212F5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6" y="1825625"/>
            <a:ext cx="5711686" cy="4351338"/>
          </a:xfrm>
        </p:spPr>
        <p:txBody>
          <a:bodyPr/>
          <a:lstStyle/>
          <a:p>
            <a:r>
              <a:rPr lang="pt-BR" dirty="0"/>
              <a:t>A cromoterapia, também conhecida como terapia das cores, é uma terapia complementar em que são utilizadas cores básicas como </a:t>
            </a:r>
            <a:r>
              <a:rPr lang="pt-BR" b="1" dirty="0">
                <a:solidFill>
                  <a:srgbClr val="FF0000"/>
                </a:solidFill>
              </a:rPr>
              <a:t>vermelho, laranja, amarelo, verde, azul ou violeta, </a:t>
            </a:r>
            <a:r>
              <a:rPr lang="pt-BR" dirty="0"/>
              <a:t>por exemplo, para auxiliar no tratamento de certas doenças, como febre, insônia ou doenças psiquiátricas.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D07651-94AF-8EE3-F90D-29CEBAAC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80" y="1825625"/>
            <a:ext cx="5236265" cy="3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3AF39-9772-C65C-3628-67021C05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1"/>
            <a:ext cx="10515600" cy="5196302"/>
          </a:xfrm>
        </p:spPr>
        <p:txBody>
          <a:bodyPr/>
          <a:lstStyle/>
          <a:p>
            <a:r>
              <a:rPr lang="pt-BR" dirty="0"/>
              <a:t>Nesta terapia, cada cor apresenta uma função terapêutica diferente e pode ser aplicada com uma diversidade de instrumentos, como </a:t>
            </a:r>
            <a:r>
              <a:rPr lang="pt-BR" b="1" dirty="0">
                <a:solidFill>
                  <a:srgbClr val="FF0000"/>
                </a:solidFill>
              </a:rPr>
              <a:t>lâmpadas coloridas, roupas, alimentos, janelas coloridas ou água </a:t>
            </a:r>
            <a:r>
              <a:rPr lang="pt-BR" b="1" dirty="0" err="1">
                <a:solidFill>
                  <a:srgbClr val="FF0000"/>
                </a:solidFill>
              </a:rPr>
              <a:t>solarizada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A3B45F-F539-6390-3014-400F5FA31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314" y="2847950"/>
            <a:ext cx="4400964" cy="24810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C946CB-EE3A-8958-1C5F-0C0F9D70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62005"/>
            <a:ext cx="4422914" cy="29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9E610-3B2F-3C56-5DDA-ED642657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BENEFÍCIOS DA CROMOTERAPIA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E91F4-595A-AB1D-29C0-9BC36601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/>
              <a:t>A cromoterapia é capaz de atuar no campo físico, mental e social, podendo ser um grande aliado para:</a:t>
            </a:r>
          </a:p>
          <a:p>
            <a:r>
              <a:rPr lang="pt-BR" sz="1800" dirty="0"/>
              <a:t>Auxílio nos tratamentos de enxaqueca</a:t>
            </a:r>
          </a:p>
          <a:p>
            <a:r>
              <a:rPr lang="pt-BR" sz="1800" dirty="0"/>
              <a:t>Promover a sensação de bem estar</a:t>
            </a:r>
          </a:p>
          <a:p>
            <a:r>
              <a:rPr lang="pt-BR" sz="1800" dirty="0"/>
              <a:t>Aumentar a disposição física</a:t>
            </a:r>
          </a:p>
          <a:p>
            <a:r>
              <a:rPr lang="pt-BR" sz="1800" dirty="0"/>
              <a:t>Auxiliar tratamentos de insônia</a:t>
            </a:r>
          </a:p>
          <a:p>
            <a:r>
              <a:rPr lang="pt-BR" sz="1800" dirty="0"/>
              <a:t>Estimular a circulação sanguínea</a:t>
            </a:r>
          </a:p>
          <a:p>
            <a:r>
              <a:rPr lang="pt-BR" sz="1800" dirty="0"/>
              <a:t>Estimular o SNC (Sistema Nervoso Central)</a:t>
            </a:r>
          </a:p>
          <a:p>
            <a:r>
              <a:rPr lang="pt-BR" sz="1800" dirty="0"/>
              <a:t>Aliviar os sintomas do estresse</a:t>
            </a:r>
          </a:p>
          <a:p>
            <a:r>
              <a:rPr lang="pt-BR" sz="1800" dirty="0"/>
              <a:t>Combater o cansaço físico, mental e emocional</a:t>
            </a:r>
          </a:p>
          <a:p>
            <a:r>
              <a:rPr lang="pt-BR" sz="1800" dirty="0"/>
              <a:t>Reduzir a ansiedade</a:t>
            </a:r>
          </a:p>
        </p:txBody>
      </p:sp>
    </p:spTree>
    <p:extLst>
      <p:ext uri="{BB962C8B-B14F-4D97-AF65-F5344CB8AC3E}">
        <p14:creationId xmlns:p14="http://schemas.microsoft.com/office/powerpoint/2010/main" val="385034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36ABB-99BB-9A9B-7A75-12C7156C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7448"/>
          </a:xfrm>
        </p:spPr>
        <p:txBody>
          <a:bodyPr/>
          <a:lstStyle/>
          <a:p>
            <a:pPr algn="ctr"/>
            <a:r>
              <a:rPr lang="pt-BR" sz="8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  <a:r>
              <a:rPr lang="pt-BR" sz="8000" dirty="0">
                <a:solidFill>
                  <a:srgbClr val="00B050"/>
                </a:solidFill>
                <a:highlight>
                  <a:srgbClr val="FFFF00"/>
                </a:highlight>
              </a:rPr>
              <a:t>i</a:t>
            </a:r>
            <a:r>
              <a:rPr lang="pt-BR" sz="8000" dirty="0">
                <a:solidFill>
                  <a:srgbClr val="00B0F0"/>
                </a:solidFill>
                <a:highlight>
                  <a:srgbClr val="FFFF00"/>
                </a:highlight>
              </a:rPr>
              <a:t>g</a:t>
            </a:r>
            <a:r>
              <a:rPr lang="pt-BR" sz="8000" dirty="0">
                <a:solidFill>
                  <a:srgbClr val="7030A0"/>
                </a:solidFill>
                <a:highlight>
                  <a:srgbClr val="FFFF00"/>
                </a:highlight>
              </a:rPr>
              <a:t>n</a:t>
            </a:r>
            <a:r>
              <a:rPr lang="pt-BR" sz="8000" dirty="0">
                <a:solidFill>
                  <a:srgbClr val="FF0000"/>
                </a:solidFill>
                <a:highlight>
                  <a:srgbClr val="FFFF00"/>
                </a:highlight>
              </a:rPr>
              <a:t>i</a:t>
            </a:r>
            <a:r>
              <a:rPr lang="pt-BR" sz="8000" dirty="0">
                <a:solidFill>
                  <a:srgbClr val="00B0F0"/>
                </a:solidFill>
                <a:highlight>
                  <a:srgbClr val="FFFF00"/>
                </a:highlight>
              </a:rPr>
              <a:t>f</a:t>
            </a:r>
            <a:r>
              <a:rPr lang="pt-BR" sz="8000" dirty="0">
                <a:solidFill>
                  <a:srgbClr val="7030A0"/>
                </a:solidFill>
                <a:highlight>
                  <a:srgbClr val="FFFF00"/>
                </a:highlight>
              </a:rPr>
              <a:t>i</a:t>
            </a:r>
            <a:r>
              <a:rPr lang="pt-BR" sz="8000" dirty="0">
                <a:solidFill>
                  <a:srgbClr val="00B050"/>
                </a:solidFill>
                <a:highlight>
                  <a:srgbClr val="FFFF00"/>
                </a:highlight>
              </a:rPr>
              <a:t>c</a:t>
            </a:r>
            <a:r>
              <a:rPr lang="pt-BR" sz="800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a</a:t>
            </a:r>
            <a:r>
              <a:rPr lang="pt-BR" sz="8000" dirty="0">
                <a:solidFill>
                  <a:srgbClr val="7030A0"/>
                </a:solidFill>
                <a:highlight>
                  <a:srgbClr val="FFFF00"/>
                </a:highlight>
              </a:rPr>
              <a:t>d</a:t>
            </a:r>
            <a:r>
              <a:rPr lang="pt-BR" sz="8000" dirty="0">
                <a:solidFill>
                  <a:srgbClr val="FF0000"/>
                </a:solidFill>
                <a:highlight>
                  <a:srgbClr val="FFFF00"/>
                </a:highlight>
              </a:rPr>
              <a:t>o</a:t>
            </a:r>
            <a:r>
              <a:rPr lang="pt-BR" sz="8000" dirty="0">
                <a:highlight>
                  <a:srgbClr val="FFFF00"/>
                </a:highlight>
              </a:rPr>
              <a:t> </a:t>
            </a:r>
            <a:r>
              <a:rPr lang="pt-BR" sz="8000" dirty="0">
                <a:solidFill>
                  <a:srgbClr val="7030A0"/>
                </a:solidFill>
                <a:highlight>
                  <a:srgbClr val="FFFF00"/>
                </a:highlight>
              </a:rPr>
              <a:t>d</a:t>
            </a:r>
            <a:r>
              <a:rPr lang="pt-BR" sz="8000" dirty="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pt-BR" sz="8000" dirty="0">
                <a:solidFill>
                  <a:srgbClr val="00B0F0"/>
                </a:solidFill>
                <a:highlight>
                  <a:srgbClr val="FFFF00"/>
                </a:highlight>
              </a:rPr>
              <a:t>s</a:t>
            </a:r>
            <a:r>
              <a:rPr lang="pt-BR" sz="8000" dirty="0">
                <a:highlight>
                  <a:srgbClr val="FFFF00"/>
                </a:highlight>
              </a:rPr>
              <a:t> </a:t>
            </a:r>
            <a:r>
              <a:rPr lang="pt-BR" sz="8000" dirty="0">
                <a:solidFill>
                  <a:srgbClr val="FF0000"/>
                </a:solidFill>
                <a:highlight>
                  <a:srgbClr val="FFFF00"/>
                </a:highlight>
              </a:rPr>
              <a:t>c</a:t>
            </a:r>
            <a:r>
              <a:rPr lang="pt-BR" sz="8000" dirty="0">
                <a:solidFill>
                  <a:srgbClr val="FFC000"/>
                </a:solidFill>
                <a:highlight>
                  <a:srgbClr val="FFFF00"/>
                </a:highlight>
              </a:rPr>
              <a:t>o</a:t>
            </a:r>
            <a:r>
              <a:rPr lang="pt-BR" sz="800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r</a:t>
            </a:r>
            <a:r>
              <a:rPr lang="pt-BR" sz="8000" dirty="0">
                <a:solidFill>
                  <a:srgbClr val="00B0F0"/>
                </a:solidFill>
                <a:highlight>
                  <a:srgbClr val="FFFF00"/>
                </a:highlight>
              </a:rPr>
              <a:t>e</a:t>
            </a:r>
            <a:r>
              <a:rPr lang="pt-BR" sz="8000" dirty="0">
                <a:solidFill>
                  <a:srgbClr val="7030A0"/>
                </a:solidFill>
                <a:highlight>
                  <a:srgbClr val="FFFF00"/>
                </a:highlight>
              </a:rPr>
              <a:t>s</a:t>
            </a:r>
            <a:r>
              <a:rPr lang="pt-BR" sz="8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93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1AF47-1041-48F8-8166-5154DB20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096"/>
            <a:ext cx="10515600" cy="5593867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Vermelho:</a:t>
            </a:r>
            <a:r>
              <a:rPr lang="pt-BR" dirty="0">
                <a:solidFill>
                  <a:srgbClr val="FF0000"/>
                </a:solidFill>
              </a:rPr>
              <a:t> É uma cor poderosa e deve haver precauções no seu uso, pois em excesso pode provocar nervosismo e ansiedade. Pode despertar a sexualidade e erotismo. 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</a:t>
            </a:r>
            <a:r>
              <a:rPr lang="pt-BR" dirty="0">
                <a:solidFill>
                  <a:srgbClr val="FF0000"/>
                </a:solidFill>
              </a:rPr>
              <a:t>: ativa a circulação e estimula o sistema nervoso. O vermelho está ligado ao </a:t>
            </a:r>
            <a:r>
              <a:rPr lang="pt-BR" u="sng" dirty="0">
                <a:solidFill>
                  <a:srgbClr val="FF0000"/>
                </a:solidFill>
              </a:rPr>
              <a:t>chakra básico</a:t>
            </a:r>
            <a:r>
              <a:rPr lang="pt-BR" dirty="0">
                <a:solidFill>
                  <a:srgbClr val="FF0000"/>
                </a:solidFill>
              </a:rPr>
              <a:t>, que está localizado no baixo ventre e que comanda a coluna vertebral.</a:t>
            </a:r>
          </a:p>
        </p:txBody>
      </p:sp>
    </p:spTree>
    <p:extLst>
      <p:ext uri="{BB962C8B-B14F-4D97-AF65-F5344CB8AC3E}">
        <p14:creationId xmlns:p14="http://schemas.microsoft.com/office/powerpoint/2010/main" val="114443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297C1D-06F1-F863-19BA-5EA9CD0B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113"/>
            <a:ext cx="10515600" cy="5487850"/>
          </a:xfrm>
        </p:spPr>
        <p:txBody>
          <a:bodyPr/>
          <a:lstStyle/>
          <a:p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Laranja: </a:t>
            </a:r>
            <a:r>
              <a:rPr lang="pt-BR" dirty="0">
                <a:solidFill>
                  <a:srgbClr val="FF6600"/>
                </a:solidFill>
              </a:rPr>
              <a:t>É uma cor alegre e antidepressiva. </a:t>
            </a:r>
          </a:p>
          <a:p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atuação: </a:t>
            </a:r>
            <a:r>
              <a:rPr lang="pt-BR" dirty="0">
                <a:solidFill>
                  <a:srgbClr val="FF6600"/>
                </a:solidFill>
              </a:rPr>
              <a:t>rejuvenesce e melhora o metabolismo e o sistema digestivo. Pode elevar a pressão sanguínea. Corresponde ao </a:t>
            </a:r>
            <a:r>
              <a:rPr lang="pt-BR" u="sng" dirty="0">
                <a:solidFill>
                  <a:srgbClr val="FF6600"/>
                </a:solidFill>
              </a:rPr>
              <a:t>chakra umbilical,</a:t>
            </a:r>
            <a:r>
              <a:rPr lang="pt-BR" dirty="0">
                <a:solidFill>
                  <a:srgbClr val="FF6600"/>
                </a:solidFill>
              </a:rPr>
              <a:t> que comanda as ações relacionadas com o sexo. Influencia o processo de tomar decisões.</a:t>
            </a:r>
          </a:p>
        </p:txBody>
      </p:sp>
    </p:spTree>
    <p:extLst>
      <p:ext uri="{BB962C8B-B14F-4D97-AF65-F5344CB8AC3E}">
        <p14:creationId xmlns:p14="http://schemas.microsoft.com/office/powerpoint/2010/main" val="123385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A275E-C475-2445-C51C-F436B3ED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Amarelo: </a:t>
            </a:r>
            <a:r>
              <a:rPr lang="pt-BR" dirty="0">
                <a:solidFill>
                  <a:srgbClr val="FFCC00"/>
                </a:solidFill>
              </a:rPr>
              <a:t>É uma cor inspiradora por isso pode provocar alguma distração e perda do foco. Esta cor influencia o dinamismo e a capacidade de expressão. </a:t>
            </a:r>
          </a:p>
          <a:p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atuação: </a:t>
            </a:r>
            <a:r>
              <a:rPr lang="pt-BR" dirty="0">
                <a:solidFill>
                  <a:srgbClr val="FFCC00"/>
                </a:solidFill>
              </a:rPr>
              <a:t>olhos, ouvidos, ossos e tecidos internos. Está ligada ao </a:t>
            </a:r>
            <a:r>
              <a:rPr lang="pt-BR" u="sng" dirty="0">
                <a:solidFill>
                  <a:srgbClr val="FFCC00"/>
                </a:solidFill>
              </a:rPr>
              <a:t>chakra Plexo Solar </a:t>
            </a:r>
            <a:r>
              <a:rPr lang="pt-BR" dirty="0">
                <a:solidFill>
                  <a:srgbClr val="FFCC00"/>
                </a:solidFill>
              </a:rPr>
              <a:t>que rege o estômago e corresponde ao poder pessoal e satisfação.</a:t>
            </a:r>
          </a:p>
        </p:txBody>
      </p:sp>
    </p:spTree>
    <p:extLst>
      <p:ext uri="{BB962C8B-B14F-4D97-AF65-F5344CB8AC3E}">
        <p14:creationId xmlns:p14="http://schemas.microsoft.com/office/powerpoint/2010/main" val="1554970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a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B43512"/>
      </a:accent2>
      <a:accent3>
        <a:srgbClr val="B64926"/>
      </a:accent3>
      <a:accent4>
        <a:srgbClr val="B43512"/>
      </a:accent4>
      <a:accent5>
        <a:srgbClr val="88361C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82003F1-FF24-47D6-94DC-5D51CFA322C2}" vid="{A4D6CFD9-DF6D-42E9-9DF0-BB72342B6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264</TotalTime>
  <Words>1046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Edwardian Script ITC</vt:lpstr>
      <vt:lpstr>Open Sans</vt:lpstr>
      <vt:lpstr>Tema1</vt:lpstr>
      <vt:lpstr>Técnicas de Spa </vt:lpstr>
      <vt:lpstr>Apresentação do PowerPoint</vt:lpstr>
      <vt:lpstr>Cromoterapia </vt:lpstr>
      <vt:lpstr>Apresentação do PowerPoint</vt:lpstr>
      <vt:lpstr>BENEFÍCIOS DA CROMOTERAPIA</vt:lpstr>
      <vt:lpstr>Significado das cores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 de cores </vt:lpstr>
      <vt:lpstr>Os 7 chakras </vt:lpstr>
      <vt:lpstr>Apresentação do PowerPoint</vt:lpstr>
      <vt:lpstr>Uso da terapia na pratica </vt:lpstr>
      <vt:lpstr>Cromoterapia em SPA </vt:lpstr>
      <vt:lpstr>Apresentação do PowerPoint</vt:lpstr>
      <vt:lpstr>Apresentação do PowerPoint</vt:lpstr>
      <vt:lpstr>Instrumentos em clinica  </vt:lpstr>
      <vt:lpstr>água solarizada</vt:lpstr>
      <vt:lpstr>A cromoterapia no tratamento de outros males do corpo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Spa </dc:title>
  <dc:creator>Brenda Kuiaski</dc:creator>
  <cp:lastModifiedBy>Brenda Kuiaski</cp:lastModifiedBy>
  <cp:revision>7</cp:revision>
  <dcterms:created xsi:type="dcterms:W3CDTF">2022-05-23T18:41:57Z</dcterms:created>
  <dcterms:modified xsi:type="dcterms:W3CDTF">2022-07-13T17:57:50Z</dcterms:modified>
</cp:coreProperties>
</file>