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37"/>
  </p:notesMasterIdLst>
  <p:sldIdLst>
    <p:sldId id="256" r:id="rId2"/>
    <p:sldId id="257" r:id="rId3"/>
    <p:sldId id="29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153" autoAdjust="0"/>
  </p:normalViewPr>
  <p:slideViewPr>
    <p:cSldViewPr snapToGrid="0" showGuides="1">
      <p:cViewPr varScale="1">
        <p:scale>
          <a:sx n="67" d="100"/>
          <a:sy n="67" d="100"/>
        </p:scale>
        <p:origin x="858" y="102"/>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6" d="100"/>
          <a:sy n="56" d="100"/>
        </p:scale>
        <p:origin x="28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31E2D-E187-41C6-A951-D338466A819A}" type="datetimeFigureOut">
              <a:rPr lang="pt-BR" smtClean="0"/>
              <a:t>08/07/2022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E24EE-D0BB-481A-84E2-64BCEB13767E}" type="slidenum">
              <a:rPr lang="pt-BR" smtClean="0"/>
              <a:t>‹nº›</a:t>
            </a:fld>
            <a:endParaRPr lang="pt-BR"/>
          </a:p>
        </p:txBody>
      </p:sp>
    </p:spTree>
    <p:extLst>
      <p:ext uri="{BB962C8B-B14F-4D97-AF65-F5344CB8AC3E}">
        <p14:creationId xmlns:p14="http://schemas.microsoft.com/office/powerpoint/2010/main" val="265557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58E24EE-D0BB-481A-84E2-64BCEB13767E}" type="slidenum">
              <a:rPr lang="pt-BR" smtClean="0"/>
              <a:t>4</a:t>
            </a:fld>
            <a:endParaRPr lang="pt-BR"/>
          </a:p>
        </p:txBody>
      </p:sp>
    </p:spTree>
    <p:extLst>
      <p:ext uri="{BB962C8B-B14F-4D97-AF65-F5344CB8AC3E}">
        <p14:creationId xmlns:p14="http://schemas.microsoft.com/office/powerpoint/2010/main" val="262708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8B9EBBA-996F-894A-B54A-D6246ED52CEA}" type="datetimeFigureOut">
              <a:rPr lang="en-US" smtClean="0"/>
              <a:pPr/>
              <a:t>7/8/2022</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6953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6C52C72-DE31-F449-A4ED-4C594FD91407}" type="datetimeFigureOut">
              <a:rPr lang="en-US" smtClean="0"/>
              <a:pPr/>
              <a:t>7/8/2022</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1692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62726E-379B-B349-9EED-81ED093FA806}" type="datetimeFigureOut">
              <a:rPr lang="en-US" smtClean="0"/>
              <a:pPr/>
              <a:t>7/8/2022</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8890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B3A1323-8D79-1946-B0D7-40001CF92E9D}" type="datetimeFigureOut">
              <a:rPr lang="en-US" smtClean="0"/>
              <a:pPr/>
              <a:t>7/8/2022</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9114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8DFA1846-DA80-1C48-A609-854EA85C59AD}" type="datetimeFigureOut">
              <a:rPr lang="en-US" smtClean="0"/>
              <a:pPr/>
              <a:t>7/8/2022</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526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7302355-E14B-8545-A8F8-0FE83CC9D524}" type="datetimeFigureOut">
              <a:rPr lang="en-US" smtClean="0"/>
              <a:pPr/>
              <a:t>7/8/2022</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3192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2640F58-564D-2B4F-AE67-E407BA4FCF45}" type="datetimeFigureOut">
              <a:rPr lang="en-US" smtClean="0"/>
              <a:pPr/>
              <a:t>7/8/2022</a:t>
            </a:fld>
            <a:endParaRPr lang="en-US" dirty="0"/>
          </a:p>
        </p:txBody>
      </p:sp>
      <p:sp>
        <p:nvSpPr>
          <p:cNvPr id="8" name="Espaço Reservado para Rodapé 7"/>
          <p:cNvSpPr>
            <a:spLocks noGrp="1"/>
          </p:cNvSpPr>
          <p:nvPr>
            <p:ph type="ftr" sz="quarter" idx="11"/>
          </p:nvPr>
        </p:nvSpPr>
        <p:spPr/>
        <p:txBody>
          <a:bodyPr/>
          <a:lstStyle/>
          <a:p>
            <a:endParaRPr lang="en-US" dirty="0"/>
          </a:p>
        </p:txBody>
      </p:sp>
      <p:sp>
        <p:nvSpPr>
          <p:cNvPr id="9" name="Espaço Reservado para Número de Slide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487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13A34C8-038E-2045-AF43-DF7DBB8E0E9E}" type="datetimeFigureOut">
              <a:rPr lang="en-US" smtClean="0"/>
              <a:pPr/>
              <a:t>7/8/2022</a:t>
            </a:fld>
            <a:endParaRPr lang="en-US" dirty="0"/>
          </a:p>
        </p:txBody>
      </p:sp>
      <p:sp>
        <p:nvSpPr>
          <p:cNvPr id="4" name="Espaço Reservado para Rodapé 3"/>
          <p:cNvSpPr>
            <a:spLocks noGrp="1"/>
          </p:cNvSpPr>
          <p:nvPr>
            <p:ph type="ftr" sz="quarter" idx="11"/>
          </p:nvPr>
        </p:nvSpPr>
        <p:spPr/>
        <p:txBody>
          <a:bodyPr/>
          <a:lstStyle/>
          <a:p>
            <a:endParaRPr lang="en-US" dirty="0"/>
          </a:p>
        </p:txBody>
      </p:sp>
      <p:sp>
        <p:nvSpPr>
          <p:cNvPr id="5" name="Espaço Reservado para Número de Slide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5254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818C68F-D26B-8F47-958C-23B49CF8A634}" type="datetimeFigureOut">
              <a:rPr lang="en-US" smtClean="0"/>
              <a:pPr/>
              <a:t>7/8/2022</a:t>
            </a:fld>
            <a:endParaRPr lang="en-US" dirty="0"/>
          </a:p>
        </p:txBody>
      </p:sp>
      <p:sp>
        <p:nvSpPr>
          <p:cNvPr id="3" name="Espaço Reservado para Rodapé 2"/>
          <p:cNvSpPr>
            <a:spLocks noGrp="1"/>
          </p:cNvSpPr>
          <p:nvPr>
            <p:ph type="ftr" sz="quarter" idx="11"/>
          </p:nvPr>
        </p:nvSpPr>
        <p:spPr/>
        <p:txBody>
          <a:bodyPr/>
          <a:lstStyle/>
          <a:p>
            <a:endParaRPr lang="en-US" dirty="0"/>
          </a:p>
        </p:txBody>
      </p:sp>
      <p:sp>
        <p:nvSpPr>
          <p:cNvPr id="4" name="Espaço Reservado para Número de Slide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408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D0DF5E60-9974-AC48-9591-99C2BB44B7CF}" type="datetimeFigureOut">
              <a:rPr lang="en-US" smtClean="0"/>
              <a:pPr/>
              <a:t>7/8/2022</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414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18C79C5D-2A6F-F04D-97DA-BEF2467B64E4}" type="datetimeFigureOut">
              <a:rPr lang="en-US" smtClean="0"/>
              <a:pPr/>
              <a:t>7/8/2022</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6990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7/8/2022</a:t>
            </a:fld>
            <a:endParaRPr lang="en-US"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2144784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br/trabalho-e-previdencia/pt-br/composicao/orgaos-especificos/secretaria-de-trabalho/inspecao/seguranca-e-saude-no-trabalho/ctpp-nrs/nr-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52587" y="2145123"/>
            <a:ext cx="9144000" cy="863191"/>
          </a:xfrm>
        </p:spPr>
        <p:txBody>
          <a:bodyPr>
            <a:normAutofit fontScale="90000"/>
          </a:bodyPr>
          <a:lstStyle/>
          <a:p>
            <a:r>
              <a:rPr lang="pt-BR" dirty="0" smtClean="0"/>
              <a:t>Aula 08/07</a:t>
            </a:r>
            <a:endParaRPr lang="pt-BR" dirty="0"/>
          </a:p>
        </p:txBody>
      </p:sp>
      <p:sp>
        <p:nvSpPr>
          <p:cNvPr id="3" name="Subtítulo 2"/>
          <p:cNvSpPr>
            <a:spLocks noGrp="1"/>
          </p:cNvSpPr>
          <p:nvPr>
            <p:ph type="subTitle" idx="1"/>
          </p:nvPr>
        </p:nvSpPr>
        <p:spPr/>
        <p:txBody>
          <a:bodyPr>
            <a:normAutofit/>
          </a:bodyPr>
          <a:lstStyle/>
          <a:p>
            <a:r>
              <a:rPr lang="pt-BR" sz="4000" dirty="0" smtClean="0"/>
              <a:t>Regras que devem saber sobre PGR</a:t>
            </a:r>
            <a:endParaRPr lang="pt-BR" sz="4000" dirty="0"/>
          </a:p>
        </p:txBody>
      </p:sp>
      <p:sp>
        <p:nvSpPr>
          <p:cNvPr id="4" name="AutoShape 2" descr="Edson de Oliveira Técnico segurança do trabalho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551" y="4329112"/>
            <a:ext cx="2709862" cy="2385603"/>
          </a:xfrm>
          <a:prstGeom prst="rect">
            <a:avLst/>
          </a:prstGeom>
        </p:spPr>
      </p:pic>
      <p:pic>
        <p:nvPicPr>
          <p:cNvPr id="6" name="Picture 7"/>
          <p:cNvPicPr/>
          <p:nvPr/>
        </p:nvPicPr>
        <p:blipFill>
          <a:blip r:embed="rId3"/>
          <a:stretch>
            <a:fillRect/>
          </a:stretch>
        </p:blipFill>
        <p:spPr>
          <a:xfrm>
            <a:off x="1652587" y="385764"/>
            <a:ext cx="9363076" cy="1485900"/>
          </a:xfrm>
          <a:prstGeom prst="rect">
            <a:avLst/>
          </a:prstGeom>
        </p:spPr>
      </p:pic>
    </p:spTree>
    <p:extLst>
      <p:ext uri="{BB962C8B-B14F-4D97-AF65-F5344CB8AC3E}">
        <p14:creationId xmlns:p14="http://schemas.microsoft.com/office/powerpoint/2010/main" val="191573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a:t>O que é o Programa de Gerenciamento de Riscos (PGR)? </a:t>
            </a:r>
            <a:br>
              <a:rPr lang="pt-BR" dirty="0"/>
            </a:br>
            <a:endParaRPr lang="pt-BR" dirty="0"/>
          </a:p>
        </p:txBody>
      </p:sp>
      <p:sp>
        <p:nvSpPr>
          <p:cNvPr id="3" name="Espaço Reservado para Conteúdo 2"/>
          <p:cNvSpPr>
            <a:spLocks noGrp="1"/>
          </p:cNvSpPr>
          <p:nvPr>
            <p:ph idx="1"/>
          </p:nvPr>
        </p:nvSpPr>
        <p:spPr>
          <a:xfrm>
            <a:off x="838200" y="2507673"/>
            <a:ext cx="10515600" cy="3669290"/>
          </a:xfrm>
        </p:spPr>
        <p:txBody>
          <a:bodyPr/>
          <a:lstStyle/>
          <a:p>
            <a:pPr>
              <a:buFont typeface="Wingdings" panose="05000000000000000000" pitchFamily="2" charset="2"/>
              <a:buChar char="Ø"/>
            </a:pPr>
            <a:r>
              <a:rPr lang="pt-BR" dirty="0" smtClean="0"/>
              <a:t> É </a:t>
            </a:r>
            <a:r>
              <a:rPr lang="pt-BR" dirty="0"/>
              <a:t>o documento que materializa o gerenciamento dos riscos ocupacionais pela organização. O PGR pode ser implementado por estabelecimento, unidade operacional, setor ou atividade. </a:t>
            </a:r>
          </a:p>
          <a:p>
            <a:pPr>
              <a:buFont typeface="Wingdings" panose="05000000000000000000" pitchFamily="2" charset="2"/>
              <a:buChar char="Ø"/>
            </a:pPr>
            <a:r>
              <a:rPr lang="pt-BR" dirty="0" smtClean="0"/>
              <a:t> Deve </a:t>
            </a:r>
            <a:r>
              <a:rPr lang="pt-BR" dirty="0"/>
              <a:t>ser composto pelo inventário de riscos ocupacionais e pelo plano de ação. Além desses documentos, outras informações devem ser formalmente registradas para o atendimento ao arcabouço normativo de SST. </a:t>
            </a:r>
          </a:p>
          <a:p>
            <a:pPr marL="0" indent="0">
              <a:buNone/>
            </a:pPr>
            <a:endParaRPr lang="pt-BR" dirty="0"/>
          </a:p>
        </p:txBody>
      </p:sp>
    </p:spTree>
    <p:extLst>
      <p:ext uri="{BB962C8B-B14F-4D97-AF65-F5344CB8AC3E}">
        <p14:creationId xmlns:p14="http://schemas.microsoft.com/office/powerpoint/2010/main" val="413037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10145"/>
            <a:ext cx="10515600" cy="180543"/>
          </a:xfrm>
        </p:spPr>
        <p:txBody>
          <a:bodyPr>
            <a:normAutofit fontScale="90000"/>
          </a:bodyPr>
          <a:lstStyle/>
          <a:p>
            <a:pPr lvl="0" algn="ctr" fontAlgn="base"/>
            <a:r>
              <a:rPr lang="pt-BR" dirty="0"/>
              <a:t>As instituições públicas com servidores estatutários devem elaborar e implementar PGR? </a:t>
            </a:r>
            <a:br>
              <a:rPr lang="pt-BR" dirty="0"/>
            </a:br>
            <a:r>
              <a:rPr lang="pt-BR" dirty="0"/>
              <a:t> </a:t>
            </a:r>
            <a:br>
              <a:rPr lang="pt-BR" dirty="0"/>
            </a:br>
            <a:endParaRPr lang="pt-BR" dirty="0"/>
          </a:p>
        </p:txBody>
      </p:sp>
      <p:sp>
        <p:nvSpPr>
          <p:cNvPr id="3" name="Espaço Reservado para Conteúdo 2"/>
          <p:cNvSpPr>
            <a:spLocks noGrp="1"/>
          </p:cNvSpPr>
          <p:nvPr>
            <p:ph idx="1"/>
          </p:nvPr>
        </p:nvSpPr>
        <p:spPr/>
        <p:txBody>
          <a:bodyPr/>
          <a:lstStyle/>
          <a:p>
            <a:pPr>
              <a:buFont typeface="Wingdings" panose="05000000000000000000" pitchFamily="2" charset="2"/>
              <a:buChar char="Ø"/>
            </a:pPr>
            <a:r>
              <a:rPr lang="pt-BR" dirty="0" smtClean="0"/>
              <a:t> Não</a:t>
            </a:r>
            <a:r>
              <a:rPr lang="pt-BR" dirty="0"/>
              <a:t>. Conforme redação do item 1.2.1.1 da NR 01, as normas regulamentadoras se aplicam a empregados regidos pela Consolidação das Leis do Trabalho (CLT): </a:t>
            </a:r>
          </a:p>
          <a:p>
            <a:pPr marL="0" indent="0">
              <a:buNone/>
            </a:pPr>
            <a:r>
              <a:rPr lang="pt-BR" dirty="0" smtClean="0"/>
              <a:t> </a:t>
            </a:r>
            <a:endParaRPr lang="pt-BR" dirty="0"/>
          </a:p>
        </p:txBody>
      </p:sp>
      <p:pic>
        <p:nvPicPr>
          <p:cNvPr id="4" name="Imagem 3"/>
          <p:cNvPicPr>
            <a:picLocks noChangeAspect="1"/>
          </p:cNvPicPr>
          <p:nvPr/>
        </p:nvPicPr>
        <p:blipFill rotWithShape="1">
          <a:blip r:embed="rId2"/>
          <a:srcRect l="30833" t="26989" r="27320" b="54640"/>
          <a:stretch/>
        </p:blipFill>
        <p:spPr>
          <a:xfrm>
            <a:off x="1579418" y="3158836"/>
            <a:ext cx="9282979" cy="3600000"/>
          </a:xfrm>
          <a:prstGeom prst="rect">
            <a:avLst/>
          </a:prstGeom>
        </p:spPr>
      </p:pic>
    </p:spTree>
    <p:extLst>
      <p:ext uri="{BB962C8B-B14F-4D97-AF65-F5344CB8AC3E}">
        <p14:creationId xmlns:p14="http://schemas.microsoft.com/office/powerpoint/2010/main" val="163490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43891"/>
            <a:ext cx="10515600" cy="346797"/>
          </a:xfrm>
        </p:spPr>
        <p:txBody>
          <a:bodyPr>
            <a:normAutofit fontScale="90000"/>
          </a:bodyPr>
          <a:lstStyle/>
          <a:p>
            <a:pPr lvl="0" algn="ctr" fontAlgn="base"/>
            <a:r>
              <a:rPr lang="pt-BR" dirty="0"/>
              <a:t>O MEI está dispensado de elaborar o PGR?  </a:t>
            </a:r>
            <a:br>
              <a:rPr lang="pt-BR" dirty="0"/>
            </a:br>
            <a:r>
              <a:rPr lang="pt-BR" dirty="0"/>
              <a:t> </a:t>
            </a:r>
            <a:br>
              <a:rPr lang="pt-BR" dirty="0"/>
            </a:br>
            <a:endParaRPr lang="pt-BR" dirty="0"/>
          </a:p>
        </p:txBody>
      </p:sp>
      <p:sp>
        <p:nvSpPr>
          <p:cNvPr id="3" name="Espaço Reservado para Conteúdo 2"/>
          <p:cNvSpPr>
            <a:spLocks noGrp="1"/>
          </p:cNvSpPr>
          <p:nvPr>
            <p:ph idx="1"/>
          </p:nvPr>
        </p:nvSpPr>
        <p:spPr/>
        <p:txBody>
          <a:bodyPr/>
          <a:lstStyle/>
          <a:p>
            <a:pPr>
              <a:buFont typeface="Wingdings" panose="05000000000000000000" pitchFamily="2" charset="2"/>
              <a:buChar char="Ø"/>
            </a:pPr>
            <a:r>
              <a:rPr lang="pt-BR" dirty="0" smtClean="0"/>
              <a:t> Como </a:t>
            </a:r>
            <a:r>
              <a:rPr lang="pt-BR" dirty="0"/>
              <a:t>regra, o MEI está sempre dispensado de elaborar o PGR. É o que diz expressamente a NR 1  </a:t>
            </a:r>
          </a:p>
          <a:p>
            <a:pPr marL="0" indent="0">
              <a:buNone/>
            </a:pPr>
            <a:r>
              <a:rPr lang="pt-BR" dirty="0" smtClean="0"/>
              <a:t> </a:t>
            </a:r>
            <a:endParaRPr lang="pt-BR" dirty="0"/>
          </a:p>
        </p:txBody>
      </p:sp>
      <p:pic>
        <p:nvPicPr>
          <p:cNvPr id="4" name="Imagem 3"/>
          <p:cNvPicPr>
            <a:picLocks noChangeAspect="1"/>
          </p:cNvPicPr>
          <p:nvPr/>
        </p:nvPicPr>
        <p:blipFill rotWithShape="1">
          <a:blip r:embed="rId2"/>
          <a:srcRect l="27319" t="59563" r="23805" b="30019"/>
          <a:stretch/>
        </p:blipFill>
        <p:spPr>
          <a:xfrm>
            <a:off x="590550" y="2854180"/>
            <a:ext cx="10763250" cy="3600000"/>
          </a:xfrm>
          <a:prstGeom prst="rect">
            <a:avLst/>
          </a:prstGeom>
        </p:spPr>
      </p:pic>
    </p:spTree>
    <p:extLst>
      <p:ext uri="{BB962C8B-B14F-4D97-AF65-F5344CB8AC3E}">
        <p14:creationId xmlns:p14="http://schemas.microsoft.com/office/powerpoint/2010/main" val="276461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059420"/>
          </a:xfrm>
        </p:spPr>
        <p:txBody>
          <a:bodyPr>
            <a:normAutofit fontScale="90000"/>
          </a:bodyPr>
          <a:lstStyle/>
          <a:p>
            <a:pPr algn="ctr"/>
            <a:r>
              <a:rPr lang="pt-BR" dirty="0"/>
              <a:t>Quais ME e EPP receberam tratamento diferenciado e foram dispensadas de elaborar o PGR?  </a:t>
            </a:r>
            <a:br>
              <a:rPr lang="pt-BR" dirty="0"/>
            </a:br>
            <a:endParaRPr lang="pt-BR" dirty="0"/>
          </a:p>
        </p:txBody>
      </p:sp>
      <p:pic>
        <p:nvPicPr>
          <p:cNvPr id="4" name="Espaço Reservado para Conteúdo 3"/>
          <p:cNvPicPr>
            <a:picLocks noGrp="1" noChangeAspect="1"/>
          </p:cNvPicPr>
          <p:nvPr>
            <p:ph idx="1"/>
          </p:nvPr>
        </p:nvPicPr>
        <p:blipFill rotWithShape="1">
          <a:blip r:embed="rId2"/>
          <a:srcRect l="28518" t="45604" r="27265" b="31789"/>
          <a:stretch/>
        </p:blipFill>
        <p:spPr>
          <a:xfrm>
            <a:off x="460232" y="2424545"/>
            <a:ext cx="11271536" cy="3240000"/>
          </a:xfrm>
          <a:prstGeom prst="rect">
            <a:avLst/>
          </a:prstGeom>
        </p:spPr>
      </p:pic>
    </p:spTree>
    <p:extLst>
      <p:ext uri="{BB962C8B-B14F-4D97-AF65-F5344CB8AC3E}">
        <p14:creationId xmlns:p14="http://schemas.microsoft.com/office/powerpoint/2010/main" val="369786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89709"/>
            <a:ext cx="10515600" cy="900979"/>
          </a:xfrm>
        </p:spPr>
        <p:txBody>
          <a:bodyPr>
            <a:normAutofit fontScale="90000"/>
          </a:bodyPr>
          <a:lstStyle/>
          <a:p>
            <a:pPr algn="ctr"/>
            <a:r>
              <a:rPr lang="pt-BR" dirty="0"/>
              <a:t>Há quantidade mínima de empregados para elaboração do PGR? </a:t>
            </a:r>
            <a:br>
              <a:rPr lang="pt-BR" dirty="0"/>
            </a:br>
            <a:endParaRPr lang="pt-BR" dirty="0"/>
          </a:p>
        </p:txBody>
      </p:sp>
      <p:sp>
        <p:nvSpPr>
          <p:cNvPr id="3" name="Espaço Reservado para Conteúdo 2"/>
          <p:cNvSpPr>
            <a:spLocks noGrp="1"/>
          </p:cNvSpPr>
          <p:nvPr>
            <p:ph idx="1"/>
          </p:nvPr>
        </p:nvSpPr>
        <p:spPr/>
        <p:txBody>
          <a:bodyPr>
            <a:normAutofit lnSpcReduction="10000"/>
          </a:bodyPr>
          <a:lstStyle/>
          <a:p>
            <a:pPr>
              <a:buFont typeface="Wingdings" panose="05000000000000000000" pitchFamily="2" charset="2"/>
              <a:buChar char="Ø"/>
            </a:pPr>
            <a:r>
              <a:rPr lang="pt-BR" dirty="0"/>
              <a:t>Não. O gerenciamento de riscos ocupacionais deve ser implementado por estabelecimento, desde que existam empregados, independentemente da quantidade.  </a:t>
            </a:r>
            <a:endParaRPr lang="pt-BR" dirty="0" smtClean="0"/>
          </a:p>
          <a:p>
            <a:pPr>
              <a:buFont typeface="Wingdings" panose="05000000000000000000" pitchFamily="2" charset="2"/>
              <a:buChar char="Ø"/>
            </a:pPr>
            <a:endParaRPr lang="pt-BR" dirty="0" smtClean="0"/>
          </a:p>
          <a:p>
            <a:pPr>
              <a:buFont typeface="Wingdings" panose="05000000000000000000" pitchFamily="2" charset="2"/>
              <a:buChar char="Ø"/>
            </a:pPr>
            <a:r>
              <a:rPr lang="pt-BR" dirty="0" smtClean="0"/>
              <a:t>Todas </a:t>
            </a:r>
            <a:r>
              <a:rPr lang="pt-BR" dirty="0"/>
              <a:t>as organizações que não estejam contempladas pela dispensa prevista no capítulo </a:t>
            </a:r>
            <a:r>
              <a:rPr lang="pt-BR" b="1" dirty="0"/>
              <a:t>1.8 Tratamento diferenciado ao Microempreendedor Individual – MEI, à Microempresa – ME e à Empresa de Pequeno Porte – EPP</a:t>
            </a:r>
            <a:r>
              <a:rPr lang="pt-BR" dirty="0"/>
              <a:t> da NR 01 devem elaborar o PGR. Essa dispensa é tratada em detalhes na seção </a:t>
            </a:r>
            <a:r>
              <a:rPr lang="pt-BR" u="sng" dirty="0"/>
              <a:t>Dispensa</a:t>
            </a:r>
            <a:r>
              <a:rPr lang="pt-BR" dirty="0"/>
              <a:t> </a:t>
            </a:r>
            <a:r>
              <a:rPr lang="pt-BR" u="sng" dirty="0"/>
              <a:t>PGR e PCMSO</a:t>
            </a:r>
            <a:r>
              <a:rPr lang="pt-BR" dirty="0"/>
              <a:t> deste documento.  </a:t>
            </a:r>
          </a:p>
          <a:p>
            <a:pPr marL="0" indent="0">
              <a:buNone/>
            </a:pPr>
            <a:r>
              <a:rPr lang="pt-BR" dirty="0"/>
              <a:t> </a:t>
            </a:r>
          </a:p>
          <a:p>
            <a:pPr>
              <a:buFont typeface="Wingdings" panose="05000000000000000000" pitchFamily="2" charset="2"/>
              <a:buChar char="Ø"/>
            </a:pPr>
            <a:endParaRPr lang="pt-BR" dirty="0"/>
          </a:p>
          <a:p>
            <a:endParaRPr lang="pt-BR" dirty="0"/>
          </a:p>
        </p:txBody>
      </p:sp>
    </p:spTree>
    <p:extLst>
      <p:ext uri="{BB962C8B-B14F-4D97-AF65-F5344CB8AC3E}">
        <p14:creationId xmlns:p14="http://schemas.microsoft.com/office/powerpoint/2010/main" val="55394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23455"/>
            <a:ext cx="10515600" cy="1067233"/>
          </a:xfrm>
        </p:spPr>
        <p:txBody>
          <a:bodyPr>
            <a:normAutofit fontScale="90000"/>
          </a:bodyPr>
          <a:lstStyle/>
          <a:p>
            <a:pPr algn="ctr"/>
            <a:r>
              <a:rPr lang="pt-BR" dirty="0"/>
              <a:t>O PGR tem validade? É preciso fazer a atualização a cada 1 ano? </a:t>
            </a:r>
            <a:br>
              <a:rPr lang="pt-BR" dirty="0"/>
            </a:br>
            <a:endParaRPr lang="pt-BR" dirty="0"/>
          </a:p>
        </p:txBody>
      </p:sp>
      <p:sp>
        <p:nvSpPr>
          <p:cNvPr id="3" name="Espaço Reservado para Conteúdo 2"/>
          <p:cNvSpPr>
            <a:spLocks noGrp="1"/>
          </p:cNvSpPr>
          <p:nvPr>
            <p:ph idx="1"/>
          </p:nvPr>
        </p:nvSpPr>
        <p:spPr/>
        <p:txBody>
          <a:bodyPr>
            <a:normAutofit fontScale="92500" lnSpcReduction="10000"/>
          </a:bodyPr>
          <a:lstStyle/>
          <a:p>
            <a:pPr>
              <a:buFont typeface="Wingdings" panose="05000000000000000000" pitchFamily="2" charset="2"/>
              <a:buChar char="Ø"/>
            </a:pPr>
            <a:r>
              <a:rPr lang="pt-BR" i="1" dirty="0" smtClean="0"/>
              <a:t> 1.5.4.4.6 </a:t>
            </a:r>
            <a:r>
              <a:rPr lang="pt-BR" i="1" dirty="0"/>
              <a:t>A avaliação de riscos deve constituir um processo contínuo e ser revista a cada dois anos ou quando da ocorrência das seguintes situações:  </a:t>
            </a:r>
            <a:endParaRPr lang="pt-BR" dirty="0"/>
          </a:p>
          <a:p>
            <a:pPr lvl="0" fontAlgn="base">
              <a:buFont typeface="Wingdings" panose="05000000000000000000" pitchFamily="2" charset="2"/>
              <a:buChar char="Ø"/>
            </a:pPr>
            <a:r>
              <a:rPr lang="pt-BR" i="1" dirty="0" smtClean="0"/>
              <a:t> após </a:t>
            </a:r>
            <a:r>
              <a:rPr lang="pt-BR" i="1" dirty="0"/>
              <a:t>implementação das medidas de prevenção, para avaliação de riscos residuais;  </a:t>
            </a:r>
            <a:endParaRPr lang="pt-BR" dirty="0"/>
          </a:p>
          <a:p>
            <a:pPr lvl="0" fontAlgn="base">
              <a:buFont typeface="Wingdings" panose="05000000000000000000" pitchFamily="2" charset="2"/>
              <a:buChar char="Ø"/>
            </a:pPr>
            <a:r>
              <a:rPr lang="pt-BR" i="1" dirty="0" smtClean="0"/>
              <a:t> após </a:t>
            </a:r>
            <a:r>
              <a:rPr lang="pt-BR" i="1" dirty="0"/>
              <a:t>inovações e modificações nas tecnologias, ambientes, processos, condições, procedimentos e organização do trabalho que impliquem em novos riscos ou modifiquem os riscos existentes;  </a:t>
            </a:r>
            <a:endParaRPr lang="pt-BR" dirty="0"/>
          </a:p>
          <a:p>
            <a:pPr lvl="0" fontAlgn="base">
              <a:buFont typeface="Wingdings" panose="05000000000000000000" pitchFamily="2" charset="2"/>
              <a:buChar char="Ø"/>
            </a:pPr>
            <a:r>
              <a:rPr lang="pt-BR" i="1" dirty="0" smtClean="0"/>
              <a:t> quando </a:t>
            </a:r>
            <a:r>
              <a:rPr lang="pt-BR" i="1" dirty="0"/>
              <a:t>identificadas inadequações, insuficiências ou ineficácias das medidas de prevenção;  </a:t>
            </a:r>
            <a:endParaRPr lang="pt-BR" dirty="0"/>
          </a:p>
          <a:p>
            <a:pPr lvl="0" fontAlgn="base">
              <a:buFont typeface="Wingdings" panose="05000000000000000000" pitchFamily="2" charset="2"/>
              <a:buChar char="Ø"/>
            </a:pPr>
            <a:r>
              <a:rPr lang="pt-BR" i="1" dirty="0" smtClean="0"/>
              <a:t> na </a:t>
            </a:r>
            <a:r>
              <a:rPr lang="pt-BR" i="1" dirty="0"/>
              <a:t>ocorrência de acidentes ou doenças relacionadas ao trabalho;  </a:t>
            </a:r>
            <a:endParaRPr lang="pt-BR" dirty="0"/>
          </a:p>
          <a:p>
            <a:pPr lvl="0" fontAlgn="base">
              <a:buFont typeface="Wingdings" panose="05000000000000000000" pitchFamily="2" charset="2"/>
              <a:buChar char="Ø"/>
            </a:pPr>
            <a:r>
              <a:rPr lang="pt-BR" i="1" dirty="0" smtClean="0"/>
              <a:t> quando </a:t>
            </a:r>
            <a:r>
              <a:rPr lang="pt-BR" i="1" dirty="0"/>
              <a:t>houver mudança nos requisitos legais aplicáveis.   </a:t>
            </a:r>
            <a:endParaRPr lang="pt-BR" dirty="0"/>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54047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Não esquecer</a:t>
            </a:r>
            <a:endParaRPr lang="pt-BR" dirty="0"/>
          </a:p>
        </p:txBody>
      </p:sp>
      <p:pic>
        <p:nvPicPr>
          <p:cNvPr id="4" name="Espaço Reservado para Conteúdo 3"/>
          <p:cNvPicPr>
            <a:picLocks noGrp="1" noChangeAspect="1"/>
          </p:cNvPicPr>
          <p:nvPr>
            <p:ph idx="1"/>
          </p:nvPr>
        </p:nvPicPr>
        <p:blipFill rotWithShape="1">
          <a:blip r:embed="rId2"/>
          <a:srcRect l="28518" t="38281" r="25475" b="30835"/>
          <a:stretch/>
        </p:blipFill>
        <p:spPr>
          <a:xfrm>
            <a:off x="838200" y="1995055"/>
            <a:ext cx="9954058" cy="3863452"/>
          </a:xfrm>
          <a:prstGeom prst="rect">
            <a:avLst/>
          </a:prstGeom>
        </p:spPr>
      </p:pic>
      <p:sp>
        <p:nvSpPr>
          <p:cNvPr id="5" name="Retângulo Arredondado 4"/>
          <p:cNvSpPr/>
          <p:nvPr/>
        </p:nvSpPr>
        <p:spPr>
          <a:xfrm>
            <a:off x="1288473" y="2590800"/>
            <a:ext cx="2008909" cy="3463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Arredondado 5"/>
          <p:cNvSpPr/>
          <p:nvPr/>
        </p:nvSpPr>
        <p:spPr>
          <a:xfrm>
            <a:off x="8451273" y="2327564"/>
            <a:ext cx="2340985" cy="4433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3865418" y="365125"/>
            <a:ext cx="4585855" cy="1325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3756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4"/>
            <a:ext cx="10515600" cy="2488911"/>
          </a:xfrm>
        </p:spPr>
        <p:txBody>
          <a:bodyPr>
            <a:normAutofit fontScale="90000"/>
          </a:bodyPr>
          <a:lstStyle/>
          <a:p>
            <a:pPr algn="ctr"/>
            <a:r>
              <a:rPr lang="pt-BR" dirty="0"/>
              <a:t>Qual o objetivo do levantamento preliminar de perigos previsto no item </a:t>
            </a:r>
            <a:br>
              <a:rPr lang="pt-BR" dirty="0"/>
            </a:br>
            <a:r>
              <a:rPr lang="pt-BR" dirty="0"/>
              <a:t>1.5.4.2 da NR 01?  </a:t>
            </a:r>
            <a:br>
              <a:rPr lang="pt-BR" dirty="0"/>
            </a:br>
            <a:r>
              <a:rPr lang="pt-BR" dirty="0"/>
              <a:t> </a:t>
            </a:r>
            <a:br>
              <a:rPr lang="pt-BR" dirty="0"/>
            </a:br>
            <a:endParaRPr lang="pt-BR" dirty="0"/>
          </a:p>
        </p:txBody>
      </p:sp>
      <p:sp>
        <p:nvSpPr>
          <p:cNvPr id="3" name="Espaço Reservado para Conteúdo 2"/>
          <p:cNvSpPr>
            <a:spLocks noGrp="1"/>
          </p:cNvSpPr>
          <p:nvPr>
            <p:ph idx="1"/>
          </p:nvPr>
        </p:nvSpPr>
        <p:spPr>
          <a:xfrm>
            <a:off x="838200" y="2673927"/>
            <a:ext cx="10515600" cy="3503036"/>
          </a:xfrm>
        </p:spPr>
        <p:txBody>
          <a:bodyPr/>
          <a:lstStyle/>
          <a:p>
            <a:pPr>
              <a:buFont typeface="Wingdings" panose="05000000000000000000" pitchFamily="2" charset="2"/>
              <a:buChar char="Ø"/>
            </a:pPr>
            <a:r>
              <a:rPr lang="pt-BR" dirty="0"/>
              <a:t>O levantamento preliminar de perigos é a primeira etapa do GRO e tem como objetivo conhecer os perigos da organização, com vistas a verificar os perigos que podem ser evitados. Se for constatado que o risco pode, de fato, ser evitado, a organização interrompe a análise, adota as medidas para eliminar o risco e não precisa proceder à etapa seguinte, que seria destinada à identificação de perigos e avaliação de riscos ocupacionais</a:t>
            </a:r>
          </a:p>
        </p:txBody>
      </p:sp>
    </p:spTree>
    <p:extLst>
      <p:ext uri="{BB962C8B-B14F-4D97-AF65-F5344CB8AC3E}">
        <p14:creationId xmlns:p14="http://schemas.microsoft.com/office/powerpoint/2010/main" val="181981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2413" y="639763"/>
            <a:ext cx="7062788" cy="4351338"/>
          </a:xfrm>
        </p:spPr>
        <p:txBody>
          <a:bodyPr/>
          <a:lstStyle/>
          <a:p>
            <a:pPr marL="0" indent="0">
              <a:buNone/>
            </a:pPr>
            <a:r>
              <a:rPr lang="pt-BR" dirty="0"/>
              <a:t>O levantamento preliminar de perigos deve ser realizado: </a:t>
            </a:r>
          </a:p>
          <a:p>
            <a:pPr lvl="0" fontAlgn="base">
              <a:buFont typeface="Wingdings" panose="05000000000000000000" pitchFamily="2" charset="2"/>
              <a:buChar char="Ø"/>
            </a:pPr>
            <a:r>
              <a:rPr lang="pt-BR" dirty="0" smtClean="0"/>
              <a:t> antes </a:t>
            </a:r>
            <a:r>
              <a:rPr lang="pt-BR" dirty="0"/>
              <a:t>do início do funcionamento do estabelecimento ou novas instalações;  </a:t>
            </a:r>
          </a:p>
          <a:p>
            <a:pPr lvl="0" fontAlgn="base">
              <a:buFont typeface="Wingdings" panose="05000000000000000000" pitchFamily="2" charset="2"/>
              <a:buChar char="Ø"/>
            </a:pPr>
            <a:r>
              <a:rPr lang="pt-BR" dirty="0" smtClean="0"/>
              <a:t> para </a:t>
            </a:r>
            <a:r>
              <a:rPr lang="pt-BR" dirty="0"/>
              <a:t>as atividades existentes; e  </a:t>
            </a:r>
          </a:p>
          <a:p>
            <a:pPr>
              <a:buFont typeface="Wingdings" panose="05000000000000000000" pitchFamily="2" charset="2"/>
              <a:buChar char="Ø"/>
            </a:pPr>
            <a:r>
              <a:rPr lang="pt-BR" dirty="0" smtClean="0"/>
              <a:t> nas </a:t>
            </a:r>
            <a:r>
              <a:rPr lang="pt-BR" dirty="0"/>
              <a:t>mudanças e introdução de novos processos ou atividades de trabalho.</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81200"/>
            <a:ext cx="6096000" cy="4876800"/>
          </a:xfrm>
          <a:prstGeom prst="rect">
            <a:avLst/>
          </a:prstGeom>
        </p:spPr>
      </p:pic>
    </p:spTree>
    <p:extLst>
      <p:ext uri="{BB962C8B-B14F-4D97-AF65-F5344CB8AC3E}">
        <p14:creationId xmlns:p14="http://schemas.microsoft.com/office/powerpoint/2010/main" val="2554675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365125"/>
            <a:ext cx="11956472" cy="3100388"/>
          </a:xfrm>
        </p:spPr>
        <p:txBody>
          <a:bodyPr>
            <a:normAutofit fontScale="90000"/>
          </a:bodyPr>
          <a:lstStyle/>
          <a:p>
            <a:pPr algn="ctr"/>
            <a:r>
              <a:rPr lang="pt-BR" dirty="0"/>
              <a:t>O PGR pode anexar outros programas ou documentos? Caso eu tenha uma gestão de trabalho em altura, com procedimentos padronizados, posso somente citar esse procedimento no PGR? </a:t>
            </a:r>
            <a:br>
              <a:rPr lang="pt-BR" dirty="0"/>
            </a:br>
            <a:endParaRPr lang="pt-BR" dirty="0"/>
          </a:p>
        </p:txBody>
      </p:sp>
      <p:sp>
        <p:nvSpPr>
          <p:cNvPr id="3" name="Espaço Reservado para Conteúdo 2"/>
          <p:cNvSpPr>
            <a:spLocks noGrp="1"/>
          </p:cNvSpPr>
          <p:nvPr>
            <p:ph idx="1"/>
          </p:nvPr>
        </p:nvSpPr>
        <p:spPr>
          <a:xfrm>
            <a:off x="838200" y="3048001"/>
            <a:ext cx="10515600" cy="3128962"/>
          </a:xfrm>
        </p:spPr>
        <p:txBody>
          <a:bodyPr/>
          <a:lstStyle/>
          <a:p>
            <a:pPr>
              <a:buFont typeface="Wingdings" panose="05000000000000000000" pitchFamily="2" charset="2"/>
              <a:buChar char="Ø"/>
            </a:pPr>
            <a:r>
              <a:rPr lang="pt-BR" dirty="0" smtClean="0"/>
              <a:t> Sim</a:t>
            </a:r>
            <a:r>
              <a:rPr lang="pt-BR" dirty="0"/>
              <a:t>. O PGR pode contemplar todos os documentos previstos nas outras NR ou pode fazer remissão/estar integrado com planos, programas e outros documentos previstos na legislação de segurança e saúde no trabalho. Entretanto, sempre que houver um perigo, este deve ser tratado com a metodologia prevista na NR 01, observadas as etapas do inventário de riscos ocupacionais e os requisitos do plano de ação.  </a:t>
            </a:r>
          </a:p>
          <a:p>
            <a:endParaRPr lang="pt-BR" dirty="0"/>
          </a:p>
        </p:txBody>
      </p:sp>
    </p:spTree>
    <p:extLst>
      <p:ext uri="{BB962C8B-B14F-4D97-AF65-F5344CB8AC3E}">
        <p14:creationId xmlns:p14="http://schemas.microsoft.com/office/powerpoint/2010/main" val="149808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Norma </a:t>
            </a:r>
            <a:endParaRPr lang="pt-BR" dirty="0"/>
          </a:p>
        </p:txBody>
      </p:sp>
      <p:sp>
        <p:nvSpPr>
          <p:cNvPr id="3" name="Espaço Reservado para Conteúdo 2"/>
          <p:cNvSpPr>
            <a:spLocks noGrp="1"/>
          </p:cNvSpPr>
          <p:nvPr>
            <p:ph idx="1"/>
          </p:nvPr>
        </p:nvSpPr>
        <p:spPr>
          <a:xfrm>
            <a:off x="838200" y="2327275"/>
            <a:ext cx="10515600" cy="4351338"/>
          </a:xfrm>
        </p:spPr>
        <p:txBody>
          <a:bodyPr>
            <a:normAutofit fontScale="92500" lnSpcReduction="20000"/>
          </a:bodyPr>
          <a:lstStyle/>
          <a:p>
            <a:r>
              <a:rPr lang="pt-BR" dirty="0"/>
              <a:t>Em 9 de março de 2020, foi publicada a Portaria SEPRT/ME nº 6.730, que incluiu o gerenciamento de risco ocupacional no capítulo 1.5 e promoveu outras alterações na redação da NR 01. </a:t>
            </a:r>
          </a:p>
          <a:p>
            <a:r>
              <a:rPr lang="pt-BR" dirty="0"/>
              <a:t>A Portaria SEPRT/ME nº 8.873, de 23 de julho de 2021, prorrogou o prazo do início da vigência da nova NR 01 </a:t>
            </a:r>
            <a:r>
              <a:rPr lang="pt-BR" u="sng" dirty="0"/>
              <a:t>para o dia 3 de janeiro de 2022</a:t>
            </a:r>
            <a:r>
              <a:rPr lang="pt-BR" dirty="0"/>
              <a:t>. </a:t>
            </a:r>
          </a:p>
          <a:p>
            <a:r>
              <a:rPr lang="pt-BR" dirty="0"/>
              <a:t>O novo texto da NR 01, contemplando o Gerenciamento de Riscos Ocupacionais (GRO), materializado no Programa de Gerenciamento de Riscos (PGR), consolidado por consenso entre as bancadas da Comissão Tripartite Paritária Permanente (CTPP), não só atende a um anseio que permeou os vinte e cinco anos de discussão tripartite na elaboração de normas regulamentadoras, como possibilita um inegável avanço na segurança e saúde no trabalho, ao contemplar o gerenciamento de todos os riscos ocupacionais. </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47638"/>
            <a:ext cx="3143250" cy="2038350"/>
          </a:xfrm>
          <a:prstGeom prst="rect">
            <a:avLst/>
          </a:prstGeom>
        </p:spPr>
      </p:pic>
    </p:spTree>
    <p:extLst>
      <p:ext uri="{BB962C8B-B14F-4D97-AF65-F5344CB8AC3E}">
        <p14:creationId xmlns:p14="http://schemas.microsoft.com/office/powerpoint/2010/main" val="58380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Adicionais </a:t>
            </a:r>
            <a:endParaRPr lang="pt-BR" dirty="0"/>
          </a:p>
        </p:txBody>
      </p:sp>
      <p:pic>
        <p:nvPicPr>
          <p:cNvPr id="4" name="Espaço Reservado para Conteúdo 3"/>
          <p:cNvPicPr>
            <a:picLocks noGrp="1" noChangeAspect="1"/>
          </p:cNvPicPr>
          <p:nvPr>
            <p:ph idx="1"/>
          </p:nvPr>
        </p:nvPicPr>
        <p:blipFill rotWithShape="1">
          <a:blip r:embed="rId2"/>
          <a:srcRect l="24044" t="35415" r="21716" b="10139"/>
          <a:stretch/>
        </p:blipFill>
        <p:spPr>
          <a:xfrm>
            <a:off x="512618" y="1690687"/>
            <a:ext cx="11111345" cy="5001057"/>
          </a:xfrm>
          <a:prstGeom prst="rect">
            <a:avLst/>
          </a:prstGeom>
        </p:spPr>
      </p:pic>
    </p:spTree>
    <p:extLst>
      <p:ext uri="{BB962C8B-B14F-4D97-AF65-F5344CB8AC3E}">
        <p14:creationId xmlns:p14="http://schemas.microsoft.com/office/powerpoint/2010/main" val="403833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142548"/>
          </a:xfrm>
        </p:spPr>
        <p:txBody>
          <a:bodyPr>
            <a:normAutofit fontScale="90000"/>
          </a:bodyPr>
          <a:lstStyle/>
          <a:p>
            <a:pPr algn="ctr"/>
            <a:r>
              <a:rPr lang="pt-BR" altLang="pt-BR" dirty="0">
                <a:latin typeface="Arial" panose="020B0604020202020204" pitchFamily="34" charset="0"/>
                <a:ea typeface="Calibri" panose="020F0502020204030204" pitchFamily="34" charset="0"/>
              </a:rPr>
              <a:t>Um risco/perigo não identificado no PGR que tenha contribuído para a ocorrência de um acidente de trabalho indica falha na gestão dos riscos</a:t>
            </a:r>
            <a:endParaRPr lang="pt-BR" dirty="0"/>
          </a:p>
        </p:txBody>
      </p:sp>
      <p:sp>
        <p:nvSpPr>
          <p:cNvPr id="3" name="Espaço Reservado para Conteúdo 2"/>
          <p:cNvSpPr>
            <a:spLocks noGrp="1"/>
          </p:cNvSpPr>
          <p:nvPr>
            <p:ph idx="1"/>
          </p:nvPr>
        </p:nvSpPr>
        <p:spPr>
          <a:xfrm>
            <a:off x="838200" y="3325091"/>
            <a:ext cx="10515600" cy="2851872"/>
          </a:xfrm>
        </p:spPr>
        <p:txBody>
          <a:bodyPr/>
          <a:lstStyle/>
          <a:p>
            <a:pPr>
              <a:buFont typeface="Wingdings" panose="05000000000000000000" pitchFamily="2" charset="2"/>
              <a:buChar char="Ø"/>
            </a:pPr>
            <a:r>
              <a:rPr lang="pt-BR" dirty="0" smtClean="0"/>
              <a:t> Sim</a:t>
            </a:r>
            <a:r>
              <a:rPr lang="pt-BR" dirty="0"/>
              <a:t>. Se o perigo existia e não foi identificado, restou descumprido o item 1.5.3.2, alínea “b”, da NR 01. Nesse caso, não houve o gerenciamento do risco que gerou o acidente.  </a:t>
            </a:r>
          </a:p>
        </p:txBody>
      </p:sp>
      <p:sp>
        <p:nvSpPr>
          <p:cNvPr id="8"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grpSp>
        <p:nvGrpSpPr>
          <p:cNvPr id="9" name="Group 123724"/>
          <p:cNvGrpSpPr/>
          <p:nvPr/>
        </p:nvGrpSpPr>
        <p:grpSpPr>
          <a:xfrm>
            <a:off x="1610995" y="1478280"/>
            <a:ext cx="4880610" cy="5715"/>
            <a:chOff x="0" y="0"/>
            <a:chExt cx="4880737" cy="6096"/>
          </a:xfrm>
        </p:grpSpPr>
        <p:sp>
          <p:nvSpPr>
            <p:cNvPr id="10" name="Shape 133601"/>
            <p:cNvSpPr/>
            <p:nvPr/>
          </p:nvSpPr>
          <p:spPr>
            <a:xfrm>
              <a:off x="0" y="0"/>
              <a:ext cx="4880737" cy="9144"/>
            </a:xfrm>
            <a:custGeom>
              <a:avLst/>
              <a:gdLst/>
              <a:ahLst/>
              <a:cxnLst/>
              <a:rect l="0" t="0" r="0" b="0"/>
              <a:pathLst>
                <a:path w="4880737" h="9144">
                  <a:moveTo>
                    <a:pt x="0" y="0"/>
                  </a:moveTo>
                  <a:lnTo>
                    <a:pt x="4880737" y="0"/>
                  </a:lnTo>
                  <a:lnTo>
                    <a:pt x="4880737" y="9144"/>
                  </a:lnTo>
                  <a:lnTo>
                    <a:pt x="0" y="9144"/>
                  </a:lnTo>
                  <a:lnTo>
                    <a:pt x="0" y="0"/>
                  </a:lnTo>
                </a:path>
              </a:pathLst>
            </a:custGeom>
            <a:ln w="0" cap="flat">
              <a:miter lim="127000"/>
            </a:ln>
          </p:spPr>
          <p:style>
            <a:lnRef idx="0">
              <a:srgbClr val="000000">
                <a:alpha val="0"/>
              </a:srgbClr>
            </a:lnRef>
            <a:fillRef idx="1">
              <a:srgbClr val="4472C4"/>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428911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Qual a diferença entre o nível de risco e a avaliação de risco?</a:t>
            </a:r>
          </a:p>
        </p:txBody>
      </p:sp>
      <p:sp>
        <p:nvSpPr>
          <p:cNvPr id="3" name="Espaço Reservado para Conteúdo 2"/>
          <p:cNvSpPr>
            <a:spLocks noGrp="1"/>
          </p:cNvSpPr>
          <p:nvPr>
            <p:ph idx="1"/>
          </p:nvPr>
        </p:nvSpPr>
        <p:spPr>
          <a:xfrm>
            <a:off x="838200" y="2230581"/>
            <a:ext cx="10515600" cy="3946381"/>
          </a:xfrm>
        </p:spPr>
        <p:txBody>
          <a:bodyPr/>
          <a:lstStyle/>
          <a:p>
            <a:pPr>
              <a:buFont typeface="Wingdings" panose="05000000000000000000" pitchFamily="2" charset="2"/>
              <a:buChar char="Ø"/>
            </a:pPr>
            <a:r>
              <a:rPr lang="pt-BR" dirty="0" smtClean="0"/>
              <a:t> A </a:t>
            </a:r>
            <a:r>
              <a:rPr lang="pt-BR" dirty="0"/>
              <a:t>avaliação de risco é etapa do gerenciamento de riscos ocupacionais. A organização deve, a partir dos perigos identificados em seu estabelecimento, avaliar os riscos ocupacionais, transformando os perigos em níveis de risco ocupacional, de forma a manter informações para adoção de medidas de prevenção.  </a:t>
            </a:r>
          </a:p>
          <a:p>
            <a:pPr>
              <a:buFont typeface="Wingdings" panose="05000000000000000000" pitchFamily="2" charset="2"/>
              <a:buChar char="Ø"/>
            </a:pPr>
            <a:r>
              <a:rPr lang="pt-BR" dirty="0" smtClean="0"/>
              <a:t> Na </a:t>
            </a:r>
            <a:r>
              <a:rPr lang="pt-BR" dirty="0"/>
              <a:t>classificação, o risco é graduado em níveis, de acordo com os critérios de probabilidade e severidade.  </a:t>
            </a:r>
          </a:p>
          <a:p>
            <a:endParaRPr lang="pt-BR" dirty="0"/>
          </a:p>
        </p:txBody>
      </p:sp>
    </p:spTree>
    <p:extLst>
      <p:ext uri="{BB962C8B-B14F-4D97-AF65-F5344CB8AC3E}">
        <p14:creationId xmlns:p14="http://schemas.microsoft.com/office/powerpoint/2010/main" val="647281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78873"/>
            <a:ext cx="10515600" cy="1524000"/>
          </a:xfrm>
        </p:spPr>
        <p:txBody>
          <a:bodyPr>
            <a:normAutofit fontScale="90000"/>
          </a:bodyPr>
          <a:lstStyle/>
          <a:p>
            <a:pPr algn="ctr"/>
            <a:r>
              <a:rPr lang="pt-BR" dirty="0"/>
              <a:t>Os resultados das avaliações quantitativas dos riscos devem constar no PGR? </a:t>
            </a:r>
            <a:br>
              <a:rPr lang="pt-BR" dirty="0"/>
            </a:br>
            <a:endParaRPr lang="pt-BR" dirty="0"/>
          </a:p>
        </p:txBody>
      </p:sp>
      <p:sp>
        <p:nvSpPr>
          <p:cNvPr id="3" name="Espaço Reservado para Conteúdo 2"/>
          <p:cNvSpPr>
            <a:spLocks noGrp="1"/>
          </p:cNvSpPr>
          <p:nvPr>
            <p:ph idx="1"/>
          </p:nvPr>
        </p:nvSpPr>
        <p:spPr>
          <a:xfrm>
            <a:off x="838200" y="2826327"/>
            <a:ext cx="10515600" cy="3350636"/>
          </a:xfrm>
        </p:spPr>
        <p:txBody>
          <a:bodyPr/>
          <a:lstStyle/>
          <a:p>
            <a:pPr>
              <a:buFont typeface="Wingdings" panose="05000000000000000000" pitchFamily="2" charset="2"/>
              <a:buChar char="Ø"/>
            </a:pPr>
            <a:r>
              <a:rPr lang="pt-BR" dirty="0" smtClean="0"/>
              <a:t> Sim</a:t>
            </a:r>
            <a:r>
              <a:rPr lang="pt-BR" dirty="0"/>
              <a:t>. As avaliações quantitativas, quando aplicáveis, devem ser realizadas na análise preliminar e os resultados das avaliações devem ser incorporadas ao inventário de riscos do PGR</a:t>
            </a:r>
          </a:p>
        </p:txBody>
      </p:sp>
    </p:spTree>
    <p:extLst>
      <p:ext uri="{BB962C8B-B14F-4D97-AF65-F5344CB8AC3E}">
        <p14:creationId xmlns:p14="http://schemas.microsoft.com/office/powerpoint/2010/main" val="229794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a:t>Qual o objetivo da realização das avaliações quantitativas? Para que servem?  </a:t>
            </a:r>
            <a:br>
              <a:rPr lang="pt-BR" dirty="0"/>
            </a:br>
            <a:endParaRPr lang="pt-BR" dirty="0"/>
          </a:p>
        </p:txBody>
      </p:sp>
      <p:sp>
        <p:nvSpPr>
          <p:cNvPr id="3" name="Espaço Reservado para Conteúdo 2"/>
          <p:cNvSpPr>
            <a:spLocks noGrp="1"/>
          </p:cNvSpPr>
          <p:nvPr>
            <p:ph idx="1"/>
          </p:nvPr>
        </p:nvSpPr>
        <p:spPr/>
        <p:txBody>
          <a:bodyPr/>
          <a:lstStyle/>
          <a:p>
            <a:pPr>
              <a:buFont typeface="Wingdings" panose="05000000000000000000" pitchFamily="2" charset="2"/>
              <a:buChar char="Ø"/>
            </a:pPr>
            <a:r>
              <a:rPr lang="pt-BR" dirty="0" smtClean="0"/>
              <a:t> Conforme </a:t>
            </a:r>
            <a:r>
              <a:rPr lang="pt-BR" dirty="0"/>
              <a:t>consta no item 9.4.2 da NR 09, a avaliação quantitativa das exposições ocupacionais aos agentes físicos, químicos e biológicos, quando necessária, deve ser realizada para:  </a:t>
            </a:r>
          </a:p>
          <a:p>
            <a:pPr lvl="0" fontAlgn="base">
              <a:buFont typeface="Wingdings" panose="05000000000000000000" pitchFamily="2" charset="2"/>
              <a:buChar char="Ø"/>
            </a:pPr>
            <a:r>
              <a:rPr lang="pt-BR" dirty="0" smtClean="0"/>
              <a:t> comprovar </a:t>
            </a:r>
            <a:r>
              <a:rPr lang="pt-BR" dirty="0"/>
              <a:t>o controle da exposição ocupacional aos agentes identificados;  </a:t>
            </a:r>
          </a:p>
          <a:p>
            <a:pPr lvl="0" fontAlgn="base">
              <a:buFont typeface="Wingdings" panose="05000000000000000000" pitchFamily="2" charset="2"/>
              <a:buChar char="Ø"/>
            </a:pPr>
            <a:r>
              <a:rPr lang="pt-BR" dirty="0" smtClean="0"/>
              <a:t> dimensionar </a:t>
            </a:r>
            <a:r>
              <a:rPr lang="pt-BR" dirty="0"/>
              <a:t>a exposição ocupacional dos grupos de trabalhadores; e  </a:t>
            </a:r>
          </a:p>
          <a:p>
            <a:pPr lvl="0" fontAlgn="base">
              <a:buFont typeface="Wingdings" panose="05000000000000000000" pitchFamily="2" charset="2"/>
              <a:buChar char="Ø"/>
            </a:pPr>
            <a:r>
              <a:rPr lang="pt-BR" dirty="0" smtClean="0"/>
              <a:t> subsidiar </a:t>
            </a:r>
            <a:r>
              <a:rPr lang="pt-BR" dirty="0"/>
              <a:t>o equacionamento das medidas de prevenção. </a:t>
            </a:r>
          </a:p>
          <a:p>
            <a:endParaRPr lang="pt-BR" dirty="0"/>
          </a:p>
        </p:txBody>
      </p:sp>
    </p:spTree>
    <p:extLst>
      <p:ext uri="{BB962C8B-B14F-4D97-AF65-F5344CB8AC3E}">
        <p14:creationId xmlns:p14="http://schemas.microsoft.com/office/powerpoint/2010/main" val="18056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128693"/>
          </a:xfrm>
        </p:spPr>
        <p:txBody>
          <a:bodyPr>
            <a:normAutofit fontScale="90000"/>
          </a:bodyPr>
          <a:lstStyle/>
          <a:p>
            <a:pPr algn="ctr"/>
            <a:r>
              <a:rPr lang="pt-BR" dirty="0"/>
              <a:t>As medidas de prevenção a serem introduzidas, aprimoradas ou mantidas, indicadas no plano de ação, devem estar relacionadas necessariamente com os riscos avaliados? </a:t>
            </a:r>
            <a:br>
              <a:rPr lang="pt-BR" dirty="0"/>
            </a:br>
            <a:endParaRPr lang="pt-BR" dirty="0"/>
          </a:p>
        </p:txBody>
      </p:sp>
      <p:sp>
        <p:nvSpPr>
          <p:cNvPr id="3" name="Espaço Reservado para Conteúdo 2"/>
          <p:cNvSpPr>
            <a:spLocks noGrp="1"/>
          </p:cNvSpPr>
          <p:nvPr>
            <p:ph idx="1"/>
          </p:nvPr>
        </p:nvSpPr>
        <p:spPr>
          <a:xfrm>
            <a:off x="838200" y="3338945"/>
            <a:ext cx="10515600" cy="2838017"/>
          </a:xfrm>
        </p:spPr>
        <p:txBody>
          <a:bodyPr/>
          <a:lstStyle/>
          <a:p>
            <a:pPr>
              <a:buFont typeface="Wingdings" panose="05000000000000000000" pitchFamily="2" charset="2"/>
              <a:buChar char="Ø"/>
            </a:pPr>
            <a:r>
              <a:rPr lang="pt-BR" dirty="0" smtClean="0"/>
              <a:t> Sim</a:t>
            </a:r>
            <a:r>
              <a:rPr lang="pt-BR" dirty="0"/>
              <a:t>. As medidas de prevenção são implementadas de acordo com a classificação de risco, indicadas e relacionadas no plano de ação, considerada a ordem de prioridade estabelecida no item 1.4.1, alínea “g”, da NR 01:  </a:t>
            </a:r>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3095350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rotWithShape="1">
          <a:blip r:embed="rId2"/>
          <a:srcRect l="26191" t="29366" r="25296" b="28288"/>
          <a:stretch/>
        </p:blipFill>
        <p:spPr>
          <a:xfrm>
            <a:off x="1219200" y="1911928"/>
            <a:ext cx="9496643" cy="4071054"/>
          </a:xfrm>
          <a:prstGeom prst="rect">
            <a:avLst/>
          </a:prstGeom>
        </p:spPr>
      </p:pic>
    </p:spTree>
    <p:extLst>
      <p:ext uri="{BB962C8B-B14F-4D97-AF65-F5344CB8AC3E}">
        <p14:creationId xmlns:p14="http://schemas.microsoft.com/office/powerpoint/2010/main" val="1401706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671234210"/>
              </p:ext>
            </p:extLst>
          </p:nvPr>
        </p:nvGraphicFramePr>
        <p:xfrm>
          <a:off x="526472" y="1301822"/>
          <a:ext cx="5569528" cy="2010195"/>
        </p:xfrm>
        <a:graphic>
          <a:graphicData uri="http://schemas.openxmlformats.org/drawingml/2006/table">
            <a:tbl>
              <a:tblPr/>
              <a:tblGrid>
                <a:gridCol w="2078183">
                  <a:extLst>
                    <a:ext uri="{9D8B030D-6E8A-4147-A177-3AD203B41FA5}">
                      <a16:colId xmlns:a16="http://schemas.microsoft.com/office/drawing/2014/main" val="3301911768"/>
                    </a:ext>
                  </a:extLst>
                </a:gridCol>
                <a:gridCol w="3491345">
                  <a:extLst>
                    <a:ext uri="{9D8B030D-6E8A-4147-A177-3AD203B41FA5}">
                      <a16:colId xmlns:a16="http://schemas.microsoft.com/office/drawing/2014/main" val="3762465688"/>
                    </a:ext>
                  </a:extLst>
                </a:gridCol>
              </a:tblGrid>
              <a:tr h="338484">
                <a:tc gridSpan="2">
                  <a:txBody>
                    <a:bodyPr/>
                    <a:lstStyle/>
                    <a:p>
                      <a:pPr algn="ctr" fontAlgn="b"/>
                      <a:r>
                        <a:rPr lang="pt-BR" sz="1400" b="1" i="0" u="none" strike="noStrike" dirty="0">
                          <a:solidFill>
                            <a:srgbClr val="FFFFFF"/>
                          </a:solidFill>
                          <a:effectLst/>
                          <a:latin typeface="Arial" panose="020B0604020202020204" pitchFamily="34" charset="0"/>
                        </a:rPr>
                        <a:t>CONTROLES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8080"/>
                    </a:solidFill>
                  </a:tcPr>
                </a:tc>
                <a:tc hMerge="1">
                  <a:txBody>
                    <a:bodyPr/>
                    <a:lstStyle/>
                    <a:p>
                      <a:endParaRPr lang="pt-BR"/>
                    </a:p>
                  </a:txBody>
                  <a:tcPr/>
                </a:tc>
                <a:extLst>
                  <a:ext uri="{0D108BD9-81ED-4DB2-BD59-A6C34878D82A}">
                    <a16:rowId xmlns:a16="http://schemas.microsoft.com/office/drawing/2014/main" val="1568109447"/>
                  </a:ext>
                </a:extLst>
              </a:tr>
              <a:tr h="338484">
                <a:tc>
                  <a:txBody>
                    <a:bodyPr/>
                    <a:lstStyle/>
                    <a:p>
                      <a:pPr algn="l" fontAlgn="ctr"/>
                      <a:r>
                        <a:rPr lang="pt-BR" sz="1400" b="0" i="0" u="none" strike="noStrike" dirty="0">
                          <a:solidFill>
                            <a:srgbClr val="FFFFFF"/>
                          </a:solidFill>
                          <a:effectLst/>
                          <a:latin typeface="Arial" panose="020B0604020202020204" pitchFamily="34" charset="0"/>
                        </a:rPr>
                        <a:t>1- Eliminação</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008080"/>
                    </a:solidFill>
                  </a:tcPr>
                </a:tc>
                <a:tc>
                  <a:txBody>
                    <a:bodyPr/>
                    <a:lstStyle/>
                    <a:p>
                      <a:pPr algn="l" fontAlgn="ctr"/>
                      <a:r>
                        <a:rPr lang="pt-BR" sz="1400" b="0" i="0" u="none" strike="noStrike">
                          <a:solidFill>
                            <a:srgbClr val="FFFFFF"/>
                          </a:solidFill>
                          <a:effectLst/>
                          <a:latin typeface="Arial" panose="020B0604020202020204" pitchFamily="34" charset="0"/>
                        </a:rPr>
                        <a:t>4- Sinalização / controles administrativos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08080"/>
                    </a:solidFill>
                  </a:tcPr>
                </a:tc>
                <a:extLst>
                  <a:ext uri="{0D108BD9-81ED-4DB2-BD59-A6C34878D82A}">
                    <a16:rowId xmlns:a16="http://schemas.microsoft.com/office/drawing/2014/main" val="3063693883"/>
                  </a:ext>
                </a:extLst>
              </a:tr>
              <a:tr h="558498">
                <a:tc>
                  <a:txBody>
                    <a:bodyPr/>
                    <a:lstStyle/>
                    <a:p>
                      <a:pPr algn="l" fontAlgn="ctr"/>
                      <a:r>
                        <a:rPr lang="pt-BR" sz="1400" b="0" i="0" u="none" strike="noStrike" dirty="0">
                          <a:solidFill>
                            <a:srgbClr val="FFFFFF"/>
                          </a:solidFill>
                          <a:effectLst/>
                          <a:latin typeface="Arial" panose="020B0604020202020204" pitchFamily="34" charset="0"/>
                        </a:rPr>
                        <a:t>2- Substituição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008080"/>
                    </a:solidFill>
                  </a:tcPr>
                </a:tc>
                <a:tc>
                  <a:txBody>
                    <a:bodyPr/>
                    <a:lstStyle/>
                    <a:p>
                      <a:pPr algn="l" fontAlgn="ctr"/>
                      <a:r>
                        <a:rPr lang="pt-BR" sz="1400" b="0" i="0" u="none" strike="noStrike" dirty="0">
                          <a:solidFill>
                            <a:srgbClr val="FFFFFF"/>
                          </a:solidFill>
                          <a:effectLst/>
                          <a:latin typeface="Arial" panose="020B0604020202020204" pitchFamily="34" charset="0"/>
                        </a:rPr>
                        <a:t>5- Equipamento de proteção individual (E.P.I.)</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08080"/>
                    </a:solidFill>
                  </a:tcPr>
                </a:tc>
                <a:extLst>
                  <a:ext uri="{0D108BD9-81ED-4DB2-BD59-A6C34878D82A}">
                    <a16:rowId xmlns:a16="http://schemas.microsoft.com/office/drawing/2014/main" val="3649866525"/>
                  </a:ext>
                </a:extLst>
              </a:tr>
              <a:tr h="338484">
                <a:tc>
                  <a:txBody>
                    <a:bodyPr/>
                    <a:lstStyle/>
                    <a:p>
                      <a:pPr algn="l" fontAlgn="ctr"/>
                      <a:r>
                        <a:rPr lang="pt-BR" sz="1400" b="0" i="0" u="none" strike="noStrike" dirty="0">
                          <a:solidFill>
                            <a:srgbClr val="FFFFFF"/>
                          </a:solidFill>
                          <a:effectLst/>
                          <a:latin typeface="Arial" panose="020B0604020202020204" pitchFamily="34" charset="0"/>
                        </a:rPr>
                        <a:t>3- Controles de engenharia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8080"/>
                    </a:solidFill>
                  </a:tcPr>
                </a:tc>
                <a:tc>
                  <a:txBody>
                    <a:bodyPr/>
                    <a:lstStyle/>
                    <a:p>
                      <a:pPr algn="ctr" fontAlgn="ctr"/>
                      <a:r>
                        <a:rPr lang="pt-BR" sz="1400" b="0" i="0" u="none" strike="noStrike" dirty="0">
                          <a:solidFill>
                            <a:srgbClr val="FFFFFF"/>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556925351"/>
                  </a:ext>
                </a:extLst>
              </a:tr>
              <a:tr h="338484">
                <a:tc>
                  <a:txBody>
                    <a:bodyPr/>
                    <a:lstStyle/>
                    <a:p>
                      <a:pPr algn="l" fontAlgn="ctr"/>
                      <a:endParaRPr lang="pt-BR" sz="1100" b="0" i="0" u="none" strike="noStrike">
                        <a:solidFill>
                          <a:srgbClr val="000000"/>
                        </a:solidFill>
                        <a:effectLst/>
                        <a:latin typeface="Tahoma" panose="020B060403050404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pt-BR" sz="1100" b="0" i="0" u="none" strike="noStrike" dirty="0">
                        <a:solidFill>
                          <a:srgbClr val="000000"/>
                        </a:solidFill>
                        <a:effectLst/>
                        <a:latin typeface="Tahoma" panose="020B060403050404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1938175"/>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97275310"/>
              </p:ext>
            </p:extLst>
          </p:nvPr>
        </p:nvGraphicFramePr>
        <p:xfrm>
          <a:off x="8287904" y="2854036"/>
          <a:ext cx="3239077" cy="3801030"/>
        </p:xfrm>
        <a:graphic>
          <a:graphicData uri="http://schemas.openxmlformats.org/drawingml/2006/table">
            <a:tbl>
              <a:tblPr/>
              <a:tblGrid>
                <a:gridCol w="3239077">
                  <a:extLst>
                    <a:ext uri="{9D8B030D-6E8A-4147-A177-3AD203B41FA5}">
                      <a16:colId xmlns:a16="http://schemas.microsoft.com/office/drawing/2014/main" val="2553790492"/>
                    </a:ext>
                  </a:extLst>
                </a:gridCol>
              </a:tblGrid>
              <a:tr h="180595">
                <a:tc>
                  <a:txBody>
                    <a:bodyPr/>
                    <a:lstStyle/>
                    <a:p>
                      <a:pPr algn="ctr" fontAlgn="ctr"/>
                      <a:r>
                        <a:rPr lang="pt-BR" sz="1600" b="0" i="0" u="none" strike="noStrike" dirty="0">
                          <a:solidFill>
                            <a:srgbClr val="FFFFFF"/>
                          </a:solidFill>
                          <a:effectLst/>
                          <a:latin typeface="Tahoma" panose="020B0604030504040204" pitchFamily="34" charset="0"/>
                        </a:rPr>
                        <a:t>MEDIDAS DE CONTROLE APLICÁVEIS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121050605"/>
                  </a:ext>
                </a:extLst>
              </a:tr>
              <a:tr h="3303825">
                <a:tc>
                  <a:txBody>
                    <a:bodyPr/>
                    <a:lstStyle/>
                    <a:p>
                      <a:pPr algn="l" fontAlgn="ctr"/>
                      <a:r>
                        <a:rPr lang="pt-BR" sz="1100" b="0" i="0" u="none" strike="noStrike" dirty="0">
                          <a:solidFill>
                            <a:srgbClr val="000000"/>
                          </a:solidFill>
                          <a:effectLst/>
                          <a:latin typeface="Tahoma" panose="020B0604030504040204" pitchFamily="34" charset="0"/>
                        </a:rPr>
                        <a:t>1.1.1. ELIMINAÇÃO -  </a:t>
                      </a:r>
                      <a:endParaRPr lang="pt-BR" sz="1100" b="0" i="0" u="none" strike="noStrike" dirty="0" smtClean="0">
                        <a:solidFill>
                          <a:srgbClr val="000000"/>
                        </a:solidFill>
                        <a:effectLst/>
                        <a:latin typeface="Tahoma" panose="020B0604030504040204" pitchFamily="34" charset="0"/>
                      </a:endParaRPr>
                    </a:p>
                    <a:p>
                      <a:pPr algn="l" fontAlgn="ctr"/>
                      <a:r>
                        <a:rPr lang="pt-BR" sz="1100" b="0" i="0" u="none" strike="noStrike" dirty="0" smtClean="0">
                          <a:solidFill>
                            <a:srgbClr val="000000"/>
                          </a:solidFill>
                          <a:effectLst/>
                          <a:latin typeface="Tahoma" panose="020B0604030504040204" pitchFamily="34" charset="0"/>
                        </a:rPr>
                        <a:t>1.1.2</a:t>
                      </a:r>
                      <a:r>
                        <a:rPr lang="pt-BR" sz="1100" b="0" i="0" u="none" strike="noStrike" dirty="0">
                          <a:solidFill>
                            <a:srgbClr val="000000"/>
                          </a:solidFill>
                          <a:effectLst/>
                          <a:latin typeface="Tahoma" panose="020B0604030504040204" pitchFamily="34" charset="0"/>
                        </a:rPr>
                        <a:t>. SUBSTITUIÇÃO </a:t>
                      </a:r>
                      <a:r>
                        <a:rPr lang="pt-BR" sz="1100" b="0" i="0" u="none" strike="noStrike" dirty="0" smtClean="0">
                          <a:solidFill>
                            <a:srgbClr val="000000"/>
                          </a:solidFill>
                          <a:effectLst/>
                          <a:latin typeface="Tahoma" panose="020B0604030504040204" pitchFamily="34" charset="0"/>
                        </a:rPr>
                        <a:t>– </a:t>
                      </a:r>
                    </a:p>
                    <a:p>
                      <a:pPr algn="l" fontAlgn="ctr"/>
                      <a:r>
                        <a:rPr lang="pt-BR" sz="1100" b="0" i="0" u="none" strike="noStrike" dirty="0" smtClean="0">
                          <a:solidFill>
                            <a:srgbClr val="000000"/>
                          </a:solidFill>
                          <a:effectLst/>
                          <a:latin typeface="Tahoma" panose="020B0604030504040204" pitchFamily="34" charset="0"/>
                        </a:rPr>
                        <a:t>1.1.3</a:t>
                      </a:r>
                      <a:r>
                        <a:rPr lang="pt-BR" sz="1100" b="0" i="0" u="none" strike="noStrike" dirty="0">
                          <a:solidFill>
                            <a:srgbClr val="000000"/>
                          </a:solidFill>
                          <a:effectLst/>
                          <a:latin typeface="Tahoma" panose="020B0604030504040204" pitchFamily="34" charset="0"/>
                        </a:rPr>
                        <a:t>. CONTROLE DE ENGENHARIA: </a:t>
                      </a:r>
                      <a:endParaRPr lang="pt-BR" sz="1100" b="0" i="0" u="none" strike="noStrike" dirty="0" smtClean="0">
                        <a:solidFill>
                          <a:srgbClr val="000000"/>
                        </a:solidFill>
                        <a:effectLst/>
                        <a:latin typeface="Tahoma" panose="020B0604030504040204" pitchFamily="34" charset="0"/>
                      </a:endParaRPr>
                    </a:p>
                    <a:p>
                      <a:pPr algn="l" fontAlgn="ctr"/>
                      <a:r>
                        <a:rPr lang="pt-BR" sz="1100" b="0" i="0" u="none" strike="noStrike" dirty="0" smtClean="0">
                          <a:solidFill>
                            <a:srgbClr val="000000"/>
                          </a:solidFill>
                          <a:effectLst/>
                          <a:latin typeface="Tahoma" panose="020B0604030504040204" pitchFamily="34" charset="0"/>
                        </a:rPr>
                        <a:t>1.1.4</a:t>
                      </a:r>
                      <a:r>
                        <a:rPr lang="pt-BR" sz="1100" b="0" i="0" u="none" strike="noStrike" dirty="0">
                          <a:solidFill>
                            <a:srgbClr val="000000"/>
                          </a:solidFill>
                          <a:effectLst/>
                          <a:latin typeface="Tahoma" panose="020B0604030504040204" pitchFamily="34" charset="0"/>
                        </a:rPr>
                        <a:t>. CONTROLE ADMINISTRATIVO</a:t>
                      </a:r>
                      <a:r>
                        <a:rPr lang="pt-BR" sz="1100" b="0" i="0" u="none" strike="noStrike" dirty="0" smtClean="0">
                          <a:solidFill>
                            <a:srgbClr val="000000"/>
                          </a:solidFill>
                          <a:effectLst/>
                          <a:latin typeface="Tahoma" panose="020B0604030504040204" pitchFamily="34" charset="0"/>
                        </a:rPr>
                        <a:t>:</a:t>
                      </a:r>
                      <a:r>
                        <a:rPr lang="pt-BR" sz="1100" b="0" i="0" u="none" strike="noStrike" dirty="0">
                          <a:solidFill>
                            <a:srgbClr val="000000"/>
                          </a:solidFill>
                          <a:effectLst/>
                          <a:latin typeface="Tahoma" panose="020B0604030504040204" pitchFamily="34" charset="0"/>
                        </a:rPr>
                        <a:t/>
                      </a:r>
                      <a:br>
                        <a:rPr lang="pt-BR" sz="1100" b="0" i="0" u="none" strike="noStrike" dirty="0">
                          <a:solidFill>
                            <a:srgbClr val="000000"/>
                          </a:solidFill>
                          <a:effectLst/>
                          <a:latin typeface="Tahoma" panose="020B0604030504040204" pitchFamily="34" charset="0"/>
                        </a:rPr>
                      </a:br>
                      <a:r>
                        <a:rPr lang="pt-BR" sz="1100" b="0" i="0" u="none" strike="noStrike" dirty="0">
                          <a:solidFill>
                            <a:srgbClr val="000000"/>
                          </a:solidFill>
                          <a:effectLst/>
                          <a:latin typeface="Tahoma" panose="020B0604030504040204" pitchFamily="34" charset="0"/>
                        </a:rPr>
                        <a:t>1.1.5. UTILIZAÇÃO DE EPI'S E EPC </a:t>
                      </a:r>
                      <a:r>
                        <a:rPr lang="pt-BR" sz="1100" b="0" i="0" u="none" strike="noStrike" dirty="0" smtClean="0">
                          <a:solidFill>
                            <a:srgbClr val="000000"/>
                          </a:solidFill>
                          <a:effectLst/>
                          <a:latin typeface="Tahoma" panose="020B0604030504040204" pitchFamily="34" charset="0"/>
                        </a:rPr>
                        <a:t>-</a:t>
                      </a:r>
                      <a:endParaRPr lang="pt-BR" sz="11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945993"/>
                  </a:ext>
                </a:extLst>
              </a:tr>
            </a:tbl>
          </a:graphicData>
        </a:graphic>
      </p:graphicFrame>
      <p:sp>
        <p:nvSpPr>
          <p:cNvPr id="6" name="Igual a 5"/>
          <p:cNvSpPr/>
          <p:nvPr/>
        </p:nvSpPr>
        <p:spPr>
          <a:xfrm>
            <a:off x="6442364" y="3312017"/>
            <a:ext cx="1274618" cy="1079874"/>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572460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879311"/>
          </a:xfrm>
        </p:spPr>
        <p:txBody>
          <a:bodyPr>
            <a:normAutofit fontScale="90000"/>
          </a:bodyPr>
          <a:lstStyle/>
          <a:p>
            <a:r>
              <a:rPr lang="pt-BR" dirty="0"/>
              <a:t>Quando o perigo está sob controle, é necessário o registro e controle das medidas de prevenção? </a:t>
            </a:r>
            <a:br>
              <a:rPr lang="pt-BR" dirty="0"/>
            </a:br>
            <a:endParaRPr lang="pt-BR" dirty="0"/>
          </a:p>
        </p:txBody>
      </p:sp>
      <p:sp>
        <p:nvSpPr>
          <p:cNvPr id="3" name="Espaço Reservado para Conteúdo 2"/>
          <p:cNvSpPr>
            <a:spLocks noGrp="1"/>
          </p:cNvSpPr>
          <p:nvPr>
            <p:ph idx="1"/>
          </p:nvPr>
        </p:nvSpPr>
        <p:spPr>
          <a:xfrm>
            <a:off x="838200" y="2438399"/>
            <a:ext cx="10515600" cy="3738563"/>
          </a:xfrm>
        </p:spPr>
        <p:txBody>
          <a:bodyPr/>
          <a:lstStyle/>
          <a:p>
            <a:pPr>
              <a:buFont typeface="Wingdings" panose="05000000000000000000" pitchFamily="2" charset="2"/>
              <a:buChar char="Ø"/>
            </a:pPr>
            <a:r>
              <a:rPr lang="pt-BR" dirty="0" smtClean="0"/>
              <a:t> Sim</a:t>
            </a:r>
            <a:r>
              <a:rPr lang="pt-BR" dirty="0"/>
              <a:t>.  As medidas de prevenção são implementadas de acordo com a classificação de risco. Quando na fase de levantamento preliminar de perigos o risco não puder ser evitado, com a eliminação do perigo, a organização deve implementar o processo de identificação de perigos e avaliação de riscos ocupacionais dando sequência nos outros processos do gerenciamento de risco ocupacional</a:t>
            </a:r>
          </a:p>
        </p:txBody>
      </p:sp>
    </p:spTree>
    <p:extLst>
      <p:ext uri="{BB962C8B-B14F-4D97-AF65-F5344CB8AC3E}">
        <p14:creationId xmlns:p14="http://schemas.microsoft.com/office/powerpoint/2010/main" val="3491961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51164"/>
            <a:ext cx="10515600" cy="1039524"/>
          </a:xfrm>
        </p:spPr>
        <p:txBody>
          <a:bodyPr>
            <a:normAutofit fontScale="90000"/>
          </a:bodyPr>
          <a:lstStyle/>
          <a:p>
            <a:r>
              <a:rPr lang="pt-BR" dirty="0"/>
              <a:t>O inventário de riscos é um documento à parte ou deve ser acoplado ao PGR? </a:t>
            </a:r>
            <a:br>
              <a:rPr lang="pt-BR" dirty="0"/>
            </a:br>
            <a:endParaRPr lang="pt-BR" dirty="0"/>
          </a:p>
        </p:txBody>
      </p:sp>
      <p:sp>
        <p:nvSpPr>
          <p:cNvPr id="3" name="Espaço Reservado para Conteúdo 2"/>
          <p:cNvSpPr>
            <a:spLocks noGrp="1"/>
          </p:cNvSpPr>
          <p:nvPr>
            <p:ph idx="1"/>
          </p:nvPr>
        </p:nvSpPr>
        <p:spPr/>
        <p:txBody>
          <a:bodyPr/>
          <a:lstStyle/>
          <a:p>
            <a:pPr>
              <a:buFont typeface="Wingdings" panose="05000000000000000000" pitchFamily="2" charset="2"/>
              <a:buChar char="Ø"/>
            </a:pPr>
            <a:r>
              <a:rPr lang="pt-BR" dirty="0" smtClean="0"/>
              <a:t> O </a:t>
            </a:r>
            <a:r>
              <a:rPr lang="pt-BR" dirty="0"/>
              <a:t>inventário de risco deve fazer parte/estar contido no PGR, conforme previsão expressa da NR 01. </a:t>
            </a:r>
          </a:p>
          <a:p>
            <a:pPr marL="0" indent="0">
              <a:buNone/>
            </a:pPr>
            <a:endParaRPr lang="pt-BR" dirty="0"/>
          </a:p>
        </p:txBody>
      </p:sp>
      <p:pic>
        <p:nvPicPr>
          <p:cNvPr id="4" name="Imagem 3"/>
          <p:cNvPicPr>
            <a:picLocks noChangeAspect="1"/>
          </p:cNvPicPr>
          <p:nvPr/>
        </p:nvPicPr>
        <p:blipFill rotWithShape="1">
          <a:blip r:embed="rId2"/>
          <a:srcRect l="27426" t="48061" r="23912" b="34375"/>
          <a:stretch/>
        </p:blipFill>
        <p:spPr>
          <a:xfrm>
            <a:off x="658522" y="3480619"/>
            <a:ext cx="10424431" cy="2974934"/>
          </a:xfrm>
          <a:prstGeom prst="rect">
            <a:avLst/>
          </a:prstGeom>
        </p:spPr>
      </p:pic>
    </p:spTree>
    <p:extLst>
      <p:ext uri="{BB962C8B-B14F-4D97-AF65-F5344CB8AC3E}">
        <p14:creationId xmlns:p14="http://schemas.microsoft.com/office/powerpoint/2010/main" val="105262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138" y="638968"/>
            <a:ext cx="9858375" cy="5818981"/>
          </a:xfrm>
        </p:spPr>
      </p:pic>
    </p:spTree>
    <p:extLst>
      <p:ext uri="{BB962C8B-B14F-4D97-AF65-F5344CB8AC3E}">
        <p14:creationId xmlns:p14="http://schemas.microsoft.com/office/powerpoint/2010/main" val="634298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978025"/>
          </a:xfrm>
        </p:spPr>
        <p:txBody>
          <a:bodyPr>
            <a:normAutofit fontScale="90000"/>
          </a:bodyPr>
          <a:lstStyle/>
          <a:p>
            <a:pPr algn="ctr"/>
            <a:r>
              <a:rPr lang="pt-BR" dirty="0"/>
              <a:t>Pode-se utilizar uma planilha de perigo e risco enquanto inventário de riscos, como documento anexo? </a:t>
            </a:r>
            <a:br>
              <a:rPr lang="pt-BR" dirty="0"/>
            </a:br>
            <a:endParaRPr lang="pt-BR" dirty="0"/>
          </a:p>
        </p:txBody>
      </p:sp>
      <p:sp>
        <p:nvSpPr>
          <p:cNvPr id="3" name="Espaço Reservado para Conteúdo 2"/>
          <p:cNvSpPr>
            <a:spLocks noGrp="1"/>
          </p:cNvSpPr>
          <p:nvPr>
            <p:ph idx="1"/>
          </p:nvPr>
        </p:nvSpPr>
        <p:spPr>
          <a:xfrm>
            <a:off x="838200" y="3243263"/>
            <a:ext cx="10515600" cy="2933699"/>
          </a:xfrm>
        </p:spPr>
        <p:txBody>
          <a:bodyPr/>
          <a:lstStyle/>
          <a:p>
            <a:pPr>
              <a:buFont typeface="Wingdings" panose="05000000000000000000" pitchFamily="2" charset="2"/>
              <a:buChar char="Ø"/>
            </a:pPr>
            <a:r>
              <a:rPr lang="pt-BR" dirty="0" smtClean="0"/>
              <a:t> Sim</a:t>
            </a:r>
            <a:r>
              <a:rPr lang="pt-BR" dirty="0"/>
              <a:t>. Como não há um formato normatizado para apresentação documental do inventário de riscos ocupacionais, as organizações podem apresentá-lo em diversos formatos, sendo comum uma planilha de perigos e riscos que contemple todas as etapas discriminadas na NR 01 e respectivos conteúdos mínimos</a:t>
            </a:r>
          </a:p>
        </p:txBody>
      </p:sp>
    </p:spTree>
    <p:extLst>
      <p:ext uri="{BB962C8B-B14F-4D97-AF65-F5344CB8AC3E}">
        <p14:creationId xmlns:p14="http://schemas.microsoft.com/office/powerpoint/2010/main" val="1504393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Laudos técnicos de insalubridade e periculosidade devem constar no PGR?</a:t>
            </a:r>
          </a:p>
        </p:txBody>
      </p:sp>
      <p:sp>
        <p:nvSpPr>
          <p:cNvPr id="3" name="Espaço Reservado para Conteúdo 2"/>
          <p:cNvSpPr>
            <a:spLocks noGrp="1"/>
          </p:cNvSpPr>
          <p:nvPr>
            <p:ph idx="1"/>
          </p:nvPr>
        </p:nvSpPr>
        <p:spPr>
          <a:xfrm>
            <a:off x="838200" y="2700339"/>
            <a:ext cx="10515600" cy="3476624"/>
          </a:xfrm>
        </p:spPr>
        <p:txBody>
          <a:bodyPr/>
          <a:lstStyle/>
          <a:p>
            <a:pPr>
              <a:buFont typeface="Wingdings" panose="05000000000000000000" pitchFamily="2" charset="2"/>
              <a:buChar char="Ø"/>
            </a:pPr>
            <a:r>
              <a:rPr lang="pt-BR" dirty="0" smtClean="0"/>
              <a:t> Não</a:t>
            </a:r>
            <a:r>
              <a:rPr lang="pt-BR" dirty="0"/>
              <a:t>, pois o PGR deve ser utilizado para fins de prevenção e gerenciamento dos riscos ocupacionais. </a:t>
            </a:r>
          </a:p>
          <a:p>
            <a:pPr>
              <a:buFont typeface="Wingdings" panose="05000000000000000000" pitchFamily="2" charset="2"/>
              <a:buChar char="Ø"/>
            </a:pPr>
            <a:r>
              <a:rPr lang="pt-BR" dirty="0" smtClean="0"/>
              <a:t> O </a:t>
            </a:r>
            <a:r>
              <a:rPr lang="pt-BR" dirty="0"/>
              <a:t>PGR não deve ser utilizado para fins de caracterização de atividades ou operações insalubres ou perigosas, conforme prevê expressamente o item 1.5.2 da NR 01.  </a:t>
            </a:r>
          </a:p>
          <a:p>
            <a:endParaRPr lang="pt-BR" dirty="0"/>
          </a:p>
        </p:txBody>
      </p:sp>
    </p:spTree>
    <p:extLst>
      <p:ext uri="{BB962C8B-B14F-4D97-AF65-F5344CB8AC3E}">
        <p14:creationId xmlns:p14="http://schemas.microsoft.com/office/powerpoint/2010/main" val="2655631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42937"/>
            <a:ext cx="10515600" cy="5214938"/>
          </a:xfrm>
        </p:spPr>
        <p:txBody>
          <a:bodyPr>
            <a:normAutofit/>
          </a:bodyPr>
          <a:lstStyle/>
          <a:p>
            <a:pPr algn="ctr"/>
            <a:r>
              <a:rPr lang="pt-BR" dirty="0" smtClean="0"/>
              <a:t>É </a:t>
            </a:r>
            <a:r>
              <a:rPr lang="pt-BR" dirty="0"/>
              <a:t>necessário descrever no inventário de riscos todos os riscos identificados nos diversos programas da organização (Análise Ergonômica do Trabalho (AET), NR 12, NR 10, Programa de Proteção Respiratória (PPR), etc.), ou pode-se apenas referenciar a existência desses documentos?</a:t>
            </a:r>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val="255926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Font typeface="Wingdings" panose="05000000000000000000" pitchFamily="2" charset="2"/>
              <a:buChar char="Ø"/>
            </a:pPr>
            <a:r>
              <a:rPr lang="pt-BR" dirty="0" smtClean="0"/>
              <a:t> Sim</a:t>
            </a:r>
            <a:r>
              <a:rPr lang="pt-BR" dirty="0"/>
              <a:t>, todos os riscos devem estar consolidados no inventário, observado o conteúdo mínimo estabelecido no item 1.5.7.3.2 da NR 01. Relativamente aos riscos classificados, deve estar associado um plano de ação, indicando as medidas de prevenção a serem introduzidas, aprimoradas ou mantidas, acompanhado de cronograma, formas de acompanhamento e aferição de resultados.  </a:t>
            </a:r>
          </a:p>
          <a:p>
            <a:pPr>
              <a:buFont typeface="Wingdings" panose="05000000000000000000" pitchFamily="2" charset="2"/>
              <a:buChar char="Ø"/>
            </a:pPr>
            <a:r>
              <a:rPr lang="pt-BR" dirty="0" smtClean="0"/>
              <a:t> O </a:t>
            </a:r>
            <a:r>
              <a:rPr lang="pt-BR" dirty="0"/>
              <a:t>PGR pode contemplar todos os documentos previstos nas outras NR em "um só documento" ou pode fazer remissão/estar integrado com planos, programas e outros documentos previstos na legislação de segurança e saúde no trabalho.  </a:t>
            </a:r>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29328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Quais as principais diferenças entre o PPRA e o PGR?</a:t>
            </a:r>
          </a:p>
        </p:txBody>
      </p:sp>
      <p:sp>
        <p:nvSpPr>
          <p:cNvPr id="3" name="Espaço Reservado para Conteúdo 2"/>
          <p:cNvSpPr>
            <a:spLocks noGrp="1"/>
          </p:cNvSpPr>
          <p:nvPr>
            <p:ph idx="1"/>
          </p:nvPr>
        </p:nvSpPr>
        <p:spPr/>
        <p:txBody>
          <a:bodyPr>
            <a:normAutofit fontScale="92500" lnSpcReduction="20000"/>
          </a:bodyPr>
          <a:lstStyle/>
          <a:p>
            <a:pPr>
              <a:buFont typeface="Wingdings" panose="05000000000000000000" pitchFamily="2" charset="2"/>
              <a:buChar char="Ø"/>
            </a:pPr>
            <a:r>
              <a:rPr lang="pt-BR" dirty="0" smtClean="0"/>
              <a:t> O </a:t>
            </a:r>
            <a:r>
              <a:rPr lang="pt-BR" dirty="0"/>
              <a:t>PPRA considerava como riscos ocupacionais apenas os riscos ambientais, ou seja, os agentes físicos, químicos e biológicos existentes nos ambientes de trabalho que, em função de sua natureza, concentração ou intensidade e tempo de exposição, são capazes de causar danos à saúde do trabalhador. </a:t>
            </a:r>
          </a:p>
          <a:p>
            <a:pPr>
              <a:buFont typeface="Wingdings" panose="05000000000000000000" pitchFamily="2" charset="2"/>
              <a:buChar char="Ø"/>
            </a:pPr>
            <a:r>
              <a:rPr lang="pt-BR" dirty="0" smtClean="0"/>
              <a:t> Já </a:t>
            </a:r>
            <a:r>
              <a:rPr lang="pt-BR" dirty="0"/>
              <a:t>o gerenciamento de riscos ocupacionais alcança todos os perigos e consequentes riscos ocupacionais existentes na organização, como os relacionados aos agentes físicos, químicos e biológicos, aos fatores ergonômicos e aos riscos de acidentes (choque elétrico, queda de altura, superfície escorregadia, aqueles relacionados a uso de ferramentas e materiais, etc.), além de estabelecer a sistematização dos processos de identificação de perigos, avaliação e controle dos riscos ocupacionais articulada com ações de saúde, análise de acidentes e de preparação para resposta a emergências, dentre outros requisitos legais. </a:t>
            </a:r>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925344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5300" y="300037"/>
            <a:ext cx="10515600" cy="3648075"/>
          </a:xfrm>
        </p:spPr>
        <p:txBody>
          <a:bodyPr>
            <a:normAutofit/>
          </a:bodyPr>
          <a:lstStyle/>
          <a:p>
            <a:pPr marL="0" indent="0" algn="ctr">
              <a:buNone/>
            </a:pPr>
            <a:r>
              <a:rPr lang="pt-BR" sz="9600" b="1" dirty="0" smtClean="0"/>
              <a:t>DUVIDAS????</a:t>
            </a:r>
            <a:endParaRPr lang="pt-BR" sz="9600" b="1"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9" y="1609724"/>
            <a:ext cx="10487024" cy="4676775"/>
          </a:xfrm>
          <a:prstGeom prst="rect">
            <a:avLst/>
          </a:prstGeom>
        </p:spPr>
      </p:pic>
    </p:spTree>
    <p:extLst>
      <p:ext uri="{BB962C8B-B14F-4D97-AF65-F5344CB8AC3E}">
        <p14:creationId xmlns:p14="http://schemas.microsoft.com/office/powerpoint/2010/main" val="286586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Para conferir na integra</a:t>
            </a:r>
            <a:endParaRPr lang="pt-BR" dirty="0"/>
          </a:p>
        </p:txBody>
      </p:sp>
      <p:sp>
        <p:nvSpPr>
          <p:cNvPr id="3" name="Espaço Reservado para Conteúdo 2"/>
          <p:cNvSpPr>
            <a:spLocks noGrp="1"/>
          </p:cNvSpPr>
          <p:nvPr>
            <p:ph idx="1"/>
          </p:nvPr>
        </p:nvSpPr>
        <p:spPr>
          <a:xfrm>
            <a:off x="838200" y="2704011"/>
            <a:ext cx="10515600" cy="3472952"/>
          </a:xfrm>
        </p:spPr>
        <p:txBody>
          <a:bodyPr/>
          <a:lstStyle/>
          <a:p>
            <a:r>
              <a:rPr lang="pt-BR" dirty="0"/>
              <a:t>Para a consulta à base legal que serviu para construção deste documento e ao texto integral da NR 01, acesse: </a:t>
            </a:r>
          </a:p>
          <a:p>
            <a:r>
              <a:rPr lang="pt-BR" b="1" u="sng" dirty="0">
                <a:hlinkClick r:id="rId3"/>
              </a:rPr>
              <a:t>https://www.gov.br/trabalho-e-previdencia/pt-br/composicao/orgaos-especificos/secretaria-detrabalho/inspecao/seguranca-e-saude-no-trabalho/ctpp-nrs/nr-1</a:t>
            </a:r>
            <a:r>
              <a:rPr lang="pt-BR" b="1" dirty="0">
                <a:hlinkClick r:id="rId3"/>
              </a:rPr>
              <a:t> </a:t>
            </a:r>
            <a:endParaRPr lang="pt-BR" dirty="0"/>
          </a:p>
          <a:p>
            <a:endParaRPr lang="pt-BR" dirty="0"/>
          </a:p>
        </p:txBody>
      </p:sp>
    </p:spTree>
    <p:extLst>
      <p:ext uri="{BB962C8B-B14F-4D97-AF65-F5344CB8AC3E}">
        <p14:creationId xmlns:p14="http://schemas.microsoft.com/office/powerpoint/2010/main" val="259573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O que é o Gerenciamento de Riscos Ocupacionais? </a:t>
            </a:r>
          </a:p>
        </p:txBody>
      </p:sp>
      <p:sp>
        <p:nvSpPr>
          <p:cNvPr id="3" name="Espaço Reservado para Conteúdo 2"/>
          <p:cNvSpPr>
            <a:spLocks noGrp="1"/>
          </p:cNvSpPr>
          <p:nvPr>
            <p:ph idx="1"/>
          </p:nvPr>
        </p:nvSpPr>
        <p:spPr>
          <a:xfrm>
            <a:off x="838200" y="1921813"/>
            <a:ext cx="10515600" cy="3087399"/>
          </a:xfrm>
        </p:spPr>
        <p:txBody>
          <a:bodyPr/>
          <a:lstStyle/>
          <a:p>
            <a:pPr>
              <a:buFont typeface="Wingdings" panose="05000000000000000000" pitchFamily="2" charset="2"/>
              <a:buChar char="Ø"/>
            </a:pPr>
            <a:r>
              <a:rPr lang="pt-BR" b="1" dirty="0" smtClean="0"/>
              <a:t> Identificação </a:t>
            </a:r>
            <a:r>
              <a:rPr lang="pt-BR" b="1" dirty="0"/>
              <a:t>de perigos</a:t>
            </a:r>
            <a:r>
              <a:rPr lang="pt-BR" dirty="0"/>
              <a:t>, </a:t>
            </a:r>
            <a:r>
              <a:rPr lang="pt-BR" b="1" dirty="0"/>
              <a:t>avaliação dos riscos ocupacionais</a:t>
            </a:r>
            <a:r>
              <a:rPr lang="pt-BR" dirty="0"/>
              <a:t> e </a:t>
            </a:r>
            <a:r>
              <a:rPr lang="pt-BR" b="1" dirty="0"/>
              <a:t>controle dos riscos ocupacionais</a:t>
            </a:r>
            <a:r>
              <a:rPr lang="pt-BR" dirty="0"/>
              <a:t>, este articulado com ações de saúde, de análise de acidentes e de preparação para emergências, dentre outros requisitos legais.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975" y="3906837"/>
            <a:ext cx="8782050" cy="2667000"/>
          </a:xfrm>
          <a:prstGeom prst="rect">
            <a:avLst/>
          </a:prstGeom>
        </p:spPr>
      </p:pic>
    </p:spTree>
    <p:extLst>
      <p:ext uri="{BB962C8B-B14F-4D97-AF65-F5344CB8AC3E}">
        <p14:creationId xmlns:p14="http://schemas.microsoft.com/office/powerpoint/2010/main" val="416222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985838" y="3143249"/>
            <a:ext cx="10367962" cy="3033713"/>
          </a:xfrm>
        </p:spPr>
        <p:txBody>
          <a:bodyPr>
            <a:normAutofit lnSpcReduction="10000"/>
          </a:bodyPr>
          <a:lstStyle/>
          <a:p>
            <a:pPr>
              <a:buFont typeface="Wingdings" panose="05000000000000000000" pitchFamily="2" charset="2"/>
              <a:buChar char="Ø"/>
            </a:pPr>
            <a:r>
              <a:rPr lang="pt-BR" dirty="0" smtClean="0"/>
              <a:t> A </a:t>
            </a:r>
            <a:r>
              <a:rPr lang="pt-BR" dirty="0"/>
              <a:t>NR 01, capítulo </a:t>
            </a:r>
            <a:r>
              <a:rPr lang="pt-BR" b="1" dirty="0"/>
              <a:t>1.5 – Gerenciamento de riscos ocupacionais,</a:t>
            </a:r>
            <a:r>
              <a:rPr lang="pt-BR" dirty="0"/>
              <a:t> estabelece as diretrizes e requisitos para o gerenciamento de riscos ocupacionais e as medidas de prevenção em Segurança e Saúde no Trabalho (SST). </a:t>
            </a:r>
            <a:endParaRPr lang="pt-BR" dirty="0" smtClean="0"/>
          </a:p>
          <a:p>
            <a:pPr>
              <a:buFont typeface="Wingdings" panose="05000000000000000000" pitchFamily="2" charset="2"/>
              <a:buChar char="Ø"/>
            </a:pPr>
            <a:r>
              <a:rPr lang="pt-BR" dirty="0"/>
              <a:t> Os processos obrigatórios do gerenciamento de riscos ocupacionais são materializados no documento denominado de </a:t>
            </a:r>
            <a:r>
              <a:rPr lang="pt-BR" b="1" dirty="0"/>
              <a:t>Programa de Gerenciamento de Riscos (PGR)</a:t>
            </a:r>
            <a:r>
              <a:rPr lang="pt-BR" dirty="0"/>
              <a:t>, que é composto pelo inventário de riscos ocupacionais e pelo plano de ação. </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78" y="157162"/>
            <a:ext cx="10941843" cy="2586038"/>
          </a:xfrm>
          <a:prstGeom prst="rect">
            <a:avLst/>
          </a:prstGeom>
        </p:spPr>
      </p:pic>
    </p:spTree>
    <p:extLst>
      <p:ext uri="{BB962C8B-B14F-4D97-AF65-F5344CB8AC3E}">
        <p14:creationId xmlns:p14="http://schemas.microsoft.com/office/powerpoint/2010/main" val="72775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Qual a diferença entre perigo e risco ocupacional? </a:t>
            </a:r>
            <a:br>
              <a:rPr lang="pt-BR" dirty="0"/>
            </a:br>
            <a:endParaRPr lang="pt-BR" dirty="0"/>
          </a:p>
        </p:txBody>
      </p:sp>
      <p:sp>
        <p:nvSpPr>
          <p:cNvPr id="3" name="Espaço Reservado para Conteúdo 2"/>
          <p:cNvSpPr>
            <a:spLocks noGrp="1"/>
          </p:cNvSpPr>
          <p:nvPr>
            <p:ph idx="1"/>
          </p:nvPr>
        </p:nvSpPr>
        <p:spPr/>
        <p:txBody>
          <a:bodyPr>
            <a:normAutofit lnSpcReduction="10000"/>
          </a:bodyPr>
          <a:lstStyle/>
          <a:p>
            <a:r>
              <a:rPr lang="pt-BR" dirty="0"/>
              <a:t>O perigo é uma fonte com o potencial de causar lesões ou agravos à saúde, sendo caracterizada a partir do momento que existe a exposição. </a:t>
            </a:r>
          </a:p>
          <a:p>
            <a:r>
              <a:rPr lang="pt-BR" dirty="0"/>
              <a:t>Essa exposição pode ser ocasionada por um evento perigoso, uma exposição a agente nocivo ou uma exigência da atividade de trabalho, que, isoladamente ou em combinação com outras fontes, tem o potencial de dar origem a lesões ou agravos à saúde.  </a:t>
            </a:r>
          </a:p>
          <a:p>
            <a:r>
              <a:rPr lang="pt-BR" dirty="0"/>
              <a:t>O risco ocupacional é variável e possui um nível, determinado pela combinação da probabilidade e da severidade de possíveis lesões ou agravos à saúde. São levados em conta para a avaliação do risco diversos fatores que constituem a probabilidade e a severidade. </a:t>
            </a:r>
          </a:p>
          <a:p>
            <a:pPr marL="0" indent="0">
              <a:buNone/>
            </a:pPr>
            <a:endParaRPr lang="pt-BR" dirty="0"/>
          </a:p>
        </p:txBody>
      </p:sp>
    </p:spTree>
    <p:extLst>
      <p:ext uri="{BB962C8B-B14F-4D97-AF65-F5344CB8AC3E}">
        <p14:creationId xmlns:p14="http://schemas.microsoft.com/office/powerpoint/2010/main" val="414879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674768776"/>
              </p:ext>
            </p:extLst>
          </p:nvPr>
        </p:nvGraphicFramePr>
        <p:xfrm>
          <a:off x="297873" y="1116508"/>
          <a:ext cx="2999509" cy="2506890"/>
        </p:xfrm>
        <a:graphic>
          <a:graphicData uri="http://schemas.openxmlformats.org/drawingml/2006/table">
            <a:tbl>
              <a:tblPr/>
              <a:tblGrid>
                <a:gridCol w="491387">
                  <a:extLst>
                    <a:ext uri="{9D8B030D-6E8A-4147-A177-3AD203B41FA5}">
                      <a16:colId xmlns:a16="http://schemas.microsoft.com/office/drawing/2014/main" val="3612868777"/>
                    </a:ext>
                  </a:extLst>
                </a:gridCol>
                <a:gridCol w="2417056">
                  <a:extLst>
                    <a:ext uri="{9D8B030D-6E8A-4147-A177-3AD203B41FA5}">
                      <a16:colId xmlns:a16="http://schemas.microsoft.com/office/drawing/2014/main" val="1733257880"/>
                    </a:ext>
                  </a:extLst>
                </a:gridCol>
                <a:gridCol w="91066">
                  <a:extLst>
                    <a:ext uri="{9D8B030D-6E8A-4147-A177-3AD203B41FA5}">
                      <a16:colId xmlns:a16="http://schemas.microsoft.com/office/drawing/2014/main" val="3771452271"/>
                    </a:ext>
                  </a:extLst>
                </a:gridCol>
              </a:tblGrid>
              <a:tr h="501378">
                <a:tc gridSpan="2">
                  <a:txBody>
                    <a:bodyPr/>
                    <a:lstStyle/>
                    <a:p>
                      <a:pPr algn="l" fontAlgn="ctr"/>
                      <a:r>
                        <a:rPr lang="pt-BR" sz="1000" b="1" i="0" u="none" strike="noStrike">
                          <a:solidFill>
                            <a:srgbClr val="FFFFFF"/>
                          </a:solidFill>
                          <a:effectLst/>
                          <a:latin typeface="Arial" panose="020B0604020202020204" pitchFamily="34" charset="0"/>
                        </a:rPr>
                        <a:t>PROBABILIDADE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8080"/>
                    </a:solidFill>
                  </a:tcPr>
                </a:tc>
                <a:tc hMerge="1">
                  <a:txBody>
                    <a:bodyPr/>
                    <a:lstStyle/>
                    <a:p>
                      <a:endParaRPr lang="pt-BR"/>
                    </a:p>
                  </a:txBody>
                  <a:tcPr/>
                </a:tc>
                <a:tc>
                  <a:txBody>
                    <a:bodyPr/>
                    <a:lstStyle/>
                    <a:p>
                      <a:pPr algn="ctr" fontAlgn="ctr"/>
                      <a:r>
                        <a:rPr lang="pt-BR" sz="1000" b="1" i="0" u="none" strike="noStrike">
                          <a:solidFill>
                            <a:srgbClr val="FFFFFF"/>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8080"/>
                    </a:solidFill>
                  </a:tcPr>
                </a:tc>
                <a:extLst>
                  <a:ext uri="{0D108BD9-81ED-4DB2-BD59-A6C34878D82A}">
                    <a16:rowId xmlns:a16="http://schemas.microsoft.com/office/drawing/2014/main" val="3167697628"/>
                  </a:ext>
                </a:extLst>
              </a:tr>
              <a:tr h="501378">
                <a:tc gridSpan="2">
                  <a:txBody>
                    <a:bodyPr/>
                    <a:lstStyle/>
                    <a:p>
                      <a:pPr algn="l" fontAlgn="ctr"/>
                      <a:r>
                        <a:rPr lang="pt-BR" sz="1000" b="0" i="0" u="none" strike="noStrike">
                          <a:solidFill>
                            <a:srgbClr val="FFFFFF"/>
                          </a:solidFill>
                          <a:effectLst/>
                          <a:latin typeface="Arial" panose="020B0604020202020204" pitchFamily="34" charset="0"/>
                        </a:rPr>
                        <a:t>1- Ocasional (atividade não rotineira)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008080"/>
                    </a:solidFill>
                  </a:tcPr>
                </a:tc>
                <a:tc hMerge="1">
                  <a:txBody>
                    <a:bodyPr/>
                    <a:lstStyle/>
                    <a:p>
                      <a:endParaRPr lang="pt-BR"/>
                    </a:p>
                  </a:txBody>
                  <a:tcPr/>
                </a:tc>
                <a:tc>
                  <a:txBody>
                    <a:bodyPr/>
                    <a:lstStyle/>
                    <a:p>
                      <a:pPr algn="l" fontAlgn="ctr"/>
                      <a:r>
                        <a:rPr lang="pt-BR" sz="1000" b="0" i="0" u="none" strike="noStrike" dirty="0">
                          <a:solidFill>
                            <a:srgbClr val="FFFFFF"/>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08080"/>
                    </a:solidFill>
                  </a:tcPr>
                </a:tc>
                <a:extLst>
                  <a:ext uri="{0D108BD9-81ED-4DB2-BD59-A6C34878D82A}">
                    <a16:rowId xmlns:a16="http://schemas.microsoft.com/office/drawing/2014/main" val="3051756421"/>
                  </a:ext>
                </a:extLst>
              </a:tr>
              <a:tr h="501378">
                <a:tc gridSpan="2">
                  <a:txBody>
                    <a:bodyPr/>
                    <a:lstStyle/>
                    <a:p>
                      <a:pPr algn="l" fontAlgn="ctr"/>
                      <a:r>
                        <a:rPr lang="pt-BR" sz="1000" b="0" i="0" u="none" strike="noStrike">
                          <a:solidFill>
                            <a:srgbClr val="FFFFFF"/>
                          </a:solidFill>
                          <a:effectLst/>
                          <a:latin typeface="Arial" panose="020B0604020202020204" pitchFamily="34" charset="0"/>
                        </a:rPr>
                        <a:t>2- Habitual / intermitente (atividade rotineira)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008080"/>
                    </a:solidFill>
                  </a:tcPr>
                </a:tc>
                <a:tc hMerge="1">
                  <a:txBody>
                    <a:bodyPr/>
                    <a:lstStyle/>
                    <a:p>
                      <a:endParaRPr lang="pt-BR"/>
                    </a:p>
                  </a:txBody>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08080"/>
                    </a:solidFill>
                  </a:tcPr>
                </a:tc>
                <a:extLst>
                  <a:ext uri="{0D108BD9-81ED-4DB2-BD59-A6C34878D82A}">
                    <a16:rowId xmlns:a16="http://schemas.microsoft.com/office/drawing/2014/main" val="3617287551"/>
                  </a:ext>
                </a:extLst>
              </a:tr>
              <a:tr h="501378">
                <a:tc gridSpan="2">
                  <a:txBody>
                    <a:bodyPr/>
                    <a:lstStyle/>
                    <a:p>
                      <a:pPr algn="l" fontAlgn="ctr"/>
                      <a:r>
                        <a:rPr lang="pt-BR" sz="1000" b="0" i="0" u="none" strike="noStrike">
                          <a:solidFill>
                            <a:srgbClr val="FFFFFF"/>
                          </a:solidFill>
                          <a:effectLst/>
                          <a:latin typeface="Arial" panose="020B0604020202020204" pitchFamily="34" charset="0"/>
                        </a:rPr>
                        <a:t>3- Habitual / permanente (atividade rotineira)</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8080"/>
                    </a:solidFill>
                  </a:tcPr>
                </a:tc>
                <a:tc hMerge="1">
                  <a:txBody>
                    <a:bodyPr/>
                    <a:lstStyle/>
                    <a:p>
                      <a:endParaRPr lang="pt-BR"/>
                    </a:p>
                  </a:txBody>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515939559"/>
                  </a:ext>
                </a:extLst>
              </a:tr>
              <a:tr h="501378">
                <a:tc>
                  <a:txBody>
                    <a:bodyPr/>
                    <a:lstStyle/>
                    <a:p>
                      <a:pPr algn="l" fontAlgn="ctr"/>
                      <a:r>
                        <a:rPr lang="pt-BR" sz="1100" b="0" i="0" u="none" strike="noStrike">
                          <a:solidFill>
                            <a:srgbClr val="000000"/>
                          </a:solidFill>
                          <a:effectLst/>
                          <a:latin typeface="Tahom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pt-BR" sz="1100" b="0" i="0" u="none" strike="noStrike">
                        <a:solidFill>
                          <a:srgbClr val="000000"/>
                        </a:solidFill>
                        <a:effectLst/>
                        <a:latin typeface="Tahoma" panose="020B060403050404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pt-BR" sz="1100" b="0" i="0" u="none" strike="noStrike" dirty="0">
                        <a:solidFill>
                          <a:srgbClr val="000000"/>
                        </a:solidFill>
                        <a:effectLst/>
                        <a:latin typeface="Tahoma" panose="020B060403050404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65875540"/>
                  </a:ext>
                </a:extLst>
              </a:tr>
            </a:tbl>
          </a:graphicData>
        </a:graphic>
      </p:graphicFrame>
      <p:graphicFrame>
        <p:nvGraphicFramePr>
          <p:cNvPr id="7" name="Espaço Reservado para Conteúdo 6"/>
          <p:cNvGraphicFramePr>
            <a:graphicFrameLocks noGrp="1"/>
          </p:cNvGraphicFramePr>
          <p:nvPr>
            <p:ph idx="1"/>
            <p:extLst>
              <p:ext uri="{D42A27DB-BD31-4B8C-83A1-F6EECF244321}">
                <p14:modId xmlns:p14="http://schemas.microsoft.com/office/powerpoint/2010/main" val="34481022"/>
              </p:ext>
            </p:extLst>
          </p:nvPr>
        </p:nvGraphicFramePr>
        <p:xfrm>
          <a:off x="4466647" y="2965223"/>
          <a:ext cx="3258705" cy="2451905"/>
        </p:xfrm>
        <a:graphic>
          <a:graphicData uri="http://schemas.openxmlformats.org/drawingml/2006/table">
            <a:tbl>
              <a:tblPr/>
              <a:tblGrid>
                <a:gridCol w="3258705">
                  <a:extLst>
                    <a:ext uri="{9D8B030D-6E8A-4147-A177-3AD203B41FA5}">
                      <a16:colId xmlns:a16="http://schemas.microsoft.com/office/drawing/2014/main" val="1121604453"/>
                    </a:ext>
                  </a:extLst>
                </a:gridCol>
              </a:tblGrid>
              <a:tr h="490381">
                <a:tc>
                  <a:txBody>
                    <a:bodyPr/>
                    <a:lstStyle/>
                    <a:p>
                      <a:pPr algn="l" fontAlgn="ctr"/>
                      <a:r>
                        <a:rPr lang="pt-BR" sz="1000" b="1" i="0" u="none" strike="noStrike">
                          <a:solidFill>
                            <a:srgbClr val="FFFFFF"/>
                          </a:solidFill>
                          <a:effectLst/>
                          <a:latin typeface="Arial" panose="020B0604020202020204" pitchFamily="34" charset="0"/>
                        </a:rPr>
                        <a:t>GRAVIDADE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8080"/>
                    </a:solidFill>
                  </a:tcPr>
                </a:tc>
                <a:extLst>
                  <a:ext uri="{0D108BD9-81ED-4DB2-BD59-A6C34878D82A}">
                    <a16:rowId xmlns:a16="http://schemas.microsoft.com/office/drawing/2014/main" val="2826783571"/>
                  </a:ext>
                </a:extLst>
              </a:tr>
              <a:tr h="490381">
                <a:tc>
                  <a:txBody>
                    <a:bodyPr/>
                    <a:lstStyle/>
                    <a:p>
                      <a:pPr algn="l" fontAlgn="ctr"/>
                      <a:r>
                        <a:rPr lang="pt-BR" sz="1000" b="0" i="0" u="none" strike="noStrike" dirty="0">
                          <a:solidFill>
                            <a:srgbClr val="FFFFFF"/>
                          </a:solidFill>
                          <a:effectLst/>
                          <a:latin typeface="Arial" panose="020B0604020202020204" pitchFamily="34" charset="0"/>
                        </a:rPr>
                        <a:t>1- Pequeno (sem necessidade de atendimento médico)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8080"/>
                    </a:solidFill>
                  </a:tcPr>
                </a:tc>
                <a:extLst>
                  <a:ext uri="{0D108BD9-81ED-4DB2-BD59-A6C34878D82A}">
                    <a16:rowId xmlns:a16="http://schemas.microsoft.com/office/drawing/2014/main" val="858607886"/>
                  </a:ext>
                </a:extLst>
              </a:tr>
              <a:tr h="490381">
                <a:tc>
                  <a:txBody>
                    <a:bodyPr/>
                    <a:lstStyle/>
                    <a:p>
                      <a:pPr algn="l" fontAlgn="ctr"/>
                      <a:r>
                        <a:rPr lang="pt-BR" sz="1000" b="0" i="0" u="none" strike="noStrike">
                          <a:solidFill>
                            <a:srgbClr val="FFFFFF"/>
                          </a:solidFill>
                          <a:effectLst/>
                          <a:latin typeface="Arial" panose="020B0604020202020204" pitchFamily="34" charset="0"/>
                        </a:rPr>
                        <a:t>2- Médio (necessidade de orientação médica)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8080"/>
                    </a:solidFill>
                  </a:tcPr>
                </a:tc>
                <a:extLst>
                  <a:ext uri="{0D108BD9-81ED-4DB2-BD59-A6C34878D82A}">
                    <a16:rowId xmlns:a16="http://schemas.microsoft.com/office/drawing/2014/main" val="2314475261"/>
                  </a:ext>
                </a:extLst>
              </a:tr>
              <a:tr h="490381">
                <a:tc>
                  <a:txBody>
                    <a:bodyPr/>
                    <a:lstStyle/>
                    <a:p>
                      <a:pPr algn="l" fontAlgn="ctr"/>
                      <a:r>
                        <a:rPr lang="pt-BR" sz="1000" b="0" i="0" u="none" strike="noStrike">
                          <a:solidFill>
                            <a:srgbClr val="FFFFFF"/>
                          </a:solidFill>
                          <a:effectLst/>
                          <a:latin typeface="Arial" panose="020B0604020202020204" pitchFamily="34" charset="0"/>
                        </a:rPr>
                        <a:t>3- Grande (necessidade de atendimento emergencial)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799682721"/>
                  </a:ext>
                </a:extLst>
              </a:tr>
              <a:tr h="490381">
                <a:tc>
                  <a:txBody>
                    <a:bodyPr/>
                    <a:lstStyle/>
                    <a:p>
                      <a:pPr algn="l" fontAlgn="ctr"/>
                      <a:endParaRPr lang="pt-BR" sz="1100" b="0" i="0" u="none" strike="noStrike" dirty="0">
                        <a:solidFill>
                          <a:srgbClr val="000000"/>
                        </a:solidFill>
                        <a:effectLst/>
                        <a:latin typeface="Tahoma" panose="020B060403050404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2552699"/>
                  </a:ext>
                </a:extLst>
              </a:tr>
            </a:tbl>
          </a:graphicData>
        </a:graphic>
      </p:graphicFrame>
      <p:sp>
        <p:nvSpPr>
          <p:cNvPr id="8" name="Multiplicar 7"/>
          <p:cNvSpPr/>
          <p:nvPr/>
        </p:nvSpPr>
        <p:spPr>
          <a:xfrm>
            <a:off x="3297381" y="2532126"/>
            <a:ext cx="1169265" cy="184265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Igual a 8"/>
          <p:cNvSpPr/>
          <p:nvPr/>
        </p:nvSpPr>
        <p:spPr>
          <a:xfrm>
            <a:off x="7827818" y="4585855"/>
            <a:ext cx="761999" cy="678872"/>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aphicFrame>
        <p:nvGraphicFramePr>
          <p:cNvPr id="10" name="Tabela 9"/>
          <p:cNvGraphicFramePr>
            <a:graphicFrameLocks noGrp="1"/>
          </p:cNvGraphicFramePr>
          <p:nvPr>
            <p:extLst>
              <p:ext uri="{D42A27DB-BD31-4B8C-83A1-F6EECF244321}">
                <p14:modId xmlns:p14="http://schemas.microsoft.com/office/powerpoint/2010/main" val="2094481079"/>
              </p:ext>
            </p:extLst>
          </p:nvPr>
        </p:nvGraphicFramePr>
        <p:xfrm>
          <a:off x="8745103" y="4585854"/>
          <a:ext cx="2892713" cy="1544782"/>
        </p:xfrm>
        <a:graphic>
          <a:graphicData uri="http://schemas.openxmlformats.org/drawingml/2006/table">
            <a:tbl>
              <a:tblPr/>
              <a:tblGrid>
                <a:gridCol w="393065">
                  <a:extLst>
                    <a:ext uri="{9D8B030D-6E8A-4147-A177-3AD203B41FA5}">
                      <a16:colId xmlns:a16="http://schemas.microsoft.com/office/drawing/2014/main" val="1289071096"/>
                    </a:ext>
                  </a:extLst>
                </a:gridCol>
                <a:gridCol w="1682232">
                  <a:extLst>
                    <a:ext uri="{9D8B030D-6E8A-4147-A177-3AD203B41FA5}">
                      <a16:colId xmlns:a16="http://schemas.microsoft.com/office/drawing/2014/main" val="753339650"/>
                    </a:ext>
                  </a:extLst>
                </a:gridCol>
                <a:gridCol w="83127">
                  <a:extLst>
                    <a:ext uri="{9D8B030D-6E8A-4147-A177-3AD203B41FA5}">
                      <a16:colId xmlns:a16="http://schemas.microsoft.com/office/drawing/2014/main" val="3630204959"/>
                    </a:ext>
                  </a:extLst>
                </a:gridCol>
                <a:gridCol w="193964">
                  <a:extLst>
                    <a:ext uri="{9D8B030D-6E8A-4147-A177-3AD203B41FA5}">
                      <a16:colId xmlns:a16="http://schemas.microsoft.com/office/drawing/2014/main" val="1242740596"/>
                    </a:ext>
                  </a:extLst>
                </a:gridCol>
                <a:gridCol w="540325">
                  <a:extLst>
                    <a:ext uri="{9D8B030D-6E8A-4147-A177-3AD203B41FA5}">
                      <a16:colId xmlns:a16="http://schemas.microsoft.com/office/drawing/2014/main" val="4028239606"/>
                    </a:ext>
                  </a:extLst>
                </a:gridCol>
              </a:tblGrid>
              <a:tr h="432402">
                <a:tc gridSpan="5">
                  <a:txBody>
                    <a:bodyPr/>
                    <a:lstStyle/>
                    <a:p>
                      <a:pPr algn="l" fontAlgn="ctr"/>
                      <a:r>
                        <a:rPr lang="pt-BR" sz="1000" b="1" i="0" u="none" strike="noStrike">
                          <a:solidFill>
                            <a:srgbClr val="FFFFFF"/>
                          </a:solidFill>
                          <a:effectLst/>
                          <a:latin typeface="Arial" panose="020B0604020202020204" pitchFamily="34" charset="0"/>
                        </a:rPr>
                        <a:t>GRAU DE RISCO (Probabilidade x Gravidade)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808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522946353"/>
                  </a:ext>
                </a:extLst>
              </a:tr>
              <a:tr h="506628">
                <a:tc gridSpan="2">
                  <a:txBody>
                    <a:bodyPr/>
                    <a:lstStyle/>
                    <a:p>
                      <a:pPr algn="l" fontAlgn="ctr"/>
                      <a:r>
                        <a:rPr lang="pt-BR" sz="1000" b="0" i="0" u="none" strike="noStrike">
                          <a:solidFill>
                            <a:srgbClr val="FFFFFF"/>
                          </a:solidFill>
                          <a:effectLst/>
                          <a:latin typeface="Arial" panose="020B0604020202020204" pitchFamily="34" charset="0"/>
                        </a:rPr>
                        <a:t>Aceitável: Grau de risco ≤ 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008080"/>
                    </a:solidFill>
                  </a:tcPr>
                </a:tc>
                <a:tc hMerge="1">
                  <a:txBody>
                    <a:bodyPr/>
                    <a:lstStyle/>
                    <a:p>
                      <a:endParaRPr lang="pt-BR"/>
                    </a:p>
                  </a:txBody>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8080"/>
                    </a:solidFill>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8080"/>
                    </a:solidFill>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08080"/>
                    </a:solidFill>
                  </a:tcPr>
                </a:tc>
                <a:extLst>
                  <a:ext uri="{0D108BD9-81ED-4DB2-BD59-A6C34878D82A}">
                    <a16:rowId xmlns:a16="http://schemas.microsoft.com/office/drawing/2014/main" val="89711410"/>
                  </a:ext>
                </a:extLst>
              </a:tr>
              <a:tr h="302876">
                <a:tc gridSpan="2">
                  <a:txBody>
                    <a:bodyPr/>
                    <a:lstStyle/>
                    <a:p>
                      <a:pPr algn="l" fontAlgn="ctr"/>
                      <a:r>
                        <a:rPr lang="pt-BR" sz="1000" b="0" i="0" u="none" strike="noStrike">
                          <a:solidFill>
                            <a:srgbClr val="FFFFFF"/>
                          </a:solidFill>
                          <a:effectLst/>
                          <a:latin typeface="Arial" panose="020B0604020202020204" pitchFamily="34" charset="0"/>
                        </a:rPr>
                        <a:t>Não aceitável: Grau de risco &gt; 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008080"/>
                    </a:solidFill>
                  </a:tcPr>
                </a:tc>
                <a:tc hMerge="1">
                  <a:txBody>
                    <a:bodyPr/>
                    <a:lstStyle/>
                    <a:p>
                      <a:endParaRPr lang="pt-BR"/>
                    </a:p>
                  </a:txBody>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8080"/>
                    </a:solidFill>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a:noFill/>
                    </a:lnB>
                    <a:solidFill>
                      <a:srgbClr val="008080"/>
                    </a:solidFill>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08080"/>
                    </a:solidFill>
                  </a:tcPr>
                </a:tc>
                <a:extLst>
                  <a:ext uri="{0D108BD9-81ED-4DB2-BD59-A6C34878D82A}">
                    <a16:rowId xmlns:a16="http://schemas.microsoft.com/office/drawing/2014/main" val="744162587"/>
                  </a:ext>
                </a:extLst>
              </a:tr>
              <a:tr h="302876">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8080"/>
                    </a:solidFill>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8080"/>
                    </a:solidFill>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8080"/>
                    </a:solidFill>
                  </a:tcPr>
                </a:tc>
                <a:tc>
                  <a:txBody>
                    <a:bodyPr/>
                    <a:lstStyle/>
                    <a:p>
                      <a:pPr algn="l" fontAlgn="ctr"/>
                      <a:r>
                        <a:rPr lang="pt-BR" sz="1000" b="0" i="0" u="none" strike="noStrike">
                          <a:solidFill>
                            <a:srgbClr val="FFFFFF"/>
                          </a:solidFill>
                          <a:effectLst/>
                          <a:latin typeface="Arial" panose="020B060402020202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8080"/>
                    </a:solidFill>
                  </a:tcPr>
                </a:tc>
                <a:tc>
                  <a:txBody>
                    <a:bodyPr/>
                    <a:lstStyle/>
                    <a:p>
                      <a:pPr algn="l" fontAlgn="ctr"/>
                      <a:r>
                        <a:rPr lang="pt-BR" sz="1000" b="0" i="0" u="none" strike="noStrike" dirty="0">
                          <a:solidFill>
                            <a:srgbClr val="FFFFFF"/>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872772555"/>
                  </a:ext>
                </a:extLst>
              </a:tr>
            </a:tbl>
          </a:graphicData>
        </a:graphic>
      </p:graphicFrame>
    </p:spTree>
    <p:extLst>
      <p:ext uri="{BB962C8B-B14F-4D97-AF65-F5344CB8AC3E}">
        <p14:creationId xmlns:p14="http://schemas.microsoft.com/office/powerpoint/2010/main" val="152312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Anexo I - Termos e definições da NR 01: </a:t>
            </a:r>
            <a:br>
              <a:rPr lang="pt-BR" dirty="0"/>
            </a:br>
            <a:endParaRPr lang="pt-BR" dirty="0"/>
          </a:p>
        </p:txBody>
      </p:sp>
      <p:pic>
        <p:nvPicPr>
          <p:cNvPr id="4" name="Espaço Reservado para Conteúdo 3"/>
          <p:cNvPicPr>
            <a:picLocks noGrp="1" noChangeAspect="1"/>
          </p:cNvPicPr>
          <p:nvPr>
            <p:ph idx="1"/>
          </p:nvPr>
        </p:nvPicPr>
        <p:blipFill rotWithShape="1">
          <a:blip r:embed="rId2"/>
          <a:srcRect l="28560" t="43694" r="22144" b="28924"/>
          <a:stretch/>
        </p:blipFill>
        <p:spPr>
          <a:xfrm>
            <a:off x="838200" y="2036617"/>
            <a:ext cx="10716276" cy="3600000"/>
          </a:xfrm>
          <a:prstGeom prst="rect">
            <a:avLst/>
          </a:prstGeom>
        </p:spPr>
      </p:pic>
    </p:spTree>
    <p:extLst>
      <p:ext uri="{BB962C8B-B14F-4D97-AF65-F5344CB8AC3E}">
        <p14:creationId xmlns:p14="http://schemas.microsoft.com/office/powerpoint/2010/main" val="274089369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TotalTime>
  <Words>2068</Words>
  <Application>Microsoft Office PowerPoint</Application>
  <PresentationFormat>Widescreen</PresentationFormat>
  <Paragraphs>120</Paragraphs>
  <Slides>35</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35</vt:i4>
      </vt:variant>
    </vt:vector>
  </HeadingPairs>
  <TitlesOfParts>
    <vt:vector size="41" baseType="lpstr">
      <vt:lpstr>Arial</vt:lpstr>
      <vt:lpstr>Calibri</vt:lpstr>
      <vt:lpstr>Calibri Light</vt:lpstr>
      <vt:lpstr>Tahoma</vt:lpstr>
      <vt:lpstr>Wingdings</vt:lpstr>
      <vt:lpstr>Tema do Office</vt:lpstr>
      <vt:lpstr>Aula 08/07</vt:lpstr>
      <vt:lpstr>Norma </vt:lpstr>
      <vt:lpstr>Apresentação do PowerPoint</vt:lpstr>
      <vt:lpstr>Para conferir na integra</vt:lpstr>
      <vt:lpstr>O que é o Gerenciamento de Riscos Ocupacionais? </vt:lpstr>
      <vt:lpstr>Apresentação do PowerPoint</vt:lpstr>
      <vt:lpstr>Qual a diferença entre perigo e risco ocupacional?  </vt:lpstr>
      <vt:lpstr>Apresentação do PowerPoint</vt:lpstr>
      <vt:lpstr>Anexo I - Termos e definições da NR 01:  </vt:lpstr>
      <vt:lpstr>O que é o Programa de Gerenciamento de Riscos (PGR)?  </vt:lpstr>
      <vt:lpstr>As instituições públicas com servidores estatutários devem elaborar e implementar PGR?    </vt:lpstr>
      <vt:lpstr>O MEI está dispensado de elaborar o PGR?     </vt:lpstr>
      <vt:lpstr>Quais ME e EPP receberam tratamento diferenciado e foram dispensadas de elaborar o PGR?   </vt:lpstr>
      <vt:lpstr>Há quantidade mínima de empregados para elaboração do PGR?  </vt:lpstr>
      <vt:lpstr>O PGR tem validade? É preciso fazer a atualização a cada 1 ano?  </vt:lpstr>
      <vt:lpstr>Não esquecer</vt:lpstr>
      <vt:lpstr>Qual o objetivo do levantamento preliminar de perigos previsto no item  1.5.4.2 da NR 01?     </vt:lpstr>
      <vt:lpstr>Apresentação do PowerPoint</vt:lpstr>
      <vt:lpstr>O PGR pode anexar outros programas ou documentos? Caso eu tenha uma gestão de trabalho em altura, com procedimentos padronizados, posso somente citar esse procedimento no PGR?  </vt:lpstr>
      <vt:lpstr>Adicionais </vt:lpstr>
      <vt:lpstr>Um risco/perigo não identificado no PGR que tenha contribuído para a ocorrência de um acidente de trabalho indica falha na gestão dos riscos</vt:lpstr>
      <vt:lpstr>Qual a diferença entre o nível de risco e a avaliação de risco?</vt:lpstr>
      <vt:lpstr>Os resultados das avaliações quantitativas dos riscos devem constar no PGR?  </vt:lpstr>
      <vt:lpstr>Qual o objetivo da realização das avaliações quantitativas? Para que servem?   </vt:lpstr>
      <vt:lpstr>As medidas de prevenção a serem introduzidas, aprimoradas ou mantidas, indicadas no plano de ação, devem estar relacionadas necessariamente com os riscos avaliados?  </vt:lpstr>
      <vt:lpstr>Apresentação do PowerPoint</vt:lpstr>
      <vt:lpstr>Apresentação do PowerPoint</vt:lpstr>
      <vt:lpstr>Quando o perigo está sob controle, é necessário o registro e controle das medidas de prevenção?  </vt:lpstr>
      <vt:lpstr>O inventário de riscos é um documento à parte ou deve ser acoplado ao PGR?  </vt:lpstr>
      <vt:lpstr>Pode-se utilizar uma planilha de perigo e risco enquanto inventário de riscos, como documento anexo?  </vt:lpstr>
      <vt:lpstr>Laudos técnicos de insalubridade e periculosidade devem constar no PGR?</vt:lpstr>
      <vt:lpstr>É necessário descrever no inventário de riscos todos os riscos identificados nos diversos programas da organização (Análise Ergonômica do Trabalho (AET), NR 12, NR 10, Programa de Proteção Respiratória (PPR), etc.), ou pode-se apenas referenciar a existência desses documentos?</vt:lpstr>
      <vt:lpstr>Apresentação do PowerPoint</vt:lpstr>
      <vt:lpstr>Quais as principais diferenças entre o PPRA e o PGR?</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08/07</dc:title>
  <dc:creator>Alessandra</dc:creator>
  <cp:lastModifiedBy>Alessandra</cp:lastModifiedBy>
  <cp:revision>13</cp:revision>
  <dcterms:created xsi:type="dcterms:W3CDTF">2022-07-08T16:10:19Z</dcterms:created>
  <dcterms:modified xsi:type="dcterms:W3CDTF">2022-07-08T18:18:07Z</dcterms:modified>
</cp:coreProperties>
</file>