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1" r:id="rId9"/>
    <p:sldId id="262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38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77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07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00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81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31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53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3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31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43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16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EA80ED-10D4-4BF3-902C-B05D6BBC520A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21395805-D6C4-41FB-BFD1-0DA9AC143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0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30629"/>
            <a:ext cx="7824651" cy="1593668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Acne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80559" y="5839097"/>
            <a:ext cx="3727269" cy="666206"/>
          </a:xfrm>
        </p:spPr>
        <p:txBody>
          <a:bodyPr/>
          <a:lstStyle/>
          <a:p>
            <a:r>
              <a:rPr lang="pt-BR" sz="3600" dirty="0" err="1">
                <a:latin typeface="Edwardian Script ITC" panose="030303020407070D0804" pitchFamily="66" charset="0"/>
              </a:rPr>
              <a:t>Prof</a:t>
            </a:r>
            <a:r>
              <a:rPr lang="pt-BR" sz="3600" dirty="0">
                <a:latin typeface="Edwardian Script ITC" panose="030303020407070D0804" pitchFamily="66" charset="0"/>
              </a:rPr>
              <a:t> Brenda Caroline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27311"/>
            <a:ext cx="5726702" cy="349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061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Tratamento para acne hormonal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O tratamento pode ser </a:t>
            </a:r>
            <a:r>
              <a:rPr lang="pt-BR" sz="1800" b="1" dirty="0"/>
              <a:t>tópico</a:t>
            </a:r>
            <a:r>
              <a:rPr lang="pt-BR" sz="1800" dirty="0"/>
              <a:t> (externo, somente no local) ou </a:t>
            </a:r>
            <a:r>
              <a:rPr lang="pt-BR" sz="1800" b="1" dirty="0"/>
              <a:t>sistêmico</a:t>
            </a:r>
            <a:r>
              <a:rPr lang="pt-BR" sz="1800" dirty="0"/>
              <a:t> (uso de medicamentos) </a:t>
            </a:r>
          </a:p>
          <a:p>
            <a:r>
              <a:rPr lang="pt-BR" sz="1800" dirty="0"/>
              <a:t>Desta forma, algumas modalidades incluem tratamento tópico (nos casos leves ou moderados) com </a:t>
            </a:r>
            <a:r>
              <a:rPr lang="pt-BR" sz="1800" dirty="0" err="1"/>
              <a:t>retinóides</a:t>
            </a:r>
            <a:r>
              <a:rPr lang="pt-BR" sz="1800" dirty="0"/>
              <a:t>. </a:t>
            </a:r>
          </a:p>
          <a:p>
            <a:r>
              <a:rPr lang="pt-BR" sz="1800" dirty="0"/>
              <a:t>Alguns produtos dermatológicos como sabonetes, gel, </a:t>
            </a:r>
            <a:r>
              <a:rPr lang="pt-BR" sz="1800" dirty="0" err="1"/>
              <a:t>esfoliantes</a:t>
            </a:r>
            <a:r>
              <a:rPr lang="pt-BR" sz="1800" dirty="0"/>
              <a:t> são úteis para pele oleosa, hidratantes, pomadas, cremes podem auxiliar nos casos de pele ressecada. </a:t>
            </a:r>
          </a:p>
          <a:p>
            <a:r>
              <a:rPr lang="pt-BR" sz="1800" dirty="0">
                <a:solidFill>
                  <a:srgbClr val="FF0000"/>
                </a:solidFill>
              </a:rPr>
              <a:t>O uso indiscriminado de produtos de farmácias também é muito comum e os pacientes devem evitar utilizá-los sem orientação médica. </a:t>
            </a:r>
          </a:p>
          <a:p>
            <a:r>
              <a:rPr lang="pt-BR" sz="1800" dirty="0"/>
              <a:t>Alguns cremes e protetores solares, por exemplo, podem ao invés de auxiliar no tratamento, agravar o quadro clínico. </a:t>
            </a:r>
          </a:p>
          <a:p>
            <a:r>
              <a:rPr lang="pt-BR" sz="1800" dirty="0"/>
              <a:t>Acne moderada e severa exige tratamento que inclui o uso de contraceptivos orais que contenham estrógenos, medicações </a:t>
            </a:r>
            <a:r>
              <a:rPr lang="pt-BR" sz="1800" dirty="0" err="1"/>
              <a:t>anti-androgênicas</a:t>
            </a:r>
            <a:r>
              <a:rPr lang="pt-BR" sz="1800" dirty="0"/>
              <a:t> e finalmente a </a:t>
            </a:r>
            <a:r>
              <a:rPr lang="pt-BR" sz="1800" dirty="0" err="1"/>
              <a:t>isotretinoína</a:t>
            </a:r>
            <a:r>
              <a:rPr lang="pt-BR" sz="1800" dirty="0"/>
              <a:t> (</a:t>
            </a:r>
            <a:r>
              <a:rPr lang="pt-BR" sz="1800" dirty="0" err="1"/>
              <a:t>Roacutan</a:t>
            </a:r>
            <a:r>
              <a:rPr lang="pt-BR" sz="1800" dirty="0"/>
              <a:t> ®), que interfere em todos os processos que causam a acne. O tratamento com </a:t>
            </a:r>
            <a:r>
              <a:rPr lang="pt-BR" sz="1800" dirty="0" err="1"/>
              <a:t>isotretinoína</a:t>
            </a:r>
            <a:r>
              <a:rPr lang="pt-BR" sz="1800" dirty="0"/>
              <a:t> deve ser rigorosamente acompanhado pelo especialista devido a possibilidade de produzir efeitos colaterais.</a:t>
            </a:r>
          </a:p>
        </p:txBody>
      </p:sp>
    </p:spTree>
    <p:extLst>
      <p:ext uri="{BB962C8B-B14F-4D97-AF65-F5344CB8AC3E}">
        <p14:creationId xmlns:p14="http://schemas.microsoft.com/office/powerpoint/2010/main" val="92900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Acne vulgar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Acne vulgar ou acne juvenil </a:t>
            </a:r>
          </a:p>
          <a:p>
            <a:r>
              <a:rPr lang="pt-BR" sz="2000" dirty="0"/>
              <a:t>Dermatose frequente na adolescência </a:t>
            </a:r>
          </a:p>
          <a:p>
            <a:r>
              <a:rPr lang="pt-BR" sz="2000" dirty="0"/>
              <a:t>Afeta ambos os sexos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903" y="1690689"/>
            <a:ext cx="6038257" cy="392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60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Acne pediátrica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Presentes na infância e em recém nascidos </a:t>
            </a:r>
          </a:p>
          <a:p>
            <a:r>
              <a:rPr lang="pt-BR" sz="2000" dirty="0"/>
              <a:t>Pode causar sequelas como cicatriz e estresse emocional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78" y="3012297"/>
            <a:ext cx="4545874" cy="303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841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Acne gestacional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760" y="1825625"/>
            <a:ext cx="6871063" cy="4351338"/>
          </a:xfrm>
        </p:spPr>
        <p:txBody>
          <a:bodyPr/>
          <a:lstStyle/>
          <a:p>
            <a:r>
              <a:rPr lang="pt-BR" sz="2000" dirty="0"/>
              <a:t>Pode surgir durante o período gestacional em 25% das pacientes</a:t>
            </a:r>
          </a:p>
          <a:p>
            <a:r>
              <a:rPr lang="pt-BR" sz="2000" dirty="0"/>
              <a:t>Causas: elevados níveis de progesterona </a:t>
            </a:r>
          </a:p>
          <a:p>
            <a:r>
              <a:rPr lang="pt-BR" sz="2000" b="1" dirty="0"/>
              <a:t>Progesterona</a:t>
            </a:r>
            <a:r>
              <a:rPr lang="pt-BR" sz="2000" dirty="0"/>
              <a:t> é um hormônio feminino produzido pelo corpo pela placenta. Ela tem um papel importante na regulação do ciclo menstrual e na manutenção da gestação.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823" y="1690689"/>
            <a:ext cx="4310317" cy="287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68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" y="365126"/>
            <a:ext cx="10988040" cy="1325563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Graus da ACNE 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810" y="365126"/>
            <a:ext cx="5909990" cy="55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Tratamentos da Acne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Objetivos do tratamento:</a:t>
            </a:r>
          </a:p>
          <a:p>
            <a:r>
              <a:rPr lang="pt-BR" dirty="0"/>
              <a:t>Normalização da hiper - queratinização</a:t>
            </a:r>
          </a:p>
          <a:p>
            <a:r>
              <a:rPr lang="pt-BR" dirty="0"/>
              <a:t>Redução da secreção sebácea </a:t>
            </a:r>
          </a:p>
          <a:p>
            <a:r>
              <a:rPr lang="pt-BR" dirty="0"/>
              <a:t>Redução da contagem bacteriana</a:t>
            </a:r>
          </a:p>
          <a:p>
            <a:r>
              <a:rPr lang="pt-BR" dirty="0"/>
              <a:t>Ação </a:t>
            </a:r>
            <a:r>
              <a:rPr lang="pt-BR" dirty="0" err="1"/>
              <a:t>anti</a:t>
            </a:r>
            <a:r>
              <a:rPr lang="pt-BR" dirty="0"/>
              <a:t>- inflamatória </a:t>
            </a:r>
          </a:p>
          <a:p>
            <a:r>
              <a:rPr lang="pt-BR" dirty="0"/>
              <a:t>Manipulação hormonal </a:t>
            </a:r>
          </a:p>
        </p:txBody>
      </p:sp>
    </p:spTree>
    <p:extLst>
      <p:ext uri="{BB962C8B-B14F-4D97-AF65-F5344CB8AC3E}">
        <p14:creationId xmlns:p14="http://schemas.microsoft.com/office/powerpoint/2010/main" val="296719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33445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Tratamento para acne natural</a:t>
            </a:r>
          </a:p>
        </p:txBody>
      </p:sp>
    </p:spTree>
    <p:extLst>
      <p:ext uri="{BB962C8B-B14F-4D97-AF65-F5344CB8AC3E}">
        <p14:creationId xmlns:p14="http://schemas.microsoft.com/office/powerpoint/2010/main" val="344884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Própolis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" y="1825625"/>
            <a:ext cx="6609806" cy="4351338"/>
          </a:xfrm>
        </p:spPr>
        <p:txBody>
          <a:bodyPr/>
          <a:lstStyle/>
          <a:p>
            <a:r>
              <a:rPr lang="pt-BR" dirty="0"/>
              <a:t>Ação: cicatrizante, bactericida, antifúngica e antibiótica</a:t>
            </a:r>
          </a:p>
          <a:p>
            <a:r>
              <a:rPr lang="pt-BR" dirty="0"/>
              <a:t> Uma das propriedades mais conhecidas do própolis é sua ação anti-inflamatória, que parece ser capaz de aliviar a inflamação localmente, mas também em todo o organismo.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06" y="532289"/>
            <a:ext cx="3882863" cy="258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277" y="3286124"/>
            <a:ext cx="2758166" cy="275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32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Algerian" panose="04020705040A02060702" pitchFamily="82" charset="0"/>
              </a:rPr>
              <a:t>Aloe</a:t>
            </a:r>
            <a:r>
              <a:rPr lang="pt-BR" dirty="0">
                <a:latin typeface="Algerian" panose="04020705040A02060702" pitchFamily="82" charset="0"/>
              </a:rPr>
              <a:t> vera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943" y="1825625"/>
            <a:ext cx="7641771" cy="4351338"/>
          </a:xfrm>
        </p:spPr>
        <p:txBody>
          <a:bodyPr/>
          <a:lstStyle/>
          <a:p>
            <a:r>
              <a:rPr lang="pt-BR" sz="2000" dirty="0"/>
              <a:t>Ação: hidratante e cicatrizante</a:t>
            </a:r>
          </a:p>
          <a:p>
            <a:r>
              <a:rPr lang="pt-BR" sz="2000" dirty="0"/>
              <a:t> Esse gel da folha da babosa pode ser usado diretamente na pele ou cabelos, mas também há cosméticos que usam o ingrediente em diferentes concentrações, dependendo de sua finalidade.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046" y="268037"/>
            <a:ext cx="3471999" cy="34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0995" y="3565615"/>
            <a:ext cx="2401546" cy="240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92" y="3439828"/>
            <a:ext cx="2653121" cy="265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820" y="3255314"/>
            <a:ext cx="2877362" cy="283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140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Vitamina 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Ação: antioxidante, </a:t>
            </a:r>
            <a:r>
              <a:rPr lang="pt-BR" dirty="0" err="1"/>
              <a:t>anti</a:t>
            </a:r>
            <a:r>
              <a:rPr lang="pt-BR" dirty="0"/>
              <a:t>- inflamatória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392" y="614364"/>
            <a:ext cx="3448050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9" y="2455816"/>
            <a:ext cx="3256399" cy="351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29" y="2594822"/>
            <a:ext cx="3682349" cy="323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33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Oque é: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0080" y="1690689"/>
            <a:ext cx="10713720" cy="4486274"/>
          </a:xfrm>
        </p:spPr>
        <p:txBody>
          <a:bodyPr/>
          <a:lstStyle/>
          <a:p>
            <a:r>
              <a:rPr lang="pt-BR" dirty="0"/>
              <a:t>Patologia dermatológica benigna </a:t>
            </a:r>
            <a:r>
              <a:rPr lang="pt-BR" dirty="0" err="1"/>
              <a:t>multi</a:t>
            </a:r>
            <a:r>
              <a:rPr lang="pt-BR" dirty="0"/>
              <a:t> - fatorial que acomete os folículos </a:t>
            </a:r>
            <a:r>
              <a:rPr lang="pt-BR" dirty="0" err="1"/>
              <a:t>pilosebáseos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dirty="0"/>
              <a:t>Trata-se se uma lesão da pele com ou sem inflamação</a:t>
            </a:r>
          </a:p>
        </p:txBody>
      </p:sp>
    </p:spTree>
    <p:extLst>
      <p:ext uri="{BB962C8B-B14F-4D97-AF65-F5344CB8AC3E}">
        <p14:creationId xmlns:p14="http://schemas.microsoft.com/office/powerpoint/2010/main" val="77424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Pode apresentar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Pele oleosa: produção de sebo</a:t>
            </a:r>
          </a:p>
          <a:p>
            <a:r>
              <a:rPr lang="pt-BR" dirty="0" err="1"/>
              <a:t>Comedão</a:t>
            </a:r>
            <a:r>
              <a:rPr lang="pt-BR" dirty="0"/>
              <a:t> fechado - preto</a:t>
            </a:r>
          </a:p>
          <a:p>
            <a:r>
              <a:rPr lang="pt-BR" dirty="0" err="1"/>
              <a:t>Comedão</a:t>
            </a:r>
            <a:r>
              <a:rPr lang="pt-BR" dirty="0"/>
              <a:t> aberto - branco</a:t>
            </a:r>
          </a:p>
          <a:p>
            <a:r>
              <a:rPr lang="pt-BR" dirty="0"/>
              <a:t>Pápulas: lesão solida com até 1 cm de diâmetro</a:t>
            </a:r>
          </a:p>
          <a:p>
            <a:r>
              <a:rPr lang="pt-BR" dirty="0"/>
              <a:t>Pústulas: acne com pus</a:t>
            </a:r>
          </a:p>
          <a:p>
            <a:r>
              <a:rPr lang="pt-BR" dirty="0"/>
              <a:t>Nódulos: lesão solida com mais de 1 cm de diâmetro </a:t>
            </a:r>
          </a:p>
          <a:p>
            <a:r>
              <a:rPr lang="pt-BR" dirty="0"/>
              <a:t>Cistos: lesão solida com mais de 2 cm de diâmetro </a:t>
            </a:r>
          </a:p>
          <a:p>
            <a:r>
              <a:rPr lang="pt-BR" dirty="0"/>
              <a:t>Abscessos: lesão infecciosa com pus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927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216" y="323396"/>
            <a:ext cx="8282744" cy="55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Incidência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Elevadíssima em adolescentes: 80%</a:t>
            </a:r>
          </a:p>
          <a:p>
            <a:r>
              <a:rPr lang="pt-BR" dirty="0"/>
              <a:t>Mulheres a partir de 11 anos </a:t>
            </a:r>
          </a:p>
          <a:p>
            <a:r>
              <a:rPr lang="pt-BR" dirty="0"/>
              <a:t>Homens a partir de 12 anos </a:t>
            </a:r>
          </a:p>
          <a:p>
            <a:r>
              <a:rPr lang="pt-BR" dirty="0"/>
              <a:t>Não tem idade para regredir </a:t>
            </a:r>
          </a:p>
          <a:p>
            <a:r>
              <a:rPr lang="pt-BR" dirty="0"/>
              <a:t>Influencia genética: Maior incidência com histórico familiar </a:t>
            </a:r>
          </a:p>
          <a:p>
            <a:r>
              <a:rPr lang="pt-BR" dirty="0"/>
              <a:t>Influencia hormonal </a:t>
            </a:r>
          </a:p>
        </p:txBody>
      </p:sp>
    </p:spTree>
    <p:extLst>
      <p:ext uri="{BB962C8B-B14F-4D97-AF65-F5344CB8AC3E}">
        <p14:creationId xmlns:p14="http://schemas.microsoft.com/office/powerpoint/2010/main" val="147456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481" y="558527"/>
            <a:ext cx="4807547" cy="49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15434"/>
          </a:xfrm>
        </p:spPr>
        <p:txBody>
          <a:bodyPr/>
          <a:lstStyle/>
          <a:p>
            <a:r>
              <a:rPr lang="pt-BR" sz="3200" dirty="0">
                <a:latin typeface="Algerian" panose="04020705040A02060702" pitchFamily="82" charset="0"/>
              </a:rPr>
              <a:t>Fatores que influenciam a produção de sebo</a:t>
            </a:r>
          </a:p>
        </p:txBody>
      </p:sp>
    </p:spTree>
    <p:extLst>
      <p:ext uri="{BB962C8B-B14F-4D97-AF65-F5344CB8AC3E}">
        <p14:creationId xmlns:p14="http://schemas.microsoft.com/office/powerpoint/2010/main" val="29901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Influencia hormonal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As causas hormonais de acne incluem todas as situações que resultam de secreção aumentada dos </a:t>
            </a:r>
            <a:r>
              <a:rPr lang="pt-BR" sz="2000" dirty="0">
                <a:solidFill>
                  <a:srgbClr val="FF0000"/>
                </a:solidFill>
              </a:rPr>
              <a:t>andrógenos</a:t>
            </a:r>
            <a:r>
              <a:rPr lang="pt-BR" sz="2000" dirty="0"/>
              <a:t> (ou seja, o aumento dos hormônios) tanto nos homens quanto nas mulheres.</a:t>
            </a:r>
          </a:p>
          <a:p>
            <a:r>
              <a:rPr lang="pt-BR" sz="2000" dirty="0"/>
              <a:t>Desta forma, a presença de acne na fase da puberdade é normal em ambos os sexos, sendo causada pelas modificações hormonais inerentes a essa fase do desenvolvimento. No entanto, acne de aparecimento mais precoce ou mais tardio merece uma investigação detalhada.</a:t>
            </a:r>
          </a:p>
          <a:p>
            <a:r>
              <a:rPr lang="pt-BR" sz="2000" dirty="0"/>
              <a:t>Acne </a:t>
            </a:r>
            <a:r>
              <a:rPr lang="pt-BR" sz="2000" dirty="0" err="1"/>
              <a:t>pré</a:t>
            </a:r>
            <a:r>
              <a:rPr lang="pt-BR" sz="2000" dirty="0"/>
              <a:t>- menstrual ocorre em 30% das mulheres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40" y="3674958"/>
            <a:ext cx="2973977" cy="2151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398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96389"/>
            <a:ext cx="10515600" cy="5680574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ACNE: SEXO FEMININO: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Dentre as causas de </a:t>
            </a:r>
            <a:r>
              <a:rPr lang="pt-BR" dirty="0">
                <a:solidFill>
                  <a:srgbClr val="FF0000"/>
                </a:solidFill>
              </a:rPr>
              <a:t>hiper - </a:t>
            </a:r>
            <a:r>
              <a:rPr lang="pt-BR" dirty="0" err="1">
                <a:solidFill>
                  <a:srgbClr val="FF0000"/>
                </a:solidFill>
              </a:rPr>
              <a:t>androgenismo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no sexo feminino, podemos citar</a:t>
            </a:r>
            <a:r>
              <a:rPr lang="pt-BR" b="1" dirty="0"/>
              <a:t>: síndrome dos ovários policísticos, doenças da glândula </a:t>
            </a:r>
            <a:r>
              <a:rPr lang="pt-BR" b="1" dirty="0" err="1"/>
              <a:t>supra-renal</a:t>
            </a:r>
            <a:r>
              <a:rPr lang="pt-BR" b="1" dirty="0"/>
              <a:t> e uso de medicamentos que contém hormônios. </a:t>
            </a:r>
          </a:p>
          <a:p>
            <a:r>
              <a:rPr lang="pt-BR" dirty="0"/>
              <a:t>Nas mulheres acima de </a:t>
            </a:r>
            <a:r>
              <a:rPr lang="pt-BR" b="1" dirty="0"/>
              <a:t>25-30</a:t>
            </a:r>
            <a:r>
              <a:rPr lang="pt-BR" dirty="0"/>
              <a:t> anos com acne de aparecimento recente e na presença de outros sinais de </a:t>
            </a:r>
            <a:r>
              <a:rPr lang="pt-BR" dirty="0">
                <a:solidFill>
                  <a:srgbClr val="FF0000"/>
                </a:solidFill>
              </a:rPr>
              <a:t>hiper - </a:t>
            </a:r>
            <a:r>
              <a:rPr lang="pt-BR" dirty="0" err="1">
                <a:solidFill>
                  <a:srgbClr val="FF0000"/>
                </a:solidFill>
              </a:rPr>
              <a:t>androgenismo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devem ser submetidas à avaliação hormonal, bem como exames de ultrassom dos ovários e das glândulas </a:t>
            </a:r>
            <a:r>
              <a:rPr lang="pt-BR" dirty="0" err="1"/>
              <a:t>supra-renais</a:t>
            </a:r>
            <a:r>
              <a:rPr lang="pt-BR" dirty="0"/>
              <a:t>. </a:t>
            </a:r>
          </a:p>
          <a:p>
            <a:r>
              <a:rPr lang="pt-BR" b="1" dirty="0"/>
              <a:t>Hiper - </a:t>
            </a:r>
            <a:r>
              <a:rPr lang="pt-BR" b="1" dirty="0" err="1"/>
              <a:t>androgenismo</a:t>
            </a:r>
            <a:r>
              <a:rPr lang="pt-BR" b="1" dirty="0"/>
              <a:t>:</a:t>
            </a:r>
            <a:r>
              <a:rPr lang="pt-BR" dirty="0"/>
              <a:t> é um distúrbio endócrino comum das pessoas do sexo feminino em idade reprodutiva caracterizada pelo excesso de andrógenos como testosterona, afetando entre 5 e 10% dessas pessoas.</a:t>
            </a:r>
          </a:p>
        </p:txBody>
      </p:sp>
    </p:spTree>
    <p:extLst>
      <p:ext uri="{BB962C8B-B14F-4D97-AF65-F5344CB8AC3E}">
        <p14:creationId xmlns:p14="http://schemas.microsoft.com/office/powerpoint/2010/main" val="2819754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3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3" id="{AF7D1A3B-37A8-48AC-9638-939B3769C97E}" vid="{9D3F1639-630E-4C58-93AC-DB0463569E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1494</TotalTime>
  <Words>693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Edwardian Script ITC</vt:lpstr>
      <vt:lpstr>Tema3</vt:lpstr>
      <vt:lpstr>Acne </vt:lpstr>
      <vt:lpstr>Oque é:</vt:lpstr>
      <vt:lpstr>Pode apresentar</vt:lpstr>
      <vt:lpstr>Apresentação do PowerPoint</vt:lpstr>
      <vt:lpstr>Incidência </vt:lpstr>
      <vt:lpstr>Apresentação do PowerPoint</vt:lpstr>
      <vt:lpstr>Fatores que influenciam a produção de sebo</vt:lpstr>
      <vt:lpstr>Influencia hormonal </vt:lpstr>
      <vt:lpstr>Apresentação do PowerPoint</vt:lpstr>
      <vt:lpstr>Tratamento para acne hormonal</vt:lpstr>
      <vt:lpstr>Acne vulgar</vt:lpstr>
      <vt:lpstr>Acne pediátrica </vt:lpstr>
      <vt:lpstr>Acne gestacional</vt:lpstr>
      <vt:lpstr>Graus da ACNE </vt:lpstr>
      <vt:lpstr>Tratamentos da Acne</vt:lpstr>
      <vt:lpstr>Tratamento para acne natural</vt:lpstr>
      <vt:lpstr>Própolis </vt:lpstr>
      <vt:lpstr>Aloe vera </vt:lpstr>
      <vt:lpstr>Vitamina 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Brenda</dc:creator>
  <cp:lastModifiedBy>Brenda Kuiaski</cp:lastModifiedBy>
  <cp:revision>25</cp:revision>
  <dcterms:created xsi:type="dcterms:W3CDTF">2021-05-26T18:56:55Z</dcterms:created>
  <dcterms:modified xsi:type="dcterms:W3CDTF">2022-04-14T15:55:57Z</dcterms:modified>
</cp:coreProperties>
</file>