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342" r:id="rId7"/>
    <p:sldId id="270" r:id="rId8"/>
    <p:sldId id="271" r:id="rId9"/>
    <p:sldId id="272" r:id="rId10"/>
    <p:sldId id="261" r:id="rId11"/>
    <p:sldId id="262" r:id="rId12"/>
    <p:sldId id="319" r:id="rId13"/>
    <p:sldId id="321" r:id="rId14"/>
    <p:sldId id="320" r:id="rId15"/>
    <p:sldId id="264" r:id="rId16"/>
    <p:sldId id="265" r:id="rId17"/>
    <p:sldId id="269" r:id="rId18"/>
    <p:sldId id="278" r:id="rId19"/>
    <p:sldId id="324" r:id="rId20"/>
    <p:sldId id="326" r:id="rId21"/>
    <p:sldId id="325" r:id="rId22"/>
    <p:sldId id="322" r:id="rId23"/>
    <p:sldId id="323" r:id="rId24"/>
    <p:sldId id="327" r:id="rId25"/>
    <p:sldId id="328" r:id="rId26"/>
    <p:sldId id="329" r:id="rId27"/>
    <p:sldId id="263" r:id="rId28"/>
    <p:sldId id="313" r:id="rId29"/>
    <p:sldId id="273" r:id="rId30"/>
    <p:sldId id="337" r:id="rId31"/>
    <p:sldId id="266" r:id="rId32"/>
    <p:sldId id="338" r:id="rId33"/>
    <p:sldId id="267" r:id="rId34"/>
    <p:sldId id="275" r:id="rId35"/>
    <p:sldId id="276" r:id="rId36"/>
    <p:sldId id="268" r:id="rId37"/>
    <p:sldId id="274" r:id="rId38"/>
    <p:sldId id="277" r:id="rId39"/>
    <p:sldId id="285" r:id="rId40"/>
    <p:sldId id="286" r:id="rId41"/>
    <p:sldId id="279" r:id="rId42"/>
    <p:sldId id="281" r:id="rId43"/>
    <p:sldId id="330" r:id="rId44"/>
    <p:sldId id="282" r:id="rId45"/>
    <p:sldId id="283" r:id="rId46"/>
    <p:sldId id="280" r:id="rId47"/>
    <p:sldId id="284" r:id="rId48"/>
    <p:sldId id="331" r:id="rId49"/>
    <p:sldId id="287" r:id="rId50"/>
    <p:sldId id="288" r:id="rId51"/>
    <p:sldId id="290" r:id="rId52"/>
    <p:sldId id="289" r:id="rId53"/>
    <p:sldId id="291" r:id="rId54"/>
    <p:sldId id="292" r:id="rId55"/>
    <p:sldId id="293" r:id="rId56"/>
    <p:sldId id="332" r:id="rId57"/>
    <p:sldId id="298" r:id="rId58"/>
    <p:sldId id="294" r:id="rId59"/>
    <p:sldId id="299" r:id="rId60"/>
    <p:sldId id="295" r:id="rId61"/>
    <p:sldId id="333" r:id="rId62"/>
    <p:sldId id="300" r:id="rId63"/>
    <p:sldId id="296" r:id="rId64"/>
    <p:sldId id="334" r:id="rId65"/>
    <p:sldId id="297" r:id="rId66"/>
    <p:sldId id="301" r:id="rId67"/>
    <p:sldId id="339" r:id="rId68"/>
    <p:sldId id="340" r:id="rId69"/>
    <p:sldId id="302" r:id="rId70"/>
    <p:sldId id="303" r:id="rId71"/>
    <p:sldId id="304" r:id="rId72"/>
    <p:sldId id="335" r:id="rId73"/>
    <p:sldId id="305" r:id="rId74"/>
    <p:sldId id="306" r:id="rId75"/>
    <p:sldId id="310" r:id="rId76"/>
    <p:sldId id="307" r:id="rId77"/>
    <p:sldId id="341" r:id="rId78"/>
    <p:sldId id="311" r:id="rId79"/>
    <p:sldId id="312" r:id="rId80"/>
    <p:sldId id="314" r:id="rId81"/>
    <p:sldId id="315" r:id="rId82"/>
    <p:sldId id="316" r:id="rId83"/>
    <p:sldId id="317" r:id="rId84"/>
    <p:sldId id="336" r:id="rId85"/>
    <p:sldId id="318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6/19/2022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udebemestar.pt/pt/clinica/ortopedia/menisco/" TargetMode="External"/><Relationship Id="rId2" Type="http://schemas.openxmlformats.org/officeDocument/2006/relationships/hyperlink" Target="https://www.saudebemestar.pt/pt/clinica/ortopedia/dor-no-joelho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audebemestar.pt/pt/clinica/ortopedia/artrose-no-joelho/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>Aula 4 RM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Cleide Cornelsen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92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EXEMPLOS DE SEQUÊNCIAS  DE CRANIO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232" y="2215776"/>
            <a:ext cx="3735136" cy="359886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95082" y="5814639"/>
            <a:ext cx="2850777" cy="80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SAGITAL T2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218" y="2215776"/>
            <a:ext cx="2828223" cy="360381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023586" y="5814639"/>
            <a:ext cx="2241486" cy="689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AXIAL T1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8736168" y="5760851"/>
            <a:ext cx="2064683" cy="742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AXIAL T2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281" y="2211629"/>
            <a:ext cx="2967599" cy="35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EXEMPLOS DE SEQUÊNCIAS  DE CRANIO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95" y="2474256"/>
            <a:ext cx="2579190" cy="355296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906" y="2474256"/>
            <a:ext cx="2563861" cy="355296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31259" y="6129435"/>
            <a:ext cx="3455893" cy="537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DIFUSÃO 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014" y="2474256"/>
            <a:ext cx="3283713" cy="355296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568398" y="6059776"/>
            <a:ext cx="2837329" cy="537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AXIAL FLAIR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727" y="2474255"/>
            <a:ext cx="3715945" cy="355296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9278929" y="6027220"/>
            <a:ext cx="2030506" cy="537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FLAIR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36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682786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EXEMPLOS DE SEQUÊNCIAS  DE CRANIO</a:t>
            </a:r>
          </a:p>
        </p:txBody>
      </p:sp>
      <p:sp>
        <p:nvSpPr>
          <p:cNvPr id="6" name="Retângulo 5"/>
          <p:cNvSpPr/>
          <p:nvPr/>
        </p:nvSpPr>
        <p:spPr>
          <a:xfrm>
            <a:off x="370560" y="1564622"/>
            <a:ext cx="11319870" cy="4060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DIFUSÃO: é uma imagem  baseada no movimento aleatório das moléculas de água, dentro de um voxel de tecido. Não se considera ponderação T1,T2 ou DP. </a:t>
            </a:r>
          </a:p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AVC</a:t>
            </a:r>
          </a:p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AVC ISQUÊMICO OU HEMORRÁGICO </a:t>
            </a:r>
            <a:endParaRPr lang="pt-B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225" y="0"/>
            <a:ext cx="35337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8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682625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DIFUSÃO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0" y="1691943"/>
            <a:ext cx="10859900" cy="486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3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613900" cy="752353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AXIAL FLAIR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92" y="752354"/>
            <a:ext cx="8637808" cy="483173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39838" y="5584089"/>
            <a:ext cx="9931078" cy="1273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sinal do LCR é anulado</a:t>
            </a:r>
            <a:endParaRPr lang="pt-B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T2 ENCEFALO/CRANIO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7" y="2918012"/>
            <a:ext cx="12182393" cy="356192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689412" y="1608882"/>
            <a:ext cx="544759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TR E TE LONGOS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928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T1 ENCÉFALO/CRANIO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23881"/>
            <a:ext cx="12192000" cy="358952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119718" y="2003612"/>
            <a:ext cx="4760258" cy="820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TR E TE CURTOS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662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ENCÉFALO/CRANIO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3" y="1952988"/>
            <a:ext cx="7580474" cy="490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4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Exames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OUVIDOS (CAI)</a:t>
            </a:r>
          </a:p>
          <a:p>
            <a:r>
              <a:rPr lang="pt-BR" dirty="0" smtClean="0"/>
              <a:t>ÓRBITAS</a:t>
            </a:r>
          </a:p>
          <a:p>
            <a:r>
              <a:rPr lang="pt-BR" dirty="0" smtClean="0"/>
              <a:t>FACE</a:t>
            </a:r>
          </a:p>
          <a:p>
            <a:r>
              <a:rPr lang="pt-BR" dirty="0" smtClean="0"/>
              <a:t>HIPÓFISE</a:t>
            </a:r>
          </a:p>
          <a:p>
            <a:r>
              <a:rPr lang="pt-BR" dirty="0" smtClean="0"/>
              <a:t>ARTICULAÇÕES TEMPORO MANDIBULARES (ATM)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31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1081088"/>
          </a:xfrm>
        </p:spPr>
        <p:txBody>
          <a:bodyPr/>
          <a:lstStyle/>
          <a:p>
            <a:r>
              <a:rPr lang="pt-BR" dirty="0"/>
              <a:t>OUVIDOS (CAI</a:t>
            </a:r>
            <a:r>
              <a:rPr lang="pt-BR" dirty="0" smtClean="0"/>
              <a:t>)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252" y="0"/>
            <a:ext cx="8884748" cy="580506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004840" y="5211183"/>
            <a:ext cx="6805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Roboto"/>
              </a:rPr>
              <a:t>Ressonância magnética da orelha interna com corte axial mostrando nervos vestibulococleares hipoplásicos bilaterais.</a:t>
            </a:r>
            <a:endParaRPr lang="pt-BR" b="0" i="0" dirty="0">
              <a:effectLst/>
              <a:latin typeface="Roboto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307252" y="5805066"/>
            <a:ext cx="8884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https://www.researchgate.net/figure/MRI-scan-of-inner-ear-with-axial-section-showing-bilateral-hypoplastic-vestibulocochlear_fig1_264866237</a:t>
            </a:r>
          </a:p>
        </p:txBody>
      </p:sp>
    </p:spTree>
    <p:extLst>
      <p:ext uri="{BB962C8B-B14F-4D97-AF65-F5344CB8AC3E}">
        <p14:creationId xmlns:p14="http://schemas.microsoft.com/office/powerpoint/2010/main" val="5639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AGENDA DO DIA </a:t>
            </a:r>
            <a:r>
              <a:rPr lang="pt-BR" dirty="0" smtClean="0"/>
              <a:t>20/06/2022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b="1" dirty="0" smtClean="0"/>
              <a:t>EXAMES </a:t>
            </a:r>
            <a:r>
              <a:rPr lang="pt-BR" b="1" dirty="0"/>
              <a:t>DE RM- INDICAÇÕES E REALIZAÇÕES</a:t>
            </a:r>
            <a:r>
              <a:rPr lang="pt-BR" dirty="0"/>
              <a:t>:</a:t>
            </a:r>
          </a:p>
          <a:p>
            <a:r>
              <a:rPr lang="pt-BR" dirty="0"/>
              <a:t>Crânio</a:t>
            </a:r>
          </a:p>
          <a:p>
            <a:r>
              <a:rPr lang="pt-BR" dirty="0"/>
              <a:t>Colunas</a:t>
            </a:r>
          </a:p>
          <a:p>
            <a:r>
              <a:rPr lang="pt-BR" dirty="0"/>
              <a:t>Abdome </a:t>
            </a:r>
          </a:p>
          <a:p>
            <a:r>
              <a:rPr lang="pt-BR" dirty="0"/>
              <a:t>Tórax</a:t>
            </a:r>
          </a:p>
          <a:p>
            <a:r>
              <a:rPr lang="pt-BR" dirty="0"/>
              <a:t>Membros superiores</a:t>
            </a:r>
          </a:p>
          <a:p>
            <a:r>
              <a:rPr lang="pt-BR" dirty="0"/>
              <a:t>Membros inferiores</a:t>
            </a:r>
          </a:p>
          <a:p>
            <a:r>
              <a:rPr lang="pt-BR" dirty="0" smtClean="0"/>
              <a:t>Pelve-masculina</a:t>
            </a:r>
            <a:r>
              <a:rPr lang="pt-BR" dirty="0"/>
              <a:t>, feminina.</a:t>
            </a:r>
          </a:p>
          <a:p>
            <a:r>
              <a:rPr lang="pt-BR" b="1" dirty="0"/>
              <a:t>EXERCÍCIO EM SALA DE AULA DOS CONTEÚDOS APRESENTADOS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853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1081088"/>
          </a:xfrm>
        </p:spPr>
        <p:txBody>
          <a:bodyPr/>
          <a:lstStyle/>
          <a:p>
            <a:r>
              <a:rPr lang="pt-BR" dirty="0"/>
              <a:t>OUVIDOS (CAI</a:t>
            </a:r>
            <a:r>
              <a:rPr lang="pt-BR" dirty="0" smtClean="0"/>
              <a:t>)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130" y="914400"/>
            <a:ext cx="7404724" cy="474923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160130" y="5127585"/>
            <a:ext cx="7404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Roboto"/>
              </a:rPr>
              <a:t>Ressonância magnética com reconstrução 3D da orelha interna mostrando anomalia coclear em que a cóclea mostra 1 e 1/2 voltas.</a:t>
            </a:r>
            <a:endParaRPr lang="pt-BR" b="0" i="0" dirty="0">
              <a:effectLst/>
              <a:latin typeface="Roboto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160130" y="5773916"/>
            <a:ext cx="74047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https://www.researchgate.net/figure/MRI-scan-with-3D-reconstruction-of-inner-ear-showing-cochlear-anomaly-in-which-cochlea_fig3_264866237</a:t>
            </a:r>
          </a:p>
        </p:txBody>
      </p:sp>
    </p:spTree>
    <p:extLst>
      <p:ext uri="{BB962C8B-B14F-4D97-AF65-F5344CB8AC3E}">
        <p14:creationId xmlns:p14="http://schemas.microsoft.com/office/powerpoint/2010/main" val="131984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ÓRBITAS- PROGRAMAÇÃO AXIAL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763" y="2388394"/>
            <a:ext cx="51244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ÓRBITAS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442" y="613458"/>
            <a:ext cx="7860866" cy="537544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244768" y="5602148"/>
            <a:ext cx="7049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</a:rPr>
              <a:t>I</a:t>
            </a:r>
            <a:r>
              <a:rPr lang="pt-BR" dirty="0" smtClean="0">
                <a:latin typeface="Times New Roman" panose="02020603050405020304" pitchFamily="18" charset="0"/>
              </a:rPr>
              <a:t>magem </a:t>
            </a:r>
            <a:r>
              <a:rPr lang="pt-BR" dirty="0">
                <a:latin typeface="Times New Roman" panose="02020603050405020304" pitchFamily="18" charset="0"/>
              </a:rPr>
              <a:t>axial T1W da órbita mostrando sinal brilhante da gordura intraorbital (setas) e subcutânea (cabeça de seta</a:t>
            </a:r>
            <a:r>
              <a:rPr lang="pt-BR" dirty="0" smtClean="0">
                <a:latin typeface="Times New Roman" panose="02020603050405020304" pitchFamily="18" charset="0"/>
              </a:rPr>
              <a:t>)</a:t>
            </a:r>
          </a:p>
          <a:p>
            <a:r>
              <a:rPr lang="pt-BR" dirty="0">
                <a:solidFill>
                  <a:schemeClr val="bg1"/>
                </a:solidFill>
              </a:rPr>
              <a:t>https://www.ncbi.nlm.nih.gov/pmc/articles/PMC3442466/</a:t>
            </a:r>
          </a:p>
        </p:txBody>
      </p:sp>
    </p:spTree>
    <p:extLst>
      <p:ext uri="{BB962C8B-B14F-4D97-AF65-F5344CB8AC3E}">
        <p14:creationId xmlns:p14="http://schemas.microsoft.com/office/powerpoint/2010/main" val="158745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ÓRBITAS 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540" y="578734"/>
            <a:ext cx="7713917" cy="529442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332972" y="5401320"/>
            <a:ext cx="6653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</a:rPr>
              <a:t>Imagem axial </a:t>
            </a: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da órbita </a:t>
            </a:r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</a:rPr>
              <a:t>com supressão de gordura T1W mostrando anulação do sinal da gordura intraorbital e subcutânea (setas</a:t>
            </a: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  <a:p>
            <a:r>
              <a:rPr lang="pt-BR" dirty="0">
                <a:solidFill>
                  <a:schemeClr val="bg1"/>
                </a:solidFill>
              </a:rPr>
              <a:t>https://www.ncbi.nlm.nih.gov/pmc/articles/PMC3442466/</a:t>
            </a:r>
          </a:p>
        </p:txBody>
      </p:sp>
    </p:spTree>
    <p:extLst>
      <p:ext uri="{BB962C8B-B14F-4D97-AF65-F5344CB8AC3E}">
        <p14:creationId xmlns:p14="http://schemas.microsoft.com/office/powerpoint/2010/main" val="41890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1081088"/>
          </a:xfrm>
        </p:spPr>
        <p:txBody>
          <a:bodyPr/>
          <a:lstStyle/>
          <a:p>
            <a:r>
              <a:rPr lang="pt-BR" dirty="0" smtClean="0"/>
              <a:t>FACE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457" y="155655"/>
            <a:ext cx="4587718" cy="61079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41" y="194528"/>
            <a:ext cx="4881561" cy="603016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63185" y="6405155"/>
            <a:ext cx="5527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https://br.pinterest.com/pin/82894449368209980/</a:t>
            </a:r>
          </a:p>
        </p:txBody>
      </p:sp>
    </p:spTree>
    <p:extLst>
      <p:ext uri="{BB962C8B-B14F-4D97-AF65-F5344CB8AC3E}">
        <p14:creationId xmlns:p14="http://schemas.microsoft.com/office/powerpoint/2010/main" val="356547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36241" y="211931"/>
            <a:ext cx="9613900" cy="1081088"/>
          </a:xfrm>
        </p:spPr>
        <p:txBody>
          <a:bodyPr>
            <a:normAutofit fontScale="90000"/>
          </a:bodyPr>
          <a:lstStyle/>
          <a:p>
            <a:pPr fontAlgn="base"/>
            <a:r>
              <a:rPr lang="pt-BR" b="1"/>
              <a:t>Software de reconhecimento facial foi capaz de identificar pacientes a partir de exames de ressonância magnética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976" y="1306651"/>
            <a:ext cx="8162925" cy="500062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032743" y="6211669"/>
            <a:ext cx="7670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https://www.wsj.com/articles/facial-recognition-software-was-able-to-identify-patients-from-mri-scans-11571864543</a:t>
            </a:r>
          </a:p>
        </p:txBody>
      </p:sp>
    </p:spTree>
    <p:extLst>
      <p:ext uri="{BB962C8B-B14F-4D97-AF65-F5344CB8AC3E}">
        <p14:creationId xmlns:p14="http://schemas.microsoft.com/office/powerpoint/2010/main" val="33522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36241" y="211931"/>
            <a:ext cx="9613900" cy="1081088"/>
          </a:xfrm>
        </p:spPr>
        <p:txBody>
          <a:bodyPr>
            <a:normAutofit/>
          </a:bodyPr>
          <a:lstStyle/>
          <a:p>
            <a:pPr fontAlgn="base"/>
            <a:r>
              <a:rPr lang="pt-BR" b="1" dirty="0" smtClean="0"/>
              <a:t>HIPÓFISE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711"/>
            <a:ext cx="6730818" cy="48665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145" y="1240896"/>
            <a:ext cx="5582855" cy="484934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304571" y="6211669"/>
            <a:ext cx="6869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https://case.edu/med/neurology/NR/PituitaryAdenoma.htm</a:t>
            </a:r>
          </a:p>
        </p:txBody>
      </p:sp>
    </p:spTree>
    <p:extLst>
      <p:ext uri="{BB962C8B-B14F-4D97-AF65-F5344CB8AC3E}">
        <p14:creationId xmlns:p14="http://schemas.microsoft.com/office/powerpoint/2010/main" val="201111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COLUNAS CERVICAL,DORSAL E LOMBAR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INDICAÇÕES</a:t>
            </a:r>
            <a:r>
              <a:rPr lang="pt-BR" dirty="0" smtClean="0"/>
              <a:t> </a:t>
            </a:r>
          </a:p>
          <a:p>
            <a:r>
              <a:rPr lang="pt-BR" dirty="0" smtClean="0"/>
              <a:t>Compressões medulares</a:t>
            </a:r>
          </a:p>
          <a:p>
            <a:r>
              <a:rPr lang="pt-BR" dirty="0" smtClean="0"/>
              <a:t>Artroses</a:t>
            </a:r>
          </a:p>
          <a:p>
            <a:r>
              <a:rPr lang="pt-BR" dirty="0" smtClean="0"/>
              <a:t>Estreitamento de canal-estenose</a:t>
            </a:r>
          </a:p>
          <a:p>
            <a:r>
              <a:rPr lang="pt-BR" dirty="0" smtClean="0"/>
              <a:t>Tumores</a:t>
            </a:r>
          </a:p>
          <a:p>
            <a:r>
              <a:rPr lang="pt-BR" dirty="0" smtClean="0"/>
              <a:t>Processos infecciosos</a:t>
            </a:r>
          </a:p>
          <a:p>
            <a:r>
              <a:rPr lang="pt-BR" dirty="0" smtClean="0"/>
              <a:t>Pós operatório</a:t>
            </a:r>
          </a:p>
          <a:p>
            <a:r>
              <a:rPr lang="pt-BR" dirty="0" smtClean="0"/>
              <a:t>Fraturas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0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356428" y="766483"/>
            <a:ext cx="7834637" cy="54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PROGRAMAÇÕES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34166"/>
            <a:ext cx="6638925" cy="28384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384" y="4206128"/>
            <a:ext cx="6686550" cy="254429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100047" y="2608729"/>
            <a:ext cx="2151529" cy="75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SAGITAL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963271" y="5150224"/>
            <a:ext cx="1936376" cy="793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AXIAL</a:t>
            </a:r>
            <a:endParaRPr lang="pt-BR" dirty="0"/>
          </a:p>
        </p:txBody>
      </p:sp>
      <p:sp>
        <p:nvSpPr>
          <p:cNvPr id="9" name="Seta para a direita 8"/>
          <p:cNvSpPr/>
          <p:nvPr/>
        </p:nvSpPr>
        <p:spPr>
          <a:xfrm>
            <a:off x="3334872" y="5365377"/>
            <a:ext cx="537882" cy="388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esquerda 10"/>
          <p:cNvSpPr/>
          <p:nvPr/>
        </p:nvSpPr>
        <p:spPr>
          <a:xfrm>
            <a:off x="7100047" y="2823882"/>
            <a:ext cx="591671" cy="3630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85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ROTINA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dirty="0"/>
              <a:t>É uma sequência de atos </a:t>
            </a:r>
            <a:r>
              <a:rPr lang="pt-BR" dirty="0" smtClean="0"/>
              <a:t>observados </a:t>
            </a:r>
            <a:r>
              <a:rPr lang="pt-BR" dirty="0"/>
              <a:t>por força do hábito.</a:t>
            </a:r>
          </a:p>
          <a:p>
            <a:r>
              <a:rPr lang="pt-BR" dirty="0"/>
              <a:t>Rotina </a:t>
            </a:r>
            <a:r>
              <a:rPr lang="pt-BR" dirty="0" smtClean="0"/>
              <a:t> de exames em </a:t>
            </a:r>
            <a:r>
              <a:rPr lang="pt-BR" dirty="0"/>
              <a:t>RM são </a:t>
            </a:r>
            <a:r>
              <a:rPr lang="pt-BR" dirty="0" smtClean="0"/>
              <a:t>as sequências básicas que não podem faltar na realização de um determinado exame.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 ROTINA DEPENDE</a:t>
            </a:r>
          </a:p>
          <a:p>
            <a:r>
              <a:rPr lang="pt-BR" dirty="0" smtClean="0"/>
              <a:t>Da potencia do campo;</a:t>
            </a:r>
          </a:p>
          <a:p>
            <a:r>
              <a:rPr lang="pt-BR" dirty="0" smtClean="0"/>
              <a:t>Fabricantes do aparelho;</a:t>
            </a:r>
          </a:p>
          <a:p>
            <a:r>
              <a:rPr lang="pt-BR" dirty="0" smtClean="0"/>
              <a:t>Estado do paciente;</a:t>
            </a:r>
          </a:p>
          <a:p>
            <a:r>
              <a:rPr lang="pt-BR" dirty="0" smtClean="0"/>
              <a:t>Tempo disponível;</a:t>
            </a:r>
          </a:p>
          <a:p>
            <a:r>
              <a:rPr lang="pt-BR" dirty="0" smtClean="0"/>
              <a:t>Formação da equipe médica e técnica;</a:t>
            </a:r>
          </a:p>
          <a:p>
            <a:r>
              <a:rPr lang="pt-BR" dirty="0" smtClean="0"/>
              <a:t>Necessidade do serviço ( clínica ou pesquisa).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334" y="593804"/>
            <a:ext cx="3383666" cy="19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COLUNA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9417" y="1939895"/>
            <a:ext cx="6400898" cy="45432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807" y="1939895"/>
            <a:ext cx="3858965" cy="46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0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COLUNA CERVICAL SAGITAL T2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9417" y="1939895"/>
            <a:ext cx="6400898" cy="45432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807" y="1939895"/>
            <a:ext cx="3858965" cy="46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2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COLUNA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84" y="1981650"/>
            <a:ext cx="2552326" cy="45422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014" y="1981650"/>
            <a:ext cx="6411442" cy="45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COLUNA CERVICAL SAGITAL T1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84" y="1981650"/>
            <a:ext cx="2552326" cy="45422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014" y="1981650"/>
            <a:ext cx="6411442" cy="45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COLUNA CERVICAL AXIAL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538" y="1795923"/>
            <a:ext cx="3330797" cy="503600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106" y="1784158"/>
            <a:ext cx="3953041" cy="5001551"/>
          </a:xfrm>
          <a:prstGeom prst="rect">
            <a:avLst/>
          </a:prstGeom>
        </p:spPr>
      </p:pic>
      <p:sp>
        <p:nvSpPr>
          <p:cNvPr id="6" name="Pentágono 5"/>
          <p:cNvSpPr/>
          <p:nvPr/>
        </p:nvSpPr>
        <p:spPr>
          <a:xfrm>
            <a:off x="228600" y="3092824"/>
            <a:ext cx="1210235" cy="29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AXIAL T2</a:t>
            </a:r>
            <a:endParaRPr lang="pt-BR" dirty="0"/>
          </a:p>
        </p:txBody>
      </p:sp>
      <p:sp>
        <p:nvSpPr>
          <p:cNvPr id="7" name="Seta para a direita 6"/>
          <p:cNvSpPr/>
          <p:nvPr/>
        </p:nvSpPr>
        <p:spPr>
          <a:xfrm>
            <a:off x="5281300" y="3126441"/>
            <a:ext cx="1336806" cy="524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AXIAL T1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552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PROGRAMAÇÃO SAGITAL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18" y="1982624"/>
            <a:ext cx="11720803" cy="433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28264" y="81144"/>
            <a:ext cx="9613900" cy="798532"/>
          </a:xfrm>
        </p:spPr>
        <p:txBody>
          <a:bodyPr/>
          <a:lstStyle/>
          <a:p>
            <a:r>
              <a:rPr lang="pt-BR" dirty="0" smtClean="0"/>
              <a:t>COLUNA LOMBAR SAGITAL-CORONAL T2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5195" y="879676"/>
            <a:ext cx="8657863" cy="59286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046" y="879677"/>
            <a:ext cx="2591423" cy="592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00942" y="0"/>
            <a:ext cx="9613900" cy="108108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COLUNA DORSAL OU </a:t>
            </a:r>
            <a:b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TORACICA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48" y="49299"/>
            <a:ext cx="5879939" cy="6808701"/>
          </a:xfrm>
        </p:spPr>
      </p:pic>
    </p:spTree>
    <p:extLst>
      <p:ext uri="{BB962C8B-B14F-4D97-AF65-F5344CB8AC3E}">
        <p14:creationId xmlns:p14="http://schemas.microsoft.com/office/powerpoint/2010/main" val="210096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ABDOME-INDICAÇÕES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FÍGADO E SISTEMA BILIAR</a:t>
            </a:r>
          </a:p>
          <a:p>
            <a:r>
              <a:rPr lang="pt-BR" dirty="0" smtClean="0"/>
              <a:t>Lesões focais e Estadiamento de neoplasias</a:t>
            </a:r>
          </a:p>
          <a:p>
            <a:r>
              <a:rPr lang="pt-BR" dirty="0" smtClean="0"/>
              <a:t>Doença hepática benigna</a:t>
            </a:r>
          </a:p>
          <a:p>
            <a:r>
              <a:rPr lang="pt-BR" dirty="0" smtClean="0"/>
              <a:t>Doenças de vesícula (obstrução do ducto biliar)</a:t>
            </a:r>
          </a:p>
          <a:p>
            <a:r>
              <a:rPr lang="pt-BR" dirty="0" smtClean="0"/>
              <a:t>Infiltração hepática-ferro e ou gordura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RINS E ADRENAIS</a:t>
            </a:r>
          </a:p>
          <a:p>
            <a:r>
              <a:rPr lang="pt-BR" dirty="0" smtClean="0"/>
              <a:t>Massas e hemorragias</a:t>
            </a:r>
          </a:p>
          <a:p>
            <a:r>
              <a:rPr lang="pt-BR" dirty="0" smtClean="0"/>
              <a:t>Carcinoma </a:t>
            </a:r>
          </a:p>
          <a:p>
            <a:r>
              <a:rPr lang="pt-BR" dirty="0" smtClean="0"/>
              <a:t>Rejeição de transplante </a:t>
            </a:r>
          </a:p>
          <a:p>
            <a:r>
              <a:rPr lang="pt-BR" dirty="0" smtClean="0"/>
              <a:t>Obstrução dos ureteres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0395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66218" y="0"/>
            <a:ext cx="9613900" cy="821803"/>
          </a:xfrm>
        </p:spPr>
        <p:txBody>
          <a:bodyPr/>
          <a:lstStyle/>
          <a:p>
            <a:pPr algn="ctr"/>
            <a:r>
              <a:rPr lang="pt-BR" dirty="0" smtClean="0"/>
              <a:t>PROGRAMAÇÃO CORONAL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2598" y="1261640"/>
            <a:ext cx="11916734" cy="47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PROTOCOLOS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7649" y="2290273"/>
            <a:ext cx="11186444" cy="4495088"/>
          </a:xfrm>
        </p:spPr>
        <p:txBody>
          <a:bodyPr>
            <a:normAutofit fontScale="70000" lnSpcReduction="20000"/>
          </a:bodyPr>
          <a:lstStyle/>
          <a:p>
            <a:endParaRPr lang="pt-BR" dirty="0" smtClean="0"/>
          </a:p>
          <a:p>
            <a:r>
              <a:rPr lang="pt-BR" sz="4100" dirty="0">
                <a:latin typeface="Arial" panose="020B0604020202020204" pitchFamily="34" charset="0"/>
                <a:cs typeface="Arial" panose="020B0604020202020204" pitchFamily="34" charset="0"/>
              </a:rPr>
              <a:t>O que isso significa? </a:t>
            </a:r>
            <a:endParaRPr lang="pt-BR" sz="4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1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sz="4100" dirty="0">
                <a:latin typeface="Arial" panose="020B0604020202020204" pitchFamily="34" charset="0"/>
                <a:cs typeface="Arial" panose="020B0604020202020204" pitchFamily="34" charset="0"/>
              </a:rPr>
              <a:t>cada patologia a ser investigada, são necessários “ajustes” diferentes nos equipamentos de imagem para que sejam adequadamente avaliadas, caso contrário, o </a:t>
            </a:r>
            <a:r>
              <a:rPr lang="pt-BR" sz="4100" b="1" dirty="0">
                <a:latin typeface="Arial" panose="020B0604020202020204" pitchFamily="34" charset="0"/>
                <a:cs typeface="Arial" panose="020B0604020202020204" pitchFamily="34" charset="0"/>
              </a:rPr>
              <a:t>exame</a:t>
            </a:r>
            <a:r>
              <a:rPr lang="pt-BR" sz="4100" dirty="0">
                <a:latin typeface="Arial" panose="020B0604020202020204" pitchFamily="34" charset="0"/>
                <a:cs typeface="Arial" panose="020B0604020202020204" pitchFamily="34" charset="0"/>
              </a:rPr>
              <a:t> poderá não ter utilidade alguma para a sua investigação. Isso é válido para todos os tipos de </a:t>
            </a:r>
            <a:r>
              <a:rPr lang="pt-BR" sz="4100" b="1" dirty="0">
                <a:latin typeface="Arial" panose="020B0604020202020204" pitchFamily="34" charset="0"/>
                <a:cs typeface="Arial" panose="020B0604020202020204" pitchFamily="34" charset="0"/>
              </a:rPr>
              <a:t>exames</a:t>
            </a:r>
            <a:r>
              <a:rPr lang="pt-BR" sz="4100" dirty="0">
                <a:latin typeface="Arial" panose="020B0604020202020204" pitchFamily="34" charset="0"/>
                <a:cs typeface="Arial" panose="020B0604020202020204" pitchFamily="34" charset="0"/>
              </a:rPr>
              <a:t> de imagem.</a:t>
            </a:r>
          </a:p>
          <a:p>
            <a:endParaRPr lang="pt-BR" sz="4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100" dirty="0" smtClean="0">
                <a:latin typeface="Arial" panose="020B0604020202020204" pitchFamily="34" charset="0"/>
                <a:cs typeface="Arial" panose="020B0604020202020204" pitchFamily="34" charset="0"/>
              </a:rPr>
              <a:t>São adaptáveis a quaisquer equipamento de RM e deverão ser discutidos entre os interessados no serviço.</a:t>
            </a:r>
            <a:endParaRPr lang="pt-BR" sz="4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334" y="593804"/>
            <a:ext cx="3383666" cy="19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74562" y="0"/>
            <a:ext cx="9613900" cy="787078"/>
          </a:xfrm>
        </p:spPr>
        <p:txBody>
          <a:bodyPr/>
          <a:lstStyle/>
          <a:p>
            <a:pPr algn="ctr"/>
            <a:r>
              <a:rPr lang="pt-BR" dirty="0" smtClean="0"/>
              <a:t>PROGRAMAÇÃO AXIAL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373133"/>
            <a:ext cx="12192000" cy="434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613900" cy="752475"/>
          </a:xfrm>
        </p:spPr>
        <p:txBody>
          <a:bodyPr/>
          <a:lstStyle/>
          <a:p>
            <a:r>
              <a:rPr lang="pt-BR" dirty="0" smtClean="0"/>
              <a:t>           AXIAL ABDOME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51657" y="565720"/>
            <a:ext cx="5711825" cy="59213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482" y="565720"/>
            <a:ext cx="5795760" cy="59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38896" y="185315"/>
            <a:ext cx="9613900" cy="1081088"/>
          </a:xfrm>
        </p:spPr>
        <p:txBody>
          <a:bodyPr/>
          <a:lstStyle/>
          <a:p>
            <a:pPr algn="ctr"/>
            <a:r>
              <a:rPr lang="pt-BR" dirty="0" smtClean="0"/>
              <a:t>AXIAL ABDOME T2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83847" y="706056"/>
            <a:ext cx="10283103" cy="61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85194"/>
            <a:ext cx="9613900" cy="90282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AXIAL ABDOME T1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24" y="613459"/>
            <a:ext cx="9787118" cy="624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71331" y="0"/>
            <a:ext cx="9613900" cy="949124"/>
          </a:xfrm>
        </p:spPr>
        <p:txBody>
          <a:bodyPr/>
          <a:lstStyle/>
          <a:p>
            <a:r>
              <a:rPr lang="pt-BR" dirty="0" smtClean="0"/>
              <a:t>AXIAL ABDOME SC E FASE ARTERIAL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307940" y="763929"/>
            <a:ext cx="8894038" cy="594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3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66218" y="0"/>
            <a:ext cx="9613900" cy="891251"/>
          </a:xfrm>
        </p:spPr>
        <p:txBody>
          <a:bodyPr/>
          <a:lstStyle/>
          <a:p>
            <a:r>
              <a:rPr lang="pt-BR" dirty="0" smtClean="0"/>
              <a:t>AXIAL ABDOME SC E FASE PORTAL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37782" y="823232"/>
            <a:ext cx="9333134" cy="585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7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CORONAL ABDOME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970" y="2241972"/>
            <a:ext cx="6602628" cy="37283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598" y="1962150"/>
            <a:ext cx="47148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8565" y="0"/>
            <a:ext cx="9675617" cy="183416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ABDOME</a:t>
            </a:r>
            <a:br>
              <a:rPr lang="pt-BR" dirty="0" smtClean="0"/>
            </a:br>
            <a:r>
              <a:rPr lang="pt-BR" dirty="0" smtClean="0"/>
              <a:t>     </a:t>
            </a:r>
            <a:br>
              <a:rPr lang="pt-BR" dirty="0" smtClean="0"/>
            </a:br>
            <a:r>
              <a:rPr lang="pt-BR" dirty="0" smtClean="0"/>
              <a:t>    AXIAL T2           CORONAL T2       SAGITAL T2</a:t>
            </a:r>
            <a:br>
              <a:rPr lang="pt-BR" dirty="0" smtClean="0"/>
            </a:br>
            <a:r>
              <a:rPr lang="pt-BR" dirty="0" smtClean="0"/>
              <a:t>                                                         FETAL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319" y="1982444"/>
            <a:ext cx="3573945" cy="477609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264" y="1982444"/>
            <a:ext cx="3303192" cy="477609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908" y="1982444"/>
            <a:ext cx="3528708" cy="48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0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675813" cy="1833563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ABDOME</a:t>
            </a:r>
            <a:r>
              <a:rPr lang="pt-BR" dirty="0"/>
              <a:t> </a:t>
            </a:r>
            <a:r>
              <a:rPr lang="pt-BR" dirty="0" smtClean="0"/>
              <a:t>    </a:t>
            </a:r>
            <a:r>
              <a:rPr lang="pt-BR" dirty="0"/>
              <a:t>SAGITAL T2   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 </a:t>
            </a:r>
            <a:r>
              <a:rPr lang="pt-BR" dirty="0"/>
              <a:t>FETAL</a:t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                                                         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535" y="31929"/>
            <a:ext cx="5587685" cy="682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TORAX-	pulmões e mediastino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INDICAÇÕES</a:t>
            </a:r>
          </a:p>
          <a:p>
            <a:r>
              <a:rPr lang="pt-BR" dirty="0" smtClean="0"/>
              <a:t>Linfadenopatia mediastinal</a:t>
            </a:r>
          </a:p>
          <a:p>
            <a:r>
              <a:rPr lang="pt-BR" dirty="0" smtClean="0"/>
              <a:t>Tumores brônquicos centrais</a:t>
            </a:r>
          </a:p>
          <a:p>
            <a:r>
              <a:rPr lang="pt-BR" dirty="0" smtClean="0"/>
              <a:t>Alternativa a TC de mediastino e parede torácica quando o paciente tem hipersensibilidade ao meio de contraste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81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CRANIO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INDICAÇÕES</a:t>
            </a:r>
          </a:p>
          <a:p>
            <a:r>
              <a:rPr lang="pt-BR" dirty="0" smtClean="0"/>
              <a:t>Pesquisa de tumores;</a:t>
            </a:r>
          </a:p>
          <a:p>
            <a:r>
              <a:rPr lang="pt-BR" dirty="0" smtClean="0"/>
              <a:t>Avaliação de processos inflamatórios;</a:t>
            </a:r>
          </a:p>
          <a:p>
            <a:r>
              <a:rPr lang="pt-BR" dirty="0" smtClean="0"/>
              <a:t>Avaliação das alterações em substância branca e cinzenta;</a:t>
            </a:r>
          </a:p>
          <a:p>
            <a:r>
              <a:rPr lang="pt-BR" dirty="0" smtClean="0"/>
              <a:t>Pesquisa de malformações;</a:t>
            </a:r>
          </a:p>
          <a:p>
            <a:r>
              <a:rPr lang="pt-BR" dirty="0" smtClean="0"/>
              <a:t>Estudo arterial e/ou venoso;</a:t>
            </a:r>
          </a:p>
          <a:p>
            <a:r>
              <a:rPr lang="pt-BR" dirty="0" smtClean="0"/>
              <a:t>Avaliação das alterações morfológicas nas síndromes convulsivas;</a:t>
            </a:r>
          </a:p>
          <a:p>
            <a:r>
              <a:rPr lang="pt-BR" dirty="0" smtClean="0"/>
              <a:t>Estudo por análises funcionais;</a:t>
            </a:r>
          </a:p>
          <a:p>
            <a:r>
              <a:rPr lang="pt-BR" dirty="0" smtClean="0"/>
              <a:t>Estudo por espectroscopia</a:t>
            </a:r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225" y="622561"/>
            <a:ext cx="35337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1081088"/>
          </a:xfrm>
        </p:spPr>
        <p:txBody>
          <a:bodyPr/>
          <a:lstStyle/>
          <a:p>
            <a:r>
              <a:rPr lang="pt-BR" dirty="0" smtClean="0"/>
              <a:t>CORONAL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31988" y="266217"/>
            <a:ext cx="10160012" cy="64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1081088"/>
          </a:xfrm>
        </p:spPr>
        <p:txBody>
          <a:bodyPr/>
          <a:lstStyle/>
          <a:p>
            <a:r>
              <a:rPr lang="pt-BR" dirty="0" smtClean="0"/>
              <a:t>AXIAL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36008" y="225632"/>
            <a:ext cx="10455992" cy="625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5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AXIAL                 CORONAL             SAGITAL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01" y="2145903"/>
            <a:ext cx="5226050" cy="408246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51" y="2690171"/>
            <a:ext cx="62960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MEMBROS SUPERIORES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OMBRO</a:t>
            </a:r>
          </a:p>
          <a:p>
            <a:r>
              <a:rPr lang="pt-BR" dirty="0" smtClean="0"/>
              <a:t>ÚMERO</a:t>
            </a:r>
          </a:p>
          <a:p>
            <a:r>
              <a:rPr lang="pt-BR" dirty="0" smtClean="0"/>
              <a:t>COTOVELO</a:t>
            </a:r>
          </a:p>
          <a:p>
            <a:r>
              <a:rPr lang="pt-BR" dirty="0" smtClean="0"/>
              <a:t>ANTEBRAÇO</a:t>
            </a:r>
          </a:p>
          <a:p>
            <a:r>
              <a:rPr lang="pt-BR" dirty="0" smtClean="0"/>
              <a:t>PUNHO</a:t>
            </a:r>
          </a:p>
          <a:p>
            <a:r>
              <a:rPr lang="pt-BR" dirty="0" smtClean="0"/>
              <a:t>MÃO</a:t>
            </a:r>
          </a:p>
          <a:p>
            <a:r>
              <a:rPr lang="pt-BR" dirty="0" smtClean="0"/>
              <a:t>DEDOS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87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INDICAÇÕES</a:t>
            </a:r>
          </a:p>
          <a:p>
            <a:r>
              <a:rPr lang="pt-BR" dirty="0" smtClean="0"/>
              <a:t>Dor </a:t>
            </a:r>
          </a:p>
          <a:p>
            <a:r>
              <a:rPr lang="pt-BR" dirty="0" smtClean="0"/>
              <a:t>Diagnóstico da  Síndrome do impacto</a:t>
            </a:r>
          </a:p>
          <a:p>
            <a:r>
              <a:rPr lang="pt-BR" dirty="0" smtClean="0"/>
              <a:t>Suspeita de ruptura do manguito rotador </a:t>
            </a:r>
          </a:p>
          <a:p>
            <a:r>
              <a:rPr lang="pt-BR" dirty="0" smtClean="0"/>
              <a:t>Avaliação de luxação recorrente</a:t>
            </a:r>
          </a:p>
          <a:p>
            <a:r>
              <a:rPr lang="pt-BR" dirty="0" smtClean="0"/>
              <a:t>Síndrome do ombro congelado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02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717631" y="0"/>
            <a:ext cx="9613900" cy="810228"/>
          </a:xfrm>
        </p:spPr>
        <p:txBody>
          <a:bodyPr/>
          <a:lstStyle/>
          <a:p>
            <a:r>
              <a:rPr lang="pt-BR" dirty="0" smtClean="0"/>
              <a:t>OMBRO      AXIAL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090" y="0"/>
            <a:ext cx="5912986" cy="663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717631" y="0"/>
            <a:ext cx="9613900" cy="810228"/>
          </a:xfrm>
        </p:spPr>
        <p:txBody>
          <a:bodyPr/>
          <a:lstStyle/>
          <a:p>
            <a:r>
              <a:rPr lang="pt-BR" dirty="0" smtClean="0"/>
              <a:t>OMBRO          SAGITAL                 CORONAL           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69043" y="684525"/>
            <a:ext cx="5717791" cy="603139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834" y="710280"/>
            <a:ext cx="5338346" cy="60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ÚMERO E ANTEBRAÇO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INDICAÇÕES</a:t>
            </a:r>
          </a:p>
          <a:p>
            <a:r>
              <a:rPr lang="pt-BR" dirty="0" smtClean="0"/>
              <a:t>Diagnóstico e avaliação e deformidades </a:t>
            </a:r>
            <a:r>
              <a:rPr lang="pt-BR" dirty="0" err="1" smtClean="0"/>
              <a:t>osseas</a:t>
            </a:r>
            <a:r>
              <a:rPr lang="pt-BR" dirty="0" smtClean="0"/>
              <a:t> e de partes moles</a:t>
            </a:r>
          </a:p>
          <a:p>
            <a:pPr marL="0" indent="0">
              <a:buNone/>
            </a:pPr>
            <a:r>
              <a:rPr lang="pt-BR" dirty="0" smtClean="0"/>
              <a:t>( lesões expansivas, roturas musculares, deformidades)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77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ÚMERO    +  ANTEBRAÇO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339" y="2740211"/>
            <a:ext cx="3944144" cy="412835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155199" y="2033019"/>
            <a:ext cx="1317812" cy="626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CORONAL T1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874340" y="2033019"/>
            <a:ext cx="1450695" cy="626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CORONAL T2 FAT SAT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5726699" y="2231873"/>
            <a:ext cx="2823883" cy="626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ANTEBRAÇO SAG  T1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690" y="3050426"/>
            <a:ext cx="3036893" cy="380757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471" y="3050427"/>
            <a:ext cx="2934740" cy="3807572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9002364" y="2346342"/>
            <a:ext cx="1801906" cy="626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T1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26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COTOVELO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INDICAÇÕES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Defeitos osteocondrais 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Compressão do nervo ulnar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Trauma, principalmente do ligamento colateral ulnar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Lesões expansivas dos tecidos moles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Estreitamento e rupturas musculares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3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POSICIONAMENTO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7928" y="2336800"/>
            <a:ext cx="6000120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643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108108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COTOVELO DP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171" y="666662"/>
            <a:ext cx="5203358" cy="619133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801541" y="63568"/>
            <a:ext cx="1721224" cy="605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57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50371" y="0"/>
            <a:ext cx="9613900" cy="1081088"/>
          </a:xfrm>
        </p:spPr>
        <p:txBody>
          <a:bodyPr/>
          <a:lstStyle/>
          <a:p>
            <a:pPr algn="ctr"/>
            <a:r>
              <a:rPr lang="pt-BR" dirty="0" smtClean="0"/>
              <a:t>COTOVELO DP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89071" y="1195617"/>
            <a:ext cx="5014018" cy="56623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028" y="1293579"/>
            <a:ext cx="5308389" cy="556442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481680" y="708047"/>
            <a:ext cx="1828800" cy="430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CORONAL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7909594" y="782590"/>
            <a:ext cx="2232212" cy="510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SAGITAL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20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PUNHO e MÃO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INDICAÇÕES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Avaliação de dor de origem desconhecida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Síndrome do túnel do carpo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Avaliação inicial de artrite reumatoide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Avaliação dos ligamentos 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1081088"/>
          </a:xfrm>
        </p:spPr>
        <p:txBody>
          <a:bodyPr/>
          <a:lstStyle/>
          <a:p>
            <a:r>
              <a:rPr lang="pt-BR" dirty="0" smtClean="0"/>
              <a:t>      PUNHO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161" y="652209"/>
            <a:ext cx="5415024" cy="620579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210310" y="265537"/>
            <a:ext cx="1842247" cy="402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AXIAL T1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09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62045" y="10650"/>
            <a:ext cx="9613900" cy="1081088"/>
          </a:xfrm>
        </p:spPr>
        <p:txBody>
          <a:bodyPr/>
          <a:lstStyle/>
          <a:p>
            <a:pPr algn="ctr"/>
            <a:r>
              <a:rPr lang="pt-BR" dirty="0" smtClean="0"/>
              <a:t>PUNHO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87829" y="879405"/>
            <a:ext cx="5580716" cy="591407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816" y="879406"/>
            <a:ext cx="5659019" cy="582546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422344" y="828142"/>
            <a:ext cx="1855694" cy="402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T1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8459051" y="667073"/>
            <a:ext cx="1707777" cy="424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DP FATSAT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89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35666" y="0"/>
            <a:ext cx="9613900" cy="833377"/>
          </a:xfrm>
        </p:spPr>
        <p:txBody>
          <a:bodyPr/>
          <a:lstStyle/>
          <a:p>
            <a:pPr algn="ctr"/>
            <a:r>
              <a:rPr lang="pt-BR" dirty="0" smtClean="0"/>
              <a:t>MÃO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53402" y="1451601"/>
            <a:ext cx="4353423" cy="458526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11934" y="618224"/>
            <a:ext cx="1801906" cy="430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DP FATSAT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021" y="1451601"/>
            <a:ext cx="3955416" cy="458526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380847" y="618224"/>
            <a:ext cx="2138083" cy="430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AXIAL DP FAT SAT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745" y="1451601"/>
            <a:ext cx="4610153" cy="466814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8115521" y="618224"/>
            <a:ext cx="1849429" cy="430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SAGITAL DP FAT SAT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20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19919" y="0"/>
            <a:ext cx="9613900" cy="1081088"/>
          </a:xfrm>
        </p:spPr>
        <p:txBody>
          <a:bodyPr/>
          <a:lstStyle/>
          <a:p>
            <a:pPr algn="ctr"/>
            <a:r>
              <a:rPr lang="pt-BR" dirty="0" smtClean="0"/>
              <a:t>MÃO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850882"/>
            <a:ext cx="3338704" cy="512446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974" y="1403566"/>
            <a:ext cx="3991783" cy="4926030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>
            <a:off x="1385047" y="6252882"/>
            <a:ext cx="1640541" cy="48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T1</a:t>
            </a:r>
            <a:endParaRPr lang="pt-BR" dirty="0"/>
          </a:p>
        </p:txBody>
      </p:sp>
      <p:sp>
        <p:nvSpPr>
          <p:cNvPr id="7" name="Seta para cima 6"/>
          <p:cNvSpPr/>
          <p:nvPr/>
        </p:nvSpPr>
        <p:spPr>
          <a:xfrm>
            <a:off x="1223682" y="5976004"/>
            <a:ext cx="268942" cy="7071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757" y="480417"/>
            <a:ext cx="3848310" cy="5772465"/>
          </a:xfrm>
          <a:prstGeom prst="rect">
            <a:avLst/>
          </a:prstGeom>
        </p:spPr>
      </p:pic>
      <p:sp>
        <p:nvSpPr>
          <p:cNvPr id="9" name="Seta para a esquerda 8"/>
          <p:cNvSpPr/>
          <p:nvPr/>
        </p:nvSpPr>
        <p:spPr>
          <a:xfrm>
            <a:off x="10932459" y="4429125"/>
            <a:ext cx="927847" cy="3580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T2 FAT SAT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45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9" y="1141061"/>
            <a:ext cx="5044877" cy="447332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96" y="1828911"/>
            <a:ext cx="5159187" cy="482387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375447" y="162370"/>
            <a:ext cx="3238856" cy="863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DEDOS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410056" y="5796030"/>
            <a:ext cx="3734512" cy="675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Imagens cedidas pelo Adriano Araújo 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559" y="401652"/>
            <a:ext cx="7082192" cy="505107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068082" y="5674407"/>
            <a:ext cx="7024643" cy="675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Imagens cedidas pelo Adriano Araújo 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552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MEMBROS INFERIORES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QUADRIL</a:t>
            </a:r>
          </a:p>
          <a:p>
            <a:r>
              <a:rPr lang="pt-BR" dirty="0" smtClean="0"/>
              <a:t>FEMUR</a:t>
            </a:r>
          </a:p>
          <a:p>
            <a:r>
              <a:rPr lang="pt-BR" dirty="0" smtClean="0"/>
              <a:t>JOELHO</a:t>
            </a:r>
          </a:p>
          <a:p>
            <a:r>
              <a:rPr lang="pt-BR" dirty="0" smtClean="0"/>
              <a:t>PERNA (TIBIA E FÍBULA)</a:t>
            </a:r>
          </a:p>
          <a:p>
            <a:r>
              <a:rPr lang="pt-BR" dirty="0" smtClean="0"/>
              <a:t>TORNOZELO</a:t>
            </a:r>
          </a:p>
          <a:p>
            <a:r>
              <a:rPr lang="pt-BR" dirty="0" smtClean="0"/>
              <a:t>PÉ ( ANTE-PÉ, MÉDIO PÉ E RETROPÉ )</a:t>
            </a:r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956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PROGRAMAÇÃO SAGITAL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834" y="2299448"/>
            <a:ext cx="10321958" cy="41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INDICAÇÕES</a:t>
            </a:r>
          </a:p>
          <a:p>
            <a:r>
              <a:rPr lang="pt-BR" dirty="0" smtClean="0"/>
              <a:t>Dor unilateral </a:t>
            </a:r>
            <a:r>
              <a:rPr lang="pt-BR" dirty="0" err="1" smtClean="0"/>
              <a:t>inexplicada</a:t>
            </a:r>
            <a:endParaRPr lang="pt-BR" dirty="0" smtClean="0"/>
          </a:p>
          <a:p>
            <a:r>
              <a:rPr lang="pt-BR" dirty="0" smtClean="0"/>
              <a:t>Suspeita de fratura oculta</a:t>
            </a:r>
          </a:p>
          <a:p>
            <a:r>
              <a:rPr lang="pt-BR" dirty="0" smtClean="0"/>
              <a:t>Estiramento muscular</a:t>
            </a:r>
          </a:p>
          <a:p>
            <a:r>
              <a:rPr lang="pt-BR" dirty="0" smtClean="0"/>
              <a:t>Roturas labrais, danos condrais</a:t>
            </a:r>
            <a:r>
              <a:rPr lang="pt-BR" dirty="0"/>
              <a:t> </a:t>
            </a:r>
            <a:r>
              <a:rPr lang="pt-BR" dirty="0" smtClean="0"/>
              <a:t>e outras patologias articulares ou de tecidos moles.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A RM é o método de escolha na avaliação dos músculos, tendões, ligamentos, lábio acetabular e cartilagem.</a:t>
            </a:r>
          </a:p>
        </p:txBody>
      </p:sp>
    </p:spTree>
    <p:extLst>
      <p:ext uri="{BB962C8B-B14F-4D97-AF65-F5344CB8AC3E}">
        <p14:creationId xmlns:p14="http://schemas.microsoft.com/office/powerpoint/2010/main" val="19470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613900" cy="1081088"/>
          </a:xfrm>
        </p:spPr>
        <p:txBody>
          <a:bodyPr/>
          <a:lstStyle/>
          <a:p>
            <a:r>
              <a:rPr lang="pt-BR" dirty="0" smtClean="0"/>
              <a:t>QUADRIL-</a:t>
            </a:r>
            <a:br>
              <a:rPr lang="pt-BR" dirty="0" smtClean="0"/>
            </a:br>
            <a:r>
              <a:rPr lang="pt-BR" dirty="0" smtClean="0"/>
              <a:t>ART. COXO FEMORAL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00" y="177674"/>
            <a:ext cx="6041984" cy="668032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810615" y="2731475"/>
            <a:ext cx="3203634" cy="1309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AXIAL DP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86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85195" y="92718"/>
            <a:ext cx="9613900" cy="1081088"/>
          </a:xfrm>
        </p:spPr>
        <p:txBody>
          <a:bodyPr/>
          <a:lstStyle/>
          <a:p>
            <a:r>
              <a:rPr lang="pt-BR" dirty="0" smtClean="0"/>
              <a:t>QUADRIL-ART. COXO FEMORAL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04701" y="1380099"/>
            <a:ext cx="4933112" cy="525523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133" y="1387277"/>
            <a:ext cx="4914918" cy="514351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420471" y="985547"/>
            <a:ext cx="1573306" cy="376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T2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7512481" y="960333"/>
            <a:ext cx="1438835" cy="426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T1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188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FEMUR-COXA       PERNA (TÍBIA E FÍBULA)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INDICAÇÕES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Avaliação de patologias suspeita ou conhecida de tecidos moles e ossos (tumores, infecção, estiramentos musculares)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08345" y="0"/>
            <a:ext cx="9613900" cy="1081088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FEMUR-COXA  </a:t>
            </a:r>
            <a:r>
              <a:rPr lang="pt-BR" dirty="0" smtClean="0"/>
              <a:t>             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29143" y="751664"/>
            <a:ext cx="2488557" cy="55833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715" y="664670"/>
            <a:ext cx="2957034" cy="57899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69" y="664670"/>
            <a:ext cx="4712983" cy="552054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371600" y="6454589"/>
            <a:ext cx="1946100" cy="256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T2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4625788" y="6454588"/>
            <a:ext cx="1506071" cy="273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SAG T1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8332478" y="6155472"/>
            <a:ext cx="1667435" cy="59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AXIL DP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775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83882" y="0"/>
            <a:ext cx="9613900" cy="1081088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PERNA (TÍBIA E FÍBULA)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98654" y="1309689"/>
            <a:ext cx="5383097" cy="544687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665" y="1081088"/>
            <a:ext cx="2353117" cy="576069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297727" y="852488"/>
            <a:ext cx="201705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T2 STIR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8015194" y="540544"/>
            <a:ext cx="1882588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COR T1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436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-136733"/>
            <a:ext cx="9613900" cy="1145137"/>
          </a:xfrm>
        </p:spPr>
        <p:txBody>
          <a:bodyPr/>
          <a:lstStyle/>
          <a:p>
            <a:pPr algn="ctr"/>
            <a:r>
              <a:rPr lang="pt-BR" dirty="0" smtClean="0"/>
              <a:t>JOELHO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489139" y="569501"/>
            <a:ext cx="5789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9B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Indicações da RM do Joelho</a:t>
            </a:r>
            <a:endParaRPr lang="pt-BR" sz="2800" b="0" i="0" dirty="0">
              <a:solidFill>
                <a:srgbClr val="009BD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41832" y="1225689"/>
            <a:ext cx="105626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Open Sans"/>
              </a:rPr>
              <a:t>A RM do joelho é um exame que pode ser bastante útil como meio auxiliar de diagnóstico quando estão presentes os seguintes </a:t>
            </a:r>
            <a:r>
              <a:rPr lang="pt-BR" b="1" dirty="0">
                <a:latin typeface="Open Sans"/>
              </a:rPr>
              <a:t>sinais</a:t>
            </a:r>
            <a:r>
              <a:rPr lang="pt-BR" dirty="0">
                <a:latin typeface="Open Sans"/>
              </a:rPr>
              <a:t> e </a:t>
            </a:r>
            <a:r>
              <a:rPr lang="pt-BR" b="1" dirty="0">
                <a:latin typeface="Open Sans"/>
              </a:rPr>
              <a:t>sintomas</a:t>
            </a:r>
            <a:r>
              <a:rPr lang="pt-BR" dirty="0">
                <a:latin typeface="Open Sans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Open Sans"/>
                <a:hlinkClick r:id="rId2" tooltip="Dor no joelho"/>
              </a:rPr>
              <a:t>Dor no joelho</a:t>
            </a:r>
            <a:r>
              <a:rPr lang="pt-BR" dirty="0">
                <a:solidFill>
                  <a:schemeClr val="bg1"/>
                </a:solidFill>
                <a:latin typeface="Open Sans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latin typeface="Open Sans"/>
              </a:rPr>
              <a:t>Edema do joelho (“joelho inchado”);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latin typeface="Open Sans"/>
              </a:rPr>
              <a:t>Instabilidades do joelho (“o joelho falha”);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latin typeface="Open Sans"/>
              </a:rPr>
              <a:t>Défices de extensão do joelho;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latin typeface="Open Sans"/>
              </a:rPr>
              <a:t>Deformidades do joelho;</a:t>
            </a:r>
          </a:p>
          <a:p>
            <a:r>
              <a:rPr lang="pt-BR" dirty="0"/>
              <a:t>O exame está indicado, entre outras, nas seguintes patologias:</a:t>
            </a:r>
          </a:p>
          <a:p>
            <a:r>
              <a:rPr lang="pt-BR" dirty="0"/>
              <a:t>Lesões dos ligamentos cruzados (anterior e posterior);</a:t>
            </a:r>
          </a:p>
          <a:p>
            <a:r>
              <a:rPr lang="pt-BR" dirty="0"/>
              <a:t>Lesões dos ligamentos colaterais;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hlinkClick r:id="rId3" tooltip="Menisco"/>
              </a:rPr>
              <a:t>Lesões do menisco, como as roturas do </a:t>
            </a:r>
            <a:r>
              <a:rPr lang="pt-BR" dirty="0" smtClean="0">
                <a:solidFill>
                  <a:schemeClr val="bg1"/>
                </a:solidFill>
                <a:hlinkClick r:id="rId3" tooltip="Menisco"/>
              </a:rPr>
              <a:t>menisco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/>
              <a:t>Tendinites do joelho;</a:t>
            </a:r>
          </a:p>
          <a:p>
            <a:r>
              <a:rPr lang="pt-BR" dirty="0"/>
              <a:t>Bursites do joelho;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hlinkClick r:id="rId4" tooltip="Artrose no joelho"/>
              </a:rPr>
              <a:t>Artrose do joelho (</a:t>
            </a:r>
            <a:r>
              <a:rPr lang="pt-BR" dirty="0" err="1">
                <a:solidFill>
                  <a:schemeClr val="bg1"/>
                </a:solidFill>
                <a:hlinkClick r:id="rId4" tooltip="Artrose no joelho"/>
              </a:rPr>
              <a:t>gonartrose</a:t>
            </a:r>
            <a:r>
              <a:rPr lang="pt-BR" dirty="0">
                <a:solidFill>
                  <a:schemeClr val="bg1"/>
                </a:solidFill>
                <a:hlinkClick r:id="rId4" tooltip="Artrose no joelho"/>
              </a:rPr>
              <a:t>)</a:t>
            </a:r>
            <a:r>
              <a:rPr lang="pt-BR" dirty="0">
                <a:solidFill>
                  <a:schemeClr val="bg1"/>
                </a:solidFill>
              </a:rPr>
              <a:t>;</a:t>
            </a:r>
          </a:p>
          <a:p>
            <a:r>
              <a:rPr lang="pt-BR" dirty="0"/>
              <a:t>Instabilidades do joelho;</a:t>
            </a:r>
          </a:p>
          <a:p>
            <a:r>
              <a:rPr lang="pt-BR" dirty="0"/>
              <a:t>Quisto de Baker;</a:t>
            </a:r>
          </a:p>
          <a:p>
            <a:r>
              <a:rPr lang="pt-BR" dirty="0" err="1"/>
              <a:t>Sinovite</a:t>
            </a:r>
            <a:r>
              <a:rPr lang="pt-BR" dirty="0"/>
              <a:t> (água no joelho);</a:t>
            </a:r>
          </a:p>
          <a:p>
            <a:r>
              <a:rPr lang="pt-BR" dirty="0"/>
              <a:t>Tumores benignos ou malignos (cancro);</a:t>
            </a:r>
          </a:p>
          <a:p>
            <a:r>
              <a:rPr lang="pt-BR" dirty="0"/>
              <a:t>Etc.</a:t>
            </a:r>
          </a:p>
          <a:p>
            <a:pPr algn="just"/>
            <a:endParaRPr lang="pt-BR" b="0" i="0" dirty="0"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444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1081088"/>
          </a:xfrm>
        </p:spPr>
        <p:txBody>
          <a:bodyPr/>
          <a:lstStyle/>
          <a:p>
            <a:pPr algn="ctr"/>
            <a:r>
              <a:rPr lang="pt-BR" dirty="0" smtClean="0"/>
              <a:t>JOELHO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02" y="1833563"/>
            <a:ext cx="6187976" cy="41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1081088"/>
          </a:xfrm>
        </p:spPr>
        <p:txBody>
          <a:bodyPr/>
          <a:lstStyle/>
          <a:p>
            <a:pPr algn="ctr"/>
            <a:r>
              <a:rPr lang="pt-BR" dirty="0" smtClean="0"/>
              <a:t>TORNOZELO RETRO-PE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1493134"/>
            <a:ext cx="9613900" cy="4442529"/>
          </a:xfrm>
        </p:spPr>
        <p:txBody>
          <a:bodyPr>
            <a:no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INDICAÇÕES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Avaliação de dor de causa desconhecida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Tendinite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Exclusão de osteocondrite dissecante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Ruptura ou laceração do tendão de Aquiles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Necrose avascular do </a:t>
            </a:r>
            <a:r>
              <a:rPr lang="pt-B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talus</a:t>
            </a:r>
            <a:endParaRPr lang="pt-B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Avaliação da articulação pós trauma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Anormalidade de tecidos moles</a:t>
            </a:r>
          </a:p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Avaliação de ligamentos</a:t>
            </a:r>
          </a:p>
          <a:p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613900" cy="1099595"/>
          </a:xfrm>
        </p:spPr>
        <p:txBody>
          <a:bodyPr/>
          <a:lstStyle/>
          <a:p>
            <a:pPr algn="ctr"/>
            <a:r>
              <a:rPr lang="pt-BR" dirty="0"/>
              <a:t>TORNOZELO RETRO-PE</a:t>
            </a:r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873537" y="0"/>
            <a:ext cx="3684625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74" y="1840376"/>
            <a:ext cx="4289373" cy="43138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510" y="1840376"/>
            <a:ext cx="3737028" cy="43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PROGRAMAÇÃO AXIAL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084294"/>
            <a:ext cx="9515213" cy="409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3900" cy="1081088"/>
          </a:xfrm>
        </p:spPr>
        <p:txBody>
          <a:bodyPr/>
          <a:lstStyle/>
          <a:p>
            <a:pPr algn="ctr"/>
            <a:r>
              <a:rPr lang="pt-BR" dirty="0" smtClean="0"/>
              <a:t>PELVE   MASCULINA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2336800"/>
            <a:ext cx="9613900" cy="3598863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INDICAÇÕES</a:t>
            </a:r>
          </a:p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Localização de testículos ectópicos</a:t>
            </a:r>
          </a:p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Lesões prostáticas</a:t>
            </a:r>
          </a:p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Carcinoma de bexiga</a:t>
            </a:r>
          </a:p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Lesões retais</a:t>
            </a:r>
          </a:p>
          <a:p>
            <a:pPr marL="0" indent="0">
              <a:buNone/>
            </a:pPr>
            <a:endParaRPr lang="pt-BR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8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52526"/>
            <a:ext cx="9613900" cy="1081088"/>
          </a:xfrm>
        </p:spPr>
        <p:txBody>
          <a:bodyPr/>
          <a:lstStyle/>
          <a:p>
            <a:pPr algn="ctr"/>
            <a:r>
              <a:rPr lang="pt-BR" dirty="0"/>
              <a:t>PELVE   MASCULINA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44009" y="1328206"/>
            <a:ext cx="4409955" cy="502979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145" y="1869771"/>
            <a:ext cx="7273141" cy="406625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100275" y="825791"/>
            <a:ext cx="1640541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SAG T2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6566931" y="788682"/>
            <a:ext cx="2017059" cy="820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AXIAL T2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59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613900" cy="1215342"/>
          </a:xfrm>
        </p:spPr>
        <p:txBody>
          <a:bodyPr/>
          <a:lstStyle/>
          <a:p>
            <a:pPr algn="ctr"/>
            <a:r>
              <a:rPr lang="pt-BR" dirty="0" smtClean="0"/>
              <a:t>PELVE FEMININA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2336800"/>
            <a:ext cx="9613900" cy="3598863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INDICAÇÕES</a:t>
            </a:r>
          </a:p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 de anormalidades congênitas do trato urinário</a:t>
            </a:r>
          </a:p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Lesões uterinas</a:t>
            </a:r>
          </a:p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Endometriose</a:t>
            </a:r>
          </a:p>
          <a:p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Lesões  ovarianos</a:t>
            </a:r>
          </a:p>
          <a:p>
            <a:endParaRPr lang="pt-B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96890"/>
            <a:ext cx="9613900" cy="1081088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PELVE </a:t>
            </a:r>
            <a:r>
              <a:rPr lang="pt-BR" dirty="0">
                <a:solidFill>
                  <a:schemeClr val="bg1"/>
                </a:solidFill>
              </a:rPr>
              <a:t>FEMININA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5119" y="982960"/>
            <a:ext cx="4827326" cy="555945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564" y="982960"/>
            <a:ext cx="5001859" cy="576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96890"/>
            <a:ext cx="9613900" cy="1081088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PELVE FEMININA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411" y="1006997"/>
            <a:ext cx="8584341" cy="524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0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OBRIGADA PELA ATENÇÃO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</a:p>
          <a:p>
            <a:pPr marL="0" indent="0">
              <a:buNone/>
            </a:pP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ATÉ A PRÓXIMA AULA </a:t>
            </a:r>
          </a:p>
          <a:p>
            <a:pPr marL="0" indent="0">
              <a:buNone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Cleide Cornelsen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9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PROGRAMAÇÃO CORONAL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720" y="2205318"/>
            <a:ext cx="9443958" cy="40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m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Berlim</Template>
  <TotalTime>3853</TotalTime>
  <Words>961</Words>
  <Application>Microsoft Office PowerPoint</Application>
  <PresentationFormat>Widescreen</PresentationFormat>
  <Paragraphs>283</Paragraphs>
  <Slides>85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85</vt:i4>
      </vt:variant>
    </vt:vector>
  </HeadingPairs>
  <TitlesOfParts>
    <vt:vector size="91" baseType="lpstr">
      <vt:lpstr>Arial</vt:lpstr>
      <vt:lpstr>Open Sans</vt:lpstr>
      <vt:lpstr>Roboto</vt:lpstr>
      <vt:lpstr>Times New Roman</vt:lpstr>
      <vt:lpstr>Trebuchet MS</vt:lpstr>
      <vt:lpstr>Berlim</vt:lpstr>
      <vt:lpstr> Aula 4 RM</vt:lpstr>
      <vt:lpstr>AGENDA DO DIA 20/06/2022</vt:lpstr>
      <vt:lpstr>ROTINA</vt:lpstr>
      <vt:lpstr>PROTOCOLOS</vt:lpstr>
      <vt:lpstr>CRANIO</vt:lpstr>
      <vt:lpstr>POSICIONAMENTO</vt:lpstr>
      <vt:lpstr>PROGRAMAÇÃO SAGITAL</vt:lpstr>
      <vt:lpstr>PROGRAMAÇÃO AXIAL</vt:lpstr>
      <vt:lpstr>PROGRAMAÇÃO CORONAL</vt:lpstr>
      <vt:lpstr>EXEMPLOS DE SEQUÊNCIAS  DE CRANIO</vt:lpstr>
      <vt:lpstr>EXEMPLOS DE SEQUÊNCIAS  DE CRANIO</vt:lpstr>
      <vt:lpstr>EXEMPLOS DE SEQUÊNCIAS  DE CRANIO</vt:lpstr>
      <vt:lpstr>DIFUSÃO</vt:lpstr>
      <vt:lpstr>AXIAL FLAIR</vt:lpstr>
      <vt:lpstr>T2 ENCEFALO/CRANIO</vt:lpstr>
      <vt:lpstr>T1 ENCÉFALO/CRANIO</vt:lpstr>
      <vt:lpstr>ENCÉFALO/CRANIO</vt:lpstr>
      <vt:lpstr>Exames </vt:lpstr>
      <vt:lpstr>OUVIDOS (CAI) </vt:lpstr>
      <vt:lpstr>OUVIDOS (CAI) </vt:lpstr>
      <vt:lpstr>ÓRBITAS- PROGRAMAÇÃO AXIAL</vt:lpstr>
      <vt:lpstr>ÓRBITAS </vt:lpstr>
      <vt:lpstr>ÓRBITAS </vt:lpstr>
      <vt:lpstr>FACE </vt:lpstr>
      <vt:lpstr>Software de reconhecimento facial foi capaz de identificar pacientes a partir de exames de ressonância magnética</vt:lpstr>
      <vt:lpstr>HIPÓFISE</vt:lpstr>
      <vt:lpstr>COLUNAS CERVICAL,DORSAL E LOMBAR</vt:lpstr>
      <vt:lpstr>Apresentação do PowerPoint</vt:lpstr>
      <vt:lpstr>PROGRAMAÇÕES</vt:lpstr>
      <vt:lpstr>COLUNA</vt:lpstr>
      <vt:lpstr>COLUNA CERVICAL SAGITAL T2</vt:lpstr>
      <vt:lpstr> COLUNA</vt:lpstr>
      <vt:lpstr> COLUNA CERVICAL SAGITAL T1</vt:lpstr>
      <vt:lpstr>COLUNA CERVICAL AXIAL</vt:lpstr>
      <vt:lpstr>PROGRAMAÇÃO SAGITAL</vt:lpstr>
      <vt:lpstr>COLUNA LOMBAR SAGITAL-CORONAL T2</vt:lpstr>
      <vt:lpstr>            COLUNA DORSAL OU  TORACICA</vt:lpstr>
      <vt:lpstr>ABDOME-INDICAÇÕES</vt:lpstr>
      <vt:lpstr>PROGRAMAÇÃO CORONAL</vt:lpstr>
      <vt:lpstr>PROGRAMAÇÃO AXIAL</vt:lpstr>
      <vt:lpstr>           AXIAL ABDOME</vt:lpstr>
      <vt:lpstr>AXIAL ABDOME T2 </vt:lpstr>
      <vt:lpstr>AXIAL ABDOME T1 </vt:lpstr>
      <vt:lpstr>AXIAL ABDOME SC E FASE ARTERIAL</vt:lpstr>
      <vt:lpstr>AXIAL ABDOME SC E FASE PORTAL</vt:lpstr>
      <vt:lpstr>CORONAL ABDOME </vt:lpstr>
      <vt:lpstr> ABDOME           AXIAL T2           CORONAL T2       SAGITAL T2                                                          FETAL </vt:lpstr>
      <vt:lpstr> ABDOME     SAGITAL T2      FETAL                                                           </vt:lpstr>
      <vt:lpstr>TORAX- pulmões e mediastino</vt:lpstr>
      <vt:lpstr>CORONAL</vt:lpstr>
      <vt:lpstr>AXIAL</vt:lpstr>
      <vt:lpstr>AXIAL                 CORONAL             SAGITAL</vt:lpstr>
      <vt:lpstr>MEMBROS SUPERIORES </vt:lpstr>
      <vt:lpstr>OMBRO</vt:lpstr>
      <vt:lpstr>OMBRO      AXIAL</vt:lpstr>
      <vt:lpstr>OMBRO          SAGITAL                 CORONAL            </vt:lpstr>
      <vt:lpstr>ÚMERO E ANTEBRAÇO</vt:lpstr>
      <vt:lpstr>ÚMERO    +  ANTEBRAÇO</vt:lpstr>
      <vt:lpstr>COTOVELO</vt:lpstr>
      <vt:lpstr>        COTOVELO DP</vt:lpstr>
      <vt:lpstr>COTOVELO DP</vt:lpstr>
      <vt:lpstr>PUNHO e MÃO</vt:lpstr>
      <vt:lpstr>      PUNHO</vt:lpstr>
      <vt:lpstr>PUNHO</vt:lpstr>
      <vt:lpstr>MÃO</vt:lpstr>
      <vt:lpstr>MÃO</vt:lpstr>
      <vt:lpstr>Apresentação do PowerPoint</vt:lpstr>
      <vt:lpstr>Apresentação do PowerPoint</vt:lpstr>
      <vt:lpstr>MEMBROS INFERIORES</vt:lpstr>
      <vt:lpstr>QUADRIL</vt:lpstr>
      <vt:lpstr>QUADRIL- ART. COXO FEMORAL</vt:lpstr>
      <vt:lpstr>QUADRIL-ART. COXO FEMORAL</vt:lpstr>
      <vt:lpstr>FEMUR-COXA       PERNA (TÍBIA E FÍBULA)</vt:lpstr>
      <vt:lpstr>FEMUR-COXA                </vt:lpstr>
      <vt:lpstr>PERNA (TÍBIA E FÍBULA)</vt:lpstr>
      <vt:lpstr>JOELHO</vt:lpstr>
      <vt:lpstr>JOELHO</vt:lpstr>
      <vt:lpstr>TORNOZELO RETRO-PE</vt:lpstr>
      <vt:lpstr>TORNOZELO RETRO-PE</vt:lpstr>
      <vt:lpstr>PELVE   MASCULINA </vt:lpstr>
      <vt:lpstr>PELVE   MASCULINA</vt:lpstr>
      <vt:lpstr>PELVE FEMININA </vt:lpstr>
      <vt:lpstr>PELVE FEMININA</vt:lpstr>
      <vt:lpstr>PELVE FEMININA</vt:lpstr>
      <vt:lpstr>OBRIGADA PELA ATENÇÃO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4 RM</dc:title>
  <dc:creator>Cleide</dc:creator>
  <cp:lastModifiedBy>Conta da Microsoft</cp:lastModifiedBy>
  <cp:revision>131</cp:revision>
  <dcterms:created xsi:type="dcterms:W3CDTF">2020-08-24T19:51:43Z</dcterms:created>
  <dcterms:modified xsi:type="dcterms:W3CDTF">2022-06-20T02:00:29Z</dcterms:modified>
</cp:coreProperties>
</file>