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7" r:id="rId3"/>
    <p:sldId id="258" r:id="rId4"/>
    <p:sldId id="275" r:id="rId5"/>
    <p:sldId id="276" r:id="rId6"/>
    <p:sldId id="277" r:id="rId7"/>
    <p:sldId id="263" r:id="rId8"/>
    <p:sldId id="299" r:id="rId9"/>
    <p:sldId id="300" r:id="rId10"/>
    <p:sldId id="268" r:id="rId11"/>
    <p:sldId id="269" r:id="rId12"/>
    <p:sldId id="270" r:id="rId13"/>
    <p:sldId id="272" r:id="rId14"/>
    <p:sldId id="271" r:id="rId15"/>
    <p:sldId id="301" r:id="rId16"/>
    <p:sldId id="273" r:id="rId17"/>
    <p:sldId id="274" r:id="rId18"/>
    <p:sldId id="279" r:id="rId19"/>
    <p:sldId id="280" r:id="rId20"/>
    <p:sldId id="281" r:id="rId21"/>
    <p:sldId id="289" r:id="rId22"/>
    <p:sldId id="290" r:id="rId23"/>
    <p:sldId id="292" r:id="rId24"/>
    <p:sldId id="293" r:id="rId25"/>
    <p:sldId id="297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0587F-A741-43C3-9C98-8555326AE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A6DA8F-1894-4CA3-9A97-D73763CB9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D1EF1B9-D145-4A42-8B67-40960F4DB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6C2C603-218D-4299-AE4C-F27103AB2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70A11E6-CE24-4A7C-A5C8-215ED4634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128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C45E0-E78E-45B5-BF60-B3F75F26D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4908DAE-705C-45F1-A5D7-F526CBD20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A9EBA41-0193-4AF9-B13B-065715E68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C2FA82C-9C4B-4BD3-A912-C2CB0A0C0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257537-28AE-4431-B122-E2A566E02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3313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1CD7F0C-A99B-4359-882D-07CEE2458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8E3B729-FD5C-4F44-BCD8-FCE9BE626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48C2665-A5E1-4013-A083-47E0D26F3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A3D0E90-066A-4541-9F11-2224DF329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8730D5C-0E4E-4BEA-A495-159372FD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49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A0194-B1FB-456B-AC8A-0F5D4EF28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0C280B-7C48-40F8-BE21-1B0C49346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50A9DF9-8335-4045-BA33-CA472D889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6CF155B-7777-411C-A053-985BC540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8A0B5EE-D0E5-4A76-BC07-BCDC63B1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800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E8664-02AA-450F-B7DE-900B5F3CE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8E2F9F9-B0B9-4ADB-B2AD-6A313D33EF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C62AE9B-F108-4C5A-B690-C2E9D9827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265421-7706-4ADA-9920-A4D1D8810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47F3A8-76F8-4A19-A2BB-00CD5F93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289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0785EF-DC25-4CC2-91F6-36CCD294FA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3C1547-9BC6-4CF3-A368-0090035F9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7D52A0F-CF81-42F0-A35F-BA679A72F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BD07325-54C4-45F0-85F4-D1719B2B7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99D6A07-5AFF-4C94-BC0C-9DABDA71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126C6C3-4C7F-484A-8294-E12F5DBEA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1281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F6B5F7-4DDC-4001-ABFC-3F581F1DA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2A0376-694A-44C3-B328-56B372342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8FFD13F-8CF0-46DF-8590-6AF61A39E5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33E5F26-F122-482C-8E9E-7358C1D45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C5FA54A-DA9E-46AC-B5C8-0F27B7D1E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8A309F1-BB65-4DED-9688-E767B25A2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C17E2D-794E-4221-8CA9-86E174C20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32F62AA-632B-4618-826B-EA5C9D499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0798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15A4BA6-72E5-4FD8-8214-D123F5C8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6AB75FF-76FA-4BA1-A06F-EA2B53DE65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6FC3780-A387-4C93-A783-DDA93FFB1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5936504-C412-4768-8E7C-164C992B3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652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A8F5E8C-569F-41C6-B57A-759A1B374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7D6D0C6-56A4-4648-9901-0CEF1D517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D12FC3A-F52F-40EB-ADD8-A8619504E6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233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05FAAB-BC3A-4686-B4A5-BD2E10EDC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BD38941-7B92-448B-82E7-4D6077865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8708338-F265-4AF7-88D2-C939F5A99A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523C4A5-4DC5-4F9E-84DA-EFC993C663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D98621E-7876-4596-8365-FE972513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0E2E60-85BD-4393-BCA1-7A9412C9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017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F4AF40-AF2A-449D-87FF-564E88CB5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859F0C4-97B6-4C76-BDD6-B978CA1BB9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DCCC36-57B4-433F-B9FF-AFA6E2E67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65665E3-7345-4180-80B2-F9A1D45CA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98A5F02-6B78-48EC-B0DA-A4D13F2A6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65A31B7-F565-487D-9125-9EE0B8590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088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C6C26FD-40AB-4CE1-9309-6DFC8C6B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291793A-9835-451C-80FF-3A84B5412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906E612-AC71-44C0-BBA9-793E9F31A0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7EE6-779E-4D7F-BBA1-1D6E3938B473}" type="datetimeFigureOut">
              <a:rPr lang="pt-BR" smtClean="0"/>
              <a:t>20/06/2022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586098-34FC-4FF2-8878-6B0C70EEC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E9676D-4FF6-43C7-9600-C1A62A9FBE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4871D-1058-4F3C-8FE0-B78E2C70A46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8851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  <a:latin typeface="Arial"/>
                <a:ea typeface="Calibri"/>
                <a:cs typeface="Times New Roman"/>
              </a:rPr>
              <a:t>Centros de Testagem e Aconselhamento (CTA)</a:t>
            </a:r>
            <a:endParaRPr lang="pt-BR" sz="3200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8613" y="1825625"/>
            <a:ext cx="11530012" cy="4351338"/>
          </a:xfrm>
        </p:spPr>
        <p:txBody>
          <a:bodyPr>
            <a:no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1980-surgem os primeiros testes para o diagnóstico do HIV-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>
                <a:solidFill>
                  <a:srgbClr val="403D39"/>
                </a:solidFill>
                <a:latin typeface="Arial"/>
                <a:ea typeface="Calibri"/>
                <a:cs typeface="Times New Roman"/>
              </a:rPr>
              <a:t>Sorologia de Elisa para HIV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CTC-Centro de testagem e aconselhamento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t-BR" sz="3200" dirty="0">
                <a:solidFill>
                  <a:srgbClr val="403D39"/>
                </a:solidFill>
                <a:latin typeface="Arial"/>
                <a:ea typeface="Calibri"/>
                <a:cs typeface="Times New Roman"/>
              </a:rPr>
              <a:t>Bancos de sangue- </a:t>
            </a:r>
            <a:r>
              <a:rPr lang="pt-BR" sz="3200" dirty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indivíduos buscavam bancos de sangue para realizar o teste </a:t>
            </a:r>
            <a:r>
              <a:rPr lang="pt-BR" sz="3200" dirty="0" err="1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anti-HIV</a:t>
            </a:r>
            <a:r>
              <a:rPr lang="pt-BR" sz="3200" dirty="0">
                <a:solidFill>
                  <a:srgbClr val="403D39"/>
                </a:solidFill>
                <a:effectLst/>
                <a:latin typeface="Arial"/>
                <a:ea typeface="Calibri"/>
                <a:cs typeface="Times New Roman"/>
              </a:rPr>
              <a:t>. (BASSO, 2002).</a:t>
            </a:r>
            <a:endParaRPr lang="pt-BR" sz="3200" dirty="0">
              <a:ea typeface="Calibri"/>
              <a:cs typeface="Times New Roman"/>
            </a:endParaRP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782374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>
            <a:extLst>
              <a:ext uri="{FF2B5EF4-FFF2-40B4-BE49-F238E27FC236}">
                <a16:creationId xmlns:a16="http://schemas.microsoft.com/office/drawing/2014/main" id="{4B789E4E-4E93-470A-8626-6C1388FCFA28}"/>
              </a:ext>
            </a:extLst>
          </p:cNvPr>
          <p:cNvGrpSpPr>
            <a:grpSpLocks/>
          </p:cNvGrpSpPr>
          <p:nvPr/>
        </p:nvGrpSpPr>
        <p:grpSpPr bwMode="auto">
          <a:xfrm>
            <a:off x="371475" y="1814513"/>
            <a:ext cx="3197489" cy="4504795"/>
            <a:chOff x="0" y="0"/>
            <a:chExt cx="1723" cy="2223"/>
          </a:xfrm>
        </p:grpSpPr>
        <p:sp>
          <p:nvSpPr>
            <p:cNvPr id="3" name="Rectangle 1">
              <a:extLst>
                <a:ext uri="{FF2B5EF4-FFF2-40B4-BE49-F238E27FC236}">
                  <a16:creationId xmlns:a16="http://schemas.microsoft.com/office/drawing/2014/main" id="{8629E7FD-EACD-4166-9413-56A5FE444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723" cy="2223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4" name="Picture 2">
              <a:extLst>
                <a:ext uri="{FF2B5EF4-FFF2-40B4-BE49-F238E27FC236}">
                  <a16:creationId xmlns:a16="http://schemas.microsoft.com/office/drawing/2014/main" id="{831ABB35-3D56-4965-A210-657D94B2DE38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633" cy="2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5" name="Group 10">
            <a:extLst>
              <a:ext uri="{FF2B5EF4-FFF2-40B4-BE49-F238E27FC236}">
                <a16:creationId xmlns:a16="http://schemas.microsoft.com/office/drawing/2014/main" id="{45FF9DE3-0175-480A-8D71-98D0C54B02C4}"/>
              </a:ext>
            </a:extLst>
          </p:cNvPr>
          <p:cNvGrpSpPr>
            <a:grpSpLocks/>
          </p:cNvGrpSpPr>
          <p:nvPr/>
        </p:nvGrpSpPr>
        <p:grpSpPr bwMode="auto">
          <a:xfrm>
            <a:off x="4143375" y="2657475"/>
            <a:ext cx="2460039" cy="2737716"/>
            <a:chOff x="0" y="0"/>
            <a:chExt cx="1543" cy="1588"/>
          </a:xfrm>
        </p:grpSpPr>
        <p:sp>
          <p:nvSpPr>
            <p:cNvPr id="6" name="Rectangle 8">
              <a:extLst>
                <a:ext uri="{FF2B5EF4-FFF2-40B4-BE49-F238E27FC236}">
                  <a16:creationId xmlns:a16="http://schemas.microsoft.com/office/drawing/2014/main" id="{DFD778A7-D016-4F67-A01A-09E7660450B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543" cy="1588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7" name="Picture 9">
              <a:extLst>
                <a:ext uri="{FF2B5EF4-FFF2-40B4-BE49-F238E27FC236}">
                  <a16:creationId xmlns:a16="http://schemas.microsoft.com/office/drawing/2014/main" id="{143680D1-0E74-4001-9C01-BCDF1D4A03A3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" y="46"/>
              <a:ext cx="1451" cy="1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grpSp>
        <p:nvGrpSpPr>
          <p:cNvPr id="8" name="Group 13">
            <a:extLst>
              <a:ext uri="{FF2B5EF4-FFF2-40B4-BE49-F238E27FC236}">
                <a16:creationId xmlns:a16="http://schemas.microsoft.com/office/drawing/2014/main" id="{02158F29-1B67-462A-972E-514232801FB0}"/>
              </a:ext>
            </a:extLst>
          </p:cNvPr>
          <p:cNvGrpSpPr>
            <a:grpSpLocks/>
          </p:cNvGrpSpPr>
          <p:nvPr/>
        </p:nvGrpSpPr>
        <p:grpSpPr bwMode="auto">
          <a:xfrm>
            <a:off x="7674768" y="1671638"/>
            <a:ext cx="3198019" cy="4251589"/>
            <a:chOff x="0" y="0"/>
            <a:chExt cx="1361" cy="1815"/>
          </a:xfrm>
        </p:grpSpPr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C00421C1-7E9F-449A-B16C-3FEE1634D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361" cy="1815"/>
            </a:xfrm>
            <a:prstGeom prst="rect">
              <a:avLst/>
            </a:prstGeom>
            <a:solidFill>
              <a:srgbClr val="000066"/>
            </a:solidFill>
            <a:ln w="9360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defPPr>
                <a:defRPr lang="pt-B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pt-BR" altLang="pt-BR"/>
            </a:p>
          </p:txBody>
        </p:sp>
        <p:pic>
          <p:nvPicPr>
            <p:cNvPr id="10" name="Picture 12">
              <a:extLst>
                <a:ext uri="{FF2B5EF4-FFF2-40B4-BE49-F238E27FC236}">
                  <a16:creationId xmlns:a16="http://schemas.microsoft.com/office/drawing/2014/main" id="{26DCF5BA-99BB-4E29-AE9A-9C995644E46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" y="46"/>
              <a:ext cx="1278" cy="17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</p:grpSp>
      <p:sp>
        <p:nvSpPr>
          <p:cNvPr id="11" name="Retângulo 10">
            <a:extLst>
              <a:ext uri="{FF2B5EF4-FFF2-40B4-BE49-F238E27FC236}">
                <a16:creationId xmlns:a16="http://schemas.microsoft.com/office/drawing/2014/main" id="{D4EC6730-4CCE-40D2-BD30-64E2DCBAF42E}"/>
              </a:ext>
            </a:extLst>
          </p:cNvPr>
          <p:cNvSpPr/>
          <p:nvPr/>
        </p:nvSpPr>
        <p:spPr>
          <a:xfrm>
            <a:off x="2278082" y="645131"/>
            <a:ext cx="77001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200" b="1" dirty="0">
                <a:solidFill>
                  <a:srgbClr val="CC0000"/>
                </a:solidFill>
              </a:rPr>
              <a:t>COMO GARANTIR A BIOSSEGURANÇA</a:t>
            </a:r>
          </a:p>
        </p:txBody>
      </p:sp>
    </p:spTree>
    <p:extLst>
      <p:ext uri="{BB962C8B-B14F-4D97-AF65-F5344CB8AC3E}">
        <p14:creationId xmlns:p14="http://schemas.microsoft.com/office/powerpoint/2010/main" val="2672495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A2770-99BC-48EE-8D74-9228F6D0F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biossegurança</a:t>
            </a:r>
          </a:p>
        </p:txBody>
      </p:sp>
      <p:pic>
        <p:nvPicPr>
          <p:cNvPr id="4" name="Picture 15">
            <a:extLst>
              <a:ext uri="{FF2B5EF4-FFF2-40B4-BE49-F238E27FC236}">
                <a16:creationId xmlns:a16="http://schemas.microsoft.com/office/drawing/2014/main" id="{472B2790-0CFA-4EFA-9FC0-D59C92EBE7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1" y="1354331"/>
            <a:ext cx="8344460" cy="5360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105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823958-6040-4A25-8A60-1ED8E0FA7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Como garantir a biossegurança</a:t>
            </a:r>
            <a:endParaRPr lang="pt-BR" dirty="0"/>
          </a:p>
        </p:txBody>
      </p:sp>
      <p:pic>
        <p:nvPicPr>
          <p:cNvPr id="4" name="Picture 6">
            <a:extLst>
              <a:ext uri="{FF2B5EF4-FFF2-40B4-BE49-F238E27FC236}">
                <a16:creationId xmlns:a16="http://schemas.microsoft.com/office/drawing/2014/main" id="{4A5FA1BD-1426-4A89-8A09-0080263E16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733" y="1825624"/>
            <a:ext cx="9595556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7357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457200"/>
            <a:ext cx="11531597" cy="6129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1554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CCAFB-CA2B-4F8D-B14E-5CCC03CD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A40CE563-3C25-45FE-AEBB-2899E52D28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500" y="142876"/>
            <a:ext cx="10073922" cy="63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2802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73A3D-4BF4-42DC-8B52-E1C776CB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CD99CA-530B-4A9F-BC72-AE1977612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CF5230A3-DF74-450E-AEE7-D55CEAF72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5620" y="1585518"/>
            <a:ext cx="9583624" cy="4412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617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2050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794" y="681037"/>
            <a:ext cx="8739756" cy="5165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06629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074" name="Picture 2" descr="Resultado de imagem para teste rÃ¡pido hiv fo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214313"/>
            <a:ext cx="11215688" cy="652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9559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b="1" dirty="0">
                <a:solidFill>
                  <a:srgbClr val="FF0000"/>
                </a:solidFill>
              </a:rPr>
              <a:t>Diante de resultados negativos: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0013" y="1357313"/>
            <a:ext cx="11915775" cy="4819650"/>
          </a:xfrm>
        </p:spPr>
        <p:txBody>
          <a:bodyPr>
            <a:noAutofit/>
          </a:bodyPr>
          <a:lstStyle/>
          <a:p>
            <a:endParaRPr lang="pt-BR" sz="3600" dirty="0"/>
          </a:p>
          <a:p>
            <a:r>
              <a:rPr lang="pt-BR" sz="3600" dirty="0"/>
              <a:t>Lembrar que um resultado negativo significa que a pessoa (1) não está infectada ou (2) está infectada tão recentemente que não produziu anticorpos necessários para detecção pelo teste (janela imunológica); </a:t>
            </a:r>
          </a:p>
          <a:p>
            <a:r>
              <a:rPr lang="pt-BR" sz="3600" dirty="0"/>
              <a:t>Lembrar que um resultado negativo não significa imunidade; </a:t>
            </a:r>
          </a:p>
          <a:p>
            <a:r>
              <a:rPr lang="pt-BR" sz="3600" dirty="0"/>
              <a:t>Reforçar as práticas seguras já adotadas ou a serem adotadas;</a:t>
            </a:r>
          </a:p>
          <a:p>
            <a:r>
              <a:rPr lang="pt-BR" sz="3600" dirty="0"/>
              <a:t> Reforçar o benefício e o uso correto do preservativo;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28495134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6"/>
            <a:ext cx="10710862" cy="877888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171576"/>
            <a:ext cx="12191999" cy="5005388"/>
          </a:xfrm>
        </p:spPr>
        <p:txBody>
          <a:bodyPr>
            <a:noAutofit/>
          </a:bodyPr>
          <a:lstStyle/>
          <a:p>
            <a:r>
              <a:rPr lang="pt-BR" sz="3200" dirty="0"/>
              <a:t>Permitir ao usuário o tempo necessário para assimilar o impacto do diagnóstico e expresse seus sentimentos; </a:t>
            </a:r>
          </a:p>
          <a:p>
            <a:r>
              <a:rPr lang="pt-BR" sz="3200" dirty="0"/>
              <a:t>Estar atento para o manejo adequado de sentimentos comuns, tais como raiva, ansiedade, depressão, medo, negação e outros; </a:t>
            </a:r>
          </a:p>
          <a:p>
            <a:r>
              <a:rPr lang="pt-BR" sz="3200" dirty="0"/>
              <a:t>Lembrar que, um resultado positivo significa que a pessoa é portadora do vírus (HIV/Hepatite B e C), podendo ou não estar com a doença desenvolvida; </a:t>
            </a:r>
          </a:p>
          <a:p>
            <a:r>
              <a:rPr lang="pt-BR" sz="3200" dirty="0"/>
              <a:t>Enfatizar que, mesmo sendo um portador assintomático o usuário pode transmitir o vírus para outros; </a:t>
            </a:r>
          </a:p>
          <a:p>
            <a:r>
              <a:rPr lang="pt-BR" sz="3200" dirty="0"/>
              <a:t>Reforçar a importância de acompanhamento médico, ressaltando que a infecção é tratável; </a:t>
            </a:r>
          </a:p>
        </p:txBody>
      </p:sp>
    </p:spTree>
    <p:extLst>
      <p:ext uri="{BB962C8B-B14F-4D97-AF65-F5344CB8AC3E}">
        <p14:creationId xmlns:p14="http://schemas.microsoft.com/office/powerpoint/2010/main" val="404045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453AED-DCC1-417E-AE57-C6CB4ABF1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 que são testes rápidos ?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701EDB-7E87-40D9-8C08-4B83A5158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" y="1443038"/>
            <a:ext cx="10925175" cy="5049837"/>
          </a:xfrm>
        </p:spPr>
        <p:txBody>
          <a:bodyPr>
            <a:noAutofit/>
          </a:bodyPr>
          <a:lstStyle/>
          <a:p>
            <a:r>
              <a:rPr lang="pt-BR" sz="3600" b="1" dirty="0"/>
              <a:t>Tem por objetivo a detecção de anticorpos (</a:t>
            </a:r>
            <a:r>
              <a:rPr lang="pt-BR" sz="3600" b="1" dirty="0" err="1"/>
              <a:t>anti-HIV</a:t>
            </a:r>
            <a:r>
              <a:rPr lang="pt-BR" sz="3600" b="1" dirty="0"/>
              <a:t>, </a:t>
            </a:r>
            <a:r>
              <a:rPr lang="pt-BR" sz="3600" b="1" dirty="0" err="1"/>
              <a:t>anti-HCV</a:t>
            </a:r>
            <a:r>
              <a:rPr lang="pt-BR" sz="3600" b="1" dirty="0"/>
              <a:t> e </a:t>
            </a:r>
            <a:r>
              <a:rPr lang="pt-BR" sz="3600" b="1" dirty="0" err="1"/>
              <a:t>anti-Treponema</a:t>
            </a:r>
            <a:r>
              <a:rPr lang="pt-BR" sz="3600" b="1" dirty="0"/>
              <a:t> pallidum)  e de antígeno (</a:t>
            </a:r>
            <a:r>
              <a:rPr lang="pt-BR" sz="3600" b="1" dirty="0" err="1"/>
              <a:t>HBsAg</a:t>
            </a:r>
            <a:r>
              <a:rPr lang="pt-BR" sz="3600" b="1" dirty="0"/>
              <a:t>) . </a:t>
            </a:r>
          </a:p>
          <a:p>
            <a:r>
              <a:rPr lang="pt-BR" sz="3600" b="1" dirty="0"/>
              <a:t>São testes de fácil realização que permitem a leitura visual dos resultados em até 15 minutos.</a:t>
            </a:r>
          </a:p>
          <a:p>
            <a:r>
              <a:rPr lang="pt-BR" sz="3600" b="1" dirty="0"/>
              <a:t> Não são testes utilizados usualmente em laboratórios (por serem totalmente manuais) e possibilitam que o paciente tenha o resultado no momento da consulta, não precisando retornar ao serviço de saúde.</a:t>
            </a:r>
          </a:p>
        </p:txBody>
      </p:sp>
    </p:spTree>
    <p:extLst>
      <p:ext uri="{BB962C8B-B14F-4D97-AF65-F5344CB8AC3E}">
        <p14:creationId xmlns:p14="http://schemas.microsoft.com/office/powerpoint/2010/main" val="8544986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9588" y="207964"/>
            <a:ext cx="10515600" cy="80645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Diante de resultado positivo: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1" y="1057275"/>
            <a:ext cx="11182350" cy="5119688"/>
          </a:xfrm>
        </p:spPr>
        <p:txBody>
          <a:bodyPr>
            <a:normAutofit/>
          </a:bodyPr>
          <a:lstStyle/>
          <a:p>
            <a:r>
              <a:rPr lang="pt-BR" sz="3500" dirty="0"/>
              <a:t>Enfatizar a necessidade de o resultado ser comunicado ao(s) parceiro(s) atual(</a:t>
            </a:r>
            <a:r>
              <a:rPr lang="pt-BR" sz="3500" dirty="0" err="1"/>
              <a:t>is</a:t>
            </a:r>
            <a:r>
              <a:rPr lang="pt-BR" sz="3500" dirty="0"/>
              <a:t>), oferecendo ajuda, caso seja solicitada; </a:t>
            </a:r>
          </a:p>
          <a:p>
            <a:r>
              <a:rPr lang="pt-BR" sz="3500" dirty="0"/>
              <a:t>Orientar quando à necessidade de o(s) parceiro(s) atual (</a:t>
            </a:r>
            <a:r>
              <a:rPr lang="pt-BR" sz="3500" dirty="0" err="1"/>
              <a:t>is</a:t>
            </a:r>
            <a:r>
              <a:rPr lang="pt-BR" sz="3500" dirty="0"/>
              <a:t>) realizar (em) teste </a:t>
            </a:r>
            <a:r>
              <a:rPr lang="pt-BR" sz="3500" dirty="0" err="1"/>
              <a:t>anti-HIV</a:t>
            </a:r>
            <a:r>
              <a:rPr lang="pt-BR" sz="3500" dirty="0"/>
              <a:t>, Sífilis e Hepatite B e C;</a:t>
            </a:r>
          </a:p>
          <a:p>
            <a:r>
              <a:rPr lang="pt-BR" sz="3500" dirty="0"/>
              <a:t> Definir com o cliente os serviços de assistência necessários, incluindo grupos comunitários de apoio.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83038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Enfermagem e teste rápido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175" y="1543050"/>
            <a:ext cx="11096625" cy="4633913"/>
          </a:xfrm>
        </p:spPr>
        <p:txBody>
          <a:bodyPr>
            <a:normAutofit fontScale="85000" lnSpcReduction="20000"/>
          </a:bodyPr>
          <a:lstStyle/>
          <a:p>
            <a:pPr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sz="4200" dirty="0">
                <a:ea typeface="Calibri"/>
                <a:cs typeface="Times New Roman"/>
              </a:rPr>
              <a:t>Parecer Técnico COFEN nº 001/2013-parecer favorável aos profissionais de enfermagem para realizar o TR </a:t>
            </a:r>
            <a:r>
              <a:rPr lang="pt-BR" sz="4200" dirty="0" err="1">
                <a:ea typeface="Calibri"/>
                <a:cs typeface="Times New Roman"/>
              </a:rPr>
              <a:t>anti-HIV</a:t>
            </a:r>
            <a:r>
              <a:rPr lang="pt-BR" sz="4200" dirty="0">
                <a:ea typeface="Calibri"/>
                <a:cs typeface="Times New Roman"/>
              </a:rPr>
              <a:t> diagnóstico.</a:t>
            </a:r>
          </a:p>
          <a:p>
            <a:pPr indent="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pt-BR" sz="4200" dirty="0">
                <a:ea typeface="Calibri"/>
                <a:cs typeface="Times New Roman"/>
              </a:rPr>
              <a:t> Recentemente, o Parecer Técnico COFEN 2016, que revoga o parecer 2013 e habilita também o técnico de enfermagem a realizar o teste mediante supervisão.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1731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>
                <a:solidFill>
                  <a:srgbClr val="FF0000"/>
                </a:solidFill>
              </a:rPr>
              <a:t>teste rápido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4000" dirty="0"/>
              <a:t>Os estudos de validação dos testes rápidos demonstraram que eles possuem sensibilidade entre </a:t>
            </a:r>
            <a:r>
              <a:rPr lang="pt-BR" sz="4000" b="1" dirty="0"/>
              <a:t>99,5% e 100%, </a:t>
            </a:r>
            <a:r>
              <a:rPr lang="pt-BR" sz="4000" dirty="0"/>
              <a:t>ou seja, a mesma sensibilidade encontrada em outros testes que são utilizados na rotina do diagnóstico laboratorial da infecção pelo HIV. (Brasil, 2010).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4832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dirty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Recomendações para a utilização de testes rápidos</a:t>
            </a:r>
            <a:endParaRPr lang="pt-BR" sz="3200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39349" y="1600201"/>
            <a:ext cx="11809312" cy="4525963"/>
          </a:xfrm>
        </p:spPr>
        <p:txBody>
          <a:bodyPr>
            <a:noAutofit/>
          </a:bodyPr>
          <a:lstStyle/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Parcerias de pessoas vivendo com HIV/aids;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Acidentes biológicos ocupacionais;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Gestantes que não tenham sido testadas no pré-natal ou que não tenha recebido o resultado do teste antes do parto;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Abortamento espontâneo, independentemente da idade gestacional;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Pessoas em situação de violência sexual, para fins de profilaxia da infecção pelo HIV;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Pacientes com diagnóstico de tuberculose;</a:t>
            </a:r>
            <a:endParaRPr lang="pt-BR" sz="2400" dirty="0">
              <a:ea typeface="Calibri"/>
              <a:cs typeface="Times New Roman"/>
            </a:endParaRPr>
          </a:p>
          <a:p>
            <a:pPr lvl="0" algn="just">
              <a:lnSpc>
                <a:spcPct val="107000"/>
              </a:lnSpc>
              <a:buFont typeface="Symbol"/>
              <a:buChar char=""/>
            </a:pPr>
            <a:r>
              <a:rPr lang="pt-BR" sz="2400" dirty="0">
                <a:effectLst/>
                <a:latin typeface="Arial"/>
                <a:ea typeface="Arial"/>
                <a:cs typeface="Times New Roman"/>
              </a:rPr>
              <a:t>Pacientes com diagnóstico de hepatites virais;</a:t>
            </a:r>
            <a:endParaRPr lang="pt-BR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269199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15680" y="274638"/>
            <a:ext cx="6240693" cy="1143000"/>
          </a:xfrm>
        </p:spPr>
        <p:txBody>
          <a:bodyPr>
            <a:normAutofit fontScale="90000"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BR" dirty="0">
                <a:solidFill>
                  <a:srgbClr val="FF0000"/>
                </a:solidFill>
                <a:effectLst/>
                <a:latin typeface="Arial"/>
                <a:ea typeface="Arial"/>
                <a:cs typeface="Times New Roman"/>
              </a:rPr>
              <a:t>Janela Imunológica</a:t>
            </a:r>
            <a:br>
              <a:rPr lang="pt-BR" sz="4000" dirty="0">
                <a:solidFill>
                  <a:srgbClr val="FF0000"/>
                </a:solidFill>
                <a:ea typeface="Calibri"/>
                <a:cs typeface="Times New Roman"/>
              </a:rPr>
            </a:b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effectLst/>
                <a:latin typeface="Arial"/>
                <a:ea typeface="Arial"/>
              </a:rPr>
              <a:t>“</a:t>
            </a:r>
            <a:r>
              <a:rPr lang="pt-BR" sz="3200" dirty="0">
                <a:effectLst/>
                <a:latin typeface="Arial"/>
                <a:ea typeface="Arial"/>
              </a:rPr>
              <a:t>O período correspondente entre o início da infecção e a detecção dos anticorpos pelos testes laboratoriais”</a:t>
            </a:r>
          </a:p>
          <a:p>
            <a:r>
              <a:rPr lang="pt-BR" sz="3200" dirty="0"/>
              <a:t>Com o desenvolvimento de novos testes que detectam antígenos, o período para o diagnóstico da infecção foi reduzido. (Brasil, 2010).</a:t>
            </a:r>
          </a:p>
          <a:p>
            <a:endParaRPr lang="pt-BR" sz="3200" dirty="0"/>
          </a:p>
          <a:p>
            <a:endParaRPr lang="pt-BR" sz="3200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9C9B4A45-1BE4-44C0-AE6F-7D77BDEE83AA}"/>
              </a:ext>
            </a:extLst>
          </p:cNvPr>
          <p:cNvSpPr/>
          <p:nvPr/>
        </p:nvSpPr>
        <p:spPr>
          <a:xfrm>
            <a:off x="369116" y="4202884"/>
            <a:ext cx="112496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dirty="0"/>
              <a:t>Todos os testes possuem um período denominado “janela diagnóstica”, que corresponde ao tempo entre o contato com o vírus e a detecção do marcador da infecção (antígeno ou anticorpo). Isso quer dizer que, mesmo se a pessoa estiver infectada, o resultado do teste pode dar negativo se ela estiver no período de janela. Dessa forma, nos casos de resultados negativos, e sempre que persistir a suspeita de infecção, o teste deve ser repetido após, pelo menos, 30 dias.</a:t>
            </a:r>
          </a:p>
        </p:txBody>
      </p:sp>
    </p:spTree>
    <p:extLst>
      <p:ext uri="{BB962C8B-B14F-4D97-AF65-F5344CB8AC3E}">
        <p14:creationId xmlns:p14="http://schemas.microsoft.com/office/powerpoint/2010/main" val="32502926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Muito Obrigada!!!!!!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8" name="Picture 4" descr="Resultado de imagem para laÃ§o vermelho simbolo de luta contra a a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6025" y="1800225"/>
            <a:ext cx="3302000" cy="425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7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901D6A-4B8A-42AB-BDA4-50088F0A09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281356" cy="842786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Objetivos da realização dos testes rápidos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4925A4E-5794-4823-A952-B35E8ED47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07911"/>
            <a:ext cx="12192000" cy="5081941"/>
          </a:xfrm>
        </p:spPr>
        <p:txBody>
          <a:bodyPr>
            <a:noAutofit/>
          </a:bodyPr>
          <a:lstStyle/>
          <a:p>
            <a:r>
              <a:rPr lang="pt-BR" sz="4000" dirty="0"/>
              <a:t>1. AMPLIAR O ACESSO ao diagnóstico da infecção pelo HIV, da sífilis, das hepatites B e C.</a:t>
            </a:r>
          </a:p>
          <a:p>
            <a:r>
              <a:rPr lang="pt-BR" sz="4000" dirty="0"/>
              <a:t> 2. Possibilitar tratamento para as infecções identificadas. </a:t>
            </a:r>
          </a:p>
          <a:p>
            <a:r>
              <a:rPr lang="pt-BR" sz="4000" dirty="0"/>
              <a:t>3. Interromper a cadeia de transmissão (testar o parceiro). </a:t>
            </a:r>
          </a:p>
          <a:p>
            <a:r>
              <a:rPr lang="pt-BR" sz="4000" dirty="0"/>
              <a:t>4. Prevenir a transmissão vertical do HIV e a ocorrência da sífilis congênita. - metas definidas : &lt; 1%.</a:t>
            </a:r>
          </a:p>
          <a:p>
            <a:r>
              <a:rPr lang="pt-BR" sz="4000" dirty="0"/>
              <a:t>5. Prevenir a transmissão vertical do HBV.</a:t>
            </a:r>
          </a:p>
          <a:p>
            <a:r>
              <a:rPr lang="pt-BR" sz="4000" dirty="0"/>
              <a:t> 6. Melhorar a qualidade da assistência pré-natal</a:t>
            </a:r>
            <a:r>
              <a:rPr lang="pt-BR" sz="40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570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0750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Aconselhamento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7175" y="1285875"/>
            <a:ext cx="11744325" cy="4891088"/>
          </a:xfrm>
        </p:spPr>
        <p:txBody>
          <a:bodyPr>
            <a:noAutofit/>
          </a:bodyPr>
          <a:lstStyle/>
          <a:p>
            <a:r>
              <a:rPr lang="pt-BR" sz="3200" dirty="0"/>
              <a:t>É um processo de </a:t>
            </a:r>
            <a:r>
              <a:rPr lang="pt-BR" sz="3200" b="1" dirty="0"/>
              <a:t>escuta ativa</a:t>
            </a:r>
            <a:r>
              <a:rPr lang="pt-BR" sz="3200" dirty="0"/>
              <a:t>, individualizado e centrado no usuário. Portanto, o aconselhamento não é dar conselhos. É um diálogo baseado em uma relação de confiança que visa proporcionar à pessoa condições para que avalie seus próprios riscos, tome decisões e encontre formas de resgatar os recursos internos para que ele mesmo tenha possibilidade de reconhecer-se como sujeito de transformação de sua história. </a:t>
            </a:r>
          </a:p>
          <a:p>
            <a:r>
              <a:rPr lang="pt-BR" sz="3200" dirty="0"/>
              <a:t> Essa interação que se faz necessário, </a:t>
            </a:r>
            <a:r>
              <a:rPr lang="pt-BR" sz="3200" b="1" dirty="0"/>
              <a:t>pela adesão ao tratamento e para a mudança de atitudes e hábitos</a:t>
            </a:r>
            <a:r>
              <a:rPr lang="pt-BR" sz="3200" dirty="0"/>
              <a:t>, para que a pessoa ao buscar o serviço de saúde possa: ver, tocar, ouvir, sentir, refletir e decidir por medidas que melhorem sua qualidade de vida independente de sua condição sorológica. </a:t>
            </a:r>
          </a:p>
        </p:txBody>
      </p:sp>
    </p:spTree>
    <p:extLst>
      <p:ext uri="{BB962C8B-B14F-4D97-AF65-F5344CB8AC3E}">
        <p14:creationId xmlns:p14="http://schemas.microsoft.com/office/powerpoint/2010/main" val="83874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8588" y="365126"/>
            <a:ext cx="11430000" cy="634999"/>
          </a:xfrm>
        </p:spPr>
        <p:txBody>
          <a:bodyPr>
            <a:normAutofit/>
          </a:bodyPr>
          <a:lstStyle/>
          <a:p>
            <a:r>
              <a:rPr lang="pt-BR" sz="3200" b="1" dirty="0">
                <a:solidFill>
                  <a:srgbClr val="FF0000"/>
                </a:solidFill>
              </a:rPr>
              <a:t>O processo de aconselhamento compreende 3 componentes: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" y="900113"/>
            <a:ext cx="11930062" cy="5772150"/>
          </a:xfrm>
        </p:spPr>
        <p:txBody>
          <a:bodyPr>
            <a:noAutofit/>
          </a:bodyPr>
          <a:lstStyle/>
          <a:p>
            <a:r>
              <a:rPr lang="pt-BR" sz="3200" b="1" dirty="0"/>
              <a:t>Apoio emocional</a:t>
            </a:r>
            <a:r>
              <a:rPr lang="pt-BR" sz="3200" dirty="0"/>
              <a:t>: o usuário encontra-se em uma situação de fragilidade, mais ou menos explícita, exigindo sensibilidade para acolher em suas necessidades.</a:t>
            </a:r>
          </a:p>
          <a:p>
            <a:r>
              <a:rPr lang="pt-BR" sz="3200" dirty="0"/>
              <a:t> Sentindo-se acolhido e confiando no profissional, ele poderá ficar mais seguro para explicitar suas práticas de risco e avaliar os possíveis resultados do teste </a:t>
            </a:r>
            <a:r>
              <a:rPr lang="pt-BR" sz="3200" dirty="0" err="1"/>
              <a:t>anti-HIV</a:t>
            </a:r>
            <a:r>
              <a:rPr lang="pt-BR" sz="3200" dirty="0"/>
              <a:t>, Sífilis e Hepatites B e C. </a:t>
            </a:r>
          </a:p>
          <a:p>
            <a:r>
              <a:rPr lang="pt-BR" sz="3200" b="1" dirty="0"/>
              <a:t>Apoio educativo</a:t>
            </a:r>
            <a:r>
              <a:rPr lang="pt-BR" sz="3200" dirty="0"/>
              <a:t>: consiste na troca de informações sobre DST/HIV/HV, formas de transmissão, prevenção, tratamento e o esclarecimento de dúvidas. </a:t>
            </a:r>
          </a:p>
          <a:p>
            <a:r>
              <a:rPr lang="pt-BR" sz="3200" b="1" dirty="0"/>
              <a:t>Avaliação de riscos</a:t>
            </a:r>
            <a:r>
              <a:rPr lang="pt-BR" sz="3200" dirty="0"/>
              <a:t>: momento de reflexão sobre valores, atitudes e condutas de riscos, incluindo o planejamento de estratégias de redução de risco. Conversar sobre estilo de vida. </a:t>
            </a:r>
          </a:p>
        </p:txBody>
      </p:sp>
    </p:spTree>
    <p:extLst>
      <p:ext uri="{BB962C8B-B14F-4D97-AF65-F5344CB8AC3E}">
        <p14:creationId xmlns:p14="http://schemas.microsoft.com/office/powerpoint/2010/main" val="865820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2938" y="365125"/>
            <a:ext cx="11029950" cy="735013"/>
          </a:xfrm>
        </p:spPr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A IMPORTÂNCIA DO ACONSELHAMENTO EM IST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1450" y="1257300"/>
            <a:ext cx="12020550" cy="5600699"/>
          </a:xfrm>
        </p:spPr>
        <p:txBody>
          <a:bodyPr>
            <a:normAutofit/>
          </a:bodyPr>
          <a:lstStyle/>
          <a:p>
            <a:r>
              <a:rPr lang="pt-BR" sz="3600" dirty="0"/>
              <a:t>As mães soropositivas aumentam em 100% a chance de terem filhos sem o HIV ao realizarem o tratamento corretamente;</a:t>
            </a:r>
          </a:p>
          <a:p>
            <a:r>
              <a:rPr lang="pt-BR" sz="3600" dirty="0"/>
              <a:t> A Sífilis tem 100% de cura ao ser diagnosticada precoce e tratada;</a:t>
            </a:r>
          </a:p>
          <a:p>
            <a:r>
              <a:rPr lang="pt-BR" sz="3600" dirty="0"/>
              <a:t> A Sífilis Congênita, tratada seguindo o protocolo, é curável em 100%;</a:t>
            </a:r>
          </a:p>
          <a:p>
            <a:r>
              <a:rPr lang="pt-BR" sz="3600" dirty="0"/>
              <a:t> A Hepatite B quando diagnosticada durante o pré-natal oferece ao RN 100% de proteção quando aplicado a imunoglobulina </a:t>
            </a:r>
            <a:r>
              <a:rPr lang="pt-BR" sz="3600" dirty="0" err="1"/>
              <a:t>anti</a:t>
            </a:r>
            <a:r>
              <a:rPr lang="pt-BR" sz="3600" dirty="0"/>
              <a:t> Hepatite B e vacina nas primeiras horas de vida; </a:t>
            </a:r>
          </a:p>
        </p:txBody>
      </p:sp>
    </p:spTree>
    <p:extLst>
      <p:ext uri="{BB962C8B-B14F-4D97-AF65-F5344CB8AC3E}">
        <p14:creationId xmlns:p14="http://schemas.microsoft.com/office/powerpoint/2010/main" val="1438568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ACCB74-7AA8-456C-B498-80E01F3D2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D2FEA951-3594-4E03-9091-DC9E8FBEA2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3838" y="237068"/>
            <a:ext cx="11365317" cy="6445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08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F4DB16-6F0C-41E7-972D-F83100678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Quando fazer o teste de sífilis?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80F1FEF-7CDE-4603-9FEA-7F3813B566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 teste de sífilis deve ser feito com regularidade e sempre que você tenha passado por uma situação de risco, como ter feito sexo sem camisinha. Nos casos em que o teste rápido for positivo, uma amostra de sangue deverá ser coletada e encaminhada para realização de um teste laboratorial para conclusão do diagnóstico. </a:t>
            </a:r>
          </a:p>
          <a:p>
            <a:endParaRPr lang="pt-BR" dirty="0"/>
          </a:p>
          <a:p>
            <a:r>
              <a:rPr lang="pt-BR" dirty="0"/>
              <a:t>A sífilis tem cura! O tratamento deve ser realizado imediatamente com aplicação de penicilina. </a:t>
            </a:r>
          </a:p>
        </p:txBody>
      </p:sp>
    </p:spTree>
    <p:extLst>
      <p:ext uri="{BB962C8B-B14F-4D97-AF65-F5344CB8AC3E}">
        <p14:creationId xmlns:p14="http://schemas.microsoft.com/office/powerpoint/2010/main" val="8103363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AADEC5-B020-4D9E-9607-7130A0220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Quando fazer o teste de hepatite B e C?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B67547-FFB4-443A-AFE5-BC8709D54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Para saber se há a necessidade de realizar exames que detectem as hepatites B e C, observe se você já se expôs a algumas destas situações: praticou sexo desprotegido ou compartilhou seringas, agulhas, lâminas de barbear, alicates de unha e outros objetos que furam ou cortam.</a:t>
            </a:r>
          </a:p>
          <a:p>
            <a:endParaRPr lang="pt-BR" dirty="0"/>
          </a:p>
          <a:p>
            <a:r>
              <a:rPr lang="pt-BR" dirty="0"/>
              <a:t>O diagnóstico das hepatites B e C é feito por meio de testes rápidos e de exames de sangue específicos, disponíveis na rede de serviços de saúde do SUS. Na investigação das hepatites B e C, é preciso um intervalo de pelo menos 60 dias após o contato inicial com o vírus para que os antígenos virais (no caso da hepatite B) ou anticorpos (no caso da hepatite C) sejam detectados no exame de sangue. Após o diagnóstico, o profissional de saúde indicará o tratamento adequado.</a:t>
            </a:r>
          </a:p>
          <a:p>
            <a:endParaRPr lang="pt-BR" dirty="0"/>
          </a:p>
          <a:p>
            <a:r>
              <a:rPr lang="pt-BR" dirty="0"/>
              <a:t>Lembre-se de que existe uma vacina para prevenir a hepatite B. </a:t>
            </a:r>
          </a:p>
        </p:txBody>
      </p:sp>
    </p:spTree>
    <p:extLst>
      <p:ext uri="{BB962C8B-B14F-4D97-AF65-F5344CB8AC3E}">
        <p14:creationId xmlns:p14="http://schemas.microsoft.com/office/powerpoint/2010/main" val="12199164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2016</TotalTime>
  <Words>1401</Words>
  <Application>Microsoft Office PowerPoint</Application>
  <PresentationFormat>Widescreen</PresentationFormat>
  <Paragraphs>77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Tema do Office</vt:lpstr>
      <vt:lpstr>Centros de Testagem e Aconselhamento (CTA)</vt:lpstr>
      <vt:lpstr>O que são testes rápidos ?</vt:lpstr>
      <vt:lpstr>Objetivos da realização dos testes rápidos</vt:lpstr>
      <vt:lpstr>Aconselhamento</vt:lpstr>
      <vt:lpstr>O processo de aconselhamento compreende 3 componentes:</vt:lpstr>
      <vt:lpstr>A IMPORTÂNCIA DO ACONSELHAMENTO EM IST </vt:lpstr>
      <vt:lpstr>Apresentação do PowerPoint</vt:lpstr>
      <vt:lpstr>Quando fazer o teste de sífilis? </vt:lpstr>
      <vt:lpstr>Quando fazer o teste de hepatite B e C? </vt:lpstr>
      <vt:lpstr>Apresentação do PowerPoint</vt:lpstr>
      <vt:lpstr>Como garantir a biossegurança</vt:lpstr>
      <vt:lpstr>Como garantir a biossegurança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Diante de resultados negativos: </vt:lpstr>
      <vt:lpstr>Diante de resultado positivo: </vt:lpstr>
      <vt:lpstr>Diante de resultado positivo: </vt:lpstr>
      <vt:lpstr>Enfermagem e teste rápido</vt:lpstr>
      <vt:lpstr>teste rápido</vt:lpstr>
      <vt:lpstr>Recomendações para a utilização de testes rápidos</vt:lpstr>
      <vt:lpstr>Janela Imunológica </vt:lpstr>
      <vt:lpstr>Muito Obrigada!!!!!!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são testes rápidos ?</dc:title>
  <dc:creator>iolanda ruthes silveira</dc:creator>
  <cp:lastModifiedBy>Cliente</cp:lastModifiedBy>
  <cp:revision>24</cp:revision>
  <dcterms:created xsi:type="dcterms:W3CDTF">2019-04-05T17:49:05Z</dcterms:created>
  <dcterms:modified xsi:type="dcterms:W3CDTF">2022-06-20T21:34:46Z</dcterms:modified>
</cp:coreProperties>
</file>