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8" r:id="rId12"/>
    <p:sldId id="269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tableStyles" Target="tableStyles.xml" /><Relationship Id="rId2" Type="http://schemas.openxmlformats.org/officeDocument/2006/relationships/slide" Target="slides/slide1.xml" /><Relationship Id="rId16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viewProps" Target="viewProps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544A3A-6C14-0245-AF32-4E201E459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D61F84-BC6E-0740-999D-DAE9604AF3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12E5853-8323-3F45-8200-BD1A2CCDF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7252193-7E31-7C4D-B403-CBAC585B2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CB38B77-08BA-6641-920C-2AA979844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0083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EF99AA-94DE-B244-8B0C-F357C910C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BB74E37-EBFA-4E4A-A643-18E2F7683E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5E8F3EC-953F-C043-BFA9-EAE7817BF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945BDC7-06DA-C145-96ED-13C8186BD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F2A3D70-2A44-D049-A6F4-AF49B290D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8978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4A3DDAB-4990-4C4A-BE0F-00461D93E4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8814FD2-6E4C-3640-8C22-E7A5C67525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746E5B2-53D4-5445-B8A9-248011568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E52E50D-E67A-194E-97DA-6F1C76BD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639D08F-A9F5-E04E-8E0A-7AD699B0E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5989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A12AC-906C-8D41-804F-F9336C736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1606DBE-BC3E-1F4E-8159-E6DF600018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A6DB5EB-33D2-5E4C-909C-DD2FB9567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A486748-B9DE-9246-838A-7F1B36226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B32F276-6FBA-0E42-897D-A488B4B00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9351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971632-3FBE-4943-AC23-1771923B7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1A37A7A-B967-1649-946B-668334ECE2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B8D5026-9127-8747-9FC9-2CCE79FF2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0D08135-2A88-0049-8B7D-E0A106A7C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FF572CA-BAF1-B34D-92CD-E004C93B9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0043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F2FD8-79C3-9043-A4BF-F3438956F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F91F4AA-0641-804E-A8CA-D5C0FF4641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44B8FBA-242F-0F46-BE4F-5EFBFB052E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7927E99-296D-254D-8402-A3ED495E5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DC8F019-350A-A444-AA44-5075623A4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1F70824-0D0E-AD49-A13D-62D3F2B0B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1125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49B37A-2104-FA47-8F5B-69297F693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8661FE7-2018-C04C-A150-EE440B97B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DD993FC-5AEE-2D46-9716-C180F6E95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307BA80-EE2F-5D4F-8778-E41B4FAC92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B083650-156F-6445-8D80-87260B942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DE3D8D8-D53C-2141-8D46-B4CC40E99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39307DC-AA9B-8F46-9EE6-DA47EE939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DFB9739-1CD7-C240-8397-7C59482CF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8893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33DA5E-150D-0049-AB54-3E952F4DA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9075C4E-B741-6C4F-A0C3-1D5416B94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53E8D47-2BD7-EA40-A1AE-DFC5A97B9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CF28A09-3FF2-6642-A17D-225981645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1422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1C324A3-3CB8-DE40-962B-3E2719517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1FACB1A-F7BF-3842-9C1D-CFA8DF7A8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AA44A09-1BC1-1D43-8881-28CB26F93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232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7771C4-8AC3-C449-9C42-B06DD6814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F373954-DE3A-2543-A18B-55022B05C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825162B-5943-7844-8BD6-771B7A7F57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8A0BB8E-B355-BB45-9F46-230ED7003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FA7E3E-5D64-BB49-BABD-2C75AE04F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756D6CE-4B4D-4146-AD30-B71F5CFE2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4463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641EE6-5E22-B342-B7D4-B189EC78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9EC003F-9B14-8C41-BAA7-66308AEADA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F9D45EA-E135-C744-B636-31BAC9F20A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669545A-4FA3-7144-882A-449731ED0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7ADD484-4ECE-EB41-914B-7AFCD69EF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E889DEE-957A-314B-B5BF-33EF3F96C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7427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0B92689-2040-414F-A666-0DD90C295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B86685F-DD60-8F49-AB30-A7CF742165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6E4364D-06C3-CD4F-A272-6228FAA5BB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06E02-192B-0849-B5A5-35E694F0A769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890BEE5-80C2-7140-8869-BC017EB0EB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505BB3-1177-354B-B9F8-2903405D46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F464C-A5C1-2041-A494-06EDE7895D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2695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2.xml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 /><Relationship Id="rId2" Type="http://schemas.openxmlformats.org/officeDocument/2006/relationships/video" Target="../media/media1.mp4" /><Relationship Id="rId1" Type="http://schemas.microsoft.com/office/2007/relationships/media" Target="../media/media1.mp4" /><Relationship Id="rId4" Type="http://schemas.openxmlformats.org/officeDocument/2006/relationships/image" Target="../media/image11.png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 /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 /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3059E4-9388-C044-BBF6-07FD90D93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b="1">
                <a:solidFill>
                  <a:schemeClr val="bg1"/>
                </a:solidFill>
              </a:rPr>
              <a:t>ALUNO:CLAYTON LIMA</a:t>
            </a:r>
            <a:br>
              <a:rPr lang="pt-BR" b="1">
                <a:solidFill>
                  <a:schemeClr val="bg1"/>
                </a:solidFill>
              </a:rPr>
            </a:br>
            <a:endParaRPr lang="pt-BR" b="1">
              <a:solidFill>
                <a:schemeClr val="bg1"/>
              </a:solidFill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7222EF4-86E6-B645-993C-96828C95C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232" y="1289845"/>
            <a:ext cx="540067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>
                <a:solidFill>
                  <a:schemeClr val="bg1"/>
                </a:solidFill>
              </a:rPr>
              <a:t>                                                              </a:t>
            </a:r>
            <a:r>
              <a:rPr lang="pt-BR" sz="4000">
                <a:solidFill>
                  <a:schemeClr val="bg1"/>
                </a:solidFill>
              </a:rPr>
              <a:t>TRABALHO  </a:t>
            </a:r>
          </a:p>
          <a:p>
            <a:pPr marL="0" indent="0">
              <a:buNone/>
            </a:pPr>
            <a:r>
              <a:rPr lang="pt-BR" sz="4000">
                <a:solidFill>
                  <a:schemeClr val="bg1"/>
                </a:solidFill>
              </a:rPr>
              <a:t>DE MAMOGRAFIA </a:t>
            </a:r>
          </a:p>
          <a:p>
            <a:pPr marL="0" indent="0">
              <a:buNone/>
            </a:pPr>
            <a:r>
              <a:rPr lang="pt-BR" sz="4000">
                <a:solidFill>
                  <a:schemeClr val="bg1"/>
                </a:solidFill>
              </a:rPr>
              <a:t>INCIDÊNCIAS     RADIOGRÁFICAS</a:t>
            </a:r>
          </a:p>
        </p:txBody>
      </p:sp>
      <p:pic>
        <p:nvPicPr>
          <p:cNvPr id="4" name="Imagem 4">
            <a:extLst>
              <a:ext uri="{FF2B5EF4-FFF2-40B4-BE49-F238E27FC236}">
                <a16:creationId xmlns:a16="http://schemas.microsoft.com/office/drawing/2014/main" id="{4D868172-D8CC-5544-9CE3-3D76F7DA9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938" y="1289846"/>
            <a:ext cx="6381750" cy="47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480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B9149BB-A5BC-F04D-B19B-5C1DDBA68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BR" b="1">
                <a:solidFill>
                  <a:srgbClr val="FFFF00"/>
                </a:solidFill>
              </a:rPr>
              <a:t>CERTIFICAR DE QUE TODA A REGIÃO DO PROLONGAMENTO AXILAR ESTEJA INCLUÍDA NO CAMPO DE COLIMAÇÃO E O MAMILO,PARALELO AO CHASSI.</a:t>
            </a:r>
          </a:p>
          <a:p>
            <a:r>
              <a:rPr lang="pt-BR" b="1">
                <a:solidFill>
                  <a:srgbClr val="FFFF00"/>
                </a:solidFill>
              </a:rPr>
              <a:t>VIRAR O ROSTO DA PACIENTE PARA O LADO OPOSTO AO EXAMINADO.</a:t>
            </a:r>
          </a:p>
          <a:p>
            <a:r>
              <a:rPr lang="pt-BR" b="1">
                <a:solidFill>
                  <a:srgbClr val="FFFF00"/>
                </a:solidFill>
              </a:rPr>
              <a:t>EFETUAR A COMPREENSÃO NO SENTIDO MÉDIO-LATERAL ATÉ QUE TODA A MAMA FIQUE TENSA.</a:t>
            </a:r>
          </a:p>
          <a:p>
            <a:r>
              <a:rPr lang="pt-BR" b="1">
                <a:solidFill>
                  <a:srgbClr val="FFFF00"/>
                </a:solidFill>
              </a:rPr>
              <a:t>ORIENTAR A PACIENTE A INTERROMPER A RESPIRAÇÃO NO MOMENTO DO DISPARO DOS RAIOS-X.</a:t>
            </a:r>
          </a:p>
          <a:p>
            <a:r>
              <a:rPr lang="pt-BR" b="1">
                <a:solidFill>
                  <a:srgbClr val="FFFF00"/>
                </a:solidFill>
              </a:rPr>
              <a:t>USAR O DFOFI FIXA,EM MÉDIA DE 60 CM,PODENDO VARIAR DE ACORDO COM CADA MAMÓGRAFO.</a:t>
            </a:r>
          </a:p>
          <a:p>
            <a:r>
              <a:rPr lang="pt-BR" b="1">
                <a:solidFill>
                  <a:srgbClr val="FFFF00"/>
                </a:solidFill>
              </a:rPr>
              <a:t>VISUALIZAR TODO O TECIDO MAMÁRIO LATERALMENTE,A REGIÃO AXILAR E O MÚSCULO PEITORAL.</a:t>
            </a:r>
          </a:p>
          <a:p>
            <a:endParaRPr lang="pt-BR" b="1"/>
          </a:p>
        </p:txBody>
      </p:sp>
    </p:spTree>
    <p:extLst>
      <p:ext uri="{BB962C8B-B14F-4D97-AF65-F5344CB8AC3E}">
        <p14:creationId xmlns:p14="http://schemas.microsoft.com/office/powerpoint/2010/main" val="310961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5">
            <a:extLst>
              <a:ext uri="{FF2B5EF4-FFF2-40B4-BE49-F238E27FC236}">
                <a16:creationId xmlns:a16="http://schemas.microsoft.com/office/drawing/2014/main" id="{D93C0858-5822-5D4E-B0A2-9C2CDD1A1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422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ateral lateromedial.mp4">
            <a:hlinkClick r:id="" action="ppaction://media"/>
            <a:extLst>
              <a:ext uri="{FF2B5EF4-FFF2-40B4-BE49-F238E27FC236}">
                <a16:creationId xmlns:a16="http://schemas.microsoft.com/office/drawing/2014/main" id="{355508EB-D89B-AF4C-A044-952DF230DA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27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C9F4C3-51E6-0043-9685-F663A71B9E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-985043"/>
            <a:ext cx="9144000" cy="2387600"/>
          </a:xfrm>
        </p:spPr>
        <p:txBody>
          <a:bodyPr/>
          <a:lstStyle/>
          <a:p>
            <a:r>
              <a:rPr lang="pt-BR" b="1">
                <a:solidFill>
                  <a:srgbClr val="FFFF00"/>
                </a:solidFill>
              </a:rPr>
              <a:t>MAMOGRAFIA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8A56D3-1798-E740-AD59-24C6A04682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257" y="1503363"/>
            <a:ext cx="9144000" cy="3255962"/>
          </a:xfrm>
        </p:spPr>
        <p:txBody>
          <a:bodyPr>
            <a:noAutofit/>
          </a:bodyPr>
          <a:lstStyle/>
          <a:p>
            <a:r>
              <a:rPr lang="pt-BR" sz="2800" b="1">
                <a:solidFill>
                  <a:srgbClr val="FFFF00"/>
                </a:solidFill>
              </a:rPr>
              <a:t>A HISTÓRIA  MAMOGRAFIA INICIOU-SE COM ALBERT SALOMON,CIRURGIÃO ALEMÃO QUE,EM 1913 ESTUDOU A APLICAÇÃO DA RADIOLOGIA NAS DOENÇAS DAS MAMAS.AS PRIMEIRAS RADIOGRAFIAS DAS MAMAS FORAM REALIZADAS POR ROMANGNOLI,EM 1931,QUE CHAMOU A ATENÇÃO PARA O DIAGNÓSTICO PRECOCE DO CÂNCER DE MAMA</a:t>
            </a:r>
          </a:p>
        </p:txBody>
      </p:sp>
      <p:pic>
        <p:nvPicPr>
          <p:cNvPr id="4" name="Imagem 4">
            <a:extLst>
              <a:ext uri="{FF2B5EF4-FFF2-40B4-BE49-F238E27FC236}">
                <a16:creationId xmlns:a16="http://schemas.microsoft.com/office/drawing/2014/main" id="{27C4FEFE-7C74-0340-B0F4-B9AFA4C9E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663" y="3952874"/>
            <a:ext cx="3823486" cy="290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41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804DA4-8152-6F40-B228-E1BD6E6D7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5" y="349250"/>
            <a:ext cx="10515600" cy="4351338"/>
          </a:xfrm>
        </p:spPr>
        <p:txBody>
          <a:bodyPr>
            <a:normAutofit/>
          </a:bodyPr>
          <a:lstStyle/>
          <a:p>
            <a:r>
              <a:rPr lang="pt-BR" sz="3200" b="1">
                <a:solidFill>
                  <a:srgbClr val="FFFF00"/>
                </a:solidFill>
              </a:rPr>
              <a:t>A MAMOGRAFIA É UM EXAME RADIOLÓGICO DAS MAMAS CAPAZ DE DIAGNOSTICAR PRECOCEMENTE LESÕES MAMÁRIAS,ANTES QUE SE TORNEM PALPÁVEIS.UTILIZA BAIXO KV E ALTO MAS PARA PROPORCIONAR UM CONTRASTE SATISFATÓRIO NAS ESTRUTURAS QUE COMPÕE A MAMA.</a:t>
            </a:r>
          </a:p>
        </p:txBody>
      </p:sp>
      <p:pic>
        <p:nvPicPr>
          <p:cNvPr id="2" name="Imagem 3">
            <a:extLst>
              <a:ext uri="{FF2B5EF4-FFF2-40B4-BE49-F238E27FC236}">
                <a16:creationId xmlns:a16="http://schemas.microsoft.com/office/drawing/2014/main" id="{E3C35B43-267A-144F-9C58-945282CA8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555" y="2810668"/>
            <a:ext cx="5491163" cy="388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8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2AEF2E-15B4-6048-8E02-DDEE81C84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731" y="0"/>
            <a:ext cx="10515600" cy="1325563"/>
          </a:xfrm>
        </p:spPr>
        <p:txBody>
          <a:bodyPr/>
          <a:lstStyle/>
          <a:p>
            <a:r>
              <a:rPr lang="pt-BR" b="1">
                <a:solidFill>
                  <a:srgbClr val="FFFF00"/>
                </a:solidFill>
              </a:rPr>
              <a:t>INDICAÇÕES À MAMOGRAFIA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AC32F8B-2701-0145-A39A-1F6D46374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731" y="1444625"/>
            <a:ext cx="10515600" cy="4351338"/>
          </a:xfrm>
        </p:spPr>
        <p:txBody>
          <a:bodyPr>
            <a:normAutofit/>
          </a:bodyPr>
          <a:lstStyle/>
          <a:p>
            <a:r>
              <a:rPr lang="pt-BR" sz="4000" b="1">
                <a:solidFill>
                  <a:schemeClr val="bg1"/>
                </a:solidFill>
              </a:rPr>
              <a:t>EM PACIENTES SINTOMÁTICOS</a:t>
            </a:r>
          </a:p>
          <a:p>
            <a:r>
              <a:rPr lang="pt-BR" sz="3200" b="1">
                <a:solidFill>
                  <a:srgbClr val="FFFF00"/>
                </a:solidFill>
              </a:rPr>
              <a:t>QUE POSSUEM NÓDULO PALPÁVEL </a:t>
            </a:r>
          </a:p>
          <a:p>
            <a:r>
              <a:rPr lang="pt-BR" sz="3200" b="1">
                <a:solidFill>
                  <a:srgbClr val="FFFF00"/>
                </a:solidFill>
              </a:rPr>
              <a:t>QUE APRESENTEM MASTALGIA(DOR NAS MAMAS)</a:t>
            </a:r>
          </a:p>
          <a:p>
            <a:r>
              <a:rPr lang="pt-BR" sz="3200" b="1">
                <a:solidFill>
                  <a:srgbClr val="FFFF00"/>
                </a:solidFill>
              </a:rPr>
              <a:t>QUE APRESENTEM DESCARGA PAPILAR(SECREÇÃO NAS MAMAS)FORA DO PERÍODO DE GESTAÇÃO E LACTAÇÃO.</a:t>
            </a:r>
          </a:p>
        </p:txBody>
      </p:sp>
      <p:pic>
        <p:nvPicPr>
          <p:cNvPr id="4" name="Imagem 4">
            <a:extLst>
              <a:ext uri="{FF2B5EF4-FFF2-40B4-BE49-F238E27FC236}">
                <a16:creationId xmlns:a16="http://schemas.microsoft.com/office/drawing/2014/main" id="{42BA90DF-DCF8-1849-8E85-DC006998B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437" y="4143375"/>
            <a:ext cx="4750594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969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5997286-F85D-8340-9B0F-2B22B58E1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762" y="194469"/>
            <a:ext cx="10515600" cy="4351338"/>
          </a:xfrm>
        </p:spPr>
        <p:txBody>
          <a:bodyPr/>
          <a:lstStyle/>
          <a:p>
            <a:r>
              <a:rPr lang="pt-BR" sz="3200" b="1">
                <a:solidFill>
                  <a:schemeClr val="bg1"/>
                </a:solidFill>
              </a:rPr>
              <a:t>EM PACIENTES ASSINTOMÁTICOS</a:t>
            </a:r>
            <a:r>
              <a:rPr lang="pt-BR" sz="3200" b="1">
                <a:solidFill>
                  <a:srgbClr val="FFFF00"/>
                </a:solidFill>
              </a:rPr>
              <a:t> </a:t>
            </a:r>
          </a:p>
          <a:p>
            <a:r>
              <a:rPr lang="pt-BR" b="1">
                <a:solidFill>
                  <a:srgbClr val="FFFF00"/>
                </a:solidFill>
              </a:rPr>
              <a:t>EM MAMA MASCULINA QUE APRESENTE </a:t>
            </a:r>
            <a:r>
              <a:rPr lang="pt-BR" b="1">
                <a:solidFill>
                  <a:schemeClr val="bg1"/>
                </a:solidFill>
              </a:rPr>
              <a:t>GINECOMASTIA</a:t>
            </a:r>
            <a:r>
              <a:rPr lang="pt-BR" b="1">
                <a:solidFill>
                  <a:srgbClr val="FFFF00"/>
                </a:solidFill>
              </a:rPr>
              <a:t> OU QUALQUER ALTERAÇÃO </a:t>
            </a:r>
          </a:p>
          <a:p>
            <a:r>
              <a:rPr lang="pt-BR" b="1">
                <a:solidFill>
                  <a:srgbClr val="FFFF00"/>
                </a:solidFill>
              </a:rPr>
              <a:t>ANTES DE CIRURGIA PLÁSTICA,PARA RASTREAR QUALQUER ALTERAÇÃO NAS MAMAS.</a:t>
            </a:r>
          </a:p>
          <a:p>
            <a:r>
              <a:rPr lang="pt-BR" b="1">
                <a:solidFill>
                  <a:srgbClr val="FFFF00"/>
                </a:solidFill>
              </a:rPr>
              <a:t>APÓS A MASTECTOMIA.</a:t>
            </a:r>
          </a:p>
          <a:p>
            <a:r>
              <a:rPr lang="pt-BR" b="1">
                <a:solidFill>
                  <a:srgbClr val="FFFF00"/>
                </a:solidFill>
              </a:rPr>
              <a:t>ANTES DE INICIAR TERAPIA DE REPOSIÇÃO HORMONAL.</a:t>
            </a:r>
          </a:p>
          <a:p>
            <a:r>
              <a:rPr lang="pt-BR" b="1">
                <a:solidFill>
                  <a:srgbClr val="FFFF00"/>
                </a:solidFill>
              </a:rPr>
              <a:t>PARA CONTROLE MAMOGRÁFICO,DE ACORDO COM A FAIXA ETÁRIA DO PACIENTE.</a:t>
            </a:r>
          </a:p>
        </p:txBody>
      </p:sp>
      <p:pic>
        <p:nvPicPr>
          <p:cNvPr id="2" name="Imagem 3">
            <a:extLst>
              <a:ext uri="{FF2B5EF4-FFF2-40B4-BE49-F238E27FC236}">
                <a16:creationId xmlns:a16="http://schemas.microsoft.com/office/drawing/2014/main" id="{C3CD5AF8-F44B-7D42-AFF9-72DCD9E8B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782" y="4048125"/>
            <a:ext cx="3810000" cy="2809875"/>
          </a:xfrm>
          <a:prstGeom prst="rect">
            <a:avLst/>
          </a:prstGeom>
        </p:spPr>
      </p:pic>
      <p:pic>
        <p:nvPicPr>
          <p:cNvPr id="4" name="Imagem 4">
            <a:extLst>
              <a:ext uri="{FF2B5EF4-FFF2-40B4-BE49-F238E27FC236}">
                <a16:creationId xmlns:a16="http://schemas.microsoft.com/office/drawing/2014/main" id="{0FAD5C97-3382-7348-A5E2-F4CBA6E3C6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782" y="4048125"/>
            <a:ext cx="31432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547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B16AF1-DA30-4D48-9CAB-3697F170C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>
                <a:solidFill>
                  <a:srgbClr val="FFFF00"/>
                </a:solidFill>
              </a:rPr>
              <a:t>INCIDÊNCIAS BÁSICAS</a:t>
            </a:r>
            <a:br>
              <a:rPr lang="pt-BR" b="1"/>
            </a:br>
            <a:endParaRPr lang="pt-BR" b="1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4DD237B-1E8A-A749-BF01-A9F97AD238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23156"/>
            <a:ext cx="10515600" cy="4351338"/>
          </a:xfrm>
        </p:spPr>
        <p:txBody>
          <a:bodyPr/>
          <a:lstStyle/>
          <a:p>
            <a:r>
              <a:rPr lang="pt-BR" b="1">
                <a:solidFill>
                  <a:srgbClr val="FFFF00"/>
                </a:solidFill>
              </a:rPr>
              <a:t>INCIDÊNCIAS BÁSICAS OU DE ROTINA SÃO AS INCIDÊNCIAS OU POSIÇÕES COMUMENTE REALIZADAS NA MAIORIA DOS SERVIÇOS DE MAMOGRAFIA E SÃO ELAS</a:t>
            </a:r>
          </a:p>
          <a:p>
            <a:r>
              <a:rPr lang="pt-BR" b="1">
                <a:solidFill>
                  <a:srgbClr val="FFFF00"/>
                </a:solidFill>
              </a:rPr>
              <a:t>CRÂNIOCAUDAL(CC)</a:t>
            </a:r>
          </a:p>
          <a:p>
            <a:r>
              <a:rPr lang="pt-BR" b="1">
                <a:solidFill>
                  <a:srgbClr val="FFFF00"/>
                </a:solidFill>
              </a:rPr>
              <a:t>MÉDIO-LATERAL OBLÍQUO (MLO)</a:t>
            </a:r>
          </a:p>
        </p:txBody>
      </p:sp>
      <p:pic>
        <p:nvPicPr>
          <p:cNvPr id="4" name="Imagem 4">
            <a:extLst>
              <a:ext uri="{FF2B5EF4-FFF2-40B4-BE49-F238E27FC236}">
                <a16:creationId xmlns:a16="http://schemas.microsoft.com/office/drawing/2014/main" id="{9990011A-A425-D644-AE14-584311BEA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887" y="3519488"/>
            <a:ext cx="4614865" cy="3086100"/>
          </a:xfrm>
          <a:prstGeom prst="rect">
            <a:avLst/>
          </a:prstGeom>
        </p:spPr>
      </p:pic>
      <p:pic>
        <p:nvPicPr>
          <p:cNvPr id="5" name="Imagem 5">
            <a:extLst>
              <a:ext uri="{FF2B5EF4-FFF2-40B4-BE49-F238E27FC236}">
                <a16:creationId xmlns:a16="http://schemas.microsoft.com/office/drawing/2014/main" id="{7B4CF04D-0E88-E149-8481-1F6AEA6F3E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519488"/>
            <a:ext cx="4429125" cy="305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12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CF4EF0-8EA9-BF48-AA30-4247635ED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12" y="238126"/>
            <a:ext cx="10515600" cy="66198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BR" sz="4000" b="1">
                <a:solidFill>
                  <a:srgbClr val="FFFF00"/>
                </a:solidFill>
              </a:rPr>
              <a:t>INCIDÊNCIAS ESPECIAIS:</a:t>
            </a:r>
            <a:r>
              <a:rPr lang="pt-BR" b="1">
                <a:solidFill>
                  <a:srgbClr val="FFFF00"/>
                </a:solidFill>
              </a:rPr>
              <a:t> SÃO AS INCIDÊNCIAS OU POSIÇÕES MAIS COMUMENTE REALIZADAS COMO EXTRAS OU ADICIONAIS A FIM DE DEMONSTRAR MELHOR, CERTAS CONDIÇÕES PATOLÓGICAS OU PARTES ESPECÍFICAS DO CORPO QUE SÃO ELAS:</a:t>
            </a:r>
          </a:p>
          <a:p>
            <a:r>
              <a:rPr lang="pt-BR" b="1">
                <a:solidFill>
                  <a:srgbClr val="FFFF00"/>
                </a:solidFill>
              </a:rPr>
              <a:t>MÉDIO-LATERAL (ML)</a:t>
            </a:r>
          </a:p>
          <a:p>
            <a:r>
              <a:rPr lang="pt-BR" b="1">
                <a:solidFill>
                  <a:schemeClr val="bg1"/>
                </a:solidFill>
              </a:rPr>
              <a:t>LÁTEROMEDIAL</a:t>
            </a:r>
            <a:r>
              <a:rPr lang="pt-BR" b="1">
                <a:solidFill>
                  <a:srgbClr val="FFFF00"/>
                </a:solidFill>
              </a:rPr>
              <a:t> </a:t>
            </a:r>
          </a:p>
          <a:p>
            <a:r>
              <a:rPr lang="pt-BR" b="1">
                <a:solidFill>
                  <a:srgbClr val="FFFF00"/>
                </a:solidFill>
              </a:rPr>
              <a:t>CRÂNIO –CAUDAL LATERALMENTE EXAGERADA (CCLE)</a:t>
            </a:r>
          </a:p>
          <a:p>
            <a:r>
              <a:rPr lang="pt-BR" b="1">
                <a:solidFill>
                  <a:srgbClr val="FFFF00"/>
                </a:solidFill>
              </a:rPr>
              <a:t>DESLOCAMENTO DO IMPLANTE (MANOBRA DE EKLUND)</a:t>
            </a:r>
          </a:p>
          <a:p>
            <a:r>
              <a:rPr lang="pt-BR" b="1">
                <a:solidFill>
                  <a:srgbClr val="FFFF00"/>
                </a:solidFill>
              </a:rPr>
              <a:t>INCIDÊNCIA DE CLEAVAGE</a:t>
            </a:r>
          </a:p>
          <a:p>
            <a:r>
              <a:rPr lang="pt-BR" b="1">
                <a:solidFill>
                  <a:srgbClr val="FFFF00"/>
                </a:solidFill>
              </a:rPr>
              <a:t>INCIDÊNCIA AXILAR</a:t>
            </a:r>
          </a:p>
          <a:p>
            <a:r>
              <a:rPr lang="pt-BR" b="1">
                <a:solidFill>
                  <a:srgbClr val="FFFF00"/>
                </a:solidFill>
              </a:rPr>
              <a:t>INCIDÊNCIA CAUDOCRANIAL</a:t>
            </a:r>
          </a:p>
          <a:p>
            <a:r>
              <a:rPr lang="pt-BR" b="1">
                <a:solidFill>
                  <a:srgbClr val="FFFF00"/>
                </a:solidFill>
              </a:rPr>
              <a:t>INCIDÊNCIA COM COMPRESSÃO LOCALIZADA </a:t>
            </a:r>
          </a:p>
          <a:p>
            <a:r>
              <a:rPr lang="pt-BR" b="1">
                <a:solidFill>
                  <a:srgbClr val="FFFF00"/>
                </a:solidFill>
              </a:rPr>
              <a:t>INCIDÊNCIA COM MAGNÍFICAÇÃO</a:t>
            </a:r>
          </a:p>
        </p:txBody>
      </p:sp>
    </p:spTree>
    <p:extLst>
      <p:ext uri="{BB962C8B-B14F-4D97-AF65-F5344CB8AC3E}">
        <p14:creationId xmlns:p14="http://schemas.microsoft.com/office/powerpoint/2010/main" val="1849146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47A08B-A488-BB46-A308-4D6E0CAA8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794" y="142874"/>
            <a:ext cx="10515600" cy="1325563"/>
          </a:xfrm>
        </p:spPr>
        <p:txBody>
          <a:bodyPr/>
          <a:lstStyle/>
          <a:p>
            <a:r>
              <a:rPr lang="pt-BR" b="1">
                <a:solidFill>
                  <a:srgbClr val="FFFF00"/>
                </a:solidFill>
              </a:rPr>
              <a:t>POSICIONAMENTO OU INCIDÊNCIA LÁTERO-MEDIAL CONTACT.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8497EF-A7A8-2947-98E7-F4BC2A957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794" y="1468437"/>
            <a:ext cx="10515600" cy="4351338"/>
          </a:xfrm>
        </p:spPr>
        <p:txBody>
          <a:bodyPr>
            <a:noAutofit/>
          </a:bodyPr>
          <a:lstStyle/>
          <a:p>
            <a:r>
              <a:rPr lang="pt-BR" sz="3200" b="1">
                <a:solidFill>
                  <a:srgbClr val="FFFF00"/>
                </a:solidFill>
              </a:rPr>
              <a:t>INDICADA PARA AVALIAR A REGIÃO MEDIAL  DA MAMA.É FEITA COM FILME 18X24 cm OU 24X30 cm,DE ACORDO COM O MAMÓGRAFO.O PROCEDIMENTO É O SEGUINTE:</a:t>
            </a:r>
          </a:p>
          <a:p>
            <a:r>
              <a:rPr lang="pt-BR" sz="3200" b="1">
                <a:solidFill>
                  <a:srgbClr val="FFFF00"/>
                </a:solidFill>
              </a:rPr>
              <a:t>COLOCA-SE OS MARCADORES DE IDENTIFICAÇÃO NA FACE AXILAR.</a:t>
            </a:r>
          </a:p>
          <a:p>
            <a:r>
              <a:rPr lang="pt-BR" sz="3200" b="1">
                <a:solidFill>
                  <a:srgbClr val="FFFF00"/>
                </a:solidFill>
              </a:rPr>
              <a:t>COLOCA-SE O AVENTAL DE CHUMBO NA CINTURA DA PACIENTE,PARA PROTEÇÃO.</a:t>
            </a:r>
          </a:p>
          <a:p>
            <a:r>
              <a:rPr lang="pt-BR" sz="3200" b="1">
                <a:solidFill>
                  <a:srgbClr val="FFFF00"/>
                </a:solidFill>
              </a:rPr>
              <a:t>PROCEDE-SE À ROTAÇÃO DO TUBO DE 90* NO SENTIDO LÁTEROMEDIAL.</a:t>
            </a:r>
          </a:p>
          <a:p>
            <a:r>
              <a:rPr lang="pt-BR" sz="3200" b="1">
                <a:solidFill>
                  <a:srgbClr val="FFFF00"/>
                </a:solidFill>
              </a:rPr>
              <a:t>AJUSTA-SE A ALTURA DO EQUIPAMENTO EM RELAÇÃO A MAMA.</a:t>
            </a:r>
          </a:p>
          <a:p>
            <a:endParaRPr lang="pt-BR" b="1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297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D87303F-A9AD-7A49-8D43-C1935E1B4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6312" y="867170"/>
            <a:ext cx="5953125" cy="6484938"/>
          </a:xfrm>
        </p:spPr>
        <p:txBody>
          <a:bodyPr>
            <a:normAutofit/>
          </a:bodyPr>
          <a:lstStyle/>
          <a:p>
            <a:r>
              <a:rPr lang="pt-BR" b="1">
                <a:solidFill>
                  <a:srgbClr val="FFFF00"/>
                </a:solidFill>
              </a:rPr>
              <a:t>COLOCA-SE A PACIENTE EM POSIÇÃO ORTOSTÁTICA DE FRENTE P O EQUIPAMENTO.ELA DEVE APOIAR O BRAÇO DO LADO EXAMINADO NA PARTE LATERAL DO EQUIPAMENTO OU RETRAÍ-LO.TRACIONAR TODA A MAMA E CENTRALIZAR EM RELAÇÃO AO FILME.MANTER ATENÇÃO ESPECIAL NESSA INCIDÊNCIA,POIS O BUCKY ESTARÁ POSICIONADO ENTRE AS MAMAS DA PACIENTE. </a:t>
            </a:r>
          </a:p>
        </p:txBody>
      </p:sp>
      <p:pic>
        <p:nvPicPr>
          <p:cNvPr id="2" name="Imagem 3">
            <a:extLst>
              <a:ext uri="{FF2B5EF4-FFF2-40B4-BE49-F238E27FC236}">
                <a16:creationId xmlns:a16="http://schemas.microsoft.com/office/drawing/2014/main" id="{586CACBB-FF4D-1845-9C83-638EE071D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939" y="218280"/>
            <a:ext cx="4172038" cy="663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807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12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3" baseType="lpstr">
      <vt:lpstr>Tema do Office</vt:lpstr>
      <vt:lpstr>ALUNO:CLAYTON LIMA </vt:lpstr>
      <vt:lpstr>MAMOGRAFIA</vt:lpstr>
      <vt:lpstr>Apresentação do PowerPoint</vt:lpstr>
      <vt:lpstr>INDICAÇÕES À MAMOGRAFIA</vt:lpstr>
      <vt:lpstr>Apresentação do PowerPoint</vt:lpstr>
      <vt:lpstr>INCIDÊNCIAS BÁSICAS </vt:lpstr>
      <vt:lpstr>Apresentação do PowerPoint</vt:lpstr>
      <vt:lpstr>POSICIONAMENTO OU INCIDÊNCIA LÁTERO-MEDIAL CONTACT.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MAMOGRAFIA</dc:title>
  <dc:creator>Usuário desconhecido</dc:creator>
  <cp:lastModifiedBy>Usuário desconhecido</cp:lastModifiedBy>
  <cp:revision>8</cp:revision>
  <dcterms:created xsi:type="dcterms:W3CDTF">2022-02-28T11:47:43Z</dcterms:created>
  <dcterms:modified xsi:type="dcterms:W3CDTF">2022-03-03T19:22:30Z</dcterms:modified>
</cp:coreProperties>
</file>