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7"/>
  </p:notesMasterIdLst>
  <p:sldIdLst>
    <p:sldId id="256" r:id="rId3"/>
    <p:sldId id="297" r:id="rId4"/>
    <p:sldId id="258" r:id="rId5"/>
    <p:sldId id="284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65" r:id="rId15"/>
    <p:sldId id="304" r:id="rId16"/>
    <p:sldId id="270" r:id="rId17"/>
    <p:sldId id="287" r:id="rId18"/>
    <p:sldId id="285" r:id="rId19"/>
    <p:sldId id="286" r:id="rId20"/>
    <p:sldId id="288" r:id="rId21"/>
    <p:sldId id="289" r:id="rId22"/>
    <p:sldId id="292" r:id="rId23"/>
    <p:sldId id="293" r:id="rId24"/>
    <p:sldId id="294" r:id="rId25"/>
    <p:sldId id="295" r:id="rId26"/>
    <p:sldId id="296" r:id="rId27"/>
    <p:sldId id="298" r:id="rId28"/>
    <p:sldId id="299" r:id="rId29"/>
    <p:sldId id="301" r:id="rId30"/>
    <p:sldId id="302" r:id="rId31"/>
    <p:sldId id="303" r:id="rId32"/>
    <p:sldId id="300" r:id="rId33"/>
    <p:sldId id="350" r:id="rId34"/>
    <p:sldId id="306" r:id="rId35"/>
    <p:sldId id="307" r:id="rId36"/>
    <p:sldId id="426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49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427" r:id="rId76"/>
    <p:sldId id="353" r:id="rId77"/>
    <p:sldId id="355" r:id="rId78"/>
    <p:sldId id="356" r:id="rId79"/>
    <p:sldId id="357" r:id="rId80"/>
    <p:sldId id="358" r:id="rId81"/>
    <p:sldId id="359" r:id="rId82"/>
    <p:sldId id="360" r:id="rId83"/>
    <p:sldId id="361" r:id="rId84"/>
    <p:sldId id="362" r:id="rId85"/>
    <p:sldId id="363" r:id="rId86"/>
    <p:sldId id="364" r:id="rId87"/>
    <p:sldId id="365" r:id="rId88"/>
    <p:sldId id="366" r:id="rId89"/>
    <p:sldId id="367" r:id="rId90"/>
    <p:sldId id="368" r:id="rId91"/>
    <p:sldId id="369" r:id="rId92"/>
    <p:sldId id="370" r:id="rId93"/>
    <p:sldId id="371" r:id="rId94"/>
    <p:sldId id="372" r:id="rId95"/>
    <p:sldId id="373" r:id="rId96"/>
    <p:sldId id="374" r:id="rId97"/>
    <p:sldId id="375" r:id="rId98"/>
    <p:sldId id="376" r:id="rId99"/>
    <p:sldId id="379" r:id="rId100"/>
    <p:sldId id="378" r:id="rId101"/>
    <p:sldId id="380" r:id="rId102"/>
    <p:sldId id="381" r:id="rId103"/>
    <p:sldId id="382" r:id="rId104"/>
    <p:sldId id="383" r:id="rId105"/>
    <p:sldId id="384" r:id="rId106"/>
    <p:sldId id="385" r:id="rId107"/>
    <p:sldId id="386" r:id="rId108"/>
    <p:sldId id="387" r:id="rId109"/>
    <p:sldId id="388" r:id="rId110"/>
    <p:sldId id="389" r:id="rId111"/>
    <p:sldId id="390" r:id="rId112"/>
    <p:sldId id="391" r:id="rId113"/>
    <p:sldId id="392" r:id="rId114"/>
    <p:sldId id="393" r:id="rId115"/>
    <p:sldId id="394" r:id="rId116"/>
    <p:sldId id="395" r:id="rId117"/>
    <p:sldId id="396" r:id="rId118"/>
    <p:sldId id="397" r:id="rId119"/>
    <p:sldId id="398" r:id="rId120"/>
    <p:sldId id="399" r:id="rId121"/>
    <p:sldId id="400" r:id="rId122"/>
    <p:sldId id="402" r:id="rId123"/>
    <p:sldId id="403" r:id="rId124"/>
    <p:sldId id="404" r:id="rId125"/>
    <p:sldId id="405" r:id="rId126"/>
    <p:sldId id="406" r:id="rId127"/>
    <p:sldId id="407" r:id="rId128"/>
    <p:sldId id="408" r:id="rId129"/>
    <p:sldId id="409" r:id="rId130"/>
    <p:sldId id="410" r:id="rId131"/>
    <p:sldId id="411" r:id="rId132"/>
    <p:sldId id="412" r:id="rId133"/>
    <p:sldId id="413" r:id="rId134"/>
    <p:sldId id="414" r:id="rId135"/>
    <p:sldId id="415" r:id="rId136"/>
    <p:sldId id="416" r:id="rId137"/>
    <p:sldId id="417" r:id="rId138"/>
    <p:sldId id="418" r:id="rId139"/>
    <p:sldId id="419" r:id="rId140"/>
    <p:sldId id="420" r:id="rId141"/>
    <p:sldId id="421" r:id="rId142"/>
    <p:sldId id="422" r:id="rId143"/>
    <p:sldId id="423" r:id="rId144"/>
    <p:sldId id="424" r:id="rId145"/>
    <p:sldId id="425" r:id="rId146"/>
    <p:sldId id="428" r:id="rId147"/>
    <p:sldId id="431" r:id="rId148"/>
    <p:sldId id="429" r:id="rId149"/>
    <p:sldId id="432" r:id="rId150"/>
    <p:sldId id="433" r:id="rId151"/>
    <p:sldId id="434" r:id="rId152"/>
    <p:sldId id="435" r:id="rId153"/>
    <p:sldId id="436" r:id="rId154"/>
    <p:sldId id="437" r:id="rId155"/>
    <p:sldId id="438" r:id="rId156"/>
    <p:sldId id="439" r:id="rId157"/>
    <p:sldId id="440" r:id="rId158"/>
    <p:sldId id="441" r:id="rId159"/>
    <p:sldId id="442" r:id="rId160"/>
    <p:sldId id="443" r:id="rId161"/>
    <p:sldId id="444" r:id="rId162"/>
    <p:sldId id="430" r:id="rId163"/>
    <p:sldId id="445" r:id="rId164"/>
    <p:sldId id="446" r:id="rId165"/>
    <p:sldId id="447" r:id="rId1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>
        <p:scale>
          <a:sx n="90" d="100"/>
          <a:sy n="90" d="100"/>
        </p:scale>
        <p:origin x="-72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0" Type="http://schemas.openxmlformats.org/officeDocument/2006/relationships/theme" Target="theme/theme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tableStyles" Target="tableStyle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64" Type="http://schemas.openxmlformats.org/officeDocument/2006/relationships/slide" Target="slides/slide162.xml"/><Relationship Id="rId16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C7CC8-E7E9-4E82-A26B-62E54EAA4B17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D1A46-24FC-4B0C-A295-ECA1B1B798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80806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983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40029-222A-4223-B107-AC560D7B7BF1}" type="slidenum">
              <a:rPr lang="pt-BR" smtClean="0"/>
              <a:pPr/>
              <a:t>96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993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0EE46-9B22-47F2-8571-4E4289DABF47}" type="slidenum">
              <a:rPr lang="pt-BR" smtClean="0"/>
              <a:pPr/>
              <a:t>97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024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88ABF-D9AB-4753-B415-5CD9CD92F43C}" type="slidenum">
              <a:rPr lang="pt-BR" smtClean="0"/>
              <a:pPr/>
              <a:t>98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D9EB1-7094-4141-B05B-E0EA5B9EA3DC}" type="slidenum">
              <a:rPr lang="pt-BR" smtClean="0"/>
              <a:pPr/>
              <a:t>99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034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65ECE-7946-46A9-92B1-17CE43F8379B}" type="slidenum">
              <a:rPr lang="pt-BR" smtClean="0"/>
              <a:pPr/>
              <a:t>101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044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F60CD-8F3F-4C90-A549-EB9CB6F0DB69}" type="slidenum">
              <a:rPr lang="pt-BR" smtClean="0"/>
              <a:pPr/>
              <a:t>104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054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E702B-7387-40C2-9FDE-6E1AECE39226}" type="slidenum">
              <a:rPr lang="pt-BR" smtClean="0"/>
              <a:pPr/>
              <a:t>105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065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2740C-F980-435C-859F-8FBA08424CCD}" type="slidenum">
              <a:rPr lang="pt-BR" smtClean="0"/>
              <a:pPr/>
              <a:t>106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075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8EDE9-9AFA-4486-A5BC-B244198812DF}" type="slidenum">
              <a:rPr lang="pt-BR" smtClean="0"/>
              <a:pPr/>
              <a:t>108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atrofia cutânea e a perda significativa as glândulas sudoríparas e da sua capacidade de produzir suor -reduz-se a capacidade vasodilatadora dos vasos sanguíneos e em particular os cutâneos</a:t>
            </a:r>
            <a:endParaRPr lang="pt-BR" smtClean="0">
              <a:latin typeface="Arial" pitchFamily="34" charset="0"/>
            </a:endParaRPr>
          </a:p>
        </p:txBody>
      </p:sp>
      <p:sp>
        <p:nvSpPr>
          <p:cNvPr id="1085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94F51-114D-4218-AFF1-60173DCDE1D4}" type="slidenum">
              <a:rPr lang="pt-BR" smtClean="0"/>
              <a:pPr/>
              <a:t>109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095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C5202-10F5-4077-8DF2-8DC8A5BF27F0}" type="slidenum">
              <a:rPr lang="pt-BR" smtClean="0"/>
              <a:pPr/>
              <a:t>110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105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0C00A-845B-48F7-A527-2A2385DE5C0F}" type="slidenum">
              <a:rPr lang="pt-BR" smtClean="0"/>
              <a:pPr/>
              <a:t>112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Osteoporose  -fraturas; Quedas - fraturas</a:t>
            </a:r>
          </a:p>
        </p:txBody>
      </p:sp>
      <p:sp>
        <p:nvSpPr>
          <p:cNvPr id="1116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CAB45-F91B-4A20-89D1-2677F1D9AC4F}" type="slidenum">
              <a:rPr lang="pt-BR" smtClean="0"/>
              <a:pPr/>
              <a:t>114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126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5768D-5872-4005-B6A3-8C1A292DBCEE}" type="slidenum">
              <a:rPr lang="pt-BR" smtClean="0"/>
              <a:pPr/>
              <a:t>116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136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0173A-31D0-4FD1-9A81-C0EB0E210E48}" type="slidenum">
              <a:rPr lang="pt-BR" smtClean="0"/>
              <a:pPr/>
              <a:t>119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157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5CD36-71F7-497F-922A-27F0077B0152}" type="slidenum">
              <a:rPr lang="pt-BR" smtClean="0"/>
              <a:pPr/>
              <a:t>121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167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8ACD1-3F47-46B3-9DA8-BC4BDA141071}" type="slidenum">
              <a:rPr lang="pt-BR" smtClean="0"/>
              <a:pPr/>
              <a:t>126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177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58B0F-F72D-4837-9163-81ABF0A0E046}" type="slidenum">
              <a:rPr lang="pt-BR" smtClean="0"/>
              <a:pPr/>
              <a:t>127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187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268C0-BB73-4101-BADA-95B100112C15}" type="slidenum">
              <a:rPr lang="pt-BR" smtClean="0"/>
              <a:pPr/>
              <a:t>129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198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F34C4-B2EE-45FB-B328-DDA92E3CA2A2}" type="slidenum">
              <a:rPr lang="pt-BR" smtClean="0"/>
              <a:pPr/>
              <a:t>131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B5E35-403E-4E8F-834D-FC7820CC1651}" type="slidenum">
              <a:rPr lang="pt-BR" smtClean="0"/>
              <a:pPr/>
              <a:t>76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208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DE140-8777-48C2-8D13-D7576FEC015F}" type="slidenum">
              <a:rPr lang="pt-BR" smtClean="0"/>
              <a:pPr/>
              <a:t>132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218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6ABC1-6CD9-4407-A377-0D08567EB47E}" type="slidenum">
              <a:rPr lang="pt-BR" smtClean="0"/>
              <a:pPr/>
              <a:t>139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921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86212-6EEC-4C95-BF7C-207BB725B789}" type="slidenum">
              <a:rPr lang="pt-BR" smtClean="0"/>
              <a:pPr/>
              <a:t>81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z="1800" smtClean="0">
              <a:latin typeface="Arial" pitchFamily="34" charset="0"/>
            </a:endParaRPr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D8D93-7503-48B7-A28C-F6398FC1FBAE}" type="slidenum">
              <a:rPr lang="pt-BR" smtClean="0"/>
              <a:pPr/>
              <a:t>85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54E75-085D-4B4E-BB79-0660D34B84E8}" type="slidenum">
              <a:rPr lang="pt-BR" smtClean="0"/>
              <a:pPr/>
              <a:t>88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B9CB8-B4C5-40E1-9367-58E7EC2B3F5C}" type="slidenum">
              <a:rPr lang="pt-BR" smtClean="0"/>
              <a:pPr/>
              <a:t>90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23071-D40A-41C7-A5B7-2887F2FB2C7C}" type="slidenum">
              <a:rPr lang="pt-BR" smtClean="0"/>
              <a:pPr/>
              <a:t>94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972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731B2-0DEC-4EB4-B53E-A3168569BA74}" type="slidenum">
              <a:rPr lang="pt-BR" smtClean="0"/>
              <a:pPr/>
              <a:t>95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5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2174811"/>
            <a:ext cx="4040504" cy="395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5025" y="2174811"/>
            <a:ext cx="4041775" cy="395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95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DB05-B55B-465A-99E6-DB5C67FBC3A8}" type="datetimeFigureOut">
              <a:rPr lang="pt-BR" smtClean="0"/>
              <a:pPr/>
              <a:t>07/06/2022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F57B-6114-4BFF-BAEE-1A79DDFB3F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0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pcnet.eu/" TargetMode="External"/><Relationship Id="rId3" Type="http://schemas.openxmlformats.org/officeDocument/2006/relationships/image" Target="../media/image57.jpeg"/><Relationship Id="rId7" Type="http://schemas.openxmlformats.org/officeDocument/2006/relationships/hyperlink" Target="http://www.hospicecare.co/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who.int/" TargetMode="External"/><Relationship Id="rId5" Type="http://schemas.openxmlformats.org/officeDocument/2006/relationships/hyperlink" Target="http://www.paliativo.org.br/" TargetMode="External"/><Relationship Id="rId4" Type="http://schemas.openxmlformats.org/officeDocument/2006/relationships/image" Target="../media/image58.jpeg"/><Relationship Id="rId9" Type="http://schemas.openxmlformats.org/officeDocument/2006/relationships/image" Target="../media/image59.jpe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scj.org.br/medalha-sao-bento/?origem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br/url?sa=i&amp;rct=j&amp;q=batalhas+medievais&amp;source=images&amp;cd=&amp;cad=rja&amp;docid=wko3_kDsQlb2DM&amp;tbnid=sqXDFOo8Ph6kkM:&amp;ved=0CAUQjRw&amp;url=http://www.umnovomundorpg.blogspot.com/&amp;ei=jUn6UaNtk-jxBP7PgcAF&amp;bvm=bv.50165853,d.dmg&amp;psig=AFQjCNHQ-7j-G_hrPhiOwQgL9efjfjDpWQ&amp;ust=1375443685358078" TargetMode="Externa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br/url?sa=i&amp;rct=j&amp;q=doen%C3%A7as%20do%20cora%C3%A7%C3%A3o&amp;source=images&amp;cd=&amp;cad=rja&amp;docid=vJCNRFRStDLQtM&amp;tbnid=kcbi3-xsY6792M:&amp;ved=0CAUQjRw&amp;url=http://asdoencascardiacas.blogspot.com/2013/03/paradas-cardiacas-fatores-de-risco.html&amp;ei=Dkz6UZSLOZSY9gTA9YDYBQ&amp;psig=AFQjCNHX6mLFVN6kqIrh_lemMyppkriQZg&amp;ust=13754443372154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presenta__o_do_Microsoft_Office_PowerPoint1.ppt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886095"/>
          </a:xfrm>
        </p:spPr>
        <p:txBody>
          <a:bodyPr/>
          <a:lstStyle/>
          <a:p>
            <a:r>
              <a:rPr lang="pt-BR" dirty="0" smtClean="0"/>
              <a:t>Enfermagem em Saúde do Idoso</a:t>
            </a:r>
            <a:br>
              <a:rPr lang="pt-BR" dirty="0" smtClean="0"/>
            </a:br>
            <a:r>
              <a:rPr lang="pt-BR" dirty="0" smtClean="0"/>
              <a:t>Faculdade Dama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Kátia </a:t>
            </a:r>
            <a:r>
              <a:rPr lang="pt-BR" dirty="0" err="1" smtClean="0">
                <a:solidFill>
                  <a:schemeClr val="tx1"/>
                </a:solidFill>
              </a:rPr>
              <a:t>Oliskowski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Enfermeira 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COREN SC 145380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"Apesar do aumento nos índices desse indicador social, o país ainda se encontra abaixo da realidade de muitos países desenvolvidos. O percentual médio do Brasil no quesito esperança de vida não reflete totalmente a realidade, muitas particularidades regionais são camufladas. Desse modo, temos diversos percentuais de expectativa de vida que oscilam de acordo com cada estado.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ângulo 3"/>
          <p:cNvSpPr>
            <a:spLocks noChangeArrowheads="1"/>
          </p:cNvSpPr>
          <p:nvPr/>
        </p:nvSpPr>
        <p:spPr bwMode="auto">
          <a:xfrm>
            <a:off x="684213" y="333375"/>
            <a:ext cx="64801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/>
              <a:t>            IMUNOSENESCÊNCIA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                 (</a:t>
            </a:r>
            <a:r>
              <a:rPr lang="pt-BR" sz="2000" dirty="0"/>
              <a:t>ENVELHECIMENTO IMUNOLÓGICO</a:t>
            </a:r>
            <a:r>
              <a:rPr lang="pt-BR" dirty="0"/>
              <a:t>)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557338"/>
            <a:ext cx="46799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ângulo 1"/>
          <p:cNvSpPr>
            <a:spLocks noChangeArrowheads="1"/>
          </p:cNvSpPr>
          <p:nvPr/>
        </p:nvSpPr>
        <p:spPr bwMode="auto">
          <a:xfrm>
            <a:off x="250825" y="1844675"/>
            <a:ext cx="8280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lang="pt-BR" sz="2800" b="1">
                <a:solidFill>
                  <a:srgbClr val="00B0F0"/>
                </a:solidFill>
              </a:rPr>
              <a:t>1.Maior suscetibilidade a infecções:</a:t>
            </a:r>
          </a:p>
          <a:p>
            <a:pPr lvl="2">
              <a:lnSpc>
                <a:spcPct val="90000"/>
              </a:lnSpc>
            </a:pPr>
            <a:r>
              <a:rPr lang="pt-BR"/>
              <a:t>Influenza;</a:t>
            </a:r>
          </a:p>
          <a:p>
            <a:pPr lvl="2">
              <a:lnSpc>
                <a:spcPct val="90000"/>
              </a:lnSpc>
            </a:pPr>
            <a:r>
              <a:rPr lang="pt-BR"/>
              <a:t>Herpes Zóster;</a:t>
            </a:r>
          </a:p>
          <a:p>
            <a:pPr lvl="2">
              <a:lnSpc>
                <a:spcPct val="90000"/>
              </a:lnSpc>
            </a:pPr>
            <a:r>
              <a:rPr lang="pt-BR"/>
              <a:t>HIV;</a:t>
            </a:r>
          </a:p>
          <a:p>
            <a:pPr lvl="2">
              <a:lnSpc>
                <a:spcPct val="90000"/>
              </a:lnSpc>
            </a:pPr>
            <a:r>
              <a:rPr lang="pt-BR"/>
              <a:t>Tuberculose pulmonar;</a:t>
            </a:r>
          </a:p>
          <a:p>
            <a:pPr lvl="2">
              <a:lnSpc>
                <a:spcPct val="90000"/>
              </a:lnSpc>
            </a:pPr>
            <a:r>
              <a:rPr lang="pt-BR"/>
              <a:t>Erisipela.</a:t>
            </a:r>
          </a:p>
          <a:p>
            <a:pPr lvl="1">
              <a:lnSpc>
                <a:spcPct val="90000"/>
              </a:lnSpc>
            </a:pPr>
            <a:r>
              <a:rPr lang="pt-BR" sz="2800" b="1">
                <a:solidFill>
                  <a:srgbClr val="00B0F0"/>
                </a:solidFill>
              </a:rPr>
              <a:t>2.Resposta reduzida a vacinações;</a:t>
            </a:r>
          </a:p>
          <a:p>
            <a:pPr lvl="1">
              <a:lnSpc>
                <a:spcPct val="90000"/>
              </a:lnSpc>
            </a:pPr>
            <a:endParaRPr lang="pt-BR" b="1">
              <a:solidFill>
                <a:srgbClr val="FFFF00"/>
              </a:solidFill>
            </a:endParaRPr>
          </a:p>
          <a:p>
            <a:pPr lvl="1"/>
            <a:r>
              <a:rPr lang="pt-BR" sz="2800" b="1">
                <a:solidFill>
                  <a:srgbClr val="00B0F0"/>
                </a:solidFill>
              </a:rPr>
              <a:t>3.Maior prevalência de malignidades:</a:t>
            </a:r>
          </a:p>
          <a:p>
            <a:pPr lvl="2"/>
            <a:r>
              <a:rPr lang="pt-BR"/>
              <a:t>Leucemias;</a:t>
            </a:r>
          </a:p>
          <a:p>
            <a:pPr lvl="2"/>
            <a:r>
              <a:rPr lang="pt-BR"/>
              <a:t>Linfomas.</a:t>
            </a:r>
          </a:p>
        </p:txBody>
      </p:sp>
      <p:sp>
        <p:nvSpPr>
          <p:cNvPr id="37891" name="Retângulo 2"/>
          <p:cNvSpPr>
            <a:spLocks noChangeArrowheads="1"/>
          </p:cNvSpPr>
          <p:nvPr/>
        </p:nvSpPr>
        <p:spPr bwMode="auto">
          <a:xfrm>
            <a:off x="611188" y="620713"/>
            <a:ext cx="3788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/>
              <a:t>IMUNOSENESCENCIA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1"/>
          <p:cNvSpPr>
            <a:spLocks noChangeArrowheads="1"/>
          </p:cNvSpPr>
          <p:nvPr/>
        </p:nvSpPr>
        <p:spPr bwMode="auto">
          <a:xfrm>
            <a:off x="430213" y="1484313"/>
            <a:ext cx="871378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endParaRPr lang="pt-BR" sz="280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endParaRPr lang="pt-BR" sz="280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2800"/>
              <a:t>-Piora do estado mental;</a:t>
            </a:r>
          </a:p>
          <a:p>
            <a:pPr lvl="1">
              <a:lnSpc>
                <a:spcPct val="90000"/>
              </a:lnSpc>
            </a:pPr>
            <a:r>
              <a:rPr lang="pt-BR" sz="2800"/>
              <a:t>-Início ou piora de incontinência fecal/urinária;</a:t>
            </a:r>
          </a:p>
          <a:p>
            <a:pPr lvl="1">
              <a:lnSpc>
                <a:spcPct val="90000"/>
              </a:lnSpc>
            </a:pPr>
            <a:r>
              <a:rPr lang="pt-BR" sz="2800"/>
              <a:t>-Perda de peso ou dificuldade em aumentá-lo;</a:t>
            </a:r>
          </a:p>
          <a:p>
            <a:pPr lvl="1">
              <a:lnSpc>
                <a:spcPct val="90000"/>
              </a:lnSpc>
            </a:pPr>
            <a:r>
              <a:rPr lang="pt-BR" sz="2800"/>
              <a:t>-Astenia;</a:t>
            </a:r>
          </a:p>
          <a:p>
            <a:pPr lvl="1">
              <a:lnSpc>
                <a:spcPct val="90000"/>
              </a:lnSpc>
            </a:pPr>
            <a:r>
              <a:rPr lang="pt-BR" sz="2800"/>
              <a:t>-Quedas;</a:t>
            </a:r>
          </a:p>
          <a:p>
            <a:pPr lvl="1">
              <a:lnSpc>
                <a:spcPct val="90000"/>
              </a:lnSpc>
            </a:pPr>
            <a:r>
              <a:rPr lang="pt-BR" sz="2800"/>
              <a:t>-Pressão arterial instável;</a:t>
            </a:r>
          </a:p>
          <a:p>
            <a:pPr lvl="1">
              <a:lnSpc>
                <a:spcPct val="90000"/>
              </a:lnSpc>
            </a:pPr>
            <a:r>
              <a:rPr lang="pt-BR" sz="2800"/>
              <a:t>-Taquicardia e taquipnéia;</a:t>
            </a:r>
          </a:p>
          <a:p>
            <a:pPr lvl="1">
              <a:lnSpc>
                <a:spcPct val="90000"/>
              </a:lnSpc>
            </a:pPr>
            <a:r>
              <a:rPr lang="pt-BR" sz="2800"/>
              <a:t>-Febre ausente ou desproporcional à gravidade do quadro.</a:t>
            </a:r>
          </a:p>
        </p:txBody>
      </p:sp>
      <p:sp>
        <p:nvSpPr>
          <p:cNvPr id="38915" name="Retângulo 2"/>
          <p:cNvSpPr>
            <a:spLocks noChangeArrowheads="1"/>
          </p:cNvSpPr>
          <p:nvPr/>
        </p:nvSpPr>
        <p:spPr bwMode="auto">
          <a:xfrm>
            <a:off x="323850" y="620713"/>
            <a:ext cx="82804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b="1" dirty="0"/>
              <a:t>MANIFESTAÇÕES ATÍPICAS DE INFECÇÕES EM IDOSOS: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611188" y="304800"/>
            <a:ext cx="8304212" cy="1600200"/>
          </a:xfrm>
        </p:spPr>
        <p:txBody>
          <a:bodyPr/>
          <a:lstStyle/>
          <a:p>
            <a:r>
              <a:rPr lang="pt-BR" sz="3600" smtClean="0"/>
              <a:t>ALTERAÇÕES ENDOCRINOLOGICAS</a:t>
            </a:r>
          </a:p>
        </p:txBody>
      </p:sp>
      <p:pic>
        <p:nvPicPr>
          <p:cNvPr id="39939" name="Picture 3" descr="C:\Users\Antonio Siqueira\Desktop\Medicina\Endocrinologia\Tireóide\Fotos Tireoide\Foto-tireoide-Queda-de-cab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628775"/>
            <a:ext cx="47529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7727950" cy="1600200"/>
          </a:xfrm>
        </p:spPr>
        <p:txBody>
          <a:bodyPr/>
          <a:lstStyle/>
          <a:p>
            <a:r>
              <a:rPr lang="pt-BR" sz="3200" smtClean="0"/>
              <a:t>ALTERAÇÕES ENDOCRINOLÓGICAS </a:t>
            </a:r>
          </a:p>
        </p:txBody>
      </p:sp>
      <p:sp>
        <p:nvSpPr>
          <p:cNvPr id="40963" name="Retângulo 2"/>
          <p:cNvSpPr>
            <a:spLocks noChangeArrowheads="1"/>
          </p:cNvSpPr>
          <p:nvPr/>
        </p:nvSpPr>
        <p:spPr bwMode="auto">
          <a:xfrm>
            <a:off x="539750" y="2060575"/>
            <a:ext cx="8280400" cy="245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/>
              <a:t>-↓ da secreção e níveis séricos de </a:t>
            </a:r>
            <a:r>
              <a:rPr lang="pt-BR" sz="2800" dirty="0" smtClean="0"/>
              <a:t>GH (hormônio do crescimento);</a:t>
            </a:r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-Aumento no cortisol urinário de 24h</a:t>
            </a:r>
          </a:p>
          <a:p>
            <a:pPr lvl="2">
              <a:lnSpc>
                <a:spcPct val="90000"/>
              </a:lnSpc>
            </a:pPr>
            <a:r>
              <a:rPr lang="pt-BR" sz="2800" dirty="0"/>
              <a:t>Maior risco de fraturas;</a:t>
            </a:r>
          </a:p>
          <a:p>
            <a:pPr lvl="2">
              <a:lnSpc>
                <a:spcPct val="90000"/>
              </a:lnSpc>
            </a:pPr>
            <a:endParaRPr lang="pt-BR" dirty="0"/>
          </a:p>
        </p:txBody>
      </p:sp>
      <p:sp>
        <p:nvSpPr>
          <p:cNvPr id="40964" name="Retângulo 4"/>
          <p:cNvSpPr>
            <a:spLocks noChangeArrowheads="1"/>
          </p:cNvSpPr>
          <p:nvPr/>
        </p:nvSpPr>
        <p:spPr bwMode="auto">
          <a:xfrm>
            <a:off x="500034" y="4857760"/>
            <a:ext cx="457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/>
              <a:t>-DM – 2; </a:t>
            </a:r>
          </a:p>
          <a:p>
            <a:endParaRPr lang="pt-BR" sz="2800" dirty="0"/>
          </a:p>
          <a:p>
            <a:r>
              <a:rPr lang="pt-BR" sz="2800" dirty="0"/>
              <a:t>-</a:t>
            </a:r>
            <a:r>
              <a:rPr lang="pt-BR" sz="2800" dirty="0" err="1"/>
              <a:t>Hipotireoidismo</a:t>
            </a:r>
            <a:r>
              <a:rPr lang="pt-BR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44675"/>
            <a:ext cx="36718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844675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tângulo 3"/>
          <p:cNvSpPr>
            <a:spLocks noChangeArrowheads="1"/>
          </p:cNvSpPr>
          <p:nvPr/>
        </p:nvSpPr>
        <p:spPr bwMode="auto">
          <a:xfrm>
            <a:off x="539750" y="476250"/>
            <a:ext cx="3783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/>
              <a:t>ALTERAÇÕES VISUAIS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6477000" cy="1600200"/>
          </a:xfrm>
        </p:spPr>
        <p:txBody>
          <a:bodyPr/>
          <a:lstStyle/>
          <a:p>
            <a:r>
              <a:rPr lang="pt-BR" sz="3200" smtClean="0"/>
              <a:t>ALTERAÇÕES VISUAIS</a:t>
            </a:r>
          </a:p>
        </p:txBody>
      </p:sp>
      <p:sp>
        <p:nvSpPr>
          <p:cNvPr id="43011" name="Retângulo 2"/>
          <p:cNvSpPr>
            <a:spLocks noChangeArrowheads="1"/>
          </p:cNvSpPr>
          <p:nvPr/>
        </p:nvSpPr>
        <p:spPr bwMode="auto">
          <a:xfrm>
            <a:off x="1258888" y="1628775"/>
            <a:ext cx="6337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dirty="0"/>
              <a:t>-</a:t>
            </a:r>
            <a:r>
              <a:rPr lang="pt-BR" sz="3200" dirty="0" err="1"/>
              <a:t>Catarara</a:t>
            </a:r>
            <a:r>
              <a:rPr lang="pt-BR" sz="3200" dirty="0"/>
              <a:t>; </a:t>
            </a:r>
          </a:p>
          <a:p>
            <a:r>
              <a:rPr lang="pt-BR" sz="3200" dirty="0"/>
              <a:t>-Presbiopia; </a:t>
            </a:r>
          </a:p>
          <a:p>
            <a:r>
              <a:rPr lang="pt-BR" sz="3200" dirty="0"/>
              <a:t>-Halo senil; </a:t>
            </a:r>
          </a:p>
          <a:p>
            <a:r>
              <a:rPr lang="pt-BR" sz="3200" dirty="0"/>
              <a:t>-Glaucoma;</a:t>
            </a:r>
          </a:p>
          <a:p>
            <a:r>
              <a:rPr lang="pt-BR" sz="3200" dirty="0"/>
              <a:t>-↓ da visão periférica</a:t>
            </a:r>
          </a:p>
          <a:p>
            <a:r>
              <a:rPr lang="pt-BR" sz="3200" dirty="0"/>
              <a:t>-Ptose;</a:t>
            </a:r>
          </a:p>
          <a:p>
            <a:r>
              <a:rPr lang="pt-BR" sz="3200" dirty="0" smtClean="0"/>
              <a:t>- Pterígio;</a:t>
            </a:r>
            <a:endParaRPr lang="pt-BR" sz="3200" dirty="0"/>
          </a:p>
          <a:p>
            <a:r>
              <a:rPr lang="pt-BR" sz="3200" dirty="0"/>
              <a:t>-Escleras amareladas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897063"/>
            <a:ext cx="476250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tângulo 2"/>
          <p:cNvSpPr>
            <a:spLocks noChangeArrowheads="1"/>
          </p:cNvSpPr>
          <p:nvPr/>
        </p:nvSpPr>
        <p:spPr bwMode="auto">
          <a:xfrm>
            <a:off x="539750" y="476250"/>
            <a:ext cx="42816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/>
              <a:t>ALTERAÇÕES AUDITIVAS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611188" y="0"/>
            <a:ext cx="6477000" cy="1600200"/>
          </a:xfrm>
        </p:spPr>
        <p:txBody>
          <a:bodyPr/>
          <a:lstStyle/>
          <a:p>
            <a:r>
              <a:rPr lang="pt-BR" sz="3200" smtClean="0"/>
              <a:t>ALTERAÇÕES AUDITIVAS</a:t>
            </a:r>
          </a:p>
        </p:txBody>
      </p:sp>
      <p:sp>
        <p:nvSpPr>
          <p:cNvPr id="45059" name="Retângulo 2"/>
          <p:cNvSpPr>
            <a:spLocks noChangeArrowheads="1"/>
          </p:cNvSpPr>
          <p:nvPr/>
        </p:nvSpPr>
        <p:spPr bwMode="auto">
          <a:xfrm>
            <a:off x="611188" y="2060575"/>
            <a:ext cx="77057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dirty="0"/>
              <a:t>-</a:t>
            </a:r>
            <a:r>
              <a:rPr lang="pt-BR" sz="3200" dirty="0" err="1"/>
              <a:t>Hipoacusia</a:t>
            </a:r>
            <a:r>
              <a:rPr lang="pt-BR" sz="3200" dirty="0"/>
              <a:t>;</a:t>
            </a:r>
          </a:p>
          <a:p>
            <a:r>
              <a:rPr lang="pt-BR" sz="3200" dirty="0"/>
              <a:t>-Surdez de condução (rolha de </a:t>
            </a:r>
            <a:r>
              <a:rPr lang="pt-BR" sz="3200" dirty="0" err="1"/>
              <a:t>cerumem</a:t>
            </a:r>
            <a:r>
              <a:rPr lang="pt-BR" sz="3200" dirty="0"/>
              <a:t>); </a:t>
            </a:r>
          </a:p>
          <a:p>
            <a:r>
              <a:rPr lang="pt-BR" sz="3200" dirty="0"/>
              <a:t>-</a:t>
            </a:r>
            <a:r>
              <a:rPr lang="pt-BR" sz="3200" dirty="0" err="1"/>
              <a:t>Labiritinte</a:t>
            </a:r>
            <a:r>
              <a:rPr lang="pt-BR" sz="3200" dirty="0"/>
              <a:t>;</a:t>
            </a:r>
          </a:p>
          <a:p>
            <a:r>
              <a:rPr lang="pt-BR" sz="3200" dirty="0"/>
              <a:t>-Pêlos do trago;</a:t>
            </a:r>
          </a:p>
          <a:p>
            <a:r>
              <a:rPr lang="pt-BR" sz="3200" dirty="0"/>
              <a:t>-Zumbido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6477000" cy="1600200"/>
          </a:xfrm>
        </p:spPr>
        <p:txBody>
          <a:bodyPr/>
          <a:lstStyle/>
          <a:p>
            <a:r>
              <a:rPr lang="pt-BR" sz="3600" smtClean="0">
                <a:latin typeface="Arial" pitchFamily="34" charset="0"/>
              </a:rPr>
              <a:t>TERMORREGULAÇÃO</a:t>
            </a:r>
            <a:r>
              <a:rPr lang="pt-BR" smtClean="0">
                <a:latin typeface="Arial" pitchFamily="34" charset="0"/>
              </a:rPr>
              <a:t/>
            </a:r>
            <a:br>
              <a:rPr lang="pt-BR" smtClean="0">
                <a:latin typeface="Arial" pitchFamily="34" charset="0"/>
              </a:rPr>
            </a:br>
            <a:endParaRPr lang="pt-BR" smtClean="0"/>
          </a:p>
        </p:txBody>
      </p:sp>
      <p:sp>
        <p:nvSpPr>
          <p:cNvPr id="46083" name="Retângulo 2"/>
          <p:cNvSpPr>
            <a:spLocks noChangeArrowheads="1"/>
          </p:cNvSpPr>
          <p:nvPr/>
        </p:nvSpPr>
        <p:spPr bwMode="auto">
          <a:xfrm>
            <a:off x="468313" y="1557338"/>
            <a:ext cx="7416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800">
                <a:latin typeface="Arial" pitchFamily="34" charset="0"/>
              </a:rPr>
              <a:t>Disfunção Hipotalâmica:</a:t>
            </a:r>
          </a:p>
          <a:p>
            <a:pPr>
              <a:spcBef>
                <a:spcPct val="50000"/>
              </a:spcBef>
            </a:pPr>
            <a:r>
              <a:rPr lang="pt-BR">
                <a:latin typeface="Arial" pitchFamily="34" charset="0"/>
              </a:rPr>
              <a:t>       </a:t>
            </a:r>
            <a:r>
              <a:rPr lang="pt-BR" sz="2000">
                <a:latin typeface="Arial" pitchFamily="34" charset="0"/>
              </a:rPr>
              <a:t>Menor potencial pirogênico</a:t>
            </a:r>
          </a:p>
          <a:p>
            <a:pPr>
              <a:spcBef>
                <a:spcPct val="50000"/>
              </a:spcBef>
            </a:pPr>
            <a:r>
              <a:rPr lang="pt-BR" sz="2000">
                <a:latin typeface="Arial" pitchFamily="34" charset="0"/>
              </a:rPr>
              <a:t>        Maior potencial hipotérmico;</a:t>
            </a:r>
          </a:p>
          <a:p>
            <a:pPr>
              <a:spcBef>
                <a:spcPct val="50000"/>
              </a:spcBef>
            </a:pPr>
            <a:endParaRPr lang="pt-BR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800">
                <a:latin typeface="Arial" pitchFamily="34" charset="0"/>
              </a:rPr>
              <a:t>Diminuição da transpiração </a:t>
            </a:r>
            <a:r>
              <a:rPr lang="pt-BR">
                <a:latin typeface="Arial" pitchFamily="34" charset="0"/>
                <a:sym typeface="Wingdings" pitchFamily="2" charset="2"/>
              </a:rPr>
              <a:t> M</a:t>
            </a:r>
            <a:r>
              <a:rPr lang="pt-BR">
                <a:latin typeface="Arial" pitchFamily="34" charset="0"/>
              </a:rPr>
              <a:t>enor tolerância ao calor </a:t>
            </a:r>
            <a:r>
              <a:rPr lang="pt-BR">
                <a:latin typeface="Arial" pitchFamily="34" charset="0"/>
                <a:sym typeface="Wingdings" pitchFamily="2" charset="2"/>
              </a:rPr>
              <a:t> Desidratação.</a:t>
            </a:r>
            <a:endParaRPr lang="pt-BR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4038600" cy="607223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Estados do Centro-Sul do Brasil</a:t>
            </a:r>
          </a:p>
          <a:p>
            <a:r>
              <a:rPr lang="pt-BR" dirty="0" smtClean="0"/>
              <a:t>Rio Grande do Sul: 75 anos</a:t>
            </a:r>
          </a:p>
          <a:p>
            <a:r>
              <a:rPr lang="pt-BR" dirty="0" smtClean="0"/>
              <a:t>Santa Catarina: 75,3 anos</a:t>
            </a:r>
          </a:p>
          <a:p>
            <a:r>
              <a:rPr lang="pt-BR" dirty="0" smtClean="0"/>
              <a:t>Paraná: 74,1 anos</a:t>
            </a:r>
          </a:p>
          <a:p>
            <a:r>
              <a:rPr lang="pt-BR" dirty="0" smtClean="0"/>
              <a:t>São Paulo: 74,2 anos</a:t>
            </a:r>
          </a:p>
          <a:p>
            <a:r>
              <a:rPr lang="pt-BR" dirty="0" smtClean="0"/>
              <a:t>Rio de Janeiro: 73,1 anos</a:t>
            </a:r>
          </a:p>
          <a:p>
            <a:r>
              <a:rPr lang="pt-BR" dirty="0" smtClean="0"/>
              <a:t>Goiás: 71,4 anos</a:t>
            </a:r>
          </a:p>
          <a:p>
            <a:r>
              <a:rPr lang="pt-BR" dirty="0" smtClean="0"/>
              <a:t>Mato Grosso do Sul: 73,8 anos</a:t>
            </a:r>
          </a:p>
          <a:p>
            <a:r>
              <a:rPr lang="pt-BR" dirty="0" smtClean="0"/>
              <a:t>Mato Grosso: 73,1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"Estados do Norte do Brasil</a:t>
            </a:r>
          </a:p>
          <a:p>
            <a:r>
              <a:rPr lang="pt-BR" dirty="0" smtClean="0"/>
              <a:t>Rondônia: 71,2 anos</a:t>
            </a:r>
          </a:p>
          <a:p>
            <a:r>
              <a:rPr lang="pt-BR" dirty="0" smtClean="0"/>
              <a:t>Acre: 71,4 anos</a:t>
            </a:r>
          </a:p>
          <a:p>
            <a:r>
              <a:rPr lang="pt-BR" dirty="0" smtClean="0"/>
              <a:t>Amazonas: 71,6 anos</a:t>
            </a:r>
          </a:p>
          <a:p>
            <a:r>
              <a:rPr lang="pt-BR" dirty="0" smtClean="0"/>
              <a:t>Roraima: 69,9 anos</a:t>
            </a:r>
          </a:p>
          <a:p>
            <a:r>
              <a:rPr lang="pt-BR" dirty="0" smtClean="0"/>
              <a:t>Amapá: 70,4 anos</a:t>
            </a:r>
          </a:p>
          <a:p>
            <a:r>
              <a:rPr lang="pt-BR" dirty="0" smtClean="0"/>
              <a:t>Pará: 72,0 anos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684213" y="304800"/>
            <a:ext cx="8231187" cy="1600200"/>
          </a:xfrm>
        </p:spPr>
        <p:txBody>
          <a:bodyPr/>
          <a:lstStyle/>
          <a:p>
            <a:r>
              <a:rPr lang="pt-BR" sz="3200" smtClean="0"/>
              <a:t>ALTERAÇÕES DA DERME, EPIDERME,</a:t>
            </a:r>
            <a:br>
              <a:rPr lang="pt-BR" sz="3200" smtClean="0"/>
            </a:br>
            <a:r>
              <a:rPr lang="pt-BR" sz="3200" smtClean="0"/>
              <a:t>SUBCUTÂNEO E  ANEXO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844675"/>
            <a:ext cx="55451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448675" cy="1600200"/>
          </a:xfrm>
        </p:spPr>
        <p:txBody>
          <a:bodyPr/>
          <a:lstStyle/>
          <a:p>
            <a:r>
              <a:rPr lang="pt-BR" sz="2800" smtClean="0"/>
              <a:t>ALTERAÇÕES DA DERME, EPIDERME, SUBCUTÂNEO E  ANEXO</a:t>
            </a:r>
          </a:p>
        </p:txBody>
      </p:sp>
      <p:sp>
        <p:nvSpPr>
          <p:cNvPr id="48131" name="Retângulo 2"/>
          <p:cNvSpPr>
            <a:spLocks noChangeArrowheads="1"/>
          </p:cNvSpPr>
          <p:nvPr/>
        </p:nvSpPr>
        <p:spPr bwMode="auto">
          <a:xfrm>
            <a:off x="1116013" y="1844675"/>
            <a:ext cx="4572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/>
              <a:t>-Redução do Turgor;</a:t>
            </a:r>
          </a:p>
          <a:p>
            <a:r>
              <a:rPr lang="pt-BR" sz="3200"/>
              <a:t>-Flacidez;</a:t>
            </a:r>
          </a:p>
          <a:p>
            <a:r>
              <a:rPr lang="pt-BR" sz="3200"/>
              <a:t>-Redução da elasticidade;</a:t>
            </a:r>
          </a:p>
          <a:p>
            <a:r>
              <a:rPr lang="pt-BR" sz="3200"/>
              <a:t>-Rugas;</a:t>
            </a:r>
          </a:p>
          <a:p>
            <a:r>
              <a:rPr lang="pt-BR" sz="3200"/>
              <a:t>-Hiperplasia sebácea</a:t>
            </a:r>
          </a:p>
          <a:p>
            <a:r>
              <a:rPr lang="pt-BR" sz="3200"/>
              <a:t>-Unhas espessadas;</a:t>
            </a:r>
          </a:p>
          <a:p>
            <a:r>
              <a:rPr lang="pt-BR" sz="3200"/>
              <a:t>-Onicomicoses;</a:t>
            </a:r>
          </a:p>
          <a:p>
            <a:r>
              <a:rPr lang="pt-BR" sz="3200"/>
              <a:t>-Manchas senis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6985000" cy="1600200"/>
          </a:xfrm>
        </p:spPr>
        <p:txBody>
          <a:bodyPr/>
          <a:lstStyle/>
          <a:p>
            <a:r>
              <a:rPr lang="pt-BR" sz="3200" smtClean="0"/>
              <a:t>       ALTERAÇÕES GASTROINTESTINAIS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700213"/>
            <a:ext cx="56880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>
          <a:xfrm>
            <a:off x="407988" y="333375"/>
            <a:ext cx="8736012" cy="1600200"/>
          </a:xfrm>
        </p:spPr>
        <p:txBody>
          <a:bodyPr/>
          <a:lstStyle/>
          <a:p>
            <a:r>
              <a:rPr lang="pt-BR" sz="3200" smtClean="0"/>
              <a:t>ALTERAÇÕES GASTROINTESTINAIS</a:t>
            </a:r>
          </a:p>
        </p:txBody>
      </p:sp>
      <p:sp>
        <p:nvSpPr>
          <p:cNvPr id="50179" name="Retângulo 2"/>
          <p:cNvSpPr>
            <a:spLocks noChangeArrowheads="1"/>
          </p:cNvSpPr>
          <p:nvPr/>
        </p:nvSpPr>
        <p:spPr bwMode="auto">
          <a:xfrm>
            <a:off x="1258888" y="2060575"/>
            <a:ext cx="6049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dirty="0"/>
              <a:t>-Constipação;</a:t>
            </a:r>
          </a:p>
          <a:p>
            <a:r>
              <a:rPr lang="pt-BR" sz="3200" dirty="0"/>
              <a:t>-Diarréia; </a:t>
            </a:r>
          </a:p>
          <a:p>
            <a:r>
              <a:rPr lang="pt-BR" sz="3200" dirty="0"/>
              <a:t>-</a:t>
            </a:r>
            <a:r>
              <a:rPr lang="pt-BR" sz="3200" dirty="0" err="1"/>
              <a:t>Colelitíase</a:t>
            </a:r>
            <a:r>
              <a:rPr lang="pt-BR" sz="3200" dirty="0"/>
              <a:t>;</a:t>
            </a:r>
          </a:p>
          <a:p>
            <a:r>
              <a:rPr lang="pt-BR" sz="3200" dirty="0"/>
              <a:t>-</a:t>
            </a:r>
            <a:r>
              <a:rPr lang="pt-BR" sz="3200" dirty="0" err="1" smtClean="0"/>
              <a:t>Xerostomia</a:t>
            </a:r>
            <a:r>
              <a:rPr lang="pt-BR" sz="3200" dirty="0" smtClean="0"/>
              <a:t>/ boca seca;</a:t>
            </a:r>
            <a:endParaRPr lang="pt-BR" sz="3200" dirty="0"/>
          </a:p>
          <a:p>
            <a:r>
              <a:rPr lang="pt-BR" sz="3200" dirty="0"/>
              <a:t>-</a:t>
            </a:r>
            <a:r>
              <a:rPr lang="pt-BR" sz="3200" dirty="0" err="1"/>
              <a:t>Disgafia</a:t>
            </a:r>
            <a:r>
              <a:rPr lang="pt-BR" sz="3200" dirty="0"/>
              <a:t>;</a:t>
            </a:r>
          </a:p>
          <a:p>
            <a:r>
              <a:rPr lang="pt-BR" sz="3200" dirty="0"/>
              <a:t>-Maior intolerância as gorduras.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6477000" cy="1600200"/>
          </a:xfrm>
        </p:spPr>
        <p:txBody>
          <a:bodyPr/>
          <a:lstStyle/>
          <a:p>
            <a:r>
              <a:rPr lang="pt-BR" sz="3200" smtClean="0"/>
              <a:t>        ALTERAÇÕES OSTEOMUSCULAR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2195513" y="1773238"/>
            <a:ext cx="5184775" cy="4392612"/>
          </a:xfrm>
          <a:prstGeom prst="rect">
            <a:avLst/>
          </a:prstGeom>
          <a:solidFill>
            <a:schemeClr val="tx1"/>
          </a:solidFill>
          <a:ln w="28575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8447087" cy="1600200"/>
          </a:xfrm>
        </p:spPr>
        <p:txBody>
          <a:bodyPr/>
          <a:lstStyle/>
          <a:p>
            <a:r>
              <a:rPr lang="pt-BR" sz="3200" smtClean="0"/>
              <a:t>ALTERAÇÕES OSTEOMUSCULAR</a:t>
            </a:r>
          </a:p>
        </p:txBody>
      </p:sp>
      <p:sp>
        <p:nvSpPr>
          <p:cNvPr id="52227" name="Retângulo 2"/>
          <p:cNvSpPr>
            <a:spLocks noChangeArrowheads="1"/>
          </p:cNvSpPr>
          <p:nvPr/>
        </p:nvSpPr>
        <p:spPr bwMode="auto">
          <a:xfrm>
            <a:off x="755650" y="1533525"/>
            <a:ext cx="56880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-</a:t>
            </a:r>
            <a:r>
              <a:rPr lang="pt-BR" sz="3200"/>
              <a:t>Quedas - fraturas;</a:t>
            </a:r>
          </a:p>
          <a:p>
            <a:r>
              <a:rPr lang="pt-BR" sz="3200"/>
              <a:t>-Osteófitos;</a:t>
            </a:r>
          </a:p>
          <a:p>
            <a:r>
              <a:rPr lang="pt-BR" sz="3200"/>
              <a:t>-Esporão calcâneo;</a:t>
            </a:r>
          </a:p>
          <a:p>
            <a:r>
              <a:rPr lang="pt-BR" sz="3200"/>
              <a:t>-Achatamento intervetebral</a:t>
            </a:r>
          </a:p>
          <a:p>
            <a:r>
              <a:rPr lang="pt-BR" sz="3200"/>
              <a:t>-Cifose Torácica (corcunda de viuva);</a:t>
            </a:r>
          </a:p>
          <a:p>
            <a:r>
              <a:rPr lang="pt-BR" sz="3200"/>
              <a:t>-Cervilcalgia;</a:t>
            </a:r>
          </a:p>
          <a:p>
            <a:r>
              <a:rPr lang="pt-BR" sz="3200"/>
              <a:t>-Instabilidade da marcha;</a:t>
            </a:r>
          </a:p>
          <a:p>
            <a:r>
              <a:rPr lang="pt-BR" sz="3200"/>
              <a:t>-Osteoporose  - fraturas; </a:t>
            </a:r>
          </a:p>
          <a:p>
            <a:endParaRPr lang="pt-BR" sz="2800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tângulo 1"/>
          <p:cNvSpPr>
            <a:spLocks noChangeArrowheads="1"/>
          </p:cNvSpPr>
          <p:nvPr/>
        </p:nvSpPr>
        <p:spPr bwMode="auto">
          <a:xfrm>
            <a:off x="1331913" y="1700213"/>
            <a:ext cx="61023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Osteoporose é comum, mas…</a:t>
            </a:r>
          </a:p>
          <a:p>
            <a:pPr lvl="1"/>
            <a:r>
              <a:rPr lang="en-US" sz="3600"/>
              <a:t>-Não dói!</a:t>
            </a:r>
          </a:p>
          <a:p>
            <a:pPr lvl="1"/>
            <a:endParaRPr lang="en-US" sz="3600"/>
          </a:p>
          <a:p>
            <a:r>
              <a:rPr lang="en-US" sz="3600"/>
              <a:t>Osteoartrose é comum.</a:t>
            </a:r>
          </a:p>
          <a:p>
            <a:pPr lvl="1"/>
            <a:r>
              <a:rPr lang="en-US" sz="3600"/>
              <a:t>-Essa dói.</a:t>
            </a:r>
          </a:p>
          <a:p>
            <a:pPr lvl="1"/>
            <a:r>
              <a:rPr lang="en-US" sz="3600"/>
              <a:t>-Causa imobilidade</a:t>
            </a:r>
          </a:p>
          <a:p>
            <a:pPr lvl="1"/>
            <a:r>
              <a:rPr lang="en-US" sz="3600"/>
              <a:t>-Causa de quedas.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/>
            <a:r>
              <a:rPr lang="pt-BR" sz="2800" smtClean="0">
                <a:latin typeface="Arial" pitchFamily="34" charset="0"/>
              </a:rPr>
              <a:t>ANTROPOMETRIA</a:t>
            </a:r>
            <a:br>
              <a:rPr lang="pt-BR" sz="2800" smtClean="0">
                <a:latin typeface="Arial" pitchFamily="34" charset="0"/>
              </a:rPr>
            </a:br>
            <a:endParaRPr lang="pt-BR" smtClean="0"/>
          </a:p>
        </p:txBody>
      </p:sp>
      <p:sp>
        <p:nvSpPr>
          <p:cNvPr id="54275" name="Retângulo 2"/>
          <p:cNvSpPr>
            <a:spLocks noChangeArrowheads="1"/>
          </p:cNvSpPr>
          <p:nvPr/>
        </p:nvSpPr>
        <p:spPr bwMode="auto">
          <a:xfrm>
            <a:off x="971550" y="1989138"/>
            <a:ext cx="5886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buFont typeface="Symbol" pitchFamily="18" charset="2"/>
              <a:buNone/>
            </a:pPr>
            <a:endParaRPr lang="pt-BR" sz="2800" b="1">
              <a:latin typeface="Arial" pitchFamily="34" charset="0"/>
            </a:endParaRPr>
          </a:p>
          <a:p>
            <a:pPr lvl="1">
              <a:lnSpc>
                <a:spcPct val="120000"/>
              </a:lnSpc>
              <a:buFont typeface="Symbol" pitchFamily="18" charset="2"/>
              <a:buChar char="·"/>
            </a:pPr>
            <a:r>
              <a:rPr lang="pt-BR" sz="2800">
                <a:latin typeface="Arial" pitchFamily="34" charset="0"/>
              </a:rPr>
              <a:t>Estatura:</a:t>
            </a:r>
            <a:r>
              <a:rPr lang="pt-BR" sz="2800">
                <a:latin typeface="Arial" pitchFamily="34" charset="0"/>
                <a:sym typeface="Symbol" pitchFamily="18" charset="2"/>
              </a:rPr>
              <a:t>  1 a 1,5 cm/década</a:t>
            </a:r>
          </a:p>
          <a:p>
            <a:pPr lvl="1">
              <a:lnSpc>
                <a:spcPct val="120000"/>
              </a:lnSpc>
            </a:pPr>
            <a:endParaRPr lang="pt-BR" sz="2800">
              <a:latin typeface="Arial" pitchFamily="34" charset="0"/>
              <a:sym typeface="Symbol" pitchFamily="18" charset="2"/>
            </a:endParaRPr>
          </a:p>
          <a:p>
            <a:pPr lvl="1">
              <a:lnSpc>
                <a:spcPct val="120000"/>
              </a:lnSpc>
              <a:buFont typeface="Symbol" pitchFamily="18" charset="2"/>
              <a:buChar char="·"/>
            </a:pPr>
            <a:r>
              <a:rPr lang="pt-BR" sz="2800">
                <a:latin typeface="Arial" pitchFamily="34" charset="0"/>
                <a:sym typeface="Symbol" pitchFamily="18" charset="2"/>
              </a:rPr>
              <a:t>Peso: </a:t>
            </a:r>
            <a:r>
              <a:rPr lang="pt-BR" sz="2800">
                <a:latin typeface="Arial" pitchFamily="34" charset="0"/>
              </a:rPr>
              <a:t> até 70 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8447087" cy="1600200"/>
          </a:xfrm>
        </p:spPr>
        <p:txBody>
          <a:bodyPr/>
          <a:lstStyle/>
          <a:p>
            <a:r>
              <a:rPr lang="pt-BR" sz="3200" smtClean="0">
                <a:latin typeface="Arial" pitchFamily="34" charset="0"/>
              </a:rPr>
              <a:t>ALTERAÇÕES  NUTRICIONAIS</a:t>
            </a:r>
            <a:endParaRPr lang="pt-BR" sz="3200" smtClean="0"/>
          </a:p>
        </p:txBody>
      </p:sp>
      <p:sp>
        <p:nvSpPr>
          <p:cNvPr id="55299" name="Retângulo 2"/>
          <p:cNvSpPr>
            <a:spLocks noChangeArrowheads="1"/>
          </p:cNvSpPr>
          <p:nvPr/>
        </p:nvSpPr>
        <p:spPr bwMode="auto">
          <a:xfrm>
            <a:off x="468313" y="1916113"/>
            <a:ext cx="842327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</a:rPr>
              <a:t>-</a:t>
            </a:r>
            <a:r>
              <a:rPr lang="pt-BR" sz="2400" dirty="0">
                <a:latin typeface="Arial" pitchFamily="34" charset="0"/>
              </a:rPr>
              <a:t>Redução do olfato e paladar;</a:t>
            </a:r>
          </a:p>
          <a:p>
            <a:pPr algn="just">
              <a:spcBef>
                <a:spcPct val="50000"/>
              </a:spcBef>
              <a:buFont typeface="Symbol" pitchFamily="18" charset="2"/>
              <a:buChar char="·"/>
            </a:pPr>
            <a:r>
              <a:rPr lang="pt-BR" sz="2400" dirty="0">
                <a:latin typeface="Arial" pitchFamily="34" charset="0"/>
              </a:rPr>
              <a:t>Redução do metabolismo basal: redução de 100 Kcal por década (</a:t>
            </a:r>
            <a:r>
              <a:rPr lang="pt-BR" sz="2400" b="1" dirty="0">
                <a:latin typeface="Arial" pitchFamily="34" charset="0"/>
                <a:sym typeface="Symbol" pitchFamily="18" charset="2"/>
              </a:rPr>
              <a:t></a:t>
            </a:r>
            <a:r>
              <a:rPr lang="pt-BR" sz="2400" dirty="0">
                <a:latin typeface="Arial" pitchFamily="34" charset="0"/>
              </a:rPr>
              <a:t> massa magra e da atividade física);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</a:pPr>
            <a:r>
              <a:rPr lang="pt-BR" sz="2400" dirty="0">
                <a:latin typeface="Arial" pitchFamily="34" charset="0"/>
              </a:rPr>
              <a:t> Aumento da necessidade </a:t>
            </a:r>
            <a:r>
              <a:rPr lang="pt-BR" sz="2400" dirty="0" err="1" smtClean="0">
                <a:latin typeface="Arial" pitchFamily="34" charset="0"/>
              </a:rPr>
              <a:t>proteica</a:t>
            </a:r>
            <a:r>
              <a:rPr lang="pt-BR" sz="2400" dirty="0">
                <a:latin typeface="Arial" pitchFamily="34" charset="0"/>
              </a:rPr>
              <a:t>: </a:t>
            </a:r>
            <a:r>
              <a:rPr lang="pt-BR" sz="2400" b="1" dirty="0">
                <a:latin typeface="Arial" pitchFamily="34" charset="0"/>
                <a:sym typeface="Symbol" pitchFamily="18" charset="2"/>
              </a:rPr>
              <a:t></a:t>
            </a:r>
            <a:r>
              <a:rPr lang="pt-BR" sz="2400" dirty="0">
                <a:latin typeface="Arial" pitchFamily="34" charset="0"/>
              </a:rPr>
              <a:t> síntese e ingestão;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</a:pPr>
            <a:r>
              <a:rPr lang="pt-BR" sz="2400" dirty="0">
                <a:latin typeface="Arial" pitchFamily="34" charset="0"/>
              </a:rPr>
              <a:t>Redução da absorção de cálcio, </a:t>
            </a:r>
            <a:r>
              <a:rPr lang="pt-BR" sz="2400" dirty="0" err="1">
                <a:latin typeface="Arial" pitchFamily="34" charset="0"/>
              </a:rPr>
              <a:t>Vit</a:t>
            </a:r>
            <a:r>
              <a:rPr lang="pt-BR" sz="2400" dirty="0">
                <a:latin typeface="Arial" pitchFamily="34" charset="0"/>
              </a:rPr>
              <a:t> D;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</a:pPr>
            <a:r>
              <a:rPr lang="pt-BR" sz="2400" dirty="0">
                <a:latin typeface="Arial" pitchFamily="34" charset="0"/>
              </a:rPr>
              <a:t>Deficiência da utilização da vitamina B6;</a:t>
            </a:r>
          </a:p>
          <a:p>
            <a:pPr>
              <a:spcBef>
                <a:spcPct val="50000"/>
              </a:spcBef>
              <a:buFont typeface="Symbol" pitchFamily="18" charset="2"/>
              <a:buChar char="·"/>
            </a:pPr>
            <a:r>
              <a:rPr lang="pt-BR" sz="2400" dirty="0">
                <a:latin typeface="Arial" pitchFamily="34" charset="0"/>
              </a:rPr>
              <a:t> Redução da acidez gástrica</a:t>
            </a:r>
            <a:r>
              <a:rPr lang="pt-BR" dirty="0">
                <a:latin typeface="Arial" pitchFamily="34" charset="0"/>
              </a:rPr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0"/>
            <a:ext cx="56165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755650" y="5805488"/>
            <a:ext cx="7416800" cy="79216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“O importante não é o tempo que se vive, é o que se faz de bom e de grande no tempo que se tem”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Nordeste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Maranhão: 67,6 anos</a:t>
            </a:r>
          </a:p>
          <a:p>
            <a:r>
              <a:rPr lang="pt-BR" dirty="0" smtClean="0"/>
              <a:t>Piauí: 68,9 anos</a:t>
            </a:r>
          </a:p>
          <a:p>
            <a:r>
              <a:rPr lang="pt-BR" dirty="0" smtClean="0"/>
              <a:t>Ceará: 70,3 anos</a:t>
            </a:r>
          </a:p>
          <a:p>
            <a:r>
              <a:rPr lang="pt-BR" dirty="0" smtClean="0"/>
              <a:t>Rio Grande do Norte: 70,4 anos</a:t>
            </a:r>
          </a:p>
          <a:p>
            <a:r>
              <a:rPr lang="pt-BR" dirty="0" smtClean="0"/>
              <a:t>Paraíba: 69,0 anos</a:t>
            </a:r>
          </a:p>
          <a:p>
            <a:r>
              <a:rPr lang="pt-BR" dirty="0" smtClean="0"/>
              <a:t>Pernambuco: 68,3 anos</a:t>
            </a:r>
          </a:p>
          <a:p>
            <a:r>
              <a:rPr lang="pt-BR" dirty="0" smtClean="0"/>
              <a:t>Alagoas: 66,8 anos</a:t>
            </a:r>
          </a:p>
          <a:p>
            <a:r>
              <a:rPr lang="pt-BR" dirty="0" smtClean="0"/>
              <a:t>Sergipe: 70,0 anos.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>
          <a:xfrm>
            <a:off x="539750" y="0"/>
            <a:ext cx="8375650" cy="1600200"/>
          </a:xfrm>
        </p:spPr>
        <p:txBody>
          <a:bodyPr/>
          <a:lstStyle/>
          <a:p>
            <a:r>
              <a:rPr lang="pt-BR" sz="3200" smtClean="0">
                <a:latin typeface="Times New Roman" pitchFamily="18" charset="0"/>
                <a:cs typeface="Times New Roman" pitchFamily="18" charset="0"/>
              </a:rPr>
              <a:t>ENVELHECIMENTO SADIO, COM DIGNIDADE É UM DIREITO DO IDOSO.</a:t>
            </a:r>
          </a:p>
        </p:txBody>
      </p:sp>
      <p:pic>
        <p:nvPicPr>
          <p:cNvPr id="61443" name="Picture 6" descr="sec_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989138"/>
            <a:ext cx="3960812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2" descr="C:\Documents and Settings\Administrador\Desktop\Medicina\Geriatria\fotos idosos\Velha guitarrist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89138"/>
            <a:ext cx="388937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 descr="CIMG05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052513"/>
            <a:ext cx="770413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>
            <a:spLocks noGrp="1"/>
          </p:cNvSpPr>
          <p:nvPr>
            <p:ph type="title"/>
          </p:nvPr>
        </p:nvSpPr>
        <p:spPr>
          <a:xfrm>
            <a:off x="323850" y="0"/>
            <a:ext cx="6477000" cy="1600200"/>
          </a:xfrm>
        </p:spPr>
        <p:txBody>
          <a:bodyPr/>
          <a:lstStyle/>
          <a:p>
            <a:r>
              <a:rPr lang="pt-BR" sz="3200" smtClean="0"/>
              <a:t>SE PRECISAR VOU À GUERRA</a:t>
            </a:r>
          </a:p>
        </p:txBody>
      </p:sp>
      <p:pic>
        <p:nvPicPr>
          <p:cNvPr id="64515" name="Picture 2" descr="C:\Documents and Settings\Administrador\Desktop\Medicina\Geriatria\fotos idosos\velhinha-ao-ata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79216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6477000" cy="1600200"/>
          </a:xfrm>
        </p:spPr>
        <p:txBody>
          <a:bodyPr/>
          <a:lstStyle/>
          <a:p>
            <a:r>
              <a:rPr lang="pt-BR" sz="3200" smtClean="0"/>
              <a:t>IDOSO FRÁGIL</a:t>
            </a:r>
          </a:p>
        </p:txBody>
      </p:sp>
      <p:sp>
        <p:nvSpPr>
          <p:cNvPr id="67588" name="Retângulo 3"/>
          <p:cNvSpPr>
            <a:spLocks noChangeArrowheads="1"/>
          </p:cNvSpPr>
          <p:nvPr/>
        </p:nvSpPr>
        <p:spPr bwMode="auto">
          <a:xfrm>
            <a:off x="468313" y="1700213"/>
            <a:ext cx="82089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pt-BR" sz="2800" b="1" dirty="0"/>
              <a:t>-Idade superior a 85 anos;</a:t>
            </a:r>
          </a:p>
          <a:p>
            <a:pPr marL="457200" indent="-457200">
              <a:defRPr/>
            </a:pPr>
            <a:endParaRPr lang="pt-BR" sz="2800" b="1" dirty="0"/>
          </a:p>
          <a:p>
            <a:pPr>
              <a:defRPr/>
            </a:pPr>
            <a:r>
              <a:rPr lang="pt-BR" sz="2800" b="1" dirty="0"/>
              <a:t>-Três ou mais </a:t>
            </a:r>
            <a:r>
              <a:rPr lang="pt-BR" sz="2800" b="1" dirty="0" err="1"/>
              <a:t>comorbidades</a:t>
            </a:r>
            <a:r>
              <a:rPr lang="pt-BR" sz="2800" b="1" dirty="0"/>
              <a:t>;</a:t>
            </a:r>
          </a:p>
          <a:p>
            <a:pPr>
              <a:defRPr/>
            </a:pPr>
            <a:endParaRPr lang="pt-BR" sz="2800" b="1" dirty="0"/>
          </a:p>
          <a:p>
            <a:pPr>
              <a:defRPr/>
            </a:pPr>
            <a:r>
              <a:rPr lang="pt-BR" sz="2800" b="1" dirty="0"/>
              <a:t>-Dependência em uma ou mais atividades da vida  diária;</a:t>
            </a:r>
          </a:p>
          <a:p>
            <a:pPr>
              <a:defRPr/>
            </a:pPr>
            <a:endParaRPr lang="pt-BR" sz="2800" b="1" dirty="0"/>
          </a:p>
          <a:p>
            <a:pPr>
              <a:defRPr/>
            </a:pPr>
            <a:r>
              <a:rPr lang="pt-BR" sz="2800" b="1" dirty="0"/>
              <a:t>-Uma ou mais síndromes geriátricas </a:t>
            </a:r>
            <a:r>
              <a:rPr lang="pt-BR" sz="1600" b="1" dirty="0"/>
              <a:t>(incontinência; </a:t>
            </a:r>
            <a:r>
              <a:rPr lang="pt-BR" sz="1600" b="1" dirty="0" err="1"/>
              <a:t>imoblidade</a:t>
            </a:r>
            <a:r>
              <a:rPr lang="pt-BR" sz="1600" b="1" dirty="0"/>
              <a:t>; insuficiência vascular; instabilidade postural; </a:t>
            </a:r>
            <a:r>
              <a:rPr lang="pt-BR" sz="1600" b="1" dirty="0" err="1"/>
              <a:t>iatrogenia</a:t>
            </a:r>
            <a:r>
              <a:rPr lang="pt-BR" sz="1600" b="1" dirty="0"/>
              <a:t>)</a:t>
            </a:r>
          </a:p>
          <a:p>
            <a:pPr>
              <a:defRPr/>
            </a:pPr>
            <a:endParaRPr lang="es-ES_tradnl" sz="2000" b="1" dirty="0"/>
          </a:p>
          <a:p>
            <a:pPr>
              <a:defRPr/>
            </a:pPr>
            <a:r>
              <a:rPr lang="es-ES_tradnl" sz="1600" b="1" dirty="0">
                <a:solidFill>
                  <a:srgbClr val="FFFF00"/>
                </a:solidFill>
              </a:rPr>
              <a:t>                                                                         </a:t>
            </a:r>
            <a:r>
              <a:rPr lang="es-ES_tradnl" sz="1600" b="1" dirty="0" err="1"/>
              <a:t>Giglio</a:t>
            </a:r>
            <a:r>
              <a:rPr lang="es-ES_tradnl" sz="1600" b="1" dirty="0"/>
              <a:t> et al. </a:t>
            </a:r>
            <a:r>
              <a:rPr lang="es-ES_tradnl" sz="1600" b="1" i="1" dirty="0" err="1"/>
              <a:t>Rev</a:t>
            </a:r>
            <a:r>
              <a:rPr lang="es-ES_tradnl" sz="1600" b="1" i="1" dirty="0"/>
              <a:t> </a:t>
            </a:r>
            <a:r>
              <a:rPr lang="es-ES_tradnl" sz="1600" b="1" i="1" dirty="0" err="1"/>
              <a:t>Bras</a:t>
            </a:r>
            <a:r>
              <a:rPr lang="es-ES_tradnl" sz="1600" b="1" i="1" dirty="0"/>
              <a:t> </a:t>
            </a:r>
            <a:r>
              <a:rPr lang="es-ES_tradnl" sz="1600" b="1" i="1" dirty="0" err="1"/>
              <a:t>Clín</a:t>
            </a:r>
            <a:r>
              <a:rPr lang="es-ES_tradnl" sz="1600" b="1" i="1" dirty="0"/>
              <a:t> Ter</a:t>
            </a:r>
            <a:r>
              <a:rPr lang="es-ES_tradnl" sz="1600" b="1" dirty="0"/>
              <a:t> 2002; 28(3): 129.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title"/>
          </p:nvPr>
        </p:nvSpPr>
        <p:spPr>
          <a:xfrm>
            <a:off x="539750" y="304800"/>
            <a:ext cx="8375650" cy="1600200"/>
          </a:xfrm>
        </p:spPr>
        <p:txBody>
          <a:bodyPr/>
          <a:lstStyle/>
          <a:p>
            <a:pPr algn="ctr"/>
            <a:r>
              <a:rPr lang="pt-BR" sz="3200" smtClean="0"/>
              <a:t>ATIVIDADES BÁSICAS DE VIDA DIÁRIA </a:t>
            </a:r>
            <a:br>
              <a:rPr lang="pt-BR" sz="3200" smtClean="0"/>
            </a:br>
            <a:r>
              <a:rPr lang="pt-BR" sz="3200" smtClean="0"/>
              <a:t>(AVDs)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051050" y="1916113"/>
            <a:ext cx="5184775" cy="41767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pt-BR" sz="28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BANHAR-SE</a:t>
            </a:r>
          </a:p>
          <a:p>
            <a:pPr algn="ctr">
              <a:defRPr/>
            </a:pPr>
            <a:r>
              <a:rPr lang="pt-BR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VESTIR-SE</a:t>
            </a:r>
          </a:p>
          <a:p>
            <a:pPr algn="ctr">
              <a:defRPr/>
            </a:pPr>
            <a:r>
              <a:rPr lang="pt-BR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TRANFERIR-SE</a:t>
            </a:r>
          </a:p>
          <a:p>
            <a:pPr algn="ctr">
              <a:defRPr/>
            </a:pPr>
            <a:r>
              <a:rPr lang="pt-BR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IR AO TOALETE</a:t>
            </a:r>
          </a:p>
          <a:p>
            <a:pPr algn="ctr">
              <a:defRPr/>
            </a:pPr>
            <a:r>
              <a:rPr lang="pt-BR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CONTINÊNCIA</a:t>
            </a:r>
          </a:p>
          <a:p>
            <a:pPr algn="ctr">
              <a:defRPr/>
            </a:pPr>
            <a:r>
              <a:rPr lang="pt-BR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ALIMENTAR-SE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>
          <a:xfrm>
            <a:off x="755650" y="304800"/>
            <a:ext cx="8159750" cy="1600200"/>
          </a:xfrm>
        </p:spPr>
        <p:txBody>
          <a:bodyPr/>
          <a:lstStyle/>
          <a:p>
            <a:pPr algn="ctr"/>
            <a:r>
              <a:rPr lang="pt-BR" sz="3200" smtClean="0"/>
              <a:t>ATIVIDADES INSTRUMENTAIS DE VIDA DIÁRIA      (AIVDs)</a:t>
            </a:r>
          </a:p>
        </p:txBody>
      </p:sp>
      <p:sp>
        <p:nvSpPr>
          <p:cNvPr id="4" name="Fluxograma: Fita perfurada 3"/>
          <p:cNvSpPr/>
          <p:nvPr/>
        </p:nvSpPr>
        <p:spPr>
          <a:xfrm>
            <a:off x="1187450" y="1844675"/>
            <a:ext cx="7345363" cy="4679950"/>
          </a:xfrm>
          <a:prstGeom prst="flowChartPunchedTape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USAR O TELEFONE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FAZER COMPRAS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PREPARAR A COMIDA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CUIDADOS DA CASA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LAVAR ROUPA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TRANSPORTE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MEDICAMENTOS</a:t>
            </a:r>
          </a:p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FINANÇAS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32775" cy="1600200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FATORES QUE CONTRIBUEM  PARA O AUMENTO DA LONGEVIDADE: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7" name="Seta para a direita 6"/>
          <p:cNvSpPr/>
          <p:nvPr/>
        </p:nvSpPr>
        <p:spPr>
          <a:xfrm>
            <a:off x="684213" y="1196975"/>
            <a:ext cx="7488237" cy="244792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pt-BR" sz="2800" dirty="0">
                <a:solidFill>
                  <a:schemeClr val="tx1"/>
                </a:solidFill>
              </a:rPr>
              <a:t>Melhoria nutricional,condições sanitárias, avanços </a:t>
            </a:r>
            <a:r>
              <a:rPr lang="pt-BR" sz="2800" dirty="0" err="1">
                <a:solidFill>
                  <a:schemeClr val="tx1"/>
                </a:solidFill>
              </a:rPr>
              <a:t>tecnologicos</a:t>
            </a:r>
            <a:r>
              <a:rPr lang="pt-BR" sz="280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pt-BR" sz="2800" dirty="0">
                <a:solidFill>
                  <a:schemeClr val="tx1"/>
                </a:solidFill>
              </a:rPr>
              <a:t>Planejamento familiar;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Seta para a esquerda 7"/>
          <p:cNvSpPr/>
          <p:nvPr/>
        </p:nvSpPr>
        <p:spPr>
          <a:xfrm>
            <a:off x="684213" y="3644900"/>
            <a:ext cx="7416800" cy="27368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buFontTx/>
              <a:buChar char="-"/>
              <a:defRPr/>
            </a:pPr>
            <a:endParaRPr lang="pt-B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pt-BR" sz="2800" dirty="0">
                <a:solidFill>
                  <a:schemeClr val="tx1"/>
                </a:solidFill>
              </a:rPr>
              <a:t>Diminuição da fecundidade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pt-BR" sz="2800" dirty="0">
                <a:solidFill>
                  <a:schemeClr val="tx1"/>
                </a:solidFill>
              </a:rPr>
              <a:t>Avanços médicos com acesso a assistência para todas as pessoas;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pt-BR" sz="2800" dirty="0">
                <a:solidFill>
                  <a:schemeClr val="tx1"/>
                </a:solidFill>
              </a:rPr>
              <a:t>Vacinas, etc.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214438"/>
            <a:ext cx="7620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8447087" cy="1600200"/>
          </a:xfrm>
        </p:spPr>
        <p:txBody>
          <a:bodyPr/>
          <a:lstStyle/>
          <a:p>
            <a:r>
              <a:rPr lang="pt-BR" sz="2800" smtClean="0"/>
              <a:t>FATORES PARA UM  ENVELHECIMENTO PRECOCE: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sp>
        <p:nvSpPr>
          <p:cNvPr id="70659" name="Retângulo 2"/>
          <p:cNvSpPr>
            <a:spLocks noChangeArrowheads="1"/>
          </p:cNvSpPr>
          <p:nvPr/>
        </p:nvSpPr>
        <p:spPr bwMode="auto">
          <a:xfrm>
            <a:off x="827088" y="1700213"/>
            <a:ext cx="65532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 sz="3200"/>
              <a:t>-Perda do poder aquisitivo;</a:t>
            </a:r>
          </a:p>
          <a:p>
            <a:pPr>
              <a:lnSpc>
                <a:spcPct val="90000"/>
              </a:lnSpc>
            </a:pPr>
            <a:r>
              <a:rPr lang="pt-BR" sz="3200"/>
              <a:t>-Aposentadoria irrisória;</a:t>
            </a:r>
          </a:p>
          <a:p>
            <a:pPr>
              <a:lnSpc>
                <a:spcPct val="90000"/>
              </a:lnSpc>
            </a:pPr>
            <a:r>
              <a:rPr lang="pt-BR" sz="3200"/>
              <a:t>-Pobreza;</a:t>
            </a:r>
          </a:p>
          <a:p>
            <a:pPr>
              <a:lnSpc>
                <a:spcPct val="90000"/>
              </a:lnSpc>
            </a:pPr>
            <a:r>
              <a:rPr lang="pt-BR" sz="3200"/>
              <a:t>-Coabitação com outras gerações;</a:t>
            </a:r>
          </a:p>
          <a:p>
            <a:pPr>
              <a:lnSpc>
                <a:spcPct val="90000"/>
              </a:lnSpc>
            </a:pPr>
            <a:r>
              <a:rPr lang="pt-BR" sz="3200"/>
              <a:t>-Desestruturação da família;</a:t>
            </a:r>
          </a:p>
          <a:p>
            <a:pPr>
              <a:lnSpc>
                <a:spcPct val="90000"/>
              </a:lnSpc>
            </a:pPr>
            <a:r>
              <a:rPr lang="pt-BR" sz="3200"/>
              <a:t>-Múltiplas afecções concomitantes;</a:t>
            </a:r>
          </a:p>
          <a:p>
            <a:pPr>
              <a:lnSpc>
                <a:spcPct val="90000"/>
              </a:lnSpc>
            </a:pPr>
            <a:r>
              <a:rPr lang="pt-BR" sz="3200"/>
              <a:t>-Violência urbana;</a:t>
            </a:r>
          </a:p>
          <a:p>
            <a:pPr>
              <a:lnSpc>
                <a:spcPct val="90000"/>
              </a:lnSpc>
            </a:pPr>
            <a:r>
              <a:rPr lang="pt-BR" sz="3200"/>
              <a:t>-Viuvez</a:t>
            </a:r>
          </a:p>
          <a:p>
            <a:pPr>
              <a:lnSpc>
                <a:spcPct val="90000"/>
              </a:lnSpc>
            </a:pPr>
            <a:r>
              <a:rPr lang="pt-BR" sz="3200"/>
              <a:t>-Tabagismo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412875"/>
            <a:ext cx="53292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tângulo 4"/>
          <p:cNvSpPr>
            <a:spLocks noChangeArrowheads="1"/>
          </p:cNvSpPr>
          <p:nvPr/>
        </p:nvSpPr>
        <p:spPr bwMode="auto">
          <a:xfrm>
            <a:off x="2627313" y="333375"/>
            <a:ext cx="3462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/>
              <a:t>T A B A G I S M 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"Esses dados refletem a desigualdade existente entre áreas mais desenvolvidas econômica e industrialmente e as menos desenvolvidas. Por isso, estados do Centro-Sul (desenvolvidos) apresentam números mais elevados que estados das regiões Norte e Nordeste (menos desenvolvidos).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76250"/>
            <a:ext cx="6786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tângulo 2"/>
          <p:cNvSpPr>
            <a:spLocks noChangeArrowheads="1"/>
          </p:cNvSpPr>
          <p:nvPr/>
        </p:nvSpPr>
        <p:spPr bwMode="auto">
          <a:xfrm>
            <a:off x="1403350" y="5157788"/>
            <a:ext cx="66960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/>
              <a:t>QUANDO A GENTE GOSTA É CLARO QUE A  GENTE CUIDA”... </a:t>
            </a:r>
          </a:p>
          <a:p>
            <a:pPr>
              <a:buFont typeface="Wingdings" pitchFamily="2" charset="2"/>
              <a:buNone/>
            </a:pPr>
            <a:r>
              <a:rPr lang="pt-BR" dirty="0"/>
              <a:t>                                                                       </a:t>
            </a:r>
            <a:r>
              <a:rPr lang="pt-BR" sz="1600" dirty="0"/>
              <a:t>(PENINHA))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Administrador\Desktop\Violencia com Idosos\Com amor do seu idos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52513"/>
            <a:ext cx="800258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tângulo 1"/>
          <p:cNvSpPr>
            <a:spLocks noChangeArrowheads="1"/>
          </p:cNvSpPr>
          <p:nvPr/>
        </p:nvSpPr>
        <p:spPr bwMode="auto">
          <a:xfrm>
            <a:off x="611188" y="549275"/>
            <a:ext cx="777716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3200" b="1" dirty="0"/>
          </a:p>
          <a:p>
            <a:r>
              <a:rPr lang="pt-BR" sz="3200" b="1" dirty="0"/>
              <a:t>APOSENTADORIA </a:t>
            </a:r>
          </a:p>
          <a:p>
            <a:r>
              <a:rPr lang="pt-BR" sz="2800" b="1" dirty="0"/>
              <a:t>Caracterizada pela saída do trabalho, pela entrada na vida doméstica e pela passagem de um mundo de poder, para um mundo em que o poder está nas mãos de outros.</a:t>
            </a:r>
            <a:r>
              <a:rPr lang="pt-BR" sz="4000" b="1" dirty="0"/>
              <a:t> </a:t>
            </a:r>
          </a:p>
          <a:p>
            <a:endParaRPr lang="pt-BR" sz="2800" b="1" dirty="0"/>
          </a:p>
          <a:p>
            <a:endParaRPr lang="pt-BR" sz="2800" b="1" dirty="0"/>
          </a:p>
        </p:txBody>
      </p:sp>
      <p:sp>
        <p:nvSpPr>
          <p:cNvPr id="74755" name="Retângulo 2"/>
          <p:cNvSpPr>
            <a:spLocks noChangeArrowheads="1"/>
          </p:cNvSpPr>
          <p:nvPr/>
        </p:nvSpPr>
        <p:spPr bwMode="auto">
          <a:xfrm>
            <a:off x="611188" y="3644900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/>
              <a:t>APOSENTADO</a:t>
            </a:r>
          </a:p>
          <a:p>
            <a:r>
              <a:rPr lang="pt-BR" sz="3600" b="1" dirty="0"/>
              <a:t>A</a:t>
            </a:r>
            <a:r>
              <a:rPr lang="pt-BR" sz="2400" b="1" dirty="0"/>
              <a:t>lguém obrigado a garantir não apenas o próprio sustento como também o de seus dependentes (papel ativo e importante junto à família).</a:t>
            </a:r>
            <a:r>
              <a:rPr lang="pt-BR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tângulo 1"/>
          <p:cNvSpPr>
            <a:spLocks noChangeArrowheads="1"/>
          </p:cNvSpPr>
          <p:nvPr/>
        </p:nvSpPr>
        <p:spPr bwMode="auto">
          <a:xfrm>
            <a:off x="611188" y="1844675"/>
            <a:ext cx="8137525" cy="31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sz="3200" b="1" dirty="0"/>
              <a:t>COM A APOSENTADORIA SURGEM MEDOS: </a:t>
            </a:r>
          </a:p>
          <a:p>
            <a:pPr>
              <a:lnSpc>
                <a:spcPct val="90000"/>
              </a:lnSpc>
            </a:pPr>
            <a:endParaRPr lang="pt-BR" dirty="0"/>
          </a:p>
          <a:p>
            <a:pPr>
              <a:lnSpc>
                <a:spcPct val="90000"/>
              </a:lnSpc>
            </a:pPr>
            <a:r>
              <a:rPr lang="pt-BR" sz="2800" dirty="0"/>
              <a:t>-Doença;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-Transformação física; 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-Insegurança econômica; 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-Perda gradual de parentes e amigos; 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-Isolamento e da solidão;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-Morte.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tângulo 1"/>
          <p:cNvSpPr>
            <a:spLocks noChangeArrowheads="1"/>
          </p:cNvSpPr>
          <p:nvPr/>
        </p:nvSpPr>
        <p:spPr bwMode="auto">
          <a:xfrm>
            <a:off x="539750" y="1268413"/>
            <a:ext cx="799306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/>
              <a:t>CAUSAS DE ISOLAMENTO DE IDOSOS NA  SOCIEDADE:</a:t>
            </a:r>
          </a:p>
          <a:p>
            <a:endParaRPr lang="pt-BR" dirty="0"/>
          </a:p>
          <a:p>
            <a:pPr>
              <a:buFontTx/>
              <a:buChar char="•"/>
            </a:pPr>
            <a:r>
              <a:rPr lang="pt-BR" sz="2800" dirty="0"/>
              <a:t>Analfabetismo;</a:t>
            </a:r>
          </a:p>
          <a:p>
            <a:pPr>
              <a:buFontTx/>
              <a:buChar char="•"/>
            </a:pPr>
            <a:r>
              <a:rPr lang="pt-BR" sz="2800" dirty="0"/>
              <a:t>Filhos voltam e colocam o velho no quarto dos fundos;</a:t>
            </a:r>
          </a:p>
          <a:p>
            <a:pPr>
              <a:buFontTx/>
              <a:buChar char="•"/>
            </a:pPr>
            <a:r>
              <a:rPr lang="pt-BR" sz="2800" dirty="0"/>
              <a:t>Não deixam o velho conversar;</a:t>
            </a:r>
          </a:p>
          <a:p>
            <a:pPr>
              <a:buFontTx/>
              <a:buChar char="•"/>
            </a:pPr>
            <a:r>
              <a:rPr lang="pt-BR" sz="2800" dirty="0"/>
              <a:t>Caixas eletrônicas (várias senhas);</a:t>
            </a:r>
          </a:p>
          <a:p>
            <a:pPr>
              <a:buFontTx/>
              <a:buChar char="•"/>
            </a:pPr>
            <a:r>
              <a:rPr lang="pt-BR" sz="2800" dirty="0"/>
              <a:t>Moram sozinhos;</a:t>
            </a:r>
          </a:p>
          <a:p>
            <a:pPr>
              <a:buFontTx/>
              <a:buChar char="•"/>
            </a:pPr>
            <a:r>
              <a:rPr lang="pt-BR" sz="2800" dirty="0"/>
              <a:t>Cegos, surdos;</a:t>
            </a:r>
          </a:p>
          <a:p>
            <a:pPr>
              <a:buFontTx/>
              <a:buChar char="•"/>
            </a:pPr>
            <a:r>
              <a:rPr lang="pt-BR" sz="2800" dirty="0"/>
              <a:t>Amputados, não deambulam.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tângulo 1"/>
          <p:cNvSpPr>
            <a:spLocks noChangeArrowheads="1"/>
          </p:cNvSpPr>
          <p:nvPr/>
        </p:nvSpPr>
        <p:spPr bwMode="auto">
          <a:xfrm>
            <a:off x="1187450" y="2028825"/>
            <a:ext cx="73453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Britannic Bold" pitchFamily="34" charset="0"/>
              </a:rPr>
              <a:t>O </a:t>
            </a:r>
            <a:r>
              <a:rPr lang="en-US" sz="3200" dirty="0" err="1">
                <a:latin typeface="Britannic Bold" pitchFamily="34" charset="0"/>
              </a:rPr>
              <a:t>mundo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está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envelhecendo</a:t>
            </a:r>
            <a:r>
              <a:rPr lang="en-US" sz="3200" dirty="0">
                <a:latin typeface="Britannic Bold" pitchFamily="34" charset="0"/>
              </a:rPr>
              <a:t>.</a:t>
            </a:r>
            <a:br>
              <a:rPr lang="en-US" sz="3200" dirty="0">
                <a:latin typeface="Britannic Bold" pitchFamily="34" charset="0"/>
              </a:rPr>
            </a:br>
            <a:r>
              <a:rPr lang="en-US" sz="3200" dirty="0">
                <a:latin typeface="Britannic Bold" pitchFamily="34" charset="0"/>
              </a:rPr>
              <a:t>“A </a:t>
            </a:r>
            <a:r>
              <a:rPr lang="en-US" sz="3200" dirty="0" err="1">
                <a:latin typeface="Britannic Bold" pitchFamily="34" charset="0"/>
              </a:rPr>
              <a:t>vida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está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deixando</a:t>
            </a:r>
            <a:r>
              <a:rPr lang="en-US" sz="3200" dirty="0">
                <a:latin typeface="Britannic Bold" pitchFamily="34" charset="0"/>
              </a:rPr>
              <a:t> de se </a:t>
            </a:r>
            <a:r>
              <a:rPr lang="en-US" sz="3200" dirty="0" err="1">
                <a:latin typeface="Britannic Bold" pitchFamily="34" charset="0"/>
              </a:rPr>
              <a:t>parecer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uma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breve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corrida</a:t>
            </a:r>
            <a:r>
              <a:rPr lang="en-US" sz="3200" dirty="0">
                <a:latin typeface="Britannic Bold" pitchFamily="34" charset="0"/>
              </a:rPr>
              <a:t>, </a:t>
            </a:r>
            <a:r>
              <a:rPr lang="en-US" sz="3200" dirty="0" err="1">
                <a:latin typeface="Britannic Bold" pitchFamily="34" charset="0"/>
              </a:rPr>
              <a:t>para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tornar</a:t>
            </a:r>
            <a:r>
              <a:rPr lang="en-US" sz="3200" dirty="0">
                <a:latin typeface="Britannic Bold" pitchFamily="34" charset="0"/>
              </a:rPr>
              <a:t>-se </a:t>
            </a:r>
            <a:r>
              <a:rPr lang="en-US" sz="3200" dirty="0" err="1">
                <a:latin typeface="Britannic Bold" pitchFamily="34" charset="0"/>
              </a:rPr>
              <a:t>mais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parecida</a:t>
            </a:r>
            <a:r>
              <a:rPr lang="en-US" sz="3200" dirty="0">
                <a:latin typeface="Britannic Bold" pitchFamily="34" charset="0"/>
              </a:rPr>
              <a:t> com </a:t>
            </a:r>
            <a:r>
              <a:rPr lang="en-US" sz="3200" dirty="0" err="1">
                <a:latin typeface="Britannic Bold" pitchFamily="34" charset="0"/>
              </a:rPr>
              <a:t>uma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maratona</a:t>
            </a:r>
            <a:r>
              <a:rPr lang="en-US" sz="3200" dirty="0">
                <a:latin typeface="Britannic Bold" pitchFamily="34" charset="0"/>
              </a:rPr>
              <a:t>.”</a:t>
            </a:r>
            <a:r>
              <a:rPr lang="en-US" dirty="0">
                <a:latin typeface="Britannic Bold" pitchFamily="34" charset="0"/>
              </a:rPr>
              <a:t/>
            </a:r>
            <a:br>
              <a:rPr lang="en-US" dirty="0">
                <a:latin typeface="Britannic Bold" pitchFamily="34" charset="0"/>
              </a:rPr>
            </a:br>
            <a:r>
              <a:rPr lang="en-US" sz="2800" dirty="0">
                <a:latin typeface="Britannic Bold" pitchFamily="34" charset="0"/>
              </a:rPr>
              <a:t>					 Kofi Anan </a:t>
            </a:r>
            <a:endParaRPr lang="pt-BR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ítulo 1"/>
          <p:cNvSpPr>
            <a:spLocks noGrp="1"/>
          </p:cNvSpPr>
          <p:nvPr>
            <p:ph type="title"/>
          </p:nvPr>
        </p:nvSpPr>
        <p:spPr>
          <a:xfrm>
            <a:off x="539750" y="0"/>
            <a:ext cx="8304213" cy="1600200"/>
          </a:xfrm>
        </p:spPr>
        <p:txBody>
          <a:bodyPr/>
          <a:lstStyle/>
          <a:p>
            <a:r>
              <a:rPr lang="pt-BR" sz="3200" dirty="0" smtClean="0"/>
              <a:t>COMO ENVELHECER COM QUALIDADE</a:t>
            </a:r>
          </a:p>
        </p:txBody>
      </p:sp>
      <p:sp>
        <p:nvSpPr>
          <p:cNvPr id="79875" name="Retângulo 2"/>
          <p:cNvSpPr>
            <a:spLocks noChangeArrowheads="1"/>
          </p:cNvSpPr>
          <p:nvPr/>
        </p:nvSpPr>
        <p:spPr bwMode="auto">
          <a:xfrm>
            <a:off x="468313" y="1700213"/>
            <a:ext cx="7920037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pt-BR" sz="1800" b="1"/>
          </a:p>
          <a:p>
            <a:pPr>
              <a:lnSpc>
                <a:spcPct val="80000"/>
              </a:lnSpc>
            </a:pPr>
            <a:r>
              <a:rPr lang="pt-BR" sz="2800" b="1"/>
              <a:t>1-Visite o Geriatra pelo menos  duas vezes ao ano;</a:t>
            </a:r>
          </a:p>
          <a:p>
            <a:pPr>
              <a:lnSpc>
                <a:spcPct val="80000"/>
              </a:lnSpc>
            </a:pPr>
            <a:r>
              <a:rPr lang="pt-BR" sz="2800" b="1"/>
              <a:t> </a:t>
            </a:r>
          </a:p>
          <a:p>
            <a:pPr>
              <a:lnSpc>
                <a:spcPct val="80000"/>
              </a:lnSpc>
            </a:pPr>
            <a:r>
              <a:rPr lang="pt-BR" sz="2800" b="1"/>
              <a:t>2-Manter o peso normal;</a:t>
            </a:r>
          </a:p>
          <a:p>
            <a:pPr>
              <a:lnSpc>
                <a:spcPct val="80000"/>
              </a:lnSpc>
            </a:pPr>
            <a:endParaRPr lang="pt-BR" sz="2800" b="1"/>
          </a:p>
          <a:p>
            <a:pPr>
              <a:lnSpc>
                <a:spcPct val="80000"/>
              </a:lnSpc>
            </a:pPr>
            <a:r>
              <a:rPr lang="pt-BR" sz="2800" b="1"/>
              <a:t>3-Beber bastante água;</a:t>
            </a:r>
          </a:p>
          <a:p>
            <a:pPr>
              <a:lnSpc>
                <a:spcPct val="80000"/>
              </a:lnSpc>
            </a:pPr>
            <a:endParaRPr lang="pt-BR" sz="2800" b="1"/>
          </a:p>
          <a:p>
            <a:pPr>
              <a:lnSpc>
                <a:spcPct val="80000"/>
              </a:lnSpc>
            </a:pPr>
            <a:r>
              <a:rPr lang="pt-BR" sz="2800" b="1"/>
              <a:t>4-Reduzir o consumo de sal; </a:t>
            </a:r>
          </a:p>
          <a:p>
            <a:pPr>
              <a:lnSpc>
                <a:spcPct val="80000"/>
              </a:lnSpc>
            </a:pPr>
            <a:endParaRPr lang="pt-BR" sz="2800" b="1"/>
          </a:p>
          <a:p>
            <a:pPr>
              <a:lnSpc>
                <a:spcPct val="80000"/>
              </a:lnSpc>
            </a:pPr>
            <a:r>
              <a:rPr lang="pt-BR" sz="2800" b="1"/>
              <a:t>5-Comer frutas e verduras com freqüência; </a:t>
            </a:r>
          </a:p>
          <a:p>
            <a:pPr>
              <a:lnSpc>
                <a:spcPct val="80000"/>
              </a:lnSpc>
            </a:pPr>
            <a:r>
              <a:rPr lang="pt-BR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title"/>
          </p:nvPr>
        </p:nvSpPr>
        <p:spPr>
          <a:xfrm>
            <a:off x="611188" y="0"/>
            <a:ext cx="8232775" cy="1600200"/>
          </a:xfrm>
        </p:spPr>
        <p:txBody>
          <a:bodyPr/>
          <a:lstStyle/>
          <a:p>
            <a:r>
              <a:rPr lang="pt-BR" sz="3200" dirty="0" smtClean="0"/>
              <a:t>COMO ENVELHECER COM QUALIDADE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539750" y="1628775"/>
            <a:ext cx="7848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3200" b="1"/>
              <a:t>6-Não aos alimentos gordurosos;</a:t>
            </a:r>
          </a:p>
          <a:p>
            <a:pPr>
              <a:lnSpc>
                <a:spcPct val="80000"/>
              </a:lnSpc>
            </a:pPr>
            <a:endParaRPr lang="pt-BR" sz="3200" b="1"/>
          </a:p>
          <a:p>
            <a:pPr>
              <a:lnSpc>
                <a:spcPct val="80000"/>
              </a:lnSpc>
            </a:pPr>
            <a:r>
              <a:rPr lang="pt-BR" sz="3200" b="1"/>
              <a:t>7-Aumentar o consumo de fibras; </a:t>
            </a:r>
          </a:p>
          <a:p>
            <a:pPr>
              <a:lnSpc>
                <a:spcPct val="80000"/>
              </a:lnSpc>
            </a:pPr>
            <a:endParaRPr lang="pt-BR" sz="3200" b="1"/>
          </a:p>
          <a:p>
            <a:pPr>
              <a:lnSpc>
                <a:spcPct val="80000"/>
              </a:lnSpc>
            </a:pPr>
            <a:r>
              <a:rPr lang="pt-BR" sz="3200" b="1"/>
              <a:t>8-Procurar manter a tranqüilidade; </a:t>
            </a:r>
          </a:p>
          <a:p>
            <a:pPr>
              <a:lnSpc>
                <a:spcPct val="80000"/>
              </a:lnSpc>
            </a:pPr>
            <a:endParaRPr lang="pt-BR" sz="3200" b="1"/>
          </a:p>
          <a:p>
            <a:pPr>
              <a:lnSpc>
                <a:spcPct val="80000"/>
              </a:lnSpc>
            </a:pPr>
            <a:r>
              <a:rPr lang="pt-BR" sz="3200" b="1"/>
              <a:t>9-Faça um bom relaxamento sempre que possível;</a:t>
            </a:r>
          </a:p>
          <a:p>
            <a:pPr>
              <a:lnSpc>
                <a:spcPct val="80000"/>
              </a:lnSpc>
            </a:pPr>
            <a:endParaRPr lang="pt-BR" sz="3200" b="1"/>
          </a:p>
          <a:p>
            <a:pPr>
              <a:lnSpc>
                <a:spcPct val="80000"/>
              </a:lnSpc>
            </a:pPr>
            <a:r>
              <a:rPr lang="pt-BR" sz="3200" b="1"/>
              <a:t>10-Atividades físicas regulares / alongamento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Documents and Settings\Administrador\Desktop\Medicina\Geriatria\fotos idosos\vovo aquece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549275"/>
            <a:ext cx="47148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tângulo 19"/>
          <p:cNvSpPr>
            <a:spLocks noChangeArrowheads="1"/>
          </p:cNvSpPr>
          <p:nvPr/>
        </p:nvSpPr>
        <p:spPr bwMode="auto">
          <a:xfrm>
            <a:off x="611188" y="260350"/>
            <a:ext cx="62960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/>
              <a:t>    OS 5 GRANDES “Is” DA GERIATRIA</a:t>
            </a:r>
          </a:p>
        </p:txBody>
      </p:sp>
      <p:sp>
        <p:nvSpPr>
          <p:cNvPr id="21" name="Elipse 20"/>
          <p:cNvSpPr/>
          <p:nvPr/>
        </p:nvSpPr>
        <p:spPr>
          <a:xfrm>
            <a:off x="0" y="1341438"/>
            <a:ext cx="3168650" cy="18716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 err="1">
                <a:solidFill>
                  <a:schemeClr val="tx1"/>
                </a:solidFill>
              </a:rPr>
              <a:t>Imobiliade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79388" y="4365625"/>
            <a:ext cx="3529012" cy="2016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</a:rPr>
              <a:t>Incontinência</a:t>
            </a:r>
          </a:p>
        </p:txBody>
      </p:sp>
      <p:sp>
        <p:nvSpPr>
          <p:cNvPr id="23" name="Elipse 22"/>
          <p:cNvSpPr/>
          <p:nvPr/>
        </p:nvSpPr>
        <p:spPr>
          <a:xfrm>
            <a:off x="2987675" y="2420938"/>
            <a:ext cx="3529013" cy="216058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 err="1">
                <a:solidFill>
                  <a:schemeClr val="tx1"/>
                </a:solidFill>
              </a:rPr>
              <a:t>Iatrogenia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6011863" y="1268413"/>
            <a:ext cx="3132137" cy="172878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dirty="0">
                <a:solidFill>
                  <a:schemeClr val="tx1"/>
                </a:solidFill>
              </a:rPr>
              <a:t>Insuficiência Cognitiva</a:t>
            </a:r>
          </a:p>
        </p:txBody>
      </p:sp>
      <p:sp>
        <p:nvSpPr>
          <p:cNvPr id="25" name="Elipse 24"/>
          <p:cNvSpPr/>
          <p:nvPr/>
        </p:nvSpPr>
        <p:spPr>
          <a:xfrm>
            <a:off x="5508625" y="4508500"/>
            <a:ext cx="3384550" cy="1917700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>
                <a:solidFill>
                  <a:schemeClr val="tx1"/>
                </a:solidFill>
              </a:rPr>
              <a:t>Instabilidade e Quedas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Paramos aqui</a:t>
            </a:r>
            <a:endParaRPr lang="pt-BR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ítulo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6477000" cy="1600200"/>
          </a:xfrm>
        </p:spPr>
        <p:txBody>
          <a:bodyPr/>
          <a:lstStyle/>
          <a:p>
            <a:r>
              <a:rPr lang="pt-BR" sz="3600" smtClean="0"/>
              <a:t>      OS “3 Ds” DA GERIATRIA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sp>
        <p:nvSpPr>
          <p:cNvPr id="4" name="Forma livre 3"/>
          <p:cNvSpPr/>
          <p:nvPr/>
        </p:nvSpPr>
        <p:spPr>
          <a:xfrm>
            <a:off x="3059113" y="1773238"/>
            <a:ext cx="2736850" cy="792162"/>
          </a:xfrm>
          <a:custGeom>
            <a:avLst/>
            <a:gdLst>
              <a:gd name="connsiteX0" fmla="*/ 0 w 3168352"/>
              <a:gd name="connsiteY0" fmla="*/ 0 h 1204712"/>
              <a:gd name="connsiteX1" fmla="*/ 2565996 w 3168352"/>
              <a:gd name="connsiteY1" fmla="*/ 0 h 1204712"/>
              <a:gd name="connsiteX2" fmla="*/ 3168352 w 3168352"/>
              <a:gd name="connsiteY2" fmla="*/ 602356 h 1204712"/>
              <a:gd name="connsiteX3" fmla="*/ 2565996 w 3168352"/>
              <a:gd name="connsiteY3" fmla="*/ 1204712 h 1204712"/>
              <a:gd name="connsiteX4" fmla="*/ 0 w 3168352"/>
              <a:gd name="connsiteY4" fmla="*/ 1204712 h 1204712"/>
              <a:gd name="connsiteX5" fmla="*/ 0 w 3168352"/>
              <a:gd name="connsiteY5" fmla="*/ 0 h 120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8352" h="1204712">
                <a:moveTo>
                  <a:pt x="0" y="0"/>
                </a:moveTo>
                <a:lnTo>
                  <a:pt x="2565996" y="0"/>
                </a:lnTo>
                <a:lnTo>
                  <a:pt x="3168352" y="602356"/>
                </a:lnTo>
                <a:lnTo>
                  <a:pt x="2565996" y="1204712"/>
                </a:lnTo>
                <a:lnTo>
                  <a:pt x="0" y="12047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800" b="1" dirty="0" err="1">
                <a:latin typeface="Arial Rounded MT Bold" pitchFamily="34" charset="0"/>
              </a:rPr>
              <a:t>Delirium</a:t>
            </a:r>
            <a:endParaRPr lang="pt-BR" sz="2800" b="1" dirty="0">
              <a:latin typeface="Arial Rounded MT Bold" pitchFamily="34" charset="0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2195513" y="5157788"/>
            <a:ext cx="4535487" cy="1008062"/>
          </a:xfrm>
          <a:prstGeom prst="homePlate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000" b="1" dirty="0">
                <a:solidFill>
                  <a:schemeClr val="tx1"/>
                </a:solidFill>
                <a:latin typeface="Arial Rounded MT Bold" pitchFamily="34" charset="0"/>
              </a:rPr>
              <a:t>Demência</a:t>
            </a:r>
          </a:p>
        </p:txBody>
      </p:sp>
      <p:sp>
        <p:nvSpPr>
          <p:cNvPr id="12" name="Pentágono 11"/>
          <p:cNvSpPr/>
          <p:nvPr/>
        </p:nvSpPr>
        <p:spPr>
          <a:xfrm>
            <a:off x="1357290" y="3429000"/>
            <a:ext cx="3671888" cy="935037"/>
          </a:xfrm>
          <a:prstGeom prst="homePlat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>
                <a:solidFill>
                  <a:schemeClr val="tx1"/>
                </a:solidFill>
                <a:latin typeface="Arial Rounded MT Bold" pitchFamily="34" charset="0"/>
              </a:rPr>
              <a:t>Depressão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A:\Sem título-7.jpg"/>
          <p:cNvPicPr>
            <a:picLocks noChangeAspect="1" noChangeArrowheads="1"/>
          </p:cNvPicPr>
          <p:nvPr/>
        </p:nvPicPr>
        <p:blipFill>
          <a:blip r:embed="rId2"/>
          <a:srcRect t="8301"/>
          <a:stretch>
            <a:fillRect/>
          </a:stretch>
        </p:blipFill>
        <p:spPr bwMode="auto">
          <a:xfrm>
            <a:off x="5219700" y="1844675"/>
            <a:ext cx="36004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539750" y="1916113"/>
            <a:ext cx="3924300" cy="37560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-Prescrição consciente;</a:t>
            </a:r>
          </a:p>
          <a:p>
            <a:pPr>
              <a:spcBef>
                <a:spcPct val="50000"/>
              </a:spcBef>
              <a:buClr>
                <a:srgbClr val="FFFF00"/>
              </a:buClr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-Início e término;</a:t>
            </a:r>
          </a:p>
          <a:p>
            <a:pPr>
              <a:spcBef>
                <a:spcPct val="50000"/>
              </a:spcBef>
              <a:buClr>
                <a:srgbClr val="FFFF00"/>
              </a:buClr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-Respeito à orientação;</a:t>
            </a:r>
          </a:p>
          <a:p>
            <a:pPr>
              <a:spcBef>
                <a:spcPct val="50000"/>
              </a:spcBef>
              <a:buClr>
                <a:srgbClr val="FFFF00"/>
              </a:buClr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-Uso x abuso;</a:t>
            </a:r>
          </a:p>
          <a:p>
            <a:pPr>
              <a:spcBef>
                <a:spcPct val="50000"/>
              </a:spcBef>
              <a:buClr>
                <a:srgbClr val="FFFF00"/>
              </a:buClr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-Auto-medicação;</a:t>
            </a:r>
          </a:p>
          <a:p>
            <a:pPr>
              <a:spcBef>
                <a:spcPct val="50000"/>
              </a:spcBef>
              <a:buClr>
                <a:srgbClr val="FFFF00"/>
              </a:buClr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-Efeitos “mágicos”.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750" y="404813"/>
            <a:ext cx="83534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USO RACIONAL DOS MEDICAMENTOS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tângulo 1"/>
          <p:cNvSpPr>
            <a:spLocks noChangeArrowheads="1"/>
          </p:cNvSpPr>
          <p:nvPr/>
        </p:nvSpPr>
        <p:spPr bwMode="auto">
          <a:xfrm>
            <a:off x="611188" y="4795838"/>
            <a:ext cx="82819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latin typeface="Constantia" pitchFamily="18" charset="0"/>
              </a:rPr>
              <a:t>“</a:t>
            </a:r>
            <a:r>
              <a:rPr lang="pt-BR" sz="3200" b="1" dirty="0">
                <a:cs typeface="Times New Roman" pitchFamily="18" charset="0"/>
              </a:rPr>
              <a:t>A velhice não é mais a fase da decadência, de solidão, tristeza e do abandono, é agora a fase das realizações pessoais. Para isso é necessário ter saúde e disposição.”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6976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73437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tângulo 2"/>
          <p:cNvSpPr>
            <a:spLocks noChangeArrowheads="1"/>
          </p:cNvSpPr>
          <p:nvPr/>
        </p:nvSpPr>
        <p:spPr bwMode="auto">
          <a:xfrm>
            <a:off x="684213" y="5732463"/>
            <a:ext cx="68164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/>
              <a:t>A VELHICE É O CAMINHO DE TODOS.....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Documents and Settings\Proprietário\Meus documentos\Minhas imagens\veneza por do s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84963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23850" y="5084763"/>
            <a:ext cx="84248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“O envelhecer pode ser uma linda experiência, para a qual nos preparamos durante toda a vida.”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875" y="4357700"/>
            <a:ext cx="3000375" cy="17517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6598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EQUIPE</a:t>
            </a:r>
            <a:r>
              <a:rPr sz="4400" spc="-45" dirty="0"/>
              <a:t> </a:t>
            </a:r>
            <a:r>
              <a:rPr sz="4400" spc="-25" dirty="0"/>
              <a:t>MULTIPROFISSIONAL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607642"/>
            <a:ext cx="740537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5093335" algn="l"/>
              </a:tabLst>
            </a:pPr>
            <a:r>
              <a:rPr sz="3200" spc="-35" dirty="0">
                <a:latin typeface="Calibri"/>
                <a:cs typeface="Calibri"/>
              </a:rPr>
              <a:t>Para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ajudar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paciente</a:t>
            </a:r>
            <a:r>
              <a:rPr sz="3200" dirty="0">
                <a:latin typeface="Calibri"/>
                <a:cs typeface="Calibri"/>
              </a:rPr>
              <a:t> a </a:t>
            </a:r>
            <a:r>
              <a:rPr sz="3200" spc="-5" dirty="0">
                <a:latin typeface="Calibri"/>
                <a:cs typeface="Calibri"/>
              </a:rPr>
              <a:t>adaptar-se</a:t>
            </a:r>
            <a:r>
              <a:rPr sz="3200" dirty="0">
                <a:latin typeface="Calibri"/>
                <a:cs typeface="Calibri"/>
              </a:rPr>
              <a:t> as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mudanças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vida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impostas	</a:t>
            </a:r>
            <a:r>
              <a:rPr sz="3200" spc="-5" dirty="0">
                <a:latin typeface="Calibri"/>
                <a:cs typeface="Calibri"/>
              </a:rPr>
              <a:t>pela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doença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promover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25" dirty="0">
                <a:latin typeface="Calibri"/>
                <a:cs typeface="Calibri"/>
              </a:rPr>
              <a:t>reflexão </a:t>
            </a:r>
            <a:r>
              <a:rPr sz="3200" spc="-5" dirty="0">
                <a:latin typeface="Calibri"/>
                <a:cs typeface="Calibri"/>
              </a:rPr>
              <a:t>necessária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para</a:t>
            </a:r>
            <a:r>
              <a:rPr sz="3200" dirty="0">
                <a:latin typeface="Calibri"/>
                <a:cs typeface="Calibri"/>
              </a:rPr>
              <a:t> o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enfrentamento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desta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condição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nova...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1750" y="5286387"/>
            <a:ext cx="1143635" cy="36957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175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Calibri"/>
                <a:cs typeface="Calibri"/>
              </a:rPr>
              <a:t>Médico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712" y="4352975"/>
            <a:ext cx="1438275" cy="3790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619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285"/>
              </a:spcBef>
            </a:pPr>
            <a:r>
              <a:rPr sz="1800" spc="-10" dirty="0">
                <a:latin typeface="Calibri"/>
                <a:cs typeface="Calibri"/>
              </a:rPr>
              <a:t>Enfermeiro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1750" y="5929338"/>
            <a:ext cx="1143635" cy="36957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175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Psicologia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474" y="5929338"/>
            <a:ext cx="1786255" cy="36957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175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Assistente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1750" y="4571987"/>
            <a:ext cx="2000250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4F81B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Fonoaudiologia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4750" y="4071988"/>
            <a:ext cx="1643380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Fisioterapia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6000" y="4000487"/>
            <a:ext cx="1143635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Calibri"/>
                <a:cs typeface="Calibri"/>
              </a:rPr>
              <a:t>Nutrição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0500" y="5072113"/>
            <a:ext cx="1143635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4F81B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Calibri"/>
                <a:cs typeface="Calibri"/>
              </a:rPr>
              <a:t>Capelão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0500" y="5643575"/>
            <a:ext cx="1500505" cy="646430"/>
          </a:xfrm>
          <a:prstGeom prst="rect">
            <a:avLst/>
          </a:prstGeom>
          <a:solidFill>
            <a:srgbClr val="FFFFFF"/>
          </a:solidFill>
          <a:ln w="9525">
            <a:solidFill>
              <a:srgbClr val="4F81B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75895" marR="168910" indent="109220">
              <a:lnSpc>
                <a:spcPct val="100000"/>
              </a:lnSpc>
              <a:spcBef>
                <a:spcPts val="250"/>
              </a:spcBef>
            </a:pPr>
            <a:r>
              <a:rPr sz="1800" spc="-25" dirty="0">
                <a:latin typeface="Calibri"/>
                <a:cs typeface="Calibri"/>
              </a:rPr>
              <a:t>Terapeuta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pac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474" y="5000637"/>
            <a:ext cx="1786255" cy="64643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1750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250"/>
              </a:spcBef>
            </a:pPr>
            <a:r>
              <a:rPr sz="1800" spc="-30" dirty="0">
                <a:latin typeface="Calibri"/>
                <a:cs typeface="Calibri"/>
              </a:rPr>
              <a:t>Técnico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enfermagem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2168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</a:t>
            </a:r>
            <a:r>
              <a:rPr sz="4400" spc="-80" dirty="0"/>
              <a:t> </a:t>
            </a:r>
            <a:r>
              <a:rPr sz="4400" spc="-10" dirty="0"/>
              <a:t>MORTE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04087" y="1920621"/>
            <a:ext cx="7208520" cy="33991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4450" marR="206375" indent="-32384">
              <a:lnSpc>
                <a:spcPct val="80000"/>
              </a:lnSpc>
              <a:spcBef>
                <a:spcPts val="745"/>
              </a:spcBef>
            </a:pPr>
            <a:r>
              <a:rPr sz="2700" spc="-10" dirty="0">
                <a:latin typeface="Calibri"/>
                <a:cs typeface="Calibri"/>
              </a:rPr>
              <a:t>“Morrer pertence </a:t>
            </a:r>
            <a:r>
              <a:rPr sz="2700" dirty="0">
                <a:latin typeface="Calibri"/>
                <a:cs typeface="Calibri"/>
              </a:rPr>
              <a:t>à vida, assim </a:t>
            </a:r>
            <a:r>
              <a:rPr sz="2700" spc="-10" dirty="0">
                <a:latin typeface="Calibri"/>
                <a:cs typeface="Calibri"/>
              </a:rPr>
              <a:t>como </a:t>
            </a:r>
            <a:r>
              <a:rPr sz="2700" spc="-45" dirty="0">
                <a:latin typeface="Calibri"/>
                <a:cs typeface="Calibri"/>
              </a:rPr>
              <a:t>nascer. </a:t>
            </a:r>
            <a:r>
              <a:rPr sz="2700" spc="-35" dirty="0">
                <a:latin typeface="Calibri"/>
                <a:cs typeface="Calibri"/>
              </a:rPr>
              <a:t>Para 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andar, </a:t>
            </a:r>
            <a:r>
              <a:rPr sz="2700" spc="-15" dirty="0">
                <a:latin typeface="Calibri"/>
                <a:cs typeface="Calibri"/>
              </a:rPr>
              <a:t>primeiro levantamos </a:t>
            </a:r>
            <a:r>
              <a:rPr sz="2700" dirty="0">
                <a:latin typeface="Calibri"/>
                <a:cs typeface="Calibri"/>
              </a:rPr>
              <a:t>o </a:t>
            </a:r>
            <a:r>
              <a:rPr sz="2700" spc="-5" dirty="0">
                <a:latin typeface="Calibri"/>
                <a:cs typeface="Calibri"/>
              </a:rPr>
              <a:t>pé </a:t>
            </a:r>
            <a:r>
              <a:rPr sz="2700" dirty="0">
                <a:latin typeface="Calibri"/>
                <a:cs typeface="Calibri"/>
              </a:rPr>
              <a:t>e, </a:t>
            </a:r>
            <a:r>
              <a:rPr sz="2700" spc="-5" dirty="0">
                <a:latin typeface="Calibri"/>
                <a:cs typeface="Calibri"/>
              </a:rPr>
              <a:t>depois, </a:t>
            </a:r>
            <a:r>
              <a:rPr sz="2700" dirty="0">
                <a:latin typeface="Calibri"/>
                <a:cs typeface="Calibri"/>
              </a:rPr>
              <a:t>o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baixamos </a:t>
            </a:r>
            <a:r>
              <a:rPr sz="2700" dirty="0">
                <a:latin typeface="Calibri"/>
                <a:cs typeface="Calibri"/>
              </a:rPr>
              <a:t>ao chão </a:t>
            </a:r>
            <a:r>
              <a:rPr sz="2700" spc="-5" dirty="0">
                <a:latin typeface="Calibri"/>
                <a:cs typeface="Calibri"/>
              </a:rPr>
              <a:t>(...) </a:t>
            </a:r>
            <a:r>
              <a:rPr sz="2700" dirty="0">
                <a:latin typeface="Calibri"/>
                <a:cs typeface="Calibri"/>
              </a:rPr>
              <a:t>Algum </a:t>
            </a:r>
            <a:r>
              <a:rPr sz="2700" spc="-5" dirty="0">
                <a:latin typeface="Calibri"/>
                <a:cs typeface="Calibri"/>
              </a:rPr>
              <a:t>dia </a:t>
            </a:r>
            <a:r>
              <a:rPr sz="2700" spc="-10" dirty="0">
                <a:latin typeface="Calibri"/>
                <a:cs typeface="Calibri"/>
              </a:rPr>
              <a:t>saberemos </a:t>
            </a:r>
            <a:r>
              <a:rPr sz="2700" spc="-5" dirty="0">
                <a:latin typeface="Calibri"/>
                <a:cs typeface="Calibri"/>
              </a:rPr>
              <a:t>que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morte </a:t>
            </a:r>
            <a:r>
              <a:rPr sz="2700" spc="-5" dirty="0">
                <a:latin typeface="Calibri"/>
                <a:cs typeface="Calibri"/>
              </a:rPr>
              <a:t>não pode </a:t>
            </a:r>
            <a:r>
              <a:rPr sz="2700" spc="-15" dirty="0">
                <a:latin typeface="Calibri"/>
                <a:cs typeface="Calibri"/>
              </a:rPr>
              <a:t>roubar </a:t>
            </a:r>
            <a:r>
              <a:rPr sz="2700" spc="-5" dirty="0">
                <a:latin typeface="Calibri"/>
                <a:cs typeface="Calibri"/>
              </a:rPr>
              <a:t>nada do que nossa </a:t>
            </a:r>
            <a:r>
              <a:rPr sz="2700" dirty="0">
                <a:latin typeface="Calibri"/>
                <a:cs typeface="Calibri"/>
              </a:rPr>
              <a:t>alma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tiver </a:t>
            </a:r>
            <a:r>
              <a:rPr sz="2700" spc="-20" dirty="0">
                <a:latin typeface="Calibri"/>
                <a:cs typeface="Calibri"/>
              </a:rPr>
              <a:t>conquistado,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porque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suas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conquistas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</a:t>
            </a:r>
            <a:endParaRPr sz="2700">
              <a:latin typeface="Calibri"/>
              <a:cs typeface="Calibri"/>
            </a:endParaRPr>
          </a:p>
          <a:p>
            <a:pPr marL="44450">
              <a:lnSpc>
                <a:spcPts val="2590"/>
              </a:lnSpc>
            </a:pPr>
            <a:r>
              <a:rPr sz="2700" spc="-5" dirty="0">
                <a:latin typeface="Calibri"/>
                <a:cs typeface="Calibri"/>
              </a:rPr>
              <a:t>identificam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com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5" dirty="0">
                <a:latin typeface="Calibri"/>
                <a:cs typeface="Calibri"/>
              </a:rPr>
              <a:t> própria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vida”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libri"/>
              <a:cs typeface="Calibri"/>
            </a:endParaRPr>
          </a:p>
          <a:p>
            <a:pPr marL="4175125">
              <a:lnSpc>
                <a:spcPct val="100000"/>
              </a:lnSpc>
            </a:pPr>
            <a:r>
              <a:rPr sz="2700" b="1" spc="-10" dirty="0">
                <a:latin typeface="Calibri"/>
                <a:cs typeface="Calibri"/>
              </a:rPr>
              <a:t>Rabindranath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45" dirty="0">
                <a:latin typeface="Calibri"/>
                <a:cs typeface="Calibri"/>
              </a:rPr>
              <a:t>Tagore</a:t>
            </a:r>
            <a:endParaRPr sz="27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714"/>
              </a:spcBef>
            </a:pPr>
            <a:r>
              <a:rPr sz="1800" spc="-5" dirty="0">
                <a:latin typeface="Calibri"/>
                <a:cs typeface="Calibri"/>
              </a:rPr>
              <a:t>(1861-1941)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EM</a:t>
            </a:r>
            <a:r>
              <a:rPr spc="-20" dirty="0"/>
              <a:t> </a:t>
            </a:r>
            <a:r>
              <a:rPr spc="-5" dirty="0"/>
              <a:t>QUE</a:t>
            </a:r>
            <a:r>
              <a:rPr spc="-10" dirty="0"/>
              <a:t> </a:t>
            </a:r>
            <a:r>
              <a:rPr spc="-20" dirty="0"/>
              <a:t>MOMENTO</a:t>
            </a:r>
            <a:r>
              <a:rPr dirty="0"/>
              <a:t> </a:t>
            </a:r>
            <a:r>
              <a:rPr spc="-5" dirty="0"/>
              <a:t>INICIAR O </a:t>
            </a:r>
            <a:r>
              <a:rPr spc="-890" dirty="0"/>
              <a:t> </a:t>
            </a:r>
            <a:r>
              <a:rPr spc="-15" dirty="0"/>
              <a:t>CUIDADO</a:t>
            </a:r>
            <a:r>
              <a:rPr spc="-5" dirty="0"/>
              <a:t> </a:t>
            </a:r>
            <a:r>
              <a:rPr spc="-80" dirty="0"/>
              <a:t>PALIATIVO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59636" y="1932292"/>
            <a:ext cx="6652259" cy="4194810"/>
            <a:chOff x="1259636" y="1932292"/>
            <a:chExt cx="6652259" cy="4194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9636" y="2022119"/>
              <a:ext cx="6652006" cy="41045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73810" y="1932292"/>
              <a:ext cx="6480810" cy="3783329"/>
            </a:xfrm>
            <a:custGeom>
              <a:avLst/>
              <a:gdLst/>
              <a:ahLst/>
              <a:cxnLst/>
              <a:rect l="l" t="t" r="r" b="b"/>
              <a:pathLst>
                <a:path w="6480809" h="3783329">
                  <a:moveTo>
                    <a:pt x="4012501" y="3211220"/>
                  </a:moveTo>
                  <a:lnTo>
                    <a:pt x="3226689" y="3211220"/>
                  </a:lnTo>
                  <a:lnTo>
                    <a:pt x="3226689" y="3782720"/>
                  </a:lnTo>
                  <a:lnTo>
                    <a:pt x="4012501" y="3782720"/>
                  </a:lnTo>
                  <a:lnTo>
                    <a:pt x="4012501" y="3211220"/>
                  </a:lnTo>
                  <a:close/>
                </a:path>
                <a:path w="6480809" h="3783329">
                  <a:moveTo>
                    <a:pt x="6480683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6480683" y="369328"/>
                  </a:lnTo>
                  <a:lnTo>
                    <a:pt x="6480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00499" y="5143512"/>
              <a:ext cx="786130" cy="714375"/>
            </a:xfrm>
            <a:custGeom>
              <a:avLst/>
              <a:gdLst/>
              <a:ahLst/>
              <a:cxnLst/>
              <a:rect l="l" t="t" r="r" b="b"/>
              <a:pathLst>
                <a:path w="786129" h="714375">
                  <a:moveTo>
                    <a:pt x="0" y="714375"/>
                  </a:moveTo>
                  <a:lnTo>
                    <a:pt x="785812" y="714375"/>
                  </a:lnTo>
                  <a:lnTo>
                    <a:pt x="785812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43250" y="5715012"/>
            <a:ext cx="2786380" cy="36957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31750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CUIDADOS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PALIATIVOS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2618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PRINC</a:t>
            </a:r>
            <a:r>
              <a:rPr sz="4400" spc="-15" dirty="0"/>
              <a:t>Í</a:t>
            </a:r>
            <a:r>
              <a:rPr sz="4400" dirty="0"/>
              <a:t>PIOS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703"/>
            <a:ext cx="7942580" cy="441579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Controlar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sintomas</a:t>
            </a:r>
            <a:endParaRPr sz="3200">
              <a:latin typeface="Calibri"/>
              <a:cs typeface="Calibri"/>
            </a:endParaRPr>
          </a:p>
          <a:p>
            <a:pPr marL="355600" marR="111125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Afirmar</a:t>
            </a:r>
            <a:r>
              <a:rPr sz="3200" dirty="0">
                <a:latin typeface="Calibri"/>
                <a:cs typeface="Calibri"/>
              </a:rPr>
              <a:t> 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vida e </a:t>
            </a:r>
            <a:r>
              <a:rPr sz="3200" spc="-15" dirty="0">
                <a:latin typeface="Calibri"/>
                <a:cs typeface="Calibri"/>
              </a:rPr>
              <a:t>considerar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morte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um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processo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natural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Não</a:t>
            </a:r>
            <a:r>
              <a:rPr sz="3200" spc="-10" dirty="0">
                <a:latin typeface="Calibri"/>
                <a:cs typeface="Calibri"/>
              </a:rPr>
              <a:t> acelerar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adiar 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morte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Integrar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aspectos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psicológicos, </a:t>
            </a:r>
            <a:r>
              <a:rPr sz="3200" spc="-5" dirty="0">
                <a:latin typeface="Calibri"/>
                <a:cs typeface="Calibri"/>
              </a:rPr>
              <a:t>espirituais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sociais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cuidado</a:t>
            </a:r>
            <a:endParaRPr sz="3200">
              <a:latin typeface="Calibri"/>
              <a:cs typeface="Calibri"/>
            </a:endParaRPr>
          </a:p>
          <a:p>
            <a:pPr marL="355600" marR="20574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Oferecer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um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sistema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capaz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 dar </a:t>
            </a:r>
            <a:r>
              <a:rPr sz="3200" dirty="0">
                <a:latin typeface="Calibri"/>
                <a:cs typeface="Calibri"/>
              </a:rPr>
              <a:t>vida </a:t>
            </a:r>
            <a:r>
              <a:rPr sz="3200" spc="-5" dirty="0">
                <a:latin typeface="Calibri"/>
                <a:cs typeface="Calibri"/>
              </a:rPr>
              <a:t>digna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enfermo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15" dirty="0">
                <a:latin typeface="Calibri"/>
                <a:cs typeface="Calibri"/>
              </a:rPr>
              <a:t>familiares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expectativa_de_vida_no_brasil_chega_a_78_8_anos_em_2020_25_nov_20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85728"/>
            <a:ext cx="6786610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 </a:t>
            </a:r>
            <a:r>
              <a:rPr spc="-10" dirty="0"/>
              <a:t>TRABALHO </a:t>
            </a:r>
            <a:r>
              <a:rPr spc="-20" dirty="0"/>
              <a:t>COMEÇA </a:t>
            </a:r>
            <a:r>
              <a:rPr spc="-15" dirty="0"/>
              <a:t>COM </a:t>
            </a:r>
            <a:r>
              <a:rPr spc="-5" dirty="0"/>
              <a:t>A </a:t>
            </a:r>
            <a:r>
              <a:rPr spc="-890" dirty="0"/>
              <a:t> </a:t>
            </a:r>
            <a:r>
              <a:rPr spc="-15" dirty="0"/>
              <a:t>COMUNICAÇÃO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16425" y="2130425"/>
            <a:ext cx="3084830" cy="3084830"/>
            <a:chOff x="4416425" y="2130425"/>
            <a:chExt cx="3084830" cy="3084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500" y="2857500"/>
              <a:ext cx="2357501" cy="235750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29125" y="2143125"/>
              <a:ext cx="1285875" cy="786130"/>
            </a:xfrm>
            <a:custGeom>
              <a:avLst/>
              <a:gdLst/>
              <a:ahLst/>
              <a:cxnLst/>
              <a:rect l="l" t="t" r="r" b="b"/>
              <a:pathLst>
                <a:path w="1285875" h="786130">
                  <a:moveTo>
                    <a:pt x="643001" y="0"/>
                  </a:moveTo>
                  <a:lnTo>
                    <a:pt x="584478" y="1605"/>
                  </a:lnTo>
                  <a:lnTo>
                    <a:pt x="527428" y="6329"/>
                  </a:lnTo>
                  <a:lnTo>
                    <a:pt x="472075" y="14034"/>
                  </a:lnTo>
                  <a:lnTo>
                    <a:pt x="418648" y="24579"/>
                  </a:lnTo>
                  <a:lnTo>
                    <a:pt x="367373" y="37828"/>
                  </a:lnTo>
                  <a:lnTo>
                    <a:pt x="318478" y="53641"/>
                  </a:lnTo>
                  <a:lnTo>
                    <a:pt x="272189" y="71879"/>
                  </a:lnTo>
                  <a:lnTo>
                    <a:pt x="228735" y="92404"/>
                  </a:lnTo>
                  <a:lnTo>
                    <a:pt x="188340" y="115077"/>
                  </a:lnTo>
                  <a:lnTo>
                    <a:pt x="151234" y="139760"/>
                  </a:lnTo>
                  <a:lnTo>
                    <a:pt x="117643" y="166315"/>
                  </a:lnTo>
                  <a:lnTo>
                    <a:pt x="87794" y="194601"/>
                  </a:lnTo>
                  <a:lnTo>
                    <a:pt x="61914" y="224481"/>
                  </a:lnTo>
                  <a:lnTo>
                    <a:pt x="40230" y="255817"/>
                  </a:lnTo>
                  <a:lnTo>
                    <a:pt x="10360" y="322299"/>
                  </a:lnTo>
                  <a:lnTo>
                    <a:pt x="0" y="392938"/>
                  </a:lnTo>
                  <a:lnTo>
                    <a:pt x="2627" y="428687"/>
                  </a:lnTo>
                  <a:lnTo>
                    <a:pt x="22970" y="497353"/>
                  </a:lnTo>
                  <a:lnTo>
                    <a:pt x="61914" y="561314"/>
                  </a:lnTo>
                  <a:lnTo>
                    <a:pt x="87794" y="591185"/>
                  </a:lnTo>
                  <a:lnTo>
                    <a:pt x="117643" y="619462"/>
                  </a:lnTo>
                  <a:lnTo>
                    <a:pt x="151234" y="646009"/>
                  </a:lnTo>
                  <a:lnTo>
                    <a:pt x="188341" y="670687"/>
                  </a:lnTo>
                  <a:lnTo>
                    <a:pt x="228735" y="693355"/>
                  </a:lnTo>
                  <a:lnTo>
                    <a:pt x="272189" y="713877"/>
                  </a:lnTo>
                  <a:lnTo>
                    <a:pt x="318478" y="732112"/>
                  </a:lnTo>
                  <a:lnTo>
                    <a:pt x="367373" y="747923"/>
                  </a:lnTo>
                  <a:lnTo>
                    <a:pt x="418648" y="761170"/>
                  </a:lnTo>
                  <a:lnTo>
                    <a:pt x="472075" y="771715"/>
                  </a:lnTo>
                  <a:lnTo>
                    <a:pt x="527428" y="779419"/>
                  </a:lnTo>
                  <a:lnTo>
                    <a:pt x="584478" y="784143"/>
                  </a:lnTo>
                  <a:lnTo>
                    <a:pt x="643001" y="785749"/>
                  </a:lnTo>
                  <a:lnTo>
                    <a:pt x="701503" y="784143"/>
                  </a:lnTo>
                  <a:lnTo>
                    <a:pt x="758536" y="779419"/>
                  </a:lnTo>
                  <a:lnTo>
                    <a:pt x="813873" y="771715"/>
                  </a:lnTo>
                  <a:lnTo>
                    <a:pt x="867286" y="761170"/>
                  </a:lnTo>
                  <a:lnTo>
                    <a:pt x="918549" y="747923"/>
                  </a:lnTo>
                  <a:lnTo>
                    <a:pt x="967434" y="732112"/>
                  </a:lnTo>
                  <a:lnTo>
                    <a:pt x="1013714" y="713877"/>
                  </a:lnTo>
                  <a:lnTo>
                    <a:pt x="1057161" y="693355"/>
                  </a:lnTo>
                  <a:lnTo>
                    <a:pt x="1097549" y="670687"/>
                  </a:lnTo>
                  <a:lnTo>
                    <a:pt x="1134651" y="646009"/>
                  </a:lnTo>
                  <a:lnTo>
                    <a:pt x="1168238" y="619462"/>
                  </a:lnTo>
                  <a:lnTo>
                    <a:pt x="1198085" y="591185"/>
                  </a:lnTo>
                  <a:lnTo>
                    <a:pt x="1223963" y="561314"/>
                  </a:lnTo>
                  <a:lnTo>
                    <a:pt x="1262905" y="497353"/>
                  </a:lnTo>
                  <a:lnTo>
                    <a:pt x="1283247" y="428687"/>
                  </a:lnTo>
                  <a:lnTo>
                    <a:pt x="1285875" y="392938"/>
                  </a:lnTo>
                  <a:lnTo>
                    <a:pt x="1283247" y="357168"/>
                  </a:lnTo>
                  <a:lnTo>
                    <a:pt x="1262905" y="288469"/>
                  </a:lnTo>
                  <a:lnTo>
                    <a:pt x="1223963" y="224481"/>
                  </a:lnTo>
                  <a:lnTo>
                    <a:pt x="1198085" y="194601"/>
                  </a:lnTo>
                  <a:lnTo>
                    <a:pt x="1168238" y="166315"/>
                  </a:lnTo>
                  <a:lnTo>
                    <a:pt x="1134651" y="139760"/>
                  </a:lnTo>
                  <a:lnTo>
                    <a:pt x="1097549" y="115077"/>
                  </a:lnTo>
                  <a:lnTo>
                    <a:pt x="1057161" y="92404"/>
                  </a:lnTo>
                  <a:lnTo>
                    <a:pt x="1013714" y="71879"/>
                  </a:lnTo>
                  <a:lnTo>
                    <a:pt x="967434" y="53641"/>
                  </a:lnTo>
                  <a:lnTo>
                    <a:pt x="918549" y="37828"/>
                  </a:lnTo>
                  <a:lnTo>
                    <a:pt x="867286" y="24579"/>
                  </a:lnTo>
                  <a:lnTo>
                    <a:pt x="813873" y="14034"/>
                  </a:lnTo>
                  <a:lnTo>
                    <a:pt x="758536" y="6329"/>
                  </a:lnTo>
                  <a:lnTo>
                    <a:pt x="701503" y="1605"/>
                  </a:lnTo>
                  <a:lnTo>
                    <a:pt x="64300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9125" y="2143125"/>
              <a:ext cx="1285875" cy="786130"/>
            </a:xfrm>
            <a:custGeom>
              <a:avLst/>
              <a:gdLst/>
              <a:ahLst/>
              <a:cxnLst/>
              <a:rect l="l" t="t" r="r" b="b"/>
              <a:pathLst>
                <a:path w="1285875" h="786130">
                  <a:moveTo>
                    <a:pt x="0" y="392938"/>
                  </a:moveTo>
                  <a:lnTo>
                    <a:pt x="10360" y="322299"/>
                  </a:lnTo>
                  <a:lnTo>
                    <a:pt x="40230" y="255817"/>
                  </a:lnTo>
                  <a:lnTo>
                    <a:pt x="61914" y="224481"/>
                  </a:lnTo>
                  <a:lnTo>
                    <a:pt x="87794" y="194601"/>
                  </a:lnTo>
                  <a:lnTo>
                    <a:pt x="117643" y="166315"/>
                  </a:lnTo>
                  <a:lnTo>
                    <a:pt x="151234" y="139760"/>
                  </a:lnTo>
                  <a:lnTo>
                    <a:pt x="188340" y="115077"/>
                  </a:lnTo>
                  <a:lnTo>
                    <a:pt x="228735" y="92404"/>
                  </a:lnTo>
                  <a:lnTo>
                    <a:pt x="272189" y="71879"/>
                  </a:lnTo>
                  <a:lnTo>
                    <a:pt x="318478" y="53641"/>
                  </a:lnTo>
                  <a:lnTo>
                    <a:pt x="367373" y="37828"/>
                  </a:lnTo>
                  <a:lnTo>
                    <a:pt x="418648" y="24579"/>
                  </a:lnTo>
                  <a:lnTo>
                    <a:pt x="472075" y="14034"/>
                  </a:lnTo>
                  <a:lnTo>
                    <a:pt x="527428" y="6329"/>
                  </a:lnTo>
                  <a:lnTo>
                    <a:pt x="584478" y="1605"/>
                  </a:lnTo>
                  <a:lnTo>
                    <a:pt x="643001" y="0"/>
                  </a:lnTo>
                  <a:lnTo>
                    <a:pt x="701503" y="1605"/>
                  </a:lnTo>
                  <a:lnTo>
                    <a:pt x="758536" y="6329"/>
                  </a:lnTo>
                  <a:lnTo>
                    <a:pt x="813873" y="14034"/>
                  </a:lnTo>
                  <a:lnTo>
                    <a:pt x="867286" y="24579"/>
                  </a:lnTo>
                  <a:lnTo>
                    <a:pt x="918549" y="37828"/>
                  </a:lnTo>
                  <a:lnTo>
                    <a:pt x="967434" y="53641"/>
                  </a:lnTo>
                  <a:lnTo>
                    <a:pt x="1013714" y="71879"/>
                  </a:lnTo>
                  <a:lnTo>
                    <a:pt x="1057161" y="92404"/>
                  </a:lnTo>
                  <a:lnTo>
                    <a:pt x="1097549" y="115077"/>
                  </a:lnTo>
                  <a:lnTo>
                    <a:pt x="1134651" y="139760"/>
                  </a:lnTo>
                  <a:lnTo>
                    <a:pt x="1168238" y="166315"/>
                  </a:lnTo>
                  <a:lnTo>
                    <a:pt x="1198085" y="194601"/>
                  </a:lnTo>
                  <a:lnTo>
                    <a:pt x="1223963" y="224481"/>
                  </a:lnTo>
                  <a:lnTo>
                    <a:pt x="1245645" y="255817"/>
                  </a:lnTo>
                  <a:lnTo>
                    <a:pt x="1275514" y="322299"/>
                  </a:lnTo>
                  <a:lnTo>
                    <a:pt x="1285875" y="392938"/>
                  </a:lnTo>
                  <a:lnTo>
                    <a:pt x="1283247" y="428687"/>
                  </a:lnTo>
                  <a:lnTo>
                    <a:pt x="1262905" y="497353"/>
                  </a:lnTo>
                  <a:lnTo>
                    <a:pt x="1223963" y="561314"/>
                  </a:lnTo>
                  <a:lnTo>
                    <a:pt x="1198085" y="591185"/>
                  </a:lnTo>
                  <a:lnTo>
                    <a:pt x="1168238" y="619462"/>
                  </a:lnTo>
                  <a:lnTo>
                    <a:pt x="1134651" y="646009"/>
                  </a:lnTo>
                  <a:lnTo>
                    <a:pt x="1097549" y="670687"/>
                  </a:lnTo>
                  <a:lnTo>
                    <a:pt x="1057161" y="693355"/>
                  </a:lnTo>
                  <a:lnTo>
                    <a:pt x="1013714" y="713877"/>
                  </a:lnTo>
                  <a:lnTo>
                    <a:pt x="967434" y="732112"/>
                  </a:lnTo>
                  <a:lnTo>
                    <a:pt x="918549" y="747923"/>
                  </a:lnTo>
                  <a:lnTo>
                    <a:pt x="867286" y="761170"/>
                  </a:lnTo>
                  <a:lnTo>
                    <a:pt x="813873" y="771715"/>
                  </a:lnTo>
                  <a:lnTo>
                    <a:pt x="758536" y="779419"/>
                  </a:lnTo>
                  <a:lnTo>
                    <a:pt x="701503" y="784143"/>
                  </a:lnTo>
                  <a:lnTo>
                    <a:pt x="643001" y="785749"/>
                  </a:lnTo>
                  <a:lnTo>
                    <a:pt x="584478" y="784143"/>
                  </a:lnTo>
                  <a:lnTo>
                    <a:pt x="527428" y="779419"/>
                  </a:lnTo>
                  <a:lnTo>
                    <a:pt x="472075" y="771715"/>
                  </a:lnTo>
                  <a:lnTo>
                    <a:pt x="418648" y="761170"/>
                  </a:lnTo>
                  <a:lnTo>
                    <a:pt x="367373" y="747923"/>
                  </a:lnTo>
                  <a:lnTo>
                    <a:pt x="318478" y="732112"/>
                  </a:lnTo>
                  <a:lnTo>
                    <a:pt x="272189" y="713877"/>
                  </a:lnTo>
                  <a:lnTo>
                    <a:pt x="228735" y="693355"/>
                  </a:lnTo>
                  <a:lnTo>
                    <a:pt x="188341" y="670687"/>
                  </a:lnTo>
                  <a:lnTo>
                    <a:pt x="151234" y="646009"/>
                  </a:lnTo>
                  <a:lnTo>
                    <a:pt x="117643" y="619462"/>
                  </a:lnTo>
                  <a:lnTo>
                    <a:pt x="87794" y="591185"/>
                  </a:lnTo>
                  <a:lnTo>
                    <a:pt x="61914" y="561314"/>
                  </a:lnTo>
                  <a:lnTo>
                    <a:pt x="22970" y="497353"/>
                  </a:lnTo>
                  <a:lnTo>
                    <a:pt x="2627" y="428687"/>
                  </a:lnTo>
                  <a:lnTo>
                    <a:pt x="0" y="39293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11065" y="2371471"/>
            <a:ext cx="721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Médi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16801" y="2130425"/>
            <a:ext cx="1454150" cy="811530"/>
            <a:chOff x="6916801" y="2130425"/>
            <a:chExt cx="1454150" cy="811530"/>
          </a:xfrm>
        </p:grpSpPr>
        <p:sp>
          <p:nvSpPr>
            <p:cNvPr id="9" name="object 9"/>
            <p:cNvSpPr/>
            <p:nvPr/>
          </p:nvSpPr>
          <p:spPr>
            <a:xfrm>
              <a:off x="6929501" y="2143125"/>
              <a:ext cx="1428750" cy="786130"/>
            </a:xfrm>
            <a:custGeom>
              <a:avLst/>
              <a:gdLst/>
              <a:ahLst/>
              <a:cxnLst/>
              <a:rect l="l" t="t" r="r" b="b"/>
              <a:pathLst>
                <a:path w="1428750" h="786130">
                  <a:moveTo>
                    <a:pt x="714375" y="0"/>
                  </a:moveTo>
                  <a:lnTo>
                    <a:pt x="652728" y="1442"/>
                  </a:lnTo>
                  <a:lnTo>
                    <a:pt x="592540" y="5689"/>
                  </a:lnTo>
                  <a:lnTo>
                    <a:pt x="534023" y="12625"/>
                  </a:lnTo>
                  <a:lnTo>
                    <a:pt x="477392" y="22130"/>
                  </a:lnTo>
                  <a:lnTo>
                    <a:pt x="422862" y="34087"/>
                  </a:lnTo>
                  <a:lnTo>
                    <a:pt x="370647" y="48378"/>
                  </a:lnTo>
                  <a:lnTo>
                    <a:pt x="320961" y="64886"/>
                  </a:lnTo>
                  <a:lnTo>
                    <a:pt x="274018" y="83492"/>
                  </a:lnTo>
                  <a:lnTo>
                    <a:pt x="230033" y="104078"/>
                  </a:lnTo>
                  <a:lnTo>
                    <a:pt x="189219" y="126527"/>
                  </a:lnTo>
                  <a:lnTo>
                    <a:pt x="151792" y="150721"/>
                  </a:lnTo>
                  <a:lnTo>
                    <a:pt x="117966" y="176542"/>
                  </a:lnTo>
                  <a:lnTo>
                    <a:pt x="87955" y="203871"/>
                  </a:lnTo>
                  <a:lnTo>
                    <a:pt x="61972" y="232592"/>
                  </a:lnTo>
                  <a:lnTo>
                    <a:pt x="22953" y="293736"/>
                  </a:lnTo>
                  <a:lnTo>
                    <a:pt x="2621" y="359029"/>
                  </a:lnTo>
                  <a:lnTo>
                    <a:pt x="0" y="392938"/>
                  </a:lnTo>
                  <a:lnTo>
                    <a:pt x="2621" y="426827"/>
                  </a:lnTo>
                  <a:lnTo>
                    <a:pt x="22953" y="492088"/>
                  </a:lnTo>
                  <a:lnTo>
                    <a:pt x="61972" y="553207"/>
                  </a:lnTo>
                  <a:lnTo>
                    <a:pt x="87955" y="581917"/>
                  </a:lnTo>
                  <a:lnTo>
                    <a:pt x="117966" y="609238"/>
                  </a:lnTo>
                  <a:lnTo>
                    <a:pt x="151792" y="635052"/>
                  </a:lnTo>
                  <a:lnTo>
                    <a:pt x="189219" y="659239"/>
                  </a:lnTo>
                  <a:lnTo>
                    <a:pt x="230033" y="681683"/>
                  </a:lnTo>
                  <a:lnTo>
                    <a:pt x="274018" y="702266"/>
                  </a:lnTo>
                  <a:lnTo>
                    <a:pt x="320961" y="720868"/>
                  </a:lnTo>
                  <a:lnTo>
                    <a:pt x="370647" y="737374"/>
                  </a:lnTo>
                  <a:lnTo>
                    <a:pt x="422862" y="751663"/>
                  </a:lnTo>
                  <a:lnTo>
                    <a:pt x="477392" y="763619"/>
                  </a:lnTo>
                  <a:lnTo>
                    <a:pt x="534023" y="773124"/>
                  </a:lnTo>
                  <a:lnTo>
                    <a:pt x="592540" y="780059"/>
                  </a:lnTo>
                  <a:lnTo>
                    <a:pt x="652728" y="784306"/>
                  </a:lnTo>
                  <a:lnTo>
                    <a:pt x="714375" y="785749"/>
                  </a:lnTo>
                  <a:lnTo>
                    <a:pt x="776003" y="784306"/>
                  </a:lnTo>
                  <a:lnTo>
                    <a:pt x="836177" y="780059"/>
                  </a:lnTo>
                  <a:lnTo>
                    <a:pt x="894683" y="773124"/>
                  </a:lnTo>
                  <a:lnTo>
                    <a:pt x="951307" y="763619"/>
                  </a:lnTo>
                  <a:lnTo>
                    <a:pt x="1005832" y="751663"/>
                  </a:lnTo>
                  <a:lnTo>
                    <a:pt x="1058046" y="737374"/>
                  </a:lnTo>
                  <a:lnTo>
                    <a:pt x="1107732" y="720868"/>
                  </a:lnTo>
                  <a:lnTo>
                    <a:pt x="1154677" y="702266"/>
                  </a:lnTo>
                  <a:lnTo>
                    <a:pt x="1198666" y="681683"/>
                  </a:lnTo>
                  <a:lnTo>
                    <a:pt x="1239485" y="659239"/>
                  </a:lnTo>
                  <a:lnTo>
                    <a:pt x="1276917" y="635052"/>
                  </a:lnTo>
                  <a:lnTo>
                    <a:pt x="1310750" y="609238"/>
                  </a:lnTo>
                  <a:lnTo>
                    <a:pt x="1340768" y="581917"/>
                  </a:lnTo>
                  <a:lnTo>
                    <a:pt x="1366757" y="553207"/>
                  </a:lnTo>
                  <a:lnTo>
                    <a:pt x="1405788" y="492088"/>
                  </a:lnTo>
                  <a:lnTo>
                    <a:pt x="1426127" y="426827"/>
                  </a:lnTo>
                  <a:lnTo>
                    <a:pt x="1428750" y="392938"/>
                  </a:lnTo>
                  <a:lnTo>
                    <a:pt x="1426127" y="359029"/>
                  </a:lnTo>
                  <a:lnTo>
                    <a:pt x="1405788" y="293736"/>
                  </a:lnTo>
                  <a:lnTo>
                    <a:pt x="1366757" y="232592"/>
                  </a:lnTo>
                  <a:lnTo>
                    <a:pt x="1340768" y="203871"/>
                  </a:lnTo>
                  <a:lnTo>
                    <a:pt x="1310750" y="176542"/>
                  </a:lnTo>
                  <a:lnTo>
                    <a:pt x="1276917" y="150721"/>
                  </a:lnTo>
                  <a:lnTo>
                    <a:pt x="1239485" y="126527"/>
                  </a:lnTo>
                  <a:lnTo>
                    <a:pt x="1198666" y="104078"/>
                  </a:lnTo>
                  <a:lnTo>
                    <a:pt x="1154677" y="83492"/>
                  </a:lnTo>
                  <a:lnTo>
                    <a:pt x="1107732" y="64886"/>
                  </a:lnTo>
                  <a:lnTo>
                    <a:pt x="1058046" y="48378"/>
                  </a:lnTo>
                  <a:lnTo>
                    <a:pt x="1005832" y="34087"/>
                  </a:lnTo>
                  <a:lnTo>
                    <a:pt x="951307" y="22130"/>
                  </a:lnTo>
                  <a:lnTo>
                    <a:pt x="894683" y="12625"/>
                  </a:lnTo>
                  <a:lnTo>
                    <a:pt x="836177" y="5689"/>
                  </a:lnTo>
                  <a:lnTo>
                    <a:pt x="776003" y="1442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9501" y="2143125"/>
              <a:ext cx="1428750" cy="786130"/>
            </a:xfrm>
            <a:custGeom>
              <a:avLst/>
              <a:gdLst/>
              <a:ahLst/>
              <a:cxnLst/>
              <a:rect l="l" t="t" r="r" b="b"/>
              <a:pathLst>
                <a:path w="1428750" h="786130">
                  <a:moveTo>
                    <a:pt x="0" y="392938"/>
                  </a:moveTo>
                  <a:lnTo>
                    <a:pt x="10344" y="325923"/>
                  </a:lnTo>
                  <a:lnTo>
                    <a:pt x="40234" y="262586"/>
                  </a:lnTo>
                  <a:lnTo>
                    <a:pt x="87955" y="203871"/>
                  </a:lnTo>
                  <a:lnTo>
                    <a:pt x="117966" y="176542"/>
                  </a:lnTo>
                  <a:lnTo>
                    <a:pt x="151792" y="150721"/>
                  </a:lnTo>
                  <a:lnTo>
                    <a:pt x="189219" y="126527"/>
                  </a:lnTo>
                  <a:lnTo>
                    <a:pt x="230033" y="104078"/>
                  </a:lnTo>
                  <a:lnTo>
                    <a:pt x="274018" y="83492"/>
                  </a:lnTo>
                  <a:lnTo>
                    <a:pt x="320961" y="64886"/>
                  </a:lnTo>
                  <a:lnTo>
                    <a:pt x="370647" y="48378"/>
                  </a:lnTo>
                  <a:lnTo>
                    <a:pt x="422862" y="34087"/>
                  </a:lnTo>
                  <a:lnTo>
                    <a:pt x="477392" y="22130"/>
                  </a:lnTo>
                  <a:lnTo>
                    <a:pt x="534023" y="12625"/>
                  </a:lnTo>
                  <a:lnTo>
                    <a:pt x="592540" y="5689"/>
                  </a:lnTo>
                  <a:lnTo>
                    <a:pt x="652728" y="1442"/>
                  </a:lnTo>
                  <a:lnTo>
                    <a:pt x="714375" y="0"/>
                  </a:lnTo>
                  <a:lnTo>
                    <a:pt x="776003" y="1442"/>
                  </a:lnTo>
                  <a:lnTo>
                    <a:pt x="836177" y="5689"/>
                  </a:lnTo>
                  <a:lnTo>
                    <a:pt x="894683" y="12625"/>
                  </a:lnTo>
                  <a:lnTo>
                    <a:pt x="951307" y="22130"/>
                  </a:lnTo>
                  <a:lnTo>
                    <a:pt x="1005832" y="34087"/>
                  </a:lnTo>
                  <a:lnTo>
                    <a:pt x="1058046" y="48378"/>
                  </a:lnTo>
                  <a:lnTo>
                    <a:pt x="1107732" y="64886"/>
                  </a:lnTo>
                  <a:lnTo>
                    <a:pt x="1154677" y="83492"/>
                  </a:lnTo>
                  <a:lnTo>
                    <a:pt x="1198666" y="104078"/>
                  </a:lnTo>
                  <a:lnTo>
                    <a:pt x="1239485" y="126527"/>
                  </a:lnTo>
                  <a:lnTo>
                    <a:pt x="1276917" y="150721"/>
                  </a:lnTo>
                  <a:lnTo>
                    <a:pt x="1310750" y="176542"/>
                  </a:lnTo>
                  <a:lnTo>
                    <a:pt x="1340768" y="203871"/>
                  </a:lnTo>
                  <a:lnTo>
                    <a:pt x="1366757" y="232592"/>
                  </a:lnTo>
                  <a:lnTo>
                    <a:pt x="1405788" y="293736"/>
                  </a:lnTo>
                  <a:lnTo>
                    <a:pt x="1426127" y="359029"/>
                  </a:lnTo>
                  <a:lnTo>
                    <a:pt x="1428750" y="392938"/>
                  </a:lnTo>
                  <a:lnTo>
                    <a:pt x="1426127" y="426827"/>
                  </a:lnTo>
                  <a:lnTo>
                    <a:pt x="1405788" y="492088"/>
                  </a:lnTo>
                  <a:lnTo>
                    <a:pt x="1366757" y="553207"/>
                  </a:lnTo>
                  <a:lnTo>
                    <a:pt x="1340768" y="581917"/>
                  </a:lnTo>
                  <a:lnTo>
                    <a:pt x="1310750" y="609238"/>
                  </a:lnTo>
                  <a:lnTo>
                    <a:pt x="1276917" y="635052"/>
                  </a:lnTo>
                  <a:lnTo>
                    <a:pt x="1239485" y="659239"/>
                  </a:lnTo>
                  <a:lnTo>
                    <a:pt x="1198666" y="681683"/>
                  </a:lnTo>
                  <a:lnTo>
                    <a:pt x="1154677" y="702266"/>
                  </a:lnTo>
                  <a:lnTo>
                    <a:pt x="1107732" y="720868"/>
                  </a:lnTo>
                  <a:lnTo>
                    <a:pt x="1058046" y="737374"/>
                  </a:lnTo>
                  <a:lnTo>
                    <a:pt x="1005832" y="751663"/>
                  </a:lnTo>
                  <a:lnTo>
                    <a:pt x="951307" y="763619"/>
                  </a:lnTo>
                  <a:lnTo>
                    <a:pt x="894683" y="773124"/>
                  </a:lnTo>
                  <a:lnTo>
                    <a:pt x="836177" y="780059"/>
                  </a:lnTo>
                  <a:lnTo>
                    <a:pt x="776003" y="784306"/>
                  </a:lnTo>
                  <a:lnTo>
                    <a:pt x="714375" y="785749"/>
                  </a:lnTo>
                  <a:lnTo>
                    <a:pt x="652728" y="784306"/>
                  </a:lnTo>
                  <a:lnTo>
                    <a:pt x="592540" y="780059"/>
                  </a:lnTo>
                  <a:lnTo>
                    <a:pt x="534023" y="773124"/>
                  </a:lnTo>
                  <a:lnTo>
                    <a:pt x="477392" y="763619"/>
                  </a:lnTo>
                  <a:lnTo>
                    <a:pt x="422862" y="751663"/>
                  </a:lnTo>
                  <a:lnTo>
                    <a:pt x="370647" y="737374"/>
                  </a:lnTo>
                  <a:lnTo>
                    <a:pt x="320961" y="720868"/>
                  </a:lnTo>
                  <a:lnTo>
                    <a:pt x="274018" y="702266"/>
                  </a:lnTo>
                  <a:lnTo>
                    <a:pt x="230033" y="681683"/>
                  </a:lnTo>
                  <a:lnTo>
                    <a:pt x="189219" y="659239"/>
                  </a:lnTo>
                  <a:lnTo>
                    <a:pt x="151792" y="635052"/>
                  </a:lnTo>
                  <a:lnTo>
                    <a:pt x="117966" y="609238"/>
                  </a:lnTo>
                  <a:lnTo>
                    <a:pt x="87955" y="581917"/>
                  </a:lnTo>
                  <a:lnTo>
                    <a:pt x="61972" y="553207"/>
                  </a:lnTo>
                  <a:lnTo>
                    <a:pt x="22953" y="492088"/>
                  </a:lnTo>
                  <a:lnTo>
                    <a:pt x="2621" y="426827"/>
                  </a:lnTo>
                  <a:lnTo>
                    <a:pt x="0" y="39293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36968" y="2371471"/>
            <a:ext cx="815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Paciente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88175" y="5130800"/>
            <a:ext cx="1311275" cy="811530"/>
            <a:chOff x="6988175" y="5130800"/>
            <a:chExt cx="1311275" cy="811530"/>
          </a:xfrm>
        </p:grpSpPr>
        <p:sp>
          <p:nvSpPr>
            <p:cNvPr id="13" name="object 13"/>
            <p:cNvSpPr/>
            <p:nvPr/>
          </p:nvSpPr>
          <p:spPr>
            <a:xfrm>
              <a:off x="7000875" y="5143500"/>
              <a:ext cx="1285875" cy="786130"/>
            </a:xfrm>
            <a:custGeom>
              <a:avLst/>
              <a:gdLst/>
              <a:ahLst/>
              <a:cxnLst/>
              <a:rect l="l" t="t" r="r" b="b"/>
              <a:pathLst>
                <a:path w="1285875" h="786129">
                  <a:moveTo>
                    <a:pt x="643001" y="0"/>
                  </a:moveTo>
                  <a:lnTo>
                    <a:pt x="584478" y="1605"/>
                  </a:lnTo>
                  <a:lnTo>
                    <a:pt x="527428" y="6329"/>
                  </a:lnTo>
                  <a:lnTo>
                    <a:pt x="472075" y="14034"/>
                  </a:lnTo>
                  <a:lnTo>
                    <a:pt x="418648" y="24579"/>
                  </a:lnTo>
                  <a:lnTo>
                    <a:pt x="367373" y="37828"/>
                  </a:lnTo>
                  <a:lnTo>
                    <a:pt x="318478" y="53641"/>
                  </a:lnTo>
                  <a:lnTo>
                    <a:pt x="272189" y="71879"/>
                  </a:lnTo>
                  <a:lnTo>
                    <a:pt x="228735" y="92404"/>
                  </a:lnTo>
                  <a:lnTo>
                    <a:pt x="188341" y="115077"/>
                  </a:lnTo>
                  <a:lnTo>
                    <a:pt x="151234" y="139760"/>
                  </a:lnTo>
                  <a:lnTo>
                    <a:pt x="117643" y="166315"/>
                  </a:lnTo>
                  <a:lnTo>
                    <a:pt x="87794" y="194601"/>
                  </a:lnTo>
                  <a:lnTo>
                    <a:pt x="61914" y="224481"/>
                  </a:lnTo>
                  <a:lnTo>
                    <a:pt x="40230" y="255817"/>
                  </a:lnTo>
                  <a:lnTo>
                    <a:pt x="10360" y="322299"/>
                  </a:lnTo>
                  <a:lnTo>
                    <a:pt x="0" y="392938"/>
                  </a:lnTo>
                  <a:lnTo>
                    <a:pt x="2627" y="428697"/>
                  </a:lnTo>
                  <a:lnTo>
                    <a:pt x="22970" y="497380"/>
                  </a:lnTo>
                  <a:lnTo>
                    <a:pt x="61914" y="561356"/>
                  </a:lnTo>
                  <a:lnTo>
                    <a:pt x="87794" y="591232"/>
                  </a:lnTo>
                  <a:lnTo>
                    <a:pt x="117643" y="619516"/>
                  </a:lnTo>
                  <a:lnTo>
                    <a:pt x="151234" y="646067"/>
                  </a:lnTo>
                  <a:lnTo>
                    <a:pt x="188341" y="670748"/>
                  </a:lnTo>
                  <a:lnTo>
                    <a:pt x="228735" y="693421"/>
                  </a:lnTo>
                  <a:lnTo>
                    <a:pt x="272189" y="713945"/>
                  </a:lnTo>
                  <a:lnTo>
                    <a:pt x="318478" y="732183"/>
                  </a:lnTo>
                  <a:lnTo>
                    <a:pt x="367373" y="747995"/>
                  </a:lnTo>
                  <a:lnTo>
                    <a:pt x="418648" y="761244"/>
                  </a:lnTo>
                  <a:lnTo>
                    <a:pt x="472075" y="771790"/>
                  </a:lnTo>
                  <a:lnTo>
                    <a:pt x="527428" y="779495"/>
                  </a:lnTo>
                  <a:lnTo>
                    <a:pt x="584478" y="784219"/>
                  </a:lnTo>
                  <a:lnTo>
                    <a:pt x="643001" y="785825"/>
                  </a:lnTo>
                  <a:lnTo>
                    <a:pt x="701521" y="784219"/>
                  </a:lnTo>
                  <a:lnTo>
                    <a:pt x="758569" y="779495"/>
                  </a:lnTo>
                  <a:lnTo>
                    <a:pt x="813917" y="771790"/>
                  </a:lnTo>
                  <a:lnTo>
                    <a:pt x="867337" y="761244"/>
                  </a:lnTo>
                  <a:lnTo>
                    <a:pt x="918604" y="747995"/>
                  </a:lnTo>
                  <a:lnTo>
                    <a:pt x="967490" y="732183"/>
                  </a:lnTo>
                  <a:lnTo>
                    <a:pt x="1013769" y="713945"/>
                  </a:lnTo>
                  <a:lnTo>
                    <a:pt x="1057214" y="693421"/>
                  </a:lnTo>
                  <a:lnTo>
                    <a:pt x="1097597" y="670748"/>
                  </a:lnTo>
                  <a:lnTo>
                    <a:pt x="1134693" y="646067"/>
                  </a:lnTo>
                  <a:lnTo>
                    <a:pt x="1168273" y="619516"/>
                  </a:lnTo>
                  <a:lnTo>
                    <a:pt x="1198113" y="591232"/>
                  </a:lnTo>
                  <a:lnTo>
                    <a:pt x="1223984" y="561356"/>
                  </a:lnTo>
                  <a:lnTo>
                    <a:pt x="1262913" y="497380"/>
                  </a:lnTo>
                  <a:lnTo>
                    <a:pt x="1283248" y="428697"/>
                  </a:lnTo>
                  <a:lnTo>
                    <a:pt x="1285875" y="392938"/>
                  </a:lnTo>
                  <a:lnTo>
                    <a:pt x="1283248" y="357168"/>
                  </a:lnTo>
                  <a:lnTo>
                    <a:pt x="1262913" y="288469"/>
                  </a:lnTo>
                  <a:lnTo>
                    <a:pt x="1223984" y="224481"/>
                  </a:lnTo>
                  <a:lnTo>
                    <a:pt x="1198113" y="194601"/>
                  </a:lnTo>
                  <a:lnTo>
                    <a:pt x="1168273" y="166315"/>
                  </a:lnTo>
                  <a:lnTo>
                    <a:pt x="1134693" y="139760"/>
                  </a:lnTo>
                  <a:lnTo>
                    <a:pt x="1097597" y="115077"/>
                  </a:lnTo>
                  <a:lnTo>
                    <a:pt x="1057214" y="92404"/>
                  </a:lnTo>
                  <a:lnTo>
                    <a:pt x="1013769" y="71879"/>
                  </a:lnTo>
                  <a:lnTo>
                    <a:pt x="967490" y="53641"/>
                  </a:lnTo>
                  <a:lnTo>
                    <a:pt x="918604" y="37828"/>
                  </a:lnTo>
                  <a:lnTo>
                    <a:pt x="867337" y="24579"/>
                  </a:lnTo>
                  <a:lnTo>
                    <a:pt x="813917" y="14034"/>
                  </a:lnTo>
                  <a:lnTo>
                    <a:pt x="758569" y="6329"/>
                  </a:lnTo>
                  <a:lnTo>
                    <a:pt x="701521" y="1605"/>
                  </a:lnTo>
                  <a:lnTo>
                    <a:pt x="64300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00875" y="5143500"/>
              <a:ext cx="1285875" cy="786130"/>
            </a:xfrm>
            <a:custGeom>
              <a:avLst/>
              <a:gdLst/>
              <a:ahLst/>
              <a:cxnLst/>
              <a:rect l="l" t="t" r="r" b="b"/>
              <a:pathLst>
                <a:path w="1285875" h="786129">
                  <a:moveTo>
                    <a:pt x="0" y="392938"/>
                  </a:moveTo>
                  <a:lnTo>
                    <a:pt x="10360" y="322299"/>
                  </a:lnTo>
                  <a:lnTo>
                    <a:pt x="40230" y="255817"/>
                  </a:lnTo>
                  <a:lnTo>
                    <a:pt x="61914" y="224481"/>
                  </a:lnTo>
                  <a:lnTo>
                    <a:pt x="87794" y="194601"/>
                  </a:lnTo>
                  <a:lnTo>
                    <a:pt x="117643" y="166315"/>
                  </a:lnTo>
                  <a:lnTo>
                    <a:pt x="151234" y="139760"/>
                  </a:lnTo>
                  <a:lnTo>
                    <a:pt x="188341" y="115077"/>
                  </a:lnTo>
                  <a:lnTo>
                    <a:pt x="228735" y="92404"/>
                  </a:lnTo>
                  <a:lnTo>
                    <a:pt x="272189" y="71879"/>
                  </a:lnTo>
                  <a:lnTo>
                    <a:pt x="318478" y="53641"/>
                  </a:lnTo>
                  <a:lnTo>
                    <a:pt x="367373" y="37828"/>
                  </a:lnTo>
                  <a:lnTo>
                    <a:pt x="418648" y="24579"/>
                  </a:lnTo>
                  <a:lnTo>
                    <a:pt x="472075" y="14034"/>
                  </a:lnTo>
                  <a:lnTo>
                    <a:pt x="527428" y="6329"/>
                  </a:lnTo>
                  <a:lnTo>
                    <a:pt x="584478" y="1605"/>
                  </a:lnTo>
                  <a:lnTo>
                    <a:pt x="643001" y="0"/>
                  </a:lnTo>
                  <a:lnTo>
                    <a:pt x="701521" y="1605"/>
                  </a:lnTo>
                  <a:lnTo>
                    <a:pt x="758569" y="6329"/>
                  </a:lnTo>
                  <a:lnTo>
                    <a:pt x="813917" y="14034"/>
                  </a:lnTo>
                  <a:lnTo>
                    <a:pt x="867337" y="24579"/>
                  </a:lnTo>
                  <a:lnTo>
                    <a:pt x="918604" y="37828"/>
                  </a:lnTo>
                  <a:lnTo>
                    <a:pt x="967490" y="53641"/>
                  </a:lnTo>
                  <a:lnTo>
                    <a:pt x="1013769" y="71879"/>
                  </a:lnTo>
                  <a:lnTo>
                    <a:pt x="1057214" y="92404"/>
                  </a:lnTo>
                  <a:lnTo>
                    <a:pt x="1097597" y="115077"/>
                  </a:lnTo>
                  <a:lnTo>
                    <a:pt x="1134693" y="139760"/>
                  </a:lnTo>
                  <a:lnTo>
                    <a:pt x="1168273" y="166315"/>
                  </a:lnTo>
                  <a:lnTo>
                    <a:pt x="1198113" y="194601"/>
                  </a:lnTo>
                  <a:lnTo>
                    <a:pt x="1223984" y="224481"/>
                  </a:lnTo>
                  <a:lnTo>
                    <a:pt x="1245660" y="255817"/>
                  </a:lnTo>
                  <a:lnTo>
                    <a:pt x="1275518" y="322299"/>
                  </a:lnTo>
                  <a:lnTo>
                    <a:pt x="1285875" y="392938"/>
                  </a:lnTo>
                  <a:lnTo>
                    <a:pt x="1283248" y="428697"/>
                  </a:lnTo>
                  <a:lnTo>
                    <a:pt x="1262913" y="497380"/>
                  </a:lnTo>
                  <a:lnTo>
                    <a:pt x="1223984" y="561356"/>
                  </a:lnTo>
                  <a:lnTo>
                    <a:pt x="1198113" y="591232"/>
                  </a:lnTo>
                  <a:lnTo>
                    <a:pt x="1168273" y="619516"/>
                  </a:lnTo>
                  <a:lnTo>
                    <a:pt x="1134693" y="646067"/>
                  </a:lnTo>
                  <a:lnTo>
                    <a:pt x="1097597" y="670748"/>
                  </a:lnTo>
                  <a:lnTo>
                    <a:pt x="1057214" y="693421"/>
                  </a:lnTo>
                  <a:lnTo>
                    <a:pt x="1013769" y="713945"/>
                  </a:lnTo>
                  <a:lnTo>
                    <a:pt x="967490" y="732183"/>
                  </a:lnTo>
                  <a:lnTo>
                    <a:pt x="918604" y="747995"/>
                  </a:lnTo>
                  <a:lnTo>
                    <a:pt x="867337" y="761244"/>
                  </a:lnTo>
                  <a:lnTo>
                    <a:pt x="813917" y="771790"/>
                  </a:lnTo>
                  <a:lnTo>
                    <a:pt x="758569" y="779495"/>
                  </a:lnTo>
                  <a:lnTo>
                    <a:pt x="701521" y="784219"/>
                  </a:lnTo>
                  <a:lnTo>
                    <a:pt x="643001" y="785825"/>
                  </a:lnTo>
                  <a:lnTo>
                    <a:pt x="584478" y="784219"/>
                  </a:lnTo>
                  <a:lnTo>
                    <a:pt x="527428" y="779495"/>
                  </a:lnTo>
                  <a:lnTo>
                    <a:pt x="472075" y="771790"/>
                  </a:lnTo>
                  <a:lnTo>
                    <a:pt x="418648" y="761244"/>
                  </a:lnTo>
                  <a:lnTo>
                    <a:pt x="367373" y="747995"/>
                  </a:lnTo>
                  <a:lnTo>
                    <a:pt x="318478" y="732183"/>
                  </a:lnTo>
                  <a:lnTo>
                    <a:pt x="272189" y="713945"/>
                  </a:lnTo>
                  <a:lnTo>
                    <a:pt x="228735" y="693421"/>
                  </a:lnTo>
                  <a:lnTo>
                    <a:pt x="188341" y="670748"/>
                  </a:lnTo>
                  <a:lnTo>
                    <a:pt x="151234" y="646067"/>
                  </a:lnTo>
                  <a:lnTo>
                    <a:pt x="117643" y="619516"/>
                  </a:lnTo>
                  <a:lnTo>
                    <a:pt x="87794" y="591232"/>
                  </a:lnTo>
                  <a:lnTo>
                    <a:pt x="61914" y="561356"/>
                  </a:lnTo>
                  <a:lnTo>
                    <a:pt x="40230" y="530026"/>
                  </a:lnTo>
                  <a:lnTo>
                    <a:pt x="10360" y="463558"/>
                  </a:lnTo>
                  <a:lnTo>
                    <a:pt x="0" y="39293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302754" y="5372811"/>
            <a:ext cx="681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amí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44923" y="5130800"/>
            <a:ext cx="1311910" cy="811530"/>
            <a:chOff x="4344923" y="5130800"/>
            <a:chExt cx="1311910" cy="811530"/>
          </a:xfrm>
        </p:grpSpPr>
        <p:sp>
          <p:nvSpPr>
            <p:cNvPr id="17" name="object 17"/>
            <p:cNvSpPr/>
            <p:nvPr/>
          </p:nvSpPr>
          <p:spPr>
            <a:xfrm>
              <a:off x="4357623" y="5143500"/>
              <a:ext cx="1286510" cy="786130"/>
            </a:xfrm>
            <a:custGeom>
              <a:avLst/>
              <a:gdLst/>
              <a:ahLst/>
              <a:cxnLst/>
              <a:rect l="l" t="t" r="r" b="b"/>
              <a:pathLst>
                <a:path w="1286510" h="786129">
                  <a:moveTo>
                    <a:pt x="643001" y="0"/>
                  </a:moveTo>
                  <a:lnTo>
                    <a:pt x="584478" y="1605"/>
                  </a:lnTo>
                  <a:lnTo>
                    <a:pt x="527428" y="6329"/>
                  </a:lnTo>
                  <a:lnTo>
                    <a:pt x="472075" y="14034"/>
                  </a:lnTo>
                  <a:lnTo>
                    <a:pt x="418648" y="24579"/>
                  </a:lnTo>
                  <a:lnTo>
                    <a:pt x="367373" y="37828"/>
                  </a:lnTo>
                  <a:lnTo>
                    <a:pt x="318478" y="53641"/>
                  </a:lnTo>
                  <a:lnTo>
                    <a:pt x="272189" y="71879"/>
                  </a:lnTo>
                  <a:lnTo>
                    <a:pt x="228735" y="92404"/>
                  </a:lnTo>
                  <a:lnTo>
                    <a:pt x="188340" y="115077"/>
                  </a:lnTo>
                  <a:lnTo>
                    <a:pt x="151234" y="139760"/>
                  </a:lnTo>
                  <a:lnTo>
                    <a:pt x="117643" y="166315"/>
                  </a:lnTo>
                  <a:lnTo>
                    <a:pt x="87794" y="194601"/>
                  </a:lnTo>
                  <a:lnTo>
                    <a:pt x="61914" y="224481"/>
                  </a:lnTo>
                  <a:lnTo>
                    <a:pt x="40230" y="255817"/>
                  </a:lnTo>
                  <a:lnTo>
                    <a:pt x="10360" y="322299"/>
                  </a:lnTo>
                  <a:lnTo>
                    <a:pt x="0" y="392938"/>
                  </a:lnTo>
                  <a:lnTo>
                    <a:pt x="2627" y="428697"/>
                  </a:lnTo>
                  <a:lnTo>
                    <a:pt x="22970" y="497380"/>
                  </a:lnTo>
                  <a:lnTo>
                    <a:pt x="61914" y="561356"/>
                  </a:lnTo>
                  <a:lnTo>
                    <a:pt x="87794" y="591232"/>
                  </a:lnTo>
                  <a:lnTo>
                    <a:pt x="117643" y="619516"/>
                  </a:lnTo>
                  <a:lnTo>
                    <a:pt x="151234" y="646067"/>
                  </a:lnTo>
                  <a:lnTo>
                    <a:pt x="188341" y="670748"/>
                  </a:lnTo>
                  <a:lnTo>
                    <a:pt x="228735" y="693421"/>
                  </a:lnTo>
                  <a:lnTo>
                    <a:pt x="272189" y="713945"/>
                  </a:lnTo>
                  <a:lnTo>
                    <a:pt x="318478" y="732183"/>
                  </a:lnTo>
                  <a:lnTo>
                    <a:pt x="367373" y="747995"/>
                  </a:lnTo>
                  <a:lnTo>
                    <a:pt x="418648" y="761244"/>
                  </a:lnTo>
                  <a:lnTo>
                    <a:pt x="472075" y="771790"/>
                  </a:lnTo>
                  <a:lnTo>
                    <a:pt x="527428" y="779495"/>
                  </a:lnTo>
                  <a:lnTo>
                    <a:pt x="584478" y="784219"/>
                  </a:lnTo>
                  <a:lnTo>
                    <a:pt x="643001" y="785825"/>
                  </a:lnTo>
                  <a:lnTo>
                    <a:pt x="701523" y="784219"/>
                  </a:lnTo>
                  <a:lnTo>
                    <a:pt x="758573" y="779495"/>
                  </a:lnTo>
                  <a:lnTo>
                    <a:pt x="813926" y="771790"/>
                  </a:lnTo>
                  <a:lnTo>
                    <a:pt x="867353" y="761244"/>
                  </a:lnTo>
                  <a:lnTo>
                    <a:pt x="918628" y="747995"/>
                  </a:lnTo>
                  <a:lnTo>
                    <a:pt x="967523" y="732183"/>
                  </a:lnTo>
                  <a:lnTo>
                    <a:pt x="1013812" y="713945"/>
                  </a:lnTo>
                  <a:lnTo>
                    <a:pt x="1057266" y="693421"/>
                  </a:lnTo>
                  <a:lnTo>
                    <a:pt x="1097661" y="670748"/>
                  </a:lnTo>
                  <a:lnTo>
                    <a:pt x="1134767" y="646067"/>
                  </a:lnTo>
                  <a:lnTo>
                    <a:pt x="1168358" y="619516"/>
                  </a:lnTo>
                  <a:lnTo>
                    <a:pt x="1198207" y="591232"/>
                  </a:lnTo>
                  <a:lnTo>
                    <a:pt x="1224087" y="561356"/>
                  </a:lnTo>
                  <a:lnTo>
                    <a:pt x="1245771" y="530026"/>
                  </a:lnTo>
                  <a:lnTo>
                    <a:pt x="1275641" y="463558"/>
                  </a:lnTo>
                  <a:lnTo>
                    <a:pt x="1286002" y="392938"/>
                  </a:lnTo>
                  <a:lnTo>
                    <a:pt x="1283374" y="357168"/>
                  </a:lnTo>
                  <a:lnTo>
                    <a:pt x="1263031" y="288469"/>
                  </a:lnTo>
                  <a:lnTo>
                    <a:pt x="1224087" y="224481"/>
                  </a:lnTo>
                  <a:lnTo>
                    <a:pt x="1198207" y="194601"/>
                  </a:lnTo>
                  <a:lnTo>
                    <a:pt x="1168358" y="166315"/>
                  </a:lnTo>
                  <a:lnTo>
                    <a:pt x="1134767" y="139760"/>
                  </a:lnTo>
                  <a:lnTo>
                    <a:pt x="1097660" y="115077"/>
                  </a:lnTo>
                  <a:lnTo>
                    <a:pt x="1057266" y="92404"/>
                  </a:lnTo>
                  <a:lnTo>
                    <a:pt x="1013812" y="71879"/>
                  </a:lnTo>
                  <a:lnTo>
                    <a:pt x="967523" y="53641"/>
                  </a:lnTo>
                  <a:lnTo>
                    <a:pt x="918628" y="37828"/>
                  </a:lnTo>
                  <a:lnTo>
                    <a:pt x="867353" y="24579"/>
                  </a:lnTo>
                  <a:lnTo>
                    <a:pt x="813926" y="14034"/>
                  </a:lnTo>
                  <a:lnTo>
                    <a:pt x="758573" y="6329"/>
                  </a:lnTo>
                  <a:lnTo>
                    <a:pt x="701523" y="1605"/>
                  </a:lnTo>
                  <a:lnTo>
                    <a:pt x="64300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57623" y="5143500"/>
              <a:ext cx="1286510" cy="786130"/>
            </a:xfrm>
            <a:custGeom>
              <a:avLst/>
              <a:gdLst/>
              <a:ahLst/>
              <a:cxnLst/>
              <a:rect l="l" t="t" r="r" b="b"/>
              <a:pathLst>
                <a:path w="1286510" h="786129">
                  <a:moveTo>
                    <a:pt x="0" y="392938"/>
                  </a:moveTo>
                  <a:lnTo>
                    <a:pt x="10360" y="322299"/>
                  </a:lnTo>
                  <a:lnTo>
                    <a:pt x="40230" y="255817"/>
                  </a:lnTo>
                  <a:lnTo>
                    <a:pt x="61914" y="224481"/>
                  </a:lnTo>
                  <a:lnTo>
                    <a:pt x="87794" y="194601"/>
                  </a:lnTo>
                  <a:lnTo>
                    <a:pt x="117643" y="166315"/>
                  </a:lnTo>
                  <a:lnTo>
                    <a:pt x="151234" y="139760"/>
                  </a:lnTo>
                  <a:lnTo>
                    <a:pt x="188340" y="115077"/>
                  </a:lnTo>
                  <a:lnTo>
                    <a:pt x="228735" y="92404"/>
                  </a:lnTo>
                  <a:lnTo>
                    <a:pt x="272189" y="71879"/>
                  </a:lnTo>
                  <a:lnTo>
                    <a:pt x="318478" y="53641"/>
                  </a:lnTo>
                  <a:lnTo>
                    <a:pt x="367373" y="37828"/>
                  </a:lnTo>
                  <a:lnTo>
                    <a:pt x="418648" y="24579"/>
                  </a:lnTo>
                  <a:lnTo>
                    <a:pt x="472075" y="14034"/>
                  </a:lnTo>
                  <a:lnTo>
                    <a:pt x="527428" y="6329"/>
                  </a:lnTo>
                  <a:lnTo>
                    <a:pt x="584478" y="1605"/>
                  </a:lnTo>
                  <a:lnTo>
                    <a:pt x="643001" y="0"/>
                  </a:lnTo>
                  <a:lnTo>
                    <a:pt x="701523" y="1605"/>
                  </a:lnTo>
                  <a:lnTo>
                    <a:pt x="758573" y="6329"/>
                  </a:lnTo>
                  <a:lnTo>
                    <a:pt x="813926" y="14034"/>
                  </a:lnTo>
                  <a:lnTo>
                    <a:pt x="867353" y="24579"/>
                  </a:lnTo>
                  <a:lnTo>
                    <a:pt x="918628" y="37828"/>
                  </a:lnTo>
                  <a:lnTo>
                    <a:pt x="967523" y="53641"/>
                  </a:lnTo>
                  <a:lnTo>
                    <a:pt x="1013812" y="71879"/>
                  </a:lnTo>
                  <a:lnTo>
                    <a:pt x="1057266" y="92404"/>
                  </a:lnTo>
                  <a:lnTo>
                    <a:pt x="1097660" y="115077"/>
                  </a:lnTo>
                  <a:lnTo>
                    <a:pt x="1134767" y="139760"/>
                  </a:lnTo>
                  <a:lnTo>
                    <a:pt x="1168358" y="166315"/>
                  </a:lnTo>
                  <a:lnTo>
                    <a:pt x="1198207" y="194601"/>
                  </a:lnTo>
                  <a:lnTo>
                    <a:pt x="1224087" y="224481"/>
                  </a:lnTo>
                  <a:lnTo>
                    <a:pt x="1245771" y="255817"/>
                  </a:lnTo>
                  <a:lnTo>
                    <a:pt x="1275641" y="322299"/>
                  </a:lnTo>
                  <a:lnTo>
                    <a:pt x="1286002" y="392938"/>
                  </a:lnTo>
                  <a:lnTo>
                    <a:pt x="1283374" y="428697"/>
                  </a:lnTo>
                  <a:lnTo>
                    <a:pt x="1263031" y="497380"/>
                  </a:lnTo>
                  <a:lnTo>
                    <a:pt x="1224087" y="561356"/>
                  </a:lnTo>
                  <a:lnTo>
                    <a:pt x="1198207" y="591232"/>
                  </a:lnTo>
                  <a:lnTo>
                    <a:pt x="1168358" y="619516"/>
                  </a:lnTo>
                  <a:lnTo>
                    <a:pt x="1134767" y="646067"/>
                  </a:lnTo>
                  <a:lnTo>
                    <a:pt x="1097661" y="670748"/>
                  </a:lnTo>
                  <a:lnTo>
                    <a:pt x="1057266" y="693421"/>
                  </a:lnTo>
                  <a:lnTo>
                    <a:pt x="1013812" y="713945"/>
                  </a:lnTo>
                  <a:lnTo>
                    <a:pt x="967523" y="732183"/>
                  </a:lnTo>
                  <a:lnTo>
                    <a:pt x="918628" y="747995"/>
                  </a:lnTo>
                  <a:lnTo>
                    <a:pt x="867353" y="761244"/>
                  </a:lnTo>
                  <a:lnTo>
                    <a:pt x="813926" y="771790"/>
                  </a:lnTo>
                  <a:lnTo>
                    <a:pt x="758573" y="779495"/>
                  </a:lnTo>
                  <a:lnTo>
                    <a:pt x="701523" y="784219"/>
                  </a:lnTo>
                  <a:lnTo>
                    <a:pt x="643001" y="785825"/>
                  </a:lnTo>
                  <a:lnTo>
                    <a:pt x="584478" y="784219"/>
                  </a:lnTo>
                  <a:lnTo>
                    <a:pt x="527428" y="779495"/>
                  </a:lnTo>
                  <a:lnTo>
                    <a:pt x="472075" y="771790"/>
                  </a:lnTo>
                  <a:lnTo>
                    <a:pt x="418648" y="761244"/>
                  </a:lnTo>
                  <a:lnTo>
                    <a:pt x="367373" y="747995"/>
                  </a:lnTo>
                  <a:lnTo>
                    <a:pt x="318478" y="732183"/>
                  </a:lnTo>
                  <a:lnTo>
                    <a:pt x="272189" y="713945"/>
                  </a:lnTo>
                  <a:lnTo>
                    <a:pt x="228735" y="693421"/>
                  </a:lnTo>
                  <a:lnTo>
                    <a:pt x="188341" y="670748"/>
                  </a:lnTo>
                  <a:lnTo>
                    <a:pt x="151234" y="646067"/>
                  </a:lnTo>
                  <a:lnTo>
                    <a:pt x="117643" y="619516"/>
                  </a:lnTo>
                  <a:lnTo>
                    <a:pt x="87794" y="591232"/>
                  </a:lnTo>
                  <a:lnTo>
                    <a:pt x="61914" y="561356"/>
                  </a:lnTo>
                  <a:lnTo>
                    <a:pt x="40230" y="530026"/>
                  </a:lnTo>
                  <a:lnTo>
                    <a:pt x="10360" y="463558"/>
                  </a:lnTo>
                  <a:lnTo>
                    <a:pt x="0" y="39293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69916" y="5235397"/>
            <a:ext cx="660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quipe</a:t>
            </a:r>
            <a:endParaRPr sz="18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Multi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4642" y="1728038"/>
            <a:ext cx="3378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Wingdings"/>
                <a:cs typeface="Wingdings"/>
              </a:rPr>
              <a:t></a:t>
            </a:r>
            <a:r>
              <a:rPr sz="2400" spc="-25" dirty="0">
                <a:latin typeface="Calibri"/>
                <a:cs typeface="Calibri"/>
              </a:rPr>
              <a:t>Verdade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(conspiração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silêncio)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4642" y="2459863"/>
            <a:ext cx="3381375" cy="307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65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Calibri"/>
                <a:cs typeface="Calibri"/>
              </a:rPr>
              <a:t>Ouvir</a:t>
            </a:r>
            <a:r>
              <a:rPr sz="2400" spc="-10" dirty="0">
                <a:latin typeface="Calibri"/>
                <a:cs typeface="Calibri"/>
              </a:rPr>
              <a:t> (antes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falar,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pergunte)</a:t>
            </a:r>
            <a:endParaRPr sz="2400">
              <a:latin typeface="Calibri"/>
              <a:cs typeface="Calibri"/>
            </a:endParaRPr>
          </a:p>
          <a:p>
            <a:pPr marL="12700" marR="196215">
              <a:lnSpc>
                <a:spcPct val="100000"/>
              </a:lnSpc>
            </a:pPr>
            <a:r>
              <a:rPr sz="2400" spc="-60" dirty="0">
                <a:latin typeface="Wingdings"/>
                <a:cs typeface="Wingdings"/>
              </a:rPr>
              <a:t></a:t>
            </a:r>
            <a:r>
              <a:rPr sz="2400" spc="-60" dirty="0">
                <a:latin typeface="Calibri"/>
                <a:cs typeface="Calibri"/>
              </a:rPr>
              <a:t>Ter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sensibilidade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 </a:t>
            </a:r>
            <a:r>
              <a:rPr sz="2400" spc="-10" dirty="0">
                <a:latin typeface="Calibri"/>
                <a:cs typeface="Calibri"/>
              </a:rPr>
              <a:t> esperar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momento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certo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Wingdings"/>
                <a:cs typeface="Wingdings"/>
              </a:rPr>
              <a:t></a:t>
            </a:r>
            <a:r>
              <a:rPr sz="2400" spc="-10" dirty="0">
                <a:latin typeface="Calibri"/>
                <a:cs typeface="Calibri"/>
              </a:rPr>
              <a:t>Manter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esperança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respeitar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metas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realistas</a:t>
            </a:r>
            <a:endParaRPr sz="2400">
              <a:latin typeface="Calibri"/>
              <a:cs typeface="Calibri"/>
            </a:endParaRPr>
          </a:p>
          <a:p>
            <a:pPr marL="12700" marR="33020">
              <a:lnSpc>
                <a:spcPts val="3360"/>
              </a:lnSpc>
              <a:spcBef>
                <a:spcPts val="75"/>
              </a:spcBef>
            </a:pP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Calibri"/>
                <a:cs typeface="Calibri"/>
              </a:rPr>
              <a:t>Planejar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Conferência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Familiar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4417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DEFINIÇÃO</a:t>
            </a:r>
            <a:r>
              <a:rPr sz="4400" spc="-35" dirty="0"/>
              <a:t> </a:t>
            </a:r>
            <a:r>
              <a:rPr sz="4400" dirty="0"/>
              <a:t>DE</a:t>
            </a:r>
            <a:r>
              <a:rPr sz="4400" spc="-15" dirty="0"/>
              <a:t> </a:t>
            </a:r>
            <a:r>
              <a:rPr sz="4400" spc="-5" dirty="0"/>
              <a:t>DOR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6782434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Uma </a:t>
            </a:r>
            <a:r>
              <a:rPr sz="3200" spc="-10" dirty="0">
                <a:latin typeface="Calibri"/>
                <a:cs typeface="Calibri"/>
              </a:rPr>
              <a:t>experiência sensitiva 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emocional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desagradável, </a:t>
            </a:r>
            <a:r>
              <a:rPr sz="3200" spc="-5" dirty="0">
                <a:latin typeface="Calibri"/>
                <a:cs typeface="Calibri"/>
              </a:rPr>
              <a:t>associada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dano </a:t>
            </a:r>
            <a:r>
              <a:rPr sz="3200" spc="-10" dirty="0">
                <a:latin typeface="Calibri"/>
                <a:cs typeface="Calibri"/>
              </a:rPr>
              <a:t>real </a:t>
            </a:r>
            <a:r>
              <a:rPr sz="3200" spc="-5" dirty="0">
                <a:latin typeface="Calibri"/>
                <a:cs typeface="Calibri"/>
              </a:rPr>
              <a:t>ou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potencial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dos tecidos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2110" y="3721989"/>
            <a:ext cx="4923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Associação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Internacional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dirty="0">
                <a:latin typeface="Calibri"/>
                <a:cs typeface="Calibri"/>
              </a:rPr>
              <a:t> 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Estudo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(IASP)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668773"/>
            <a:ext cx="3334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Aguda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CRÔNICA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510" y="346074"/>
            <a:ext cx="62604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3070" marR="5080" indent="-169037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CAUSAS </a:t>
            </a:r>
            <a:r>
              <a:rPr spc="-5" dirty="0"/>
              <a:t>DE </a:t>
            </a:r>
            <a:r>
              <a:rPr spc="-10" dirty="0"/>
              <a:t>DOR </a:t>
            </a:r>
            <a:r>
              <a:rPr spc="-5" dirty="0"/>
              <a:t>NO </a:t>
            </a:r>
            <a:r>
              <a:rPr spc="-45" dirty="0"/>
              <a:t>PACIENTE </a:t>
            </a:r>
            <a:r>
              <a:rPr spc="-890" dirty="0"/>
              <a:t> </a:t>
            </a:r>
            <a:r>
              <a:rPr spc="-25" dirty="0"/>
              <a:t>ONCOLÓGICO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740"/>
            <a:ext cx="7700009" cy="48298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Dor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por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infiltração</a:t>
            </a:r>
            <a:r>
              <a:rPr sz="32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direta</a:t>
            </a:r>
            <a:endParaRPr sz="320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384"/>
              </a:spcBef>
            </a:pPr>
            <a:r>
              <a:rPr sz="3200" spc="-5" dirty="0">
                <a:latin typeface="Calibri"/>
                <a:cs typeface="Calibri"/>
              </a:rPr>
              <a:t>Óssea, </a:t>
            </a:r>
            <a:r>
              <a:rPr sz="3200" spc="-10" dirty="0">
                <a:latin typeface="Calibri"/>
                <a:cs typeface="Calibri"/>
              </a:rPr>
              <a:t>visceral,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neural</a:t>
            </a:r>
            <a:r>
              <a:rPr sz="3200" dirty="0">
                <a:latin typeface="Calibri"/>
                <a:cs typeface="Calibri"/>
              </a:rPr>
              <a:t> e </a:t>
            </a:r>
            <a:r>
              <a:rPr sz="3200" spc="-10" dirty="0">
                <a:latin typeface="Calibri"/>
                <a:cs typeface="Calibri"/>
              </a:rPr>
              <a:t>vascular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Dor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relacionada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com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tratamento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spc="-20" dirty="0">
                <a:latin typeface="Calibri"/>
                <a:cs typeface="Calibri"/>
              </a:rPr>
              <a:t>Pós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Operatório,</a:t>
            </a:r>
            <a:r>
              <a:rPr sz="3200" spc="-5" dirty="0">
                <a:latin typeface="Calibri"/>
                <a:cs typeface="Calibri"/>
              </a:rPr>
              <a:t> pós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90" dirty="0">
                <a:latin typeface="Calibri"/>
                <a:cs typeface="Calibri"/>
              </a:rPr>
              <a:t>RDT,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pós</a:t>
            </a:r>
            <a:r>
              <a:rPr sz="3200" spc="-10" dirty="0">
                <a:latin typeface="Calibri"/>
                <a:cs typeface="Calibri"/>
              </a:rPr>
              <a:t> Quimioterapia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Dor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não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relacionada</a:t>
            </a:r>
            <a:r>
              <a:rPr sz="32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com</a:t>
            </a:r>
            <a:r>
              <a:rPr sz="32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doença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spc="-10" dirty="0">
                <a:latin typeface="Calibri"/>
                <a:cs typeface="Calibri"/>
              </a:rPr>
              <a:t>Artrite,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artrose,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neuropatia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diabética...</a:t>
            </a:r>
            <a:endParaRPr sz="3200">
              <a:latin typeface="Calibri"/>
              <a:cs typeface="Calibri"/>
            </a:endParaRPr>
          </a:p>
          <a:p>
            <a:pPr marL="4344035">
              <a:lnSpc>
                <a:spcPct val="100000"/>
              </a:lnSpc>
              <a:spcBef>
                <a:spcPts val="1864"/>
              </a:spcBef>
            </a:pPr>
            <a:r>
              <a:rPr sz="1800" dirty="0">
                <a:latin typeface="Calibri"/>
                <a:cs typeface="Calibri"/>
              </a:rPr>
              <a:t>Manual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Cuidados</a:t>
            </a:r>
            <a:r>
              <a:rPr sz="1800" spc="-10" dirty="0">
                <a:latin typeface="Calibri"/>
                <a:cs typeface="Calibri"/>
              </a:rPr>
              <a:t> Paliativos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4554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" dirty="0"/>
              <a:t>AVALIAÇÃO</a:t>
            </a:r>
            <a:r>
              <a:rPr sz="4400" spc="5" dirty="0"/>
              <a:t> </a:t>
            </a:r>
            <a:r>
              <a:rPr sz="4400" spc="-30" dirty="0"/>
              <a:t>DA</a:t>
            </a:r>
            <a:r>
              <a:rPr sz="4400" spc="-20" dirty="0"/>
              <a:t> </a:t>
            </a:r>
            <a:r>
              <a:rPr sz="4400" spc="-5" dirty="0"/>
              <a:t>DOR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0491" y="1471624"/>
            <a:ext cx="8206105" cy="261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Intensidade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Duração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Características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físicas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Ritmo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25" dirty="0">
                <a:latin typeface="Calibri"/>
                <a:cs typeface="Calibri"/>
              </a:rPr>
              <a:t>Fatores</a:t>
            </a:r>
            <a:r>
              <a:rPr sz="2500" spc="-10" dirty="0">
                <a:latin typeface="Calibri"/>
                <a:cs typeface="Calibri"/>
              </a:rPr>
              <a:t> desencadeantes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spc="-10" dirty="0">
                <a:latin typeface="Calibri"/>
                <a:cs typeface="Calibri"/>
              </a:rPr>
              <a:t> atenuantes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Interferência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no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sono,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apetite, atividade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física,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concentração,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emoção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nas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relações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sociais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564" y="4525645"/>
            <a:ext cx="7633334" cy="892810"/>
          </a:xfrm>
          <a:prstGeom prst="rect">
            <a:avLst/>
          </a:prstGeom>
          <a:ln w="9525">
            <a:solidFill>
              <a:srgbClr val="00AFEF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2302510" marR="325120" indent="-1967864">
              <a:lnSpc>
                <a:spcPct val="100800"/>
              </a:lnSpc>
              <a:spcBef>
                <a:spcPts val="160"/>
              </a:spcBef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Atenção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especial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deve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ser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dada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ao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paciente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idoso</a:t>
            </a:r>
            <a:r>
              <a:rPr sz="28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aos </a:t>
            </a:r>
            <a:r>
              <a:rPr sz="2400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portadores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de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demência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001" y="1357375"/>
            <a:ext cx="2071751" cy="2074926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3243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TIPOS</a:t>
            </a:r>
            <a:r>
              <a:rPr sz="4400" spc="-40" dirty="0"/>
              <a:t> </a:t>
            </a:r>
            <a:r>
              <a:rPr sz="4400" dirty="0"/>
              <a:t>DE</a:t>
            </a:r>
            <a:r>
              <a:rPr sz="4400" spc="-25" dirty="0"/>
              <a:t> </a:t>
            </a:r>
            <a:r>
              <a:rPr sz="4400" spc="-5" dirty="0"/>
              <a:t>DOR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9546" y="2564892"/>
            <a:ext cx="3744595" cy="1754505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latin typeface="Calibri"/>
                <a:cs typeface="Calibri"/>
              </a:rPr>
              <a:t>DOR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NOCICEPTIVA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1440" marR="215265">
              <a:lnSpc>
                <a:spcPct val="100000"/>
              </a:lnSpc>
              <a:buAutoNum type="arabicPlain"/>
              <a:tabLst>
                <a:tab pos="329565" algn="l"/>
              </a:tabLst>
            </a:pPr>
            <a:r>
              <a:rPr sz="1800" spc="-25" dirty="0">
                <a:latin typeface="Calibri"/>
                <a:cs typeface="Calibri"/>
              </a:rPr>
              <a:t>SOMÁTICA: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óssea,</a:t>
            </a:r>
            <a:r>
              <a:rPr sz="1800" spc="-10" dirty="0">
                <a:latin typeface="Calibri"/>
                <a:cs typeface="Calibri"/>
              </a:rPr>
              <a:t> infiltração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muscular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partes</a:t>
            </a:r>
            <a:r>
              <a:rPr sz="1800" dirty="0">
                <a:latin typeface="Calibri"/>
                <a:cs typeface="Calibri"/>
              </a:rPr>
              <a:t> moles </a:t>
            </a:r>
            <a:r>
              <a:rPr sz="1800" spc="-5" dirty="0"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lain"/>
            </a:pPr>
            <a:endParaRPr sz="1750">
              <a:latin typeface="Calibri"/>
              <a:cs typeface="Calibri"/>
            </a:endParaRPr>
          </a:p>
          <a:p>
            <a:pPr marL="328930" indent="-238125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329565" algn="l"/>
              </a:tabLst>
            </a:pPr>
            <a:r>
              <a:rPr sz="1800" spc="-5" dirty="0">
                <a:latin typeface="Calibri"/>
                <a:cs typeface="Calibri"/>
              </a:rPr>
              <a:t>VISCERAL: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metástase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hepática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6275" y="2554097"/>
            <a:ext cx="3816985" cy="2031364"/>
          </a:xfrm>
          <a:prstGeom prst="rect">
            <a:avLst/>
          </a:prstGeom>
          <a:ln w="9525">
            <a:solidFill>
              <a:srgbClr val="1F487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latin typeface="Calibri"/>
                <a:cs typeface="Calibri"/>
              </a:rPr>
              <a:t>DOR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NEUROPÁTICA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2075" marR="154051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neuralgia </a:t>
            </a:r>
            <a:r>
              <a:rPr sz="1800" spc="-5" dirty="0">
                <a:latin typeface="Calibri"/>
                <a:cs typeface="Calibri"/>
              </a:rPr>
              <a:t>pós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herpética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neuropatia </a:t>
            </a:r>
            <a:r>
              <a:rPr sz="1800" spc="-5" dirty="0">
                <a:latin typeface="Calibri"/>
                <a:cs typeface="Calibri"/>
              </a:rPr>
              <a:t>diabética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neuralgia</a:t>
            </a:r>
            <a:r>
              <a:rPr sz="1800" spc="-5" dirty="0">
                <a:latin typeface="Calibri"/>
                <a:cs typeface="Calibri"/>
              </a:rPr>
              <a:t> do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trigêmeo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neuralgia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induzida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quimioterapia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87675" y="4702175"/>
            <a:ext cx="2740025" cy="1169035"/>
            <a:chOff x="2987675" y="4702175"/>
            <a:chExt cx="2740025" cy="1169035"/>
          </a:xfrm>
        </p:grpSpPr>
        <p:sp>
          <p:nvSpPr>
            <p:cNvPr id="6" name="object 6"/>
            <p:cNvSpPr/>
            <p:nvPr/>
          </p:nvSpPr>
          <p:spPr>
            <a:xfrm>
              <a:off x="3000375" y="4714875"/>
              <a:ext cx="2714625" cy="1143635"/>
            </a:xfrm>
            <a:custGeom>
              <a:avLst/>
              <a:gdLst/>
              <a:ahLst/>
              <a:cxnLst/>
              <a:rect l="l" t="t" r="r" b="b"/>
              <a:pathLst>
                <a:path w="2714625" h="1143635">
                  <a:moveTo>
                    <a:pt x="1357249" y="0"/>
                  </a:moveTo>
                  <a:lnTo>
                    <a:pt x="1291491" y="659"/>
                  </a:lnTo>
                  <a:lnTo>
                    <a:pt x="1226542" y="2616"/>
                  </a:lnTo>
                  <a:lnTo>
                    <a:pt x="1162470" y="5842"/>
                  </a:lnTo>
                  <a:lnTo>
                    <a:pt x="1099349" y="10306"/>
                  </a:lnTo>
                  <a:lnTo>
                    <a:pt x="1037248" y="15978"/>
                  </a:lnTo>
                  <a:lnTo>
                    <a:pt x="976239" y="22829"/>
                  </a:lnTo>
                  <a:lnTo>
                    <a:pt x="916393" y="30829"/>
                  </a:lnTo>
                  <a:lnTo>
                    <a:pt x="857781" y="39947"/>
                  </a:lnTo>
                  <a:lnTo>
                    <a:pt x="800474" y="50153"/>
                  </a:lnTo>
                  <a:lnTo>
                    <a:pt x="744544" y="61419"/>
                  </a:lnTo>
                  <a:lnTo>
                    <a:pt x="690061" y="73713"/>
                  </a:lnTo>
                  <a:lnTo>
                    <a:pt x="637097" y="87005"/>
                  </a:lnTo>
                  <a:lnTo>
                    <a:pt x="585722" y="101267"/>
                  </a:lnTo>
                  <a:lnTo>
                    <a:pt x="536008" y="116467"/>
                  </a:lnTo>
                  <a:lnTo>
                    <a:pt x="488026" y="132576"/>
                  </a:lnTo>
                  <a:lnTo>
                    <a:pt x="441846" y="149564"/>
                  </a:lnTo>
                  <a:lnTo>
                    <a:pt x="397541" y="167401"/>
                  </a:lnTo>
                  <a:lnTo>
                    <a:pt x="355181" y="186057"/>
                  </a:lnTo>
                  <a:lnTo>
                    <a:pt x="314838" y="205503"/>
                  </a:lnTo>
                  <a:lnTo>
                    <a:pt x="276582" y="225707"/>
                  </a:lnTo>
                  <a:lnTo>
                    <a:pt x="240484" y="246640"/>
                  </a:lnTo>
                  <a:lnTo>
                    <a:pt x="206616" y="268273"/>
                  </a:lnTo>
                  <a:lnTo>
                    <a:pt x="175049" y="290575"/>
                  </a:lnTo>
                  <a:lnTo>
                    <a:pt x="119101" y="337067"/>
                  </a:lnTo>
                  <a:lnTo>
                    <a:pt x="73210" y="385876"/>
                  </a:lnTo>
                  <a:lnTo>
                    <a:pt x="37945" y="436763"/>
                  </a:lnTo>
                  <a:lnTo>
                    <a:pt x="13873" y="489489"/>
                  </a:lnTo>
                  <a:lnTo>
                    <a:pt x="1565" y="543813"/>
                  </a:lnTo>
                  <a:lnTo>
                    <a:pt x="0" y="571500"/>
                  </a:lnTo>
                  <a:lnTo>
                    <a:pt x="1565" y="599190"/>
                  </a:lnTo>
                  <a:lnTo>
                    <a:pt x="13873" y="653522"/>
                  </a:lnTo>
                  <a:lnTo>
                    <a:pt x="37945" y="706253"/>
                  </a:lnTo>
                  <a:lnTo>
                    <a:pt x="73210" y="757144"/>
                  </a:lnTo>
                  <a:lnTo>
                    <a:pt x="119101" y="805956"/>
                  </a:lnTo>
                  <a:lnTo>
                    <a:pt x="175049" y="852450"/>
                  </a:lnTo>
                  <a:lnTo>
                    <a:pt x="206616" y="874752"/>
                  </a:lnTo>
                  <a:lnTo>
                    <a:pt x="240484" y="896385"/>
                  </a:lnTo>
                  <a:lnTo>
                    <a:pt x="276582" y="917318"/>
                  </a:lnTo>
                  <a:lnTo>
                    <a:pt x="314838" y="937523"/>
                  </a:lnTo>
                  <a:lnTo>
                    <a:pt x="355181" y="956967"/>
                  </a:lnTo>
                  <a:lnTo>
                    <a:pt x="397541" y="975623"/>
                  </a:lnTo>
                  <a:lnTo>
                    <a:pt x="441846" y="993459"/>
                  </a:lnTo>
                  <a:lnTo>
                    <a:pt x="488026" y="1010447"/>
                  </a:lnTo>
                  <a:lnTo>
                    <a:pt x="536008" y="1026555"/>
                  </a:lnTo>
                  <a:lnTo>
                    <a:pt x="585722" y="1041755"/>
                  </a:lnTo>
                  <a:lnTo>
                    <a:pt x="637097" y="1056015"/>
                  </a:lnTo>
                  <a:lnTo>
                    <a:pt x="690061" y="1069307"/>
                  </a:lnTo>
                  <a:lnTo>
                    <a:pt x="744544" y="1081600"/>
                  </a:lnTo>
                  <a:lnTo>
                    <a:pt x="800474" y="1092864"/>
                  </a:lnTo>
                  <a:lnTo>
                    <a:pt x="857781" y="1103070"/>
                  </a:lnTo>
                  <a:lnTo>
                    <a:pt x="916393" y="1112187"/>
                  </a:lnTo>
                  <a:lnTo>
                    <a:pt x="976239" y="1120185"/>
                  </a:lnTo>
                  <a:lnTo>
                    <a:pt x="1037248" y="1127035"/>
                  </a:lnTo>
                  <a:lnTo>
                    <a:pt x="1099349" y="1132707"/>
                  </a:lnTo>
                  <a:lnTo>
                    <a:pt x="1162470" y="1137171"/>
                  </a:lnTo>
                  <a:lnTo>
                    <a:pt x="1226542" y="1140396"/>
                  </a:lnTo>
                  <a:lnTo>
                    <a:pt x="1291491" y="1142353"/>
                  </a:lnTo>
                  <a:lnTo>
                    <a:pt x="1357249" y="1143012"/>
                  </a:lnTo>
                  <a:lnTo>
                    <a:pt x="1423016" y="1142353"/>
                  </a:lnTo>
                  <a:lnTo>
                    <a:pt x="1487976" y="1140396"/>
                  </a:lnTo>
                  <a:lnTo>
                    <a:pt x="1552057" y="1137171"/>
                  </a:lnTo>
                  <a:lnTo>
                    <a:pt x="1615188" y="1132707"/>
                  </a:lnTo>
                  <a:lnTo>
                    <a:pt x="1677297" y="1127035"/>
                  </a:lnTo>
                  <a:lnTo>
                    <a:pt x="1738314" y="1120185"/>
                  </a:lnTo>
                  <a:lnTo>
                    <a:pt x="1798167" y="1112187"/>
                  </a:lnTo>
                  <a:lnTo>
                    <a:pt x="1856786" y="1103070"/>
                  </a:lnTo>
                  <a:lnTo>
                    <a:pt x="1914099" y="1092864"/>
                  </a:lnTo>
                  <a:lnTo>
                    <a:pt x="1970035" y="1081600"/>
                  </a:lnTo>
                  <a:lnTo>
                    <a:pt x="2024524" y="1069307"/>
                  </a:lnTo>
                  <a:lnTo>
                    <a:pt x="2077493" y="1056015"/>
                  </a:lnTo>
                  <a:lnTo>
                    <a:pt x="2128872" y="1041755"/>
                  </a:lnTo>
                  <a:lnTo>
                    <a:pt x="2178590" y="1026555"/>
                  </a:lnTo>
                  <a:lnTo>
                    <a:pt x="2226576" y="1010447"/>
                  </a:lnTo>
                  <a:lnTo>
                    <a:pt x="2272759" y="993459"/>
                  </a:lnTo>
                  <a:lnTo>
                    <a:pt x="2317067" y="975623"/>
                  </a:lnTo>
                  <a:lnTo>
                    <a:pt x="2359429" y="956967"/>
                  </a:lnTo>
                  <a:lnTo>
                    <a:pt x="2399775" y="937523"/>
                  </a:lnTo>
                  <a:lnTo>
                    <a:pt x="2438033" y="917318"/>
                  </a:lnTo>
                  <a:lnTo>
                    <a:pt x="2474133" y="896385"/>
                  </a:lnTo>
                  <a:lnTo>
                    <a:pt x="2508002" y="874752"/>
                  </a:lnTo>
                  <a:lnTo>
                    <a:pt x="2539571" y="852450"/>
                  </a:lnTo>
                  <a:lnTo>
                    <a:pt x="2595520" y="805956"/>
                  </a:lnTo>
                  <a:lnTo>
                    <a:pt x="2641413" y="757144"/>
                  </a:lnTo>
                  <a:lnTo>
                    <a:pt x="2676679" y="706253"/>
                  </a:lnTo>
                  <a:lnTo>
                    <a:pt x="2700751" y="653522"/>
                  </a:lnTo>
                  <a:lnTo>
                    <a:pt x="2713059" y="599190"/>
                  </a:lnTo>
                  <a:lnTo>
                    <a:pt x="2714625" y="571500"/>
                  </a:lnTo>
                  <a:lnTo>
                    <a:pt x="2713059" y="543813"/>
                  </a:lnTo>
                  <a:lnTo>
                    <a:pt x="2700751" y="489489"/>
                  </a:lnTo>
                  <a:lnTo>
                    <a:pt x="2676679" y="436763"/>
                  </a:lnTo>
                  <a:lnTo>
                    <a:pt x="2641413" y="385876"/>
                  </a:lnTo>
                  <a:lnTo>
                    <a:pt x="2595520" y="337067"/>
                  </a:lnTo>
                  <a:lnTo>
                    <a:pt x="2539571" y="290575"/>
                  </a:lnTo>
                  <a:lnTo>
                    <a:pt x="2508002" y="268273"/>
                  </a:lnTo>
                  <a:lnTo>
                    <a:pt x="2474133" y="246640"/>
                  </a:lnTo>
                  <a:lnTo>
                    <a:pt x="2438033" y="225707"/>
                  </a:lnTo>
                  <a:lnTo>
                    <a:pt x="2399775" y="205503"/>
                  </a:lnTo>
                  <a:lnTo>
                    <a:pt x="2359429" y="186057"/>
                  </a:lnTo>
                  <a:lnTo>
                    <a:pt x="2317067" y="167401"/>
                  </a:lnTo>
                  <a:lnTo>
                    <a:pt x="2272759" y="149564"/>
                  </a:lnTo>
                  <a:lnTo>
                    <a:pt x="2226576" y="132576"/>
                  </a:lnTo>
                  <a:lnTo>
                    <a:pt x="2178590" y="116467"/>
                  </a:lnTo>
                  <a:lnTo>
                    <a:pt x="2128872" y="101267"/>
                  </a:lnTo>
                  <a:lnTo>
                    <a:pt x="2077493" y="87005"/>
                  </a:lnTo>
                  <a:lnTo>
                    <a:pt x="2024524" y="73713"/>
                  </a:lnTo>
                  <a:lnTo>
                    <a:pt x="1970035" y="61419"/>
                  </a:lnTo>
                  <a:lnTo>
                    <a:pt x="1914099" y="50153"/>
                  </a:lnTo>
                  <a:lnTo>
                    <a:pt x="1856786" y="39947"/>
                  </a:lnTo>
                  <a:lnTo>
                    <a:pt x="1798167" y="30829"/>
                  </a:lnTo>
                  <a:lnTo>
                    <a:pt x="1738314" y="22829"/>
                  </a:lnTo>
                  <a:lnTo>
                    <a:pt x="1677297" y="15978"/>
                  </a:lnTo>
                  <a:lnTo>
                    <a:pt x="1615188" y="10306"/>
                  </a:lnTo>
                  <a:lnTo>
                    <a:pt x="1552057" y="5842"/>
                  </a:lnTo>
                  <a:lnTo>
                    <a:pt x="1487976" y="2616"/>
                  </a:lnTo>
                  <a:lnTo>
                    <a:pt x="1423016" y="659"/>
                  </a:lnTo>
                  <a:lnTo>
                    <a:pt x="135724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00375" y="4714875"/>
              <a:ext cx="2714625" cy="1143635"/>
            </a:xfrm>
            <a:custGeom>
              <a:avLst/>
              <a:gdLst/>
              <a:ahLst/>
              <a:cxnLst/>
              <a:rect l="l" t="t" r="r" b="b"/>
              <a:pathLst>
                <a:path w="2714625" h="1143635">
                  <a:moveTo>
                    <a:pt x="0" y="571500"/>
                  </a:moveTo>
                  <a:lnTo>
                    <a:pt x="6213" y="516466"/>
                  </a:lnTo>
                  <a:lnTo>
                    <a:pt x="24474" y="462911"/>
                  </a:lnTo>
                  <a:lnTo>
                    <a:pt x="54214" y="411075"/>
                  </a:lnTo>
                  <a:lnTo>
                    <a:pt x="94863" y="361196"/>
                  </a:lnTo>
                  <a:lnTo>
                    <a:pt x="145854" y="313516"/>
                  </a:lnTo>
                  <a:lnTo>
                    <a:pt x="206616" y="268273"/>
                  </a:lnTo>
                  <a:lnTo>
                    <a:pt x="240484" y="246640"/>
                  </a:lnTo>
                  <a:lnTo>
                    <a:pt x="276582" y="225707"/>
                  </a:lnTo>
                  <a:lnTo>
                    <a:pt x="314838" y="205503"/>
                  </a:lnTo>
                  <a:lnTo>
                    <a:pt x="355181" y="186057"/>
                  </a:lnTo>
                  <a:lnTo>
                    <a:pt x="397541" y="167401"/>
                  </a:lnTo>
                  <a:lnTo>
                    <a:pt x="441846" y="149564"/>
                  </a:lnTo>
                  <a:lnTo>
                    <a:pt x="488026" y="132576"/>
                  </a:lnTo>
                  <a:lnTo>
                    <a:pt x="536008" y="116467"/>
                  </a:lnTo>
                  <a:lnTo>
                    <a:pt x="585722" y="101267"/>
                  </a:lnTo>
                  <a:lnTo>
                    <a:pt x="637097" y="87005"/>
                  </a:lnTo>
                  <a:lnTo>
                    <a:pt x="690061" y="73713"/>
                  </a:lnTo>
                  <a:lnTo>
                    <a:pt x="744544" y="61419"/>
                  </a:lnTo>
                  <a:lnTo>
                    <a:pt x="800474" y="50153"/>
                  </a:lnTo>
                  <a:lnTo>
                    <a:pt x="857781" y="39947"/>
                  </a:lnTo>
                  <a:lnTo>
                    <a:pt x="916393" y="30829"/>
                  </a:lnTo>
                  <a:lnTo>
                    <a:pt x="976239" y="22829"/>
                  </a:lnTo>
                  <a:lnTo>
                    <a:pt x="1037248" y="15978"/>
                  </a:lnTo>
                  <a:lnTo>
                    <a:pt x="1099349" y="10306"/>
                  </a:lnTo>
                  <a:lnTo>
                    <a:pt x="1162470" y="5842"/>
                  </a:lnTo>
                  <a:lnTo>
                    <a:pt x="1226542" y="2616"/>
                  </a:lnTo>
                  <a:lnTo>
                    <a:pt x="1291491" y="659"/>
                  </a:lnTo>
                  <a:lnTo>
                    <a:pt x="1357249" y="0"/>
                  </a:lnTo>
                  <a:lnTo>
                    <a:pt x="1423016" y="659"/>
                  </a:lnTo>
                  <a:lnTo>
                    <a:pt x="1487976" y="2616"/>
                  </a:lnTo>
                  <a:lnTo>
                    <a:pt x="1552057" y="5842"/>
                  </a:lnTo>
                  <a:lnTo>
                    <a:pt x="1615188" y="10306"/>
                  </a:lnTo>
                  <a:lnTo>
                    <a:pt x="1677297" y="15978"/>
                  </a:lnTo>
                  <a:lnTo>
                    <a:pt x="1738314" y="22829"/>
                  </a:lnTo>
                  <a:lnTo>
                    <a:pt x="1798167" y="30829"/>
                  </a:lnTo>
                  <a:lnTo>
                    <a:pt x="1856786" y="39947"/>
                  </a:lnTo>
                  <a:lnTo>
                    <a:pt x="1914099" y="50153"/>
                  </a:lnTo>
                  <a:lnTo>
                    <a:pt x="1970035" y="61419"/>
                  </a:lnTo>
                  <a:lnTo>
                    <a:pt x="2024524" y="73713"/>
                  </a:lnTo>
                  <a:lnTo>
                    <a:pt x="2077493" y="87005"/>
                  </a:lnTo>
                  <a:lnTo>
                    <a:pt x="2128872" y="101267"/>
                  </a:lnTo>
                  <a:lnTo>
                    <a:pt x="2178590" y="116467"/>
                  </a:lnTo>
                  <a:lnTo>
                    <a:pt x="2226576" y="132576"/>
                  </a:lnTo>
                  <a:lnTo>
                    <a:pt x="2272759" y="149564"/>
                  </a:lnTo>
                  <a:lnTo>
                    <a:pt x="2317067" y="167401"/>
                  </a:lnTo>
                  <a:lnTo>
                    <a:pt x="2359429" y="186057"/>
                  </a:lnTo>
                  <a:lnTo>
                    <a:pt x="2399775" y="205503"/>
                  </a:lnTo>
                  <a:lnTo>
                    <a:pt x="2438033" y="225707"/>
                  </a:lnTo>
                  <a:lnTo>
                    <a:pt x="2474133" y="246640"/>
                  </a:lnTo>
                  <a:lnTo>
                    <a:pt x="2508002" y="268273"/>
                  </a:lnTo>
                  <a:lnTo>
                    <a:pt x="2539571" y="290575"/>
                  </a:lnTo>
                  <a:lnTo>
                    <a:pt x="2595520" y="337067"/>
                  </a:lnTo>
                  <a:lnTo>
                    <a:pt x="2641413" y="385876"/>
                  </a:lnTo>
                  <a:lnTo>
                    <a:pt x="2676679" y="436763"/>
                  </a:lnTo>
                  <a:lnTo>
                    <a:pt x="2700751" y="489489"/>
                  </a:lnTo>
                  <a:lnTo>
                    <a:pt x="2713059" y="543813"/>
                  </a:lnTo>
                  <a:lnTo>
                    <a:pt x="2714625" y="571500"/>
                  </a:lnTo>
                  <a:lnTo>
                    <a:pt x="2713059" y="599190"/>
                  </a:lnTo>
                  <a:lnTo>
                    <a:pt x="2700751" y="653522"/>
                  </a:lnTo>
                  <a:lnTo>
                    <a:pt x="2676679" y="706253"/>
                  </a:lnTo>
                  <a:lnTo>
                    <a:pt x="2641413" y="757144"/>
                  </a:lnTo>
                  <a:lnTo>
                    <a:pt x="2595520" y="805956"/>
                  </a:lnTo>
                  <a:lnTo>
                    <a:pt x="2539571" y="852450"/>
                  </a:lnTo>
                  <a:lnTo>
                    <a:pt x="2508002" y="874752"/>
                  </a:lnTo>
                  <a:lnTo>
                    <a:pt x="2474133" y="896385"/>
                  </a:lnTo>
                  <a:lnTo>
                    <a:pt x="2438033" y="917318"/>
                  </a:lnTo>
                  <a:lnTo>
                    <a:pt x="2399775" y="937523"/>
                  </a:lnTo>
                  <a:lnTo>
                    <a:pt x="2359429" y="956967"/>
                  </a:lnTo>
                  <a:lnTo>
                    <a:pt x="2317067" y="975623"/>
                  </a:lnTo>
                  <a:lnTo>
                    <a:pt x="2272759" y="993459"/>
                  </a:lnTo>
                  <a:lnTo>
                    <a:pt x="2226576" y="1010447"/>
                  </a:lnTo>
                  <a:lnTo>
                    <a:pt x="2178590" y="1026555"/>
                  </a:lnTo>
                  <a:lnTo>
                    <a:pt x="2128872" y="1041755"/>
                  </a:lnTo>
                  <a:lnTo>
                    <a:pt x="2077493" y="1056015"/>
                  </a:lnTo>
                  <a:lnTo>
                    <a:pt x="2024524" y="1069307"/>
                  </a:lnTo>
                  <a:lnTo>
                    <a:pt x="1970035" y="1081600"/>
                  </a:lnTo>
                  <a:lnTo>
                    <a:pt x="1914099" y="1092864"/>
                  </a:lnTo>
                  <a:lnTo>
                    <a:pt x="1856786" y="1103070"/>
                  </a:lnTo>
                  <a:lnTo>
                    <a:pt x="1798167" y="1112187"/>
                  </a:lnTo>
                  <a:lnTo>
                    <a:pt x="1738314" y="1120185"/>
                  </a:lnTo>
                  <a:lnTo>
                    <a:pt x="1677297" y="1127035"/>
                  </a:lnTo>
                  <a:lnTo>
                    <a:pt x="1615188" y="1132707"/>
                  </a:lnTo>
                  <a:lnTo>
                    <a:pt x="1552057" y="1137171"/>
                  </a:lnTo>
                  <a:lnTo>
                    <a:pt x="1487976" y="1140396"/>
                  </a:lnTo>
                  <a:lnTo>
                    <a:pt x="1423016" y="1142353"/>
                  </a:lnTo>
                  <a:lnTo>
                    <a:pt x="1357249" y="1143012"/>
                  </a:lnTo>
                  <a:lnTo>
                    <a:pt x="1291491" y="1142353"/>
                  </a:lnTo>
                  <a:lnTo>
                    <a:pt x="1226542" y="1140396"/>
                  </a:lnTo>
                  <a:lnTo>
                    <a:pt x="1162470" y="1137171"/>
                  </a:lnTo>
                  <a:lnTo>
                    <a:pt x="1099349" y="1132707"/>
                  </a:lnTo>
                  <a:lnTo>
                    <a:pt x="1037248" y="1127035"/>
                  </a:lnTo>
                  <a:lnTo>
                    <a:pt x="976239" y="1120185"/>
                  </a:lnTo>
                  <a:lnTo>
                    <a:pt x="916393" y="1112187"/>
                  </a:lnTo>
                  <a:lnTo>
                    <a:pt x="857781" y="1103070"/>
                  </a:lnTo>
                  <a:lnTo>
                    <a:pt x="800474" y="1092864"/>
                  </a:lnTo>
                  <a:lnTo>
                    <a:pt x="744544" y="1081600"/>
                  </a:lnTo>
                  <a:lnTo>
                    <a:pt x="690061" y="1069307"/>
                  </a:lnTo>
                  <a:lnTo>
                    <a:pt x="637097" y="1056015"/>
                  </a:lnTo>
                  <a:lnTo>
                    <a:pt x="585722" y="1041755"/>
                  </a:lnTo>
                  <a:lnTo>
                    <a:pt x="536008" y="1026555"/>
                  </a:lnTo>
                  <a:lnTo>
                    <a:pt x="488026" y="1010447"/>
                  </a:lnTo>
                  <a:lnTo>
                    <a:pt x="441846" y="993459"/>
                  </a:lnTo>
                  <a:lnTo>
                    <a:pt x="397541" y="975623"/>
                  </a:lnTo>
                  <a:lnTo>
                    <a:pt x="355181" y="956967"/>
                  </a:lnTo>
                  <a:lnTo>
                    <a:pt x="314838" y="937523"/>
                  </a:lnTo>
                  <a:lnTo>
                    <a:pt x="276582" y="917318"/>
                  </a:lnTo>
                  <a:lnTo>
                    <a:pt x="240484" y="896385"/>
                  </a:lnTo>
                  <a:lnTo>
                    <a:pt x="206616" y="874752"/>
                  </a:lnTo>
                  <a:lnTo>
                    <a:pt x="175049" y="852450"/>
                  </a:lnTo>
                  <a:lnTo>
                    <a:pt x="119101" y="805956"/>
                  </a:lnTo>
                  <a:lnTo>
                    <a:pt x="73210" y="757144"/>
                  </a:lnTo>
                  <a:lnTo>
                    <a:pt x="37945" y="706253"/>
                  </a:lnTo>
                  <a:lnTo>
                    <a:pt x="13873" y="653522"/>
                  </a:lnTo>
                  <a:lnTo>
                    <a:pt x="1565" y="599190"/>
                  </a:lnTo>
                  <a:lnTo>
                    <a:pt x="0" y="5715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53966" y="5122545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5449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ESCALAS</a:t>
            </a:r>
            <a:r>
              <a:rPr sz="4400" spc="-30" dirty="0"/>
              <a:t> </a:t>
            </a:r>
            <a:r>
              <a:rPr sz="4400" dirty="0"/>
              <a:t>DE</a:t>
            </a:r>
            <a:r>
              <a:rPr sz="4400" spc="-5" dirty="0"/>
              <a:t> </a:t>
            </a:r>
            <a:r>
              <a:rPr sz="4400" spc="-60" dirty="0"/>
              <a:t>AVALIAÇÃO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19" y="1988820"/>
            <a:ext cx="7289800" cy="3680841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4131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OPIÓIDES</a:t>
            </a:r>
            <a:r>
              <a:rPr sz="4400" spc="-65" dirty="0"/>
              <a:t> </a:t>
            </a:r>
            <a:r>
              <a:rPr sz="4400" spc="-15" dirty="0"/>
              <a:t>FRACOS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731390"/>
            <a:ext cx="1198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CODEINA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1731390"/>
            <a:ext cx="151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TRAMADOL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174811"/>
            <a:ext cx="4040504" cy="3951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AFE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34340" marR="252729" indent="-3429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dirty="0">
                <a:latin typeface="Calibri"/>
                <a:cs typeface="Calibri"/>
              </a:rPr>
              <a:t>7,5mg,30mg, 50mg, </a:t>
            </a:r>
            <a:r>
              <a:rPr sz="2400" spc="5" dirty="0">
                <a:latin typeface="Calibri"/>
                <a:cs typeface="Calibri"/>
              </a:rPr>
              <a:t> 60mg,3mg/ml,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associações</a:t>
            </a:r>
            <a:endParaRPr sz="24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Dose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máxima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360mg/dia</a:t>
            </a:r>
            <a:endParaRPr sz="24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spc="-10" dirty="0">
                <a:latin typeface="Calibri"/>
                <a:cs typeface="Calibri"/>
              </a:rPr>
              <a:t>Intervalos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4-6h</a:t>
            </a:r>
            <a:endParaRPr sz="2400">
              <a:latin typeface="Calibri"/>
              <a:cs typeface="Calibri"/>
            </a:endParaRPr>
          </a:p>
          <a:p>
            <a:pPr marL="434340" marR="116839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spc="-20" dirty="0">
                <a:latin typeface="Calibri"/>
                <a:cs typeface="Calibri"/>
              </a:rPr>
              <a:t>Potente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antitussígeno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forte</a:t>
            </a:r>
            <a:r>
              <a:rPr sz="2400" spc="-5" dirty="0">
                <a:latin typeface="Calibri"/>
                <a:cs typeface="Calibri"/>
              </a:rPr>
              <a:t> ação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constipante</a:t>
            </a:r>
            <a:endParaRPr sz="2400">
              <a:latin typeface="Calibri"/>
              <a:cs typeface="Calibri"/>
            </a:endParaRPr>
          </a:p>
          <a:p>
            <a:pPr marL="434340" marR="80645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spc="-5" dirty="0">
                <a:latin typeface="Calibri"/>
                <a:cs typeface="Calibri"/>
              </a:rPr>
              <a:t>10%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população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não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converte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5" dirty="0">
                <a:latin typeface="Calibri"/>
                <a:cs typeface="Calibri"/>
              </a:rPr>
              <a:t>droga </a:t>
            </a:r>
            <a:r>
              <a:rPr sz="2400" dirty="0">
                <a:latin typeface="Calibri"/>
                <a:cs typeface="Calibri"/>
              </a:rPr>
              <a:t>em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morfina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5025" y="2174811"/>
            <a:ext cx="4041775" cy="3951604"/>
          </a:xfrm>
          <a:prstGeom prst="rect">
            <a:avLst/>
          </a:prstGeom>
          <a:ln w="9525">
            <a:solidFill>
              <a:srgbClr val="00AFE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434975" marR="391160" indent="-342900">
              <a:lnSpc>
                <a:spcPct val="80000"/>
              </a:lnSpc>
              <a:spcBef>
                <a:spcPts val="275"/>
              </a:spcBef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200" spc="-5" dirty="0">
                <a:latin typeface="Calibri"/>
                <a:cs typeface="Calibri"/>
              </a:rPr>
              <a:t>50 ou 100 </a:t>
            </a:r>
            <a:r>
              <a:rPr sz="2200" spc="10" dirty="0">
                <a:latin typeface="Calibri"/>
                <a:cs typeface="Calibri"/>
              </a:rPr>
              <a:t>mg/ml </a:t>
            </a:r>
            <a:r>
              <a:rPr sz="2200" spc="-10" dirty="0">
                <a:latin typeface="Calibri"/>
                <a:cs typeface="Calibri"/>
              </a:rPr>
              <a:t>(25 gotas),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comprimidos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liberação </a:t>
            </a:r>
            <a:r>
              <a:rPr sz="2200" spc="-10" dirty="0">
                <a:latin typeface="Calibri"/>
                <a:cs typeface="Calibri"/>
              </a:rPr>
              <a:t> imediata </a:t>
            </a:r>
            <a:r>
              <a:rPr sz="2200" spc="-5" dirty="0">
                <a:latin typeface="Calibri"/>
                <a:cs typeface="Calibri"/>
              </a:rPr>
              <a:t>de </a:t>
            </a:r>
            <a:r>
              <a:rPr sz="2200" dirty="0">
                <a:latin typeface="Calibri"/>
                <a:cs typeface="Calibri"/>
              </a:rPr>
              <a:t>50 </a:t>
            </a:r>
            <a:r>
              <a:rPr sz="2200" spc="-5" dirty="0">
                <a:latin typeface="Calibri"/>
                <a:cs typeface="Calibri"/>
              </a:rPr>
              <a:t>e 100 </a:t>
            </a:r>
            <a:r>
              <a:rPr sz="2200" dirty="0">
                <a:latin typeface="Calibri"/>
                <a:cs typeface="Calibri"/>
              </a:rPr>
              <a:t>mg,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comprimidos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liberação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lenta</a:t>
            </a:r>
            <a:r>
              <a:rPr sz="2200" spc="-5" dirty="0">
                <a:latin typeface="Calibri"/>
                <a:cs typeface="Calibri"/>
              </a:rPr>
              <a:t> de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100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ou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ainda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comprimidos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37,5 </a:t>
            </a:r>
            <a:r>
              <a:rPr sz="2200" dirty="0">
                <a:latin typeface="Calibri"/>
                <a:cs typeface="Calibri"/>
              </a:rPr>
              <a:t>mg,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associado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325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paracetamol</a:t>
            </a:r>
            <a:endParaRPr sz="22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Dose</a:t>
            </a:r>
            <a:r>
              <a:rPr sz="2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máxima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 400mg</a:t>
            </a:r>
            <a:endParaRPr sz="22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200" spc="-10" dirty="0">
                <a:latin typeface="Calibri"/>
                <a:cs typeface="Calibri"/>
              </a:rPr>
              <a:t>Intervalos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6h</a:t>
            </a:r>
            <a:endParaRPr sz="2200">
              <a:latin typeface="Calibri"/>
              <a:cs typeface="Calibri"/>
            </a:endParaRPr>
          </a:p>
          <a:p>
            <a:pPr marL="434975" marR="1096010" indent="-342900">
              <a:lnSpc>
                <a:spcPts val="2110"/>
              </a:lnSpc>
              <a:spcBef>
                <a:spcPts val="515"/>
              </a:spcBef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200" spc="-15" dirty="0">
                <a:latin typeface="Calibri"/>
                <a:cs typeface="Calibri"/>
              </a:rPr>
              <a:t>Pode </a:t>
            </a:r>
            <a:r>
              <a:rPr sz="2200" spc="-10" dirty="0">
                <a:latin typeface="Calibri"/>
                <a:cs typeface="Calibri"/>
              </a:rPr>
              <a:t>diminuir </a:t>
            </a:r>
            <a:r>
              <a:rPr sz="2200" spc="-5" dirty="0">
                <a:latin typeface="Calibri"/>
                <a:cs typeface="Calibri"/>
              </a:rPr>
              <a:t>o limiar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convulsivo</a:t>
            </a:r>
            <a:endParaRPr sz="22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434975" algn="l"/>
                <a:tab pos="435609" algn="l"/>
              </a:tabLst>
            </a:pPr>
            <a:r>
              <a:rPr sz="2200" spc="-5" dirty="0">
                <a:latin typeface="Calibri"/>
                <a:cs typeface="Calibri"/>
              </a:rPr>
              <a:t>Náuseas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35477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OPIÓIDE</a:t>
            </a:r>
            <a:r>
              <a:rPr sz="4400" spc="-80" dirty="0"/>
              <a:t> </a:t>
            </a:r>
            <a:r>
              <a:rPr sz="4400" spc="-15" dirty="0"/>
              <a:t>FORTE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1628800"/>
            <a:ext cx="3096386" cy="46036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79093" y="2719273"/>
            <a:ext cx="1903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MORFINA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0500" y="1642998"/>
            <a:ext cx="4464685" cy="1477645"/>
          </a:xfrm>
          <a:prstGeom prst="rect">
            <a:avLst/>
          </a:prstGeom>
          <a:ln w="9525">
            <a:solidFill>
              <a:srgbClr val="00AFE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Apresentações:</a:t>
            </a:r>
            <a:endParaRPr sz="18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Comprimidos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ação</a:t>
            </a:r>
            <a:r>
              <a:rPr sz="1800" spc="-10" dirty="0">
                <a:latin typeface="Calibri"/>
                <a:cs typeface="Calibri"/>
              </a:rPr>
              <a:t> rápida: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10mg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30mg</a:t>
            </a:r>
            <a:endParaRPr sz="1800">
              <a:latin typeface="Calibri"/>
              <a:cs typeface="Calibri"/>
            </a:endParaRPr>
          </a:p>
          <a:p>
            <a:pPr marL="92075" marR="1743075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Comprimidos de ação </a:t>
            </a:r>
            <a:r>
              <a:rPr sz="1800" spc="-10" dirty="0">
                <a:latin typeface="Calibri"/>
                <a:cs typeface="Calibri"/>
              </a:rPr>
              <a:t>longa </a:t>
            </a:r>
            <a:r>
              <a:rPr sz="1800" spc="-5" dirty="0">
                <a:latin typeface="Calibri"/>
                <a:cs typeface="Calibri"/>
              </a:rPr>
              <a:t> Ampolas: </a:t>
            </a:r>
            <a:r>
              <a:rPr sz="1800" spc="5" dirty="0">
                <a:latin typeface="Calibri"/>
                <a:cs typeface="Calibri"/>
              </a:rPr>
              <a:t>2mg/ml, 10mg/ml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Solução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oral: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10mg/ml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500" y="3643312"/>
            <a:ext cx="4786630" cy="20624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09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65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Não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existe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efeito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teto</a:t>
            </a:r>
            <a:endParaRPr sz="32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85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Baixo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custo</a:t>
            </a:r>
            <a:endParaRPr sz="1800">
              <a:latin typeface="Calibri"/>
              <a:cs typeface="Calibri"/>
            </a:endParaRPr>
          </a:p>
          <a:p>
            <a:pPr marL="92075" marR="20701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Diversas apresentações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vias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administração </a:t>
            </a:r>
            <a:r>
              <a:rPr sz="1800" b="1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Intervalos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cada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4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horas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(se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ClCr&gt;50ml/min)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Atua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controle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dispnéia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5221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DÚVIDAS</a:t>
            </a:r>
            <a:r>
              <a:rPr sz="4400" spc="-20" dirty="0"/>
              <a:t> </a:t>
            </a:r>
            <a:r>
              <a:rPr sz="4400" spc="-15" dirty="0"/>
              <a:t>FREQUENTES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538"/>
            <a:ext cx="7958455" cy="447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Morfina</a:t>
            </a:r>
            <a:r>
              <a:rPr sz="27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causa </a:t>
            </a:r>
            <a:r>
              <a:rPr sz="2700" b="1" spc="-10" dirty="0">
                <a:solidFill>
                  <a:srgbClr val="006FC0"/>
                </a:solidFill>
                <a:latin typeface="Calibri"/>
                <a:cs typeface="Calibri"/>
              </a:rPr>
              <a:t>depressão</a:t>
            </a:r>
            <a:r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006FC0"/>
                </a:solidFill>
                <a:latin typeface="Calibri"/>
                <a:cs typeface="Calibri"/>
              </a:rPr>
              <a:t>respiratória?</a:t>
            </a:r>
            <a:endParaRPr sz="2700">
              <a:latin typeface="Calibri"/>
              <a:cs typeface="Calibri"/>
            </a:endParaRPr>
          </a:p>
          <a:p>
            <a:pPr marL="355600" marR="533400" indent="-32384">
              <a:lnSpc>
                <a:spcPct val="80000"/>
              </a:lnSpc>
              <a:spcBef>
                <a:spcPts val="650"/>
              </a:spcBef>
            </a:pPr>
            <a:r>
              <a:rPr sz="2700" dirty="0">
                <a:latin typeface="Calibri"/>
                <a:cs typeface="Calibri"/>
              </a:rPr>
              <a:t>Quando </a:t>
            </a:r>
            <a:r>
              <a:rPr sz="2700" b="1" spc="-5" dirty="0">
                <a:latin typeface="Calibri"/>
                <a:cs typeface="Calibri"/>
              </a:rPr>
              <a:t>titulada </a:t>
            </a:r>
            <a:r>
              <a:rPr sz="2700" spc="-5" dirty="0">
                <a:latin typeface="Calibri"/>
                <a:cs typeface="Calibri"/>
              </a:rPr>
              <a:t>os </a:t>
            </a:r>
            <a:r>
              <a:rPr sz="2700" spc="-10" dirty="0">
                <a:latin typeface="Calibri"/>
                <a:cs typeface="Calibri"/>
              </a:rPr>
              <a:t>pacientes </a:t>
            </a:r>
            <a:r>
              <a:rPr sz="2700" spc="-15" dirty="0">
                <a:latin typeface="Calibri"/>
                <a:cs typeface="Calibri"/>
              </a:rPr>
              <a:t>desenvolvem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rapidamente tolerância </a:t>
            </a:r>
            <a:r>
              <a:rPr sz="2700" dirty="0">
                <a:latin typeface="Calibri"/>
                <a:cs typeface="Calibri"/>
              </a:rPr>
              <a:t>aos </a:t>
            </a:r>
            <a:r>
              <a:rPr sz="2700" spc="-20" dirty="0">
                <a:latin typeface="Calibri"/>
                <a:cs typeface="Calibri"/>
              </a:rPr>
              <a:t>efeitos </a:t>
            </a:r>
            <a:r>
              <a:rPr sz="2700" spc="-15" dirty="0">
                <a:latin typeface="Calibri"/>
                <a:cs typeface="Calibri"/>
              </a:rPr>
              <a:t>respiratórios </a:t>
            </a:r>
            <a:r>
              <a:rPr sz="2700" spc="-5" dirty="0">
                <a:latin typeface="Calibri"/>
                <a:cs typeface="Calibri"/>
              </a:rPr>
              <a:t>da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morfina.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Morfina</a:t>
            </a:r>
            <a:r>
              <a:rPr sz="27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006FC0"/>
                </a:solidFill>
                <a:latin typeface="Calibri"/>
                <a:cs typeface="Calibri"/>
              </a:rPr>
              <a:t>acelera</a:t>
            </a:r>
            <a:r>
              <a:rPr sz="27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7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b="1" spc="-15" dirty="0">
                <a:solidFill>
                  <a:srgbClr val="006FC0"/>
                </a:solidFill>
                <a:latin typeface="Calibri"/>
                <a:cs typeface="Calibri"/>
              </a:rPr>
              <a:t>morte?</a:t>
            </a:r>
            <a:endParaRPr sz="2700">
              <a:latin typeface="Calibri"/>
              <a:cs typeface="Calibri"/>
            </a:endParaRPr>
          </a:p>
          <a:p>
            <a:pPr marL="355600" marR="5080" indent="-32384">
              <a:lnSpc>
                <a:spcPct val="80000"/>
              </a:lnSpc>
              <a:spcBef>
                <a:spcPts val="650"/>
              </a:spcBef>
            </a:pPr>
            <a:r>
              <a:rPr sz="2700" spc="-5" dirty="0">
                <a:latin typeface="Calibri"/>
                <a:cs typeface="Calibri"/>
              </a:rPr>
              <a:t>Não há qualquer evidência de que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dosagem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apropriada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morfina</a:t>
            </a:r>
            <a:r>
              <a:rPr sz="2700" spc="-20" dirty="0">
                <a:latin typeface="Calibri"/>
                <a:cs typeface="Calibri"/>
              </a:rPr>
              <a:t> para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analgesia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prolongue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vida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ou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acelere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morte.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Morfina</a:t>
            </a:r>
            <a:r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b="1" spc="-20" dirty="0">
                <a:solidFill>
                  <a:srgbClr val="006FC0"/>
                </a:solidFill>
                <a:latin typeface="Calibri"/>
                <a:cs typeface="Calibri"/>
              </a:rPr>
              <a:t>transformará</a:t>
            </a:r>
            <a:r>
              <a:rPr sz="27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b="1" spc="-10" dirty="0">
                <a:solidFill>
                  <a:srgbClr val="006FC0"/>
                </a:solidFill>
                <a:latin typeface="Calibri"/>
                <a:cs typeface="Calibri"/>
              </a:rPr>
              <a:t>paciente</a:t>
            </a:r>
            <a:r>
              <a:rPr sz="27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 um</a:t>
            </a:r>
            <a:r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“zumbi”?</a:t>
            </a:r>
            <a:endParaRPr sz="2700">
              <a:latin typeface="Calibri"/>
              <a:cs typeface="Calibri"/>
            </a:endParaRPr>
          </a:p>
          <a:p>
            <a:pPr marL="355600" marR="737235" indent="-32384">
              <a:lnSpc>
                <a:spcPct val="80000"/>
              </a:lnSpc>
              <a:spcBef>
                <a:spcPts val="645"/>
              </a:spcBef>
            </a:pPr>
            <a:r>
              <a:rPr sz="2700" dirty="0">
                <a:latin typeface="Calibri"/>
                <a:cs typeface="Calibri"/>
              </a:rPr>
              <a:t>Quando </a:t>
            </a:r>
            <a:r>
              <a:rPr sz="2700" b="1" spc="-5" dirty="0">
                <a:latin typeface="Calibri"/>
                <a:cs typeface="Calibri"/>
              </a:rPr>
              <a:t>titulada </a:t>
            </a:r>
            <a:r>
              <a:rPr sz="2700" spc="-20" dirty="0">
                <a:latin typeface="Calibri"/>
                <a:cs typeface="Calibri"/>
              </a:rPr>
              <a:t>para </a:t>
            </a:r>
            <a:r>
              <a:rPr sz="2700" dirty="0">
                <a:latin typeface="Calibri"/>
                <a:cs typeface="Calibri"/>
              </a:rPr>
              <a:t>o alívio </a:t>
            </a:r>
            <a:r>
              <a:rPr sz="2700" spc="-5" dirty="0">
                <a:latin typeface="Calibri"/>
                <a:cs typeface="Calibri"/>
              </a:rPr>
              <a:t>da </a:t>
            </a:r>
            <a:r>
              <a:rPr sz="2700" spc="-65" dirty="0">
                <a:latin typeface="Calibri"/>
                <a:cs typeface="Calibri"/>
              </a:rPr>
              <a:t>dor, </a:t>
            </a:r>
            <a:r>
              <a:rPr sz="2700" dirty="0">
                <a:latin typeface="Calibri"/>
                <a:cs typeface="Calibri"/>
              </a:rPr>
              <a:t>morfina </a:t>
            </a:r>
            <a:r>
              <a:rPr sz="2700" spc="-5" dirty="0">
                <a:latin typeface="Calibri"/>
                <a:cs typeface="Calibri"/>
              </a:rPr>
              <a:t>não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produz excesso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spc="-15" dirty="0">
                <a:latin typeface="Calibri"/>
                <a:cs typeface="Calibri"/>
              </a:rPr>
              <a:t> sedação,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exceto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nos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poucos 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primeiros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dias</a:t>
            </a:r>
            <a:r>
              <a:rPr sz="2700" b="1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tratamento.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7816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EFEITOS</a:t>
            </a:r>
            <a:r>
              <a:rPr sz="4400" spc="-25" dirty="0"/>
              <a:t> </a:t>
            </a:r>
            <a:r>
              <a:rPr sz="4400" spc="-15" dirty="0"/>
              <a:t>ADVERSOS</a:t>
            </a:r>
            <a:r>
              <a:rPr sz="4400" spc="-10" dirty="0"/>
              <a:t> </a:t>
            </a:r>
            <a:r>
              <a:rPr sz="4400" dirty="0"/>
              <a:t>DOS</a:t>
            </a:r>
            <a:r>
              <a:rPr sz="4400" spc="-25" dirty="0"/>
              <a:t> </a:t>
            </a:r>
            <a:r>
              <a:rPr sz="4400" spc="-10" dirty="0"/>
              <a:t>OPIÓIDES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5275" y="1520825"/>
          <a:ext cx="8504555" cy="4353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0150"/>
                <a:gridCol w="6034405"/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SINTOMAS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Cognitivos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Sonolência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sedação,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confusão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mental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disforia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Digestivos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Xerostomia,</a:t>
                      </a:r>
                      <a:r>
                        <a:rPr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constipação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náuseas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vômito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Neurovegetativos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Rubor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facial,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bradicardia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hipotensão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postural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Urológicos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Urgência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miccional,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retenção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redução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libido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Tolerância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Necessidade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ajustes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periódico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5800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Dependência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Vício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352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Dependência</a:t>
                      </a:r>
                      <a:r>
                        <a:rPr sz="2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Física</a:t>
                      </a:r>
                      <a:r>
                        <a:rPr sz="2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Sd.</a:t>
                      </a:r>
                      <a:r>
                        <a:rPr sz="2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Abstinência</a:t>
                      </a:r>
                      <a:r>
                        <a:rPr sz="2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)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Dependência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Psíquica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Raro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nos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doentes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utilizam </a:t>
                      </a:r>
                      <a:r>
                        <a:rPr sz="2000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para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alivio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dor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"/>
            <a:ext cx="9137015" cy="6852920"/>
          </a:xfrm>
          <a:custGeom>
            <a:avLst/>
            <a:gdLst/>
            <a:ahLst/>
            <a:cxnLst/>
            <a:rect l="l" t="t" r="r" b="b"/>
            <a:pathLst>
              <a:path w="9137015" h="6852920">
                <a:moveTo>
                  <a:pt x="9136828" y="0"/>
                </a:moveTo>
                <a:lnTo>
                  <a:pt x="0" y="0"/>
                </a:lnTo>
                <a:lnTo>
                  <a:pt x="0" y="6852492"/>
                </a:lnTo>
                <a:lnTo>
                  <a:pt x="9136828" y="6852492"/>
                </a:lnTo>
                <a:lnTo>
                  <a:pt x="9136828" y="0"/>
                </a:lnTo>
                <a:close/>
              </a:path>
            </a:pathLst>
          </a:custGeom>
          <a:solidFill>
            <a:srgbClr val="044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8720" y="3635681"/>
            <a:ext cx="1658620" cy="1267460"/>
          </a:xfrm>
          <a:custGeom>
            <a:avLst/>
            <a:gdLst/>
            <a:ahLst/>
            <a:cxnLst/>
            <a:rect l="l" t="t" r="r" b="b"/>
            <a:pathLst>
              <a:path w="1658620" h="1267460">
                <a:moveTo>
                  <a:pt x="1658027" y="0"/>
                </a:moveTo>
                <a:lnTo>
                  <a:pt x="0" y="0"/>
                </a:lnTo>
                <a:lnTo>
                  <a:pt x="0" y="1267369"/>
                </a:lnTo>
                <a:lnTo>
                  <a:pt x="1658027" y="1267369"/>
                </a:lnTo>
                <a:lnTo>
                  <a:pt x="1658027" y="1248344"/>
                </a:lnTo>
                <a:lnTo>
                  <a:pt x="33777" y="1248344"/>
                </a:lnTo>
                <a:lnTo>
                  <a:pt x="16888" y="1229294"/>
                </a:lnTo>
                <a:lnTo>
                  <a:pt x="33777" y="1229294"/>
                </a:lnTo>
                <a:lnTo>
                  <a:pt x="33777" y="37999"/>
                </a:lnTo>
                <a:lnTo>
                  <a:pt x="16888" y="37999"/>
                </a:lnTo>
                <a:lnTo>
                  <a:pt x="33777" y="18999"/>
                </a:lnTo>
                <a:lnTo>
                  <a:pt x="1658027" y="18999"/>
                </a:lnTo>
                <a:lnTo>
                  <a:pt x="1658027" y="0"/>
                </a:lnTo>
                <a:close/>
              </a:path>
              <a:path w="1658620" h="1267460">
                <a:moveTo>
                  <a:pt x="33777" y="1229294"/>
                </a:moveTo>
                <a:lnTo>
                  <a:pt x="16888" y="1229294"/>
                </a:lnTo>
                <a:lnTo>
                  <a:pt x="33777" y="1248344"/>
                </a:lnTo>
                <a:lnTo>
                  <a:pt x="33777" y="1229294"/>
                </a:lnTo>
                <a:close/>
              </a:path>
              <a:path w="1658620" h="1267460">
                <a:moveTo>
                  <a:pt x="1624250" y="1229294"/>
                </a:moveTo>
                <a:lnTo>
                  <a:pt x="33777" y="1229294"/>
                </a:lnTo>
                <a:lnTo>
                  <a:pt x="33777" y="1248344"/>
                </a:lnTo>
                <a:lnTo>
                  <a:pt x="1624250" y="1248344"/>
                </a:lnTo>
                <a:lnTo>
                  <a:pt x="1624250" y="1229294"/>
                </a:lnTo>
                <a:close/>
              </a:path>
              <a:path w="1658620" h="1267460">
                <a:moveTo>
                  <a:pt x="1624250" y="18999"/>
                </a:moveTo>
                <a:lnTo>
                  <a:pt x="1624250" y="1248344"/>
                </a:lnTo>
                <a:lnTo>
                  <a:pt x="1641138" y="1229294"/>
                </a:lnTo>
                <a:lnTo>
                  <a:pt x="1658027" y="1229294"/>
                </a:lnTo>
                <a:lnTo>
                  <a:pt x="1658027" y="37999"/>
                </a:lnTo>
                <a:lnTo>
                  <a:pt x="1641138" y="37999"/>
                </a:lnTo>
                <a:lnTo>
                  <a:pt x="1624250" y="18999"/>
                </a:lnTo>
                <a:close/>
              </a:path>
              <a:path w="1658620" h="1267460">
                <a:moveTo>
                  <a:pt x="1658027" y="1229294"/>
                </a:moveTo>
                <a:lnTo>
                  <a:pt x="1641138" y="1229294"/>
                </a:lnTo>
                <a:lnTo>
                  <a:pt x="1624250" y="1248344"/>
                </a:lnTo>
                <a:lnTo>
                  <a:pt x="1658027" y="1248344"/>
                </a:lnTo>
                <a:lnTo>
                  <a:pt x="1658027" y="1229294"/>
                </a:lnTo>
                <a:close/>
              </a:path>
              <a:path w="1658620" h="1267460">
                <a:moveTo>
                  <a:pt x="33777" y="18999"/>
                </a:moveTo>
                <a:lnTo>
                  <a:pt x="16888" y="37999"/>
                </a:lnTo>
                <a:lnTo>
                  <a:pt x="33777" y="37999"/>
                </a:lnTo>
                <a:lnTo>
                  <a:pt x="33777" y="18999"/>
                </a:lnTo>
                <a:close/>
              </a:path>
              <a:path w="1658620" h="1267460">
                <a:moveTo>
                  <a:pt x="1624250" y="18999"/>
                </a:moveTo>
                <a:lnTo>
                  <a:pt x="33777" y="18999"/>
                </a:lnTo>
                <a:lnTo>
                  <a:pt x="33777" y="37999"/>
                </a:lnTo>
                <a:lnTo>
                  <a:pt x="1624250" y="37999"/>
                </a:lnTo>
                <a:lnTo>
                  <a:pt x="1624250" y="18999"/>
                </a:lnTo>
                <a:close/>
              </a:path>
              <a:path w="1658620" h="1267460">
                <a:moveTo>
                  <a:pt x="1658027" y="18999"/>
                </a:moveTo>
                <a:lnTo>
                  <a:pt x="1624250" y="18999"/>
                </a:lnTo>
                <a:lnTo>
                  <a:pt x="1641138" y="37999"/>
                </a:lnTo>
                <a:lnTo>
                  <a:pt x="1658027" y="37999"/>
                </a:lnTo>
                <a:lnTo>
                  <a:pt x="1658027" y="1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99770" y="3708910"/>
            <a:ext cx="1364615" cy="1023619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R="35560" algn="ctr">
              <a:lnSpc>
                <a:spcPct val="100000"/>
              </a:lnSpc>
              <a:spcBef>
                <a:spcPts val="1110"/>
              </a:spcBef>
            </a:pP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40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550" spc="-3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endParaRPr sz="1550">
              <a:latin typeface="Arial MT"/>
              <a:cs typeface="Arial MT"/>
            </a:endParaRPr>
          </a:p>
          <a:p>
            <a:pPr marL="12700" marR="5080" indent="-44450" algn="ctr">
              <a:lnSpc>
                <a:spcPct val="113199"/>
              </a:lnSpc>
              <a:spcBef>
                <a:spcPts val="770"/>
              </a:spcBef>
            </a:pPr>
            <a:r>
              <a:rPr sz="1550" spc="-110" dirty="0">
                <a:solidFill>
                  <a:srgbClr val="99FFFF"/>
                </a:solidFill>
                <a:latin typeface="Arial MT"/>
                <a:cs typeface="Arial MT"/>
              </a:rPr>
              <a:t>DE 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150" dirty="0">
                <a:solidFill>
                  <a:srgbClr val="99FFFF"/>
                </a:solidFill>
                <a:latin typeface="Arial MT"/>
                <a:cs typeface="Arial MT"/>
              </a:rPr>
              <a:t>M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OR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25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550" spc="-10" dirty="0">
                <a:solidFill>
                  <a:srgbClr val="99FFFF"/>
                </a:solidFill>
                <a:latin typeface="Arial MT"/>
                <a:cs typeface="Arial MT"/>
              </a:rPr>
              <a:t>I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2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0735" y="3985442"/>
            <a:ext cx="23749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-204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1369" y="3943093"/>
            <a:ext cx="3615054" cy="17145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74625" indent="-162560">
              <a:lnSpc>
                <a:spcPct val="100000"/>
              </a:lnSpc>
              <a:spcBef>
                <a:spcPts val="500"/>
              </a:spcBef>
              <a:buSzPct val="94444"/>
              <a:buFont typeface="Wingdings"/>
              <a:buChar char=""/>
              <a:tabLst>
                <a:tab pos="175260" algn="l"/>
              </a:tabLst>
            </a:pP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8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1800" spc="-30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1800" spc="-4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ES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Á</a:t>
            </a:r>
            <a:r>
              <a:rPr sz="1800" spc="-100" dirty="0">
                <a:solidFill>
                  <a:srgbClr val="FFFF00"/>
                </a:solidFill>
                <a:latin typeface="Arial MT"/>
                <a:cs typeface="Arial MT"/>
              </a:rPr>
              <a:t>V</a:t>
            </a:r>
            <a:r>
              <a:rPr sz="1800" spc="-18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endParaRPr sz="1800">
              <a:latin typeface="Arial MT"/>
              <a:cs typeface="Arial MT"/>
            </a:endParaRPr>
          </a:p>
          <a:p>
            <a:pPr marL="304800" marR="672465" indent="-304800">
              <a:lnSpc>
                <a:spcPct val="112999"/>
              </a:lnSpc>
              <a:spcBef>
                <a:spcPts val="820"/>
              </a:spcBef>
              <a:buSzPct val="133333"/>
              <a:buFont typeface="Wingdings"/>
              <a:buChar char=""/>
              <a:tabLst>
                <a:tab pos="304800" algn="l"/>
              </a:tabLst>
            </a:pP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G</a:t>
            </a:r>
            <a:r>
              <a:rPr sz="1800" spc="-14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200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POR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E  </a:t>
            </a:r>
            <a:r>
              <a:rPr sz="1800" spc="-95" dirty="0">
                <a:solidFill>
                  <a:srgbClr val="FFFF00"/>
                </a:solidFill>
                <a:latin typeface="Arial MT"/>
                <a:cs typeface="Arial MT"/>
              </a:rPr>
              <a:t>JOVENS</a:t>
            </a:r>
            <a:endParaRPr sz="1800">
              <a:latin typeface="Arial MT"/>
              <a:cs typeface="Arial MT"/>
            </a:endParaRPr>
          </a:p>
          <a:p>
            <a:pPr marL="304800" marR="5080" indent="-304800">
              <a:lnSpc>
                <a:spcPct val="110800"/>
              </a:lnSpc>
              <a:spcBef>
                <a:spcPts val="244"/>
              </a:spcBef>
              <a:buSzPct val="133333"/>
              <a:buFont typeface="Wingdings"/>
              <a:buChar char=""/>
              <a:tabLst>
                <a:tab pos="304800" algn="l"/>
              </a:tabLst>
            </a:pPr>
            <a:r>
              <a:rPr sz="1800" spc="-8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X</a:t>
            </a:r>
            <a:r>
              <a:rPr sz="1800" spc="-15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45" dirty="0">
                <a:solidFill>
                  <a:srgbClr val="FFFF00"/>
                </a:solidFill>
                <a:latin typeface="Arial MT"/>
                <a:cs typeface="Arial MT"/>
              </a:rPr>
              <a:t>M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OD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E 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C</a:t>
            </a: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ES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C</a:t>
            </a:r>
            <a:r>
              <a:rPr sz="1800" spc="-40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1800" spc="-95" dirty="0">
                <a:solidFill>
                  <a:srgbClr val="FFFF00"/>
                </a:solidFill>
                <a:latin typeface="Arial MT"/>
                <a:cs typeface="Arial MT"/>
              </a:rPr>
              <a:t>M</a:t>
            </a:r>
            <a:r>
              <a:rPr sz="1800" spc="-18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00" dirty="0">
                <a:solidFill>
                  <a:srgbClr val="FFFF00"/>
                </a:solidFill>
                <a:latin typeface="Arial MT"/>
                <a:cs typeface="Arial MT"/>
              </a:rPr>
              <a:t>V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G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8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10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8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1800" spc="-105" dirty="0">
                <a:solidFill>
                  <a:srgbClr val="FFFF00"/>
                </a:solidFill>
                <a:latin typeface="Arial MT"/>
                <a:cs typeface="Arial MT"/>
              </a:rPr>
              <a:t>V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2288" y="315697"/>
            <a:ext cx="7569834" cy="14922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226695">
              <a:lnSpc>
                <a:spcPct val="100600"/>
              </a:lnSpc>
              <a:spcBef>
                <a:spcPts val="55"/>
              </a:spcBef>
            </a:pPr>
            <a:r>
              <a:rPr sz="4800" spc="-360" dirty="0">
                <a:solidFill>
                  <a:srgbClr val="00DFC9"/>
                </a:solidFill>
              </a:rPr>
              <a:t>ES</a:t>
            </a:r>
            <a:r>
              <a:rPr sz="4800" spc="-290" dirty="0">
                <a:solidFill>
                  <a:srgbClr val="00DFC9"/>
                </a:solidFill>
              </a:rPr>
              <a:t>T</a:t>
            </a:r>
            <a:r>
              <a:rPr sz="4800" spc="-490" dirty="0">
                <a:solidFill>
                  <a:srgbClr val="00DFC9"/>
                </a:solidFill>
              </a:rPr>
              <a:t>Á</a:t>
            </a:r>
            <a:r>
              <a:rPr sz="4800" spc="-290" dirty="0">
                <a:solidFill>
                  <a:srgbClr val="00DFC9"/>
                </a:solidFill>
              </a:rPr>
              <a:t>GI</a:t>
            </a:r>
            <a:r>
              <a:rPr sz="4800" spc="-415" dirty="0">
                <a:solidFill>
                  <a:srgbClr val="00DFC9"/>
                </a:solidFill>
              </a:rPr>
              <a:t>O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140" dirty="0">
                <a:solidFill>
                  <a:srgbClr val="00DFC9"/>
                </a:solidFill>
              </a:rPr>
              <a:t> </a:t>
            </a:r>
            <a:r>
              <a:rPr sz="4800" spc="-370" dirty="0">
                <a:solidFill>
                  <a:srgbClr val="00DFC9"/>
                </a:solidFill>
              </a:rPr>
              <a:t>D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r>
              <a:rPr sz="4800" spc="-250" dirty="0">
                <a:solidFill>
                  <a:srgbClr val="00DFC9"/>
                </a:solidFill>
              </a:rPr>
              <a:t> </a:t>
            </a:r>
            <a:r>
              <a:rPr sz="4800" spc="-335" dirty="0">
                <a:solidFill>
                  <a:srgbClr val="00DFC9"/>
                </a:solidFill>
              </a:rPr>
              <a:t>T</a:t>
            </a:r>
            <a:r>
              <a:rPr sz="4800" spc="-330" dirty="0">
                <a:solidFill>
                  <a:srgbClr val="00DFC9"/>
                </a:solidFill>
              </a:rPr>
              <a:t>R</a:t>
            </a:r>
            <a:r>
              <a:rPr sz="4800" spc="-495" dirty="0">
                <a:solidFill>
                  <a:srgbClr val="00DFC9"/>
                </a:solidFill>
              </a:rPr>
              <a:t>A</a:t>
            </a:r>
            <a:r>
              <a:rPr sz="4800" spc="-330" dirty="0">
                <a:solidFill>
                  <a:srgbClr val="00DFC9"/>
                </a:solidFill>
              </a:rPr>
              <a:t>N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90" dirty="0">
                <a:solidFill>
                  <a:srgbClr val="00DFC9"/>
                </a:solidFill>
              </a:rPr>
              <a:t>I</a:t>
            </a:r>
            <a:r>
              <a:rPr sz="4800" spc="-365" dirty="0">
                <a:solidFill>
                  <a:srgbClr val="00DFC9"/>
                </a:solidFill>
              </a:rPr>
              <a:t>Ç</a:t>
            </a:r>
            <a:r>
              <a:rPr sz="4800" spc="-495" dirty="0">
                <a:solidFill>
                  <a:srgbClr val="00DFC9"/>
                </a:solidFill>
              </a:rPr>
              <a:t>Ã</a:t>
            </a:r>
            <a:r>
              <a:rPr sz="4800" spc="-290" dirty="0">
                <a:solidFill>
                  <a:srgbClr val="00DFC9"/>
                </a:solidFill>
              </a:rPr>
              <a:t>O </a:t>
            </a:r>
            <a:r>
              <a:rPr sz="4800" spc="-155" dirty="0">
                <a:solidFill>
                  <a:srgbClr val="00DFC9"/>
                </a:solidFill>
              </a:rPr>
              <a:t> </a:t>
            </a:r>
            <a:r>
              <a:rPr sz="4800" spc="-380" dirty="0">
                <a:solidFill>
                  <a:srgbClr val="00DFC9"/>
                </a:solidFill>
              </a:rPr>
              <a:t>DE</a:t>
            </a:r>
            <a:r>
              <a:rPr sz="4800" spc="-475" dirty="0">
                <a:solidFill>
                  <a:srgbClr val="00DFC9"/>
                </a:solidFill>
              </a:rPr>
              <a:t>M</a:t>
            </a:r>
            <a:r>
              <a:rPr sz="4800" spc="-425" dirty="0">
                <a:solidFill>
                  <a:srgbClr val="00DFC9"/>
                </a:solidFill>
              </a:rPr>
              <a:t>OG</a:t>
            </a:r>
            <a:r>
              <a:rPr sz="4800" spc="-345" dirty="0">
                <a:solidFill>
                  <a:srgbClr val="00DFC9"/>
                </a:solidFill>
              </a:rPr>
              <a:t>R</a:t>
            </a:r>
            <a:r>
              <a:rPr sz="4800" spc="-495" dirty="0">
                <a:solidFill>
                  <a:srgbClr val="00DFC9"/>
                </a:solidFill>
              </a:rPr>
              <a:t>Á</a:t>
            </a:r>
            <a:r>
              <a:rPr sz="4800" spc="-245" dirty="0">
                <a:solidFill>
                  <a:srgbClr val="00DFC9"/>
                </a:solidFill>
              </a:rPr>
              <a:t>FI</a:t>
            </a:r>
            <a:r>
              <a:rPr sz="4800" spc="-330" dirty="0">
                <a:solidFill>
                  <a:srgbClr val="00DFC9"/>
                </a:solidFill>
              </a:rPr>
              <a:t>C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r>
              <a:rPr sz="4800" spc="-250" dirty="0">
                <a:solidFill>
                  <a:srgbClr val="00DFC9"/>
                </a:solidFill>
              </a:rPr>
              <a:t> </a:t>
            </a:r>
            <a:r>
              <a:rPr sz="4800" spc="-365" dirty="0">
                <a:solidFill>
                  <a:srgbClr val="00DFC9"/>
                </a:solidFill>
              </a:rPr>
              <a:t>B</a:t>
            </a:r>
            <a:r>
              <a:rPr sz="4800" spc="-330" dirty="0">
                <a:solidFill>
                  <a:srgbClr val="00DFC9"/>
                </a:solidFill>
              </a:rPr>
              <a:t>R</a:t>
            </a:r>
            <a:r>
              <a:rPr sz="4800" spc="-455" dirty="0">
                <a:solidFill>
                  <a:srgbClr val="00DFC9"/>
                </a:solidFill>
              </a:rPr>
              <a:t>A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145" dirty="0">
                <a:solidFill>
                  <a:srgbClr val="00DFC9"/>
                </a:solidFill>
              </a:rPr>
              <a:t>I</a:t>
            </a:r>
            <a:r>
              <a:rPr sz="4800" spc="-285" dirty="0">
                <a:solidFill>
                  <a:srgbClr val="00DFC9"/>
                </a:solidFill>
              </a:rPr>
              <a:t>LEI</a:t>
            </a:r>
            <a:r>
              <a:rPr sz="4800" spc="-360" dirty="0">
                <a:solidFill>
                  <a:srgbClr val="00DFC9"/>
                </a:solidFill>
              </a:rPr>
              <a:t>R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endParaRPr sz="4800"/>
          </a:p>
        </p:txBody>
      </p:sp>
      <p:sp>
        <p:nvSpPr>
          <p:cNvPr id="8" name="object 8"/>
          <p:cNvSpPr txBox="1"/>
          <p:nvPr/>
        </p:nvSpPr>
        <p:spPr>
          <a:xfrm>
            <a:off x="4053667" y="6352933"/>
            <a:ext cx="434149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80" dirty="0">
                <a:solidFill>
                  <a:srgbClr val="99FFFF"/>
                </a:solidFill>
                <a:latin typeface="Arial"/>
                <a:cs typeface="Arial"/>
              </a:rPr>
              <a:t>Modificado</a:t>
            </a:r>
            <a:r>
              <a:rPr sz="1550" b="1" spc="-1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99FFFF"/>
                </a:solidFill>
                <a:latin typeface="Arial"/>
                <a:cs typeface="Arial"/>
              </a:rPr>
              <a:t>de</a:t>
            </a:r>
            <a:r>
              <a:rPr sz="155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65" dirty="0">
                <a:solidFill>
                  <a:srgbClr val="99FFFF"/>
                </a:solidFill>
                <a:latin typeface="Arial"/>
                <a:cs typeface="Arial"/>
              </a:rPr>
              <a:t>Silvestre,</a:t>
            </a:r>
            <a:r>
              <a:rPr sz="1550" b="1" spc="-5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60" dirty="0">
                <a:solidFill>
                  <a:srgbClr val="99FFFF"/>
                </a:solidFill>
                <a:latin typeface="Arial"/>
                <a:cs typeface="Arial"/>
              </a:rPr>
              <a:t>Ministério</a:t>
            </a:r>
            <a:r>
              <a:rPr sz="1550" b="1" spc="-1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99FFFF"/>
                </a:solidFill>
                <a:latin typeface="Arial"/>
                <a:cs typeface="Arial"/>
              </a:rPr>
              <a:t>da</a:t>
            </a:r>
            <a:r>
              <a:rPr sz="155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75" dirty="0">
                <a:solidFill>
                  <a:srgbClr val="99FFFF"/>
                </a:solidFill>
                <a:latin typeface="Arial"/>
                <a:cs typeface="Arial"/>
              </a:rPr>
              <a:t>Saúde,</a:t>
            </a:r>
            <a:r>
              <a:rPr sz="1550" b="1" spc="-1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85" dirty="0">
                <a:solidFill>
                  <a:srgbClr val="99FFFF"/>
                </a:solidFill>
                <a:latin typeface="Arial"/>
                <a:cs typeface="Arial"/>
              </a:rPr>
              <a:t>2002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1472" y="3635681"/>
            <a:ext cx="1843405" cy="1390015"/>
          </a:xfrm>
          <a:custGeom>
            <a:avLst/>
            <a:gdLst/>
            <a:ahLst/>
            <a:cxnLst/>
            <a:rect l="l" t="t" r="r" b="b"/>
            <a:pathLst>
              <a:path w="1843405" h="1390014">
                <a:moveTo>
                  <a:pt x="1842880" y="0"/>
                </a:moveTo>
                <a:lnTo>
                  <a:pt x="0" y="0"/>
                </a:lnTo>
                <a:lnTo>
                  <a:pt x="0" y="1389498"/>
                </a:lnTo>
                <a:lnTo>
                  <a:pt x="1842880" y="1389498"/>
                </a:lnTo>
                <a:lnTo>
                  <a:pt x="1842880" y="1370473"/>
                </a:lnTo>
                <a:lnTo>
                  <a:pt x="33845" y="1370473"/>
                </a:lnTo>
                <a:lnTo>
                  <a:pt x="16933" y="1351448"/>
                </a:lnTo>
                <a:lnTo>
                  <a:pt x="33845" y="1351448"/>
                </a:lnTo>
                <a:lnTo>
                  <a:pt x="33845" y="37999"/>
                </a:lnTo>
                <a:lnTo>
                  <a:pt x="16933" y="37999"/>
                </a:lnTo>
                <a:lnTo>
                  <a:pt x="33845" y="18999"/>
                </a:lnTo>
                <a:lnTo>
                  <a:pt x="1842880" y="18999"/>
                </a:lnTo>
                <a:lnTo>
                  <a:pt x="1842880" y="0"/>
                </a:lnTo>
                <a:close/>
              </a:path>
              <a:path w="1843405" h="1390014">
                <a:moveTo>
                  <a:pt x="33845" y="1351448"/>
                </a:moveTo>
                <a:lnTo>
                  <a:pt x="16933" y="1351448"/>
                </a:lnTo>
                <a:lnTo>
                  <a:pt x="33845" y="1370473"/>
                </a:lnTo>
                <a:lnTo>
                  <a:pt x="33845" y="1351448"/>
                </a:lnTo>
                <a:close/>
              </a:path>
              <a:path w="1843405" h="1390014">
                <a:moveTo>
                  <a:pt x="1809035" y="1351448"/>
                </a:moveTo>
                <a:lnTo>
                  <a:pt x="33845" y="1351448"/>
                </a:lnTo>
                <a:lnTo>
                  <a:pt x="33845" y="1370473"/>
                </a:lnTo>
                <a:lnTo>
                  <a:pt x="1809035" y="1370473"/>
                </a:lnTo>
                <a:lnTo>
                  <a:pt x="1809035" y="1351448"/>
                </a:lnTo>
                <a:close/>
              </a:path>
              <a:path w="1843405" h="1390014">
                <a:moveTo>
                  <a:pt x="1809035" y="18999"/>
                </a:moveTo>
                <a:lnTo>
                  <a:pt x="1809035" y="1370473"/>
                </a:lnTo>
                <a:lnTo>
                  <a:pt x="1825969" y="1351448"/>
                </a:lnTo>
                <a:lnTo>
                  <a:pt x="1842880" y="1351448"/>
                </a:lnTo>
                <a:lnTo>
                  <a:pt x="1842880" y="37999"/>
                </a:lnTo>
                <a:lnTo>
                  <a:pt x="1825969" y="37999"/>
                </a:lnTo>
                <a:lnTo>
                  <a:pt x="1809035" y="18999"/>
                </a:lnTo>
                <a:close/>
              </a:path>
              <a:path w="1843405" h="1390014">
                <a:moveTo>
                  <a:pt x="1842880" y="1351448"/>
                </a:moveTo>
                <a:lnTo>
                  <a:pt x="1825969" y="1351448"/>
                </a:lnTo>
                <a:lnTo>
                  <a:pt x="1809035" y="1370473"/>
                </a:lnTo>
                <a:lnTo>
                  <a:pt x="1842880" y="1370473"/>
                </a:lnTo>
                <a:lnTo>
                  <a:pt x="1842880" y="1351448"/>
                </a:lnTo>
                <a:close/>
              </a:path>
              <a:path w="1843405" h="1390014">
                <a:moveTo>
                  <a:pt x="33845" y="18999"/>
                </a:moveTo>
                <a:lnTo>
                  <a:pt x="16933" y="37999"/>
                </a:lnTo>
                <a:lnTo>
                  <a:pt x="33845" y="37999"/>
                </a:lnTo>
                <a:lnTo>
                  <a:pt x="33845" y="18999"/>
                </a:lnTo>
                <a:close/>
              </a:path>
              <a:path w="1843405" h="1390014">
                <a:moveTo>
                  <a:pt x="1809035" y="18999"/>
                </a:moveTo>
                <a:lnTo>
                  <a:pt x="33845" y="18999"/>
                </a:lnTo>
                <a:lnTo>
                  <a:pt x="33845" y="37999"/>
                </a:lnTo>
                <a:lnTo>
                  <a:pt x="1809035" y="37999"/>
                </a:lnTo>
                <a:lnTo>
                  <a:pt x="1809035" y="18999"/>
                </a:lnTo>
                <a:close/>
              </a:path>
              <a:path w="1843405" h="1390014">
                <a:moveTo>
                  <a:pt x="1842880" y="18999"/>
                </a:moveTo>
                <a:lnTo>
                  <a:pt x="1809035" y="18999"/>
                </a:lnTo>
                <a:lnTo>
                  <a:pt x="1825969" y="37999"/>
                </a:lnTo>
                <a:lnTo>
                  <a:pt x="1842880" y="37999"/>
                </a:lnTo>
                <a:lnTo>
                  <a:pt x="1842880" y="1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9347" y="3708910"/>
            <a:ext cx="1267460" cy="11271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55800"/>
              </a:lnSpc>
              <a:spcBef>
                <a:spcPts val="70"/>
              </a:spcBef>
            </a:pP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40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550" spc="-3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S  </a:t>
            </a:r>
            <a:r>
              <a:rPr sz="1550" spc="-110" dirty="0">
                <a:solidFill>
                  <a:srgbClr val="99FFFF"/>
                </a:solidFill>
                <a:latin typeface="Arial MT"/>
                <a:cs typeface="Arial MT"/>
              </a:rPr>
              <a:t>DE 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45" dirty="0">
                <a:solidFill>
                  <a:srgbClr val="99FFFF"/>
                </a:solidFill>
                <a:latin typeface="Arial MT"/>
                <a:cs typeface="Arial MT"/>
              </a:rPr>
              <a:t>NATALIDADE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7330" y="4064479"/>
            <a:ext cx="26289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24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5696" y="2391306"/>
            <a:ext cx="4305935" cy="390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1</a:t>
            </a:r>
            <a:r>
              <a:rPr sz="2400" spc="-60" dirty="0">
                <a:solidFill>
                  <a:srgbClr val="FFFF00"/>
                </a:solidFill>
                <a:latin typeface="Arial MT"/>
                <a:cs typeface="Arial MT"/>
              </a:rPr>
              <a:t>º</a:t>
            </a:r>
            <a:r>
              <a:rPr sz="24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185" dirty="0">
                <a:solidFill>
                  <a:srgbClr val="FFFF00"/>
                </a:solidFill>
                <a:latin typeface="Arial MT"/>
                <a:cs typeface="Arial MT"/>
              </a:rPr>
              <a:t>EST</a:t>
            </a:r>
            <a:r>
              <a:rPr sz="2400" spc="-70" dirty="0">
                <a:solidFill>
                  <a:srgbClr val="FFFF00"/>
                </a:solidFill>
                <a:latin typeface="Arial MT"/>
                <a:cs typeface="Arial MT"/>
              </a:rPr>
              <a:t>Á</a:t>
            </a:r>
            <a:r>
              <a:rPr sz="2400" spc="-175" dirty="0">
                <a:solidFill>
                  <a:srgbClr val="FFFF00"/>
                </a:solidFill>
                <a:latin typeface="Arial MT"/>
                <a:cs typeface="Arial MT"/>
              </a:rPr>
              <a:t>G</a:t>
            </a:r>
            <a:r>
              <a:rPr sz="2400" spc="5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2400" spc="-18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24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95" dirty="0">
                <a:solidFill>
                  <a:srgbClr val="FFFF00"/>
                </a:solidFill>
                <a:latin typeface="Arial MT"/>
                <a:cs typeface="Arial MT"/>
              </a:rPr>
              <a:t>-</a:t>
            </a:r>
            <a:r>
              <a:rPr sz="2400" spc="-1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195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é</a:t>
            </a:r>
            <a:r>
              <a:rPr sz="2400" spc="70" dirty="0">
                <a:solidFill>
                  <a:srgbClr val="FFFF00"/>
                </a:solidFill>
                <a:latin typeface="Arial MT"/>
                <a:cs typeface="Arial MT"/>
              </a:rPr>
              <a:t>c</a:t>
            </a:r>
            <a:r>
              <a:rPr sz="2400" spc="-60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2400" spc="55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2400" spc="-5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24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1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9</a:t>
            </a:r>
            <a:r>
              <a:rPr sz="2400" spc="-1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2400" spc="110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é</a:t>
            </a:r>
            <a:r>
              <a:rPr sz="2400" spc="-1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1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9</a:t>
            </a:r>
            <a:r>
              <a:rPr sz="2400" spc="-65" dirty="0">
                <a:solidFill>
                  <a:srgbClr val="FFFF00"/>
                </a:solidFill>
                <a:latin typeface="Arial MT"/>
                <a:cs typeface="Arial MT"/>
              </a:rPr>
              <a:t>4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0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94"/>
            <a:ext cx="56330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PARA</a:t>
            </a:r>
            <a:r>
              <a:rPr sz="4400" spc="-35" dirty="0"/>
              <a:t> </a:t>
            </a:r>
            <a:r>
              <a:rPr sz="4400" dirty="0"/>
              <a:t>UMA</a:t>
            </a:r>
            <a:r>
              <a:rPr sz="4400" spc="-15" dirty="0"/>
              <a:t> </a:t>
            </a:r>
            <a:r>
              <a:rPr sz="4400" spc="-10" dirty="0"/>
              <a:t>BOA</a:t>
            </a:r>
            <a:r>
              <a:rPr sz="4400" spc="-35" dirty="0"/>
              <a:t> </a:t>
            </a:r>
            <a:r>
              <a:rPr sz="4400" spc="-25" dirty="0"/>
              <a:t>ADESÃO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58267" y="1510703"/>
            <a:ext cx="8671560" cy="49536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É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preciso </a:t>
            </a:r>
            <a:r>
              <a:rPr sz="3200" spc="-15" dirty="0">
                <a:latin typeface="Calibri"/>
                <a:cs typeface="Calibri"/>
              </a:rPr>
              <a:t>conscientização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paciente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família;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latin typeface="Calibri"/>
                <a:cs typeface="Calibri"/>
              </a:rPr>
              <a:t>Desfazer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mitos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(farmacodependência);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Reavaliar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frequentemente;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Assegurar-se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 disponibilidade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/ acesso;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Utilizar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posologia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cômoda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simples;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latin typeface="Calibri"/>
                <a:cs typeface="Calibri"/>
              </a:rPr>
              <a:t>Tratar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eventos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adversos</a:t>
            </a:r>
            <a:r>
              <a:rPr sz="3200" spc="-5" dirty="0">
                <a:latin typeface="Calibri"/>
                <a:cs typeface="Calibri"/>
              </a:rPr>
              <a:t> de </a:t>
            </a:r>
            <a:r>
              <a:rPr sz="3200" spc="-10" dirty="0">
                <a:latin typeface="Calibri"/>
                <a:cs typeface="Calibri"/>
              </a:rPr>
              <a:t>maneira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proativa;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Utilizar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medidas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não </a:t>
            </a:r>
            <a:r>
              <a:rPr sz="3200" spc="-10" dirty="0">
                <a:latin typeface="Calibri"/>
                <a:cs typeface="Calibri"/>
              </a:rPr>
              <a:t>farmacológicas.</a:t>
            </a:r>
            <a:endParaRPr sz="3200">
              <a:latin typeface="Calibri"/>
              <a:cs typeface="Calibri"/>
            </a:endParaRPr>
          </a:p>
          <a:p>
            <a:pPr marR="86995" algn="r">
              <a:lnSpc>
                <a:spcPct val="100000"/>
              </a:lnSpc>
              <a:spcBef>
                <a:spcPts val="2700"/>
              </a:spcBef>
            </a:pPr>
            <a:r>
              <a:rPr sz="1600" spc="-10" dirty="0">
                <a:latin typeface="Calibri"/>
                <a:cs typeface="Calibri"/>
              </a:rPr>
              <a:t>Consenso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Brasileiro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sobre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Manejo da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Relacionada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ao</a:t>
            </a:r>
            <a:endParaRPr sz="1600">
              <a:latin typeface="Calibri"/>
              <a:cs typeface="Calibri"/>
            </a:endParaRPr>
          </a:p>
          <a:p>
            <a:pPr marR="82550" algn="r">
              <a:lnSpc>
                <a:spcPct val="100000"/>
              </a:lnSpc>
            </a:pPr>
            <a:r>
              <a:rPr sz="1600" spc="-30" dirty="0">
                <a:latin typeface="Calibri"/>
                <a:cs typeface="Calibri"/>
              </a:rPr>
              <a:t>Câncer,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2014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1714500"/>
            <a:ext cx="1786001" cy="25648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875" y="1714500"/>
            <a:ext cx="1786001" cy="265455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444" y="461594"/>
            <a:ext cx="37376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LEITURA</a:t>
            </a:r>
            <a:r>
              <a:rPr sz="4400" spc="-30" dirty="0"/>
              <a:t> </a:t>
            </a:r>
            <a:r>
              <a:rPr sz="4400" dirty="0"/>
              <a:t>E</a:t>
            </a:r>
            <a:r>
              <a:rPr sz="4400" spc="-15" dirty="0"/>
              <a:t> LINKS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3625" y="857250"/>
            <a:ext cx="1786001" cy="26253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6142" y="4514799"/>
            <a:ext cx="2617470" cy="14636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4"/>
              </a:spcBef>
            </a:pPr>
            <a:r>
              <a:rPr sz="2400" spc="-20" dirty="0">
                <a:latin typeface="Calibri"/>
                <a:cs typeface="Calibri"/>
                <a:hlinkClick r:id="rId5"/>
              </a:rPr>
              <a:t>www.paliativo.org.br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  <a:hlinkClick r:id="rId6"/>
              </a:rPr>
              <a:t>www.who.int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  <a:hlinkClick r:id="rId7"/>
              </a:rPr>
              <a:t>www.hospicecare.co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  <a:hlinkClick r:id="rId8"/>
              </a:rPr>
              <a:t>www.eapcnet.eu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00750" y="3714750"/>
            <a:ext cx="2047875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clínico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97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Masculino, 80 anos, mora a 100km de distância do </a:t>
            </a:r>
            <a:r>
              <a:rPr lang="pt-BR" dirty="0" smtClean="0"/>
              <a:t>centro de referencia </a:t>
            </a:r>
            <a:r>
              <a:rPr lang="pt-BR" dirty="0" err="1" smtClean="0"/>
              <a:t>oncologico</a:t>
            </a:r>
            <a:r>
              <a:rPr lang="pt-BR" dirty="0" smtClean="0"/>
              <a:t>, </a:t>
            </a:r>
            <a:r>
              <a:rPr lang="pt-BR" dirty="0" smtClean="0"/>
              <a:t>casado, 1 filho, católico </a:t>
            </a:r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 smtClean="0"/>
              <a:t>CA de próstata diagnosticado em </a:t>
            </a:r>
            <a:r>
              <a:rPr lang="pt-BR" dirty="0" smtClean="0"/>
              <a:t>2004</a:t>
            </a:r>
          </a:p>
          <a:p>
            <a:r>
              <a:rPr lang="pt-BR" dirty="0" smtClean="0"/>
              <a:t> </a:t>
            </a:r>
            <a:r>
              <a:rPr lang="pt-BR" dirty="0" smtClean="0"/>
              <a:t>• Progressão de doença em osso e queda de performance com tratamento </a:t>
            </a:r>
            <a:r>
              <a:rPr lang="pt-BR" dirty="0" err="1" smtClean="0"/>
              <a:t>oncológico</a:t>
            </a:r>
            <a:r>
              <a:rPr lang="pt-BR" dirty="0" smtClean="0"/>
              <a:t> </a:t>
            </a:r>
            <a:r>
              <a:rPr lang="pt-BR" dirty="0" smtClean="0"/>
              <a:t>atual</a:t>
            </a:r>
          </a:p>
          <a:p>
            <a:r>
              <a:rPr lang="pt-BR" dirty="0" smtClean="0"/>
              <a:t> </a:t>
            </a:r>
            <a:r>
              <a:rPr lang="pt-BR" dirty="0" smtClean="0"/>
              <a:t>• Paciente e familiares desgastados, optam por cuidados paliativos exclusivos</a:t>
            </a:r>
            <a:endParaRPr lang="pt-BR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Primeira consulta no serviço de cuidados paliativos </a:t>
            </a:r>
            <a:endParaRPr lang="pt-BR" dirty="0" smtClean="0"/>
          </a:p>
          <a:p>
            <a:r>
              <a:rPr lang="pt-BR" dirty="0" smtClean="0"/>
              <a:t>Acolhidas </a:t>
            </a:r>
            <a:r>
              <a:rPr lang="pt-BR" dirty="0" smtClean="0"/>
              <a:t>as demandas do paciente e familiares, elaborado tratamento sintomático e encaminhado para UBS do seu município com Resumo Médico e telefone de contato do Serviço de Cuidados Paliativos</a:t>
            </a:r>
            <a:endParaRPr lang="pt-BR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Plano de cuidado</a:t>
            </a:r>
            <a:br>
              <a:rPr lang="pt-BR" dirty="0" smtClean="0"/>
            </a:br>
            <a:r>
              <a:rPr lang="pt-BR" dirty="0" smtClean="0"/>
              <a:t>prescrição de enfermagem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044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876" y="4024438"/>
            <a:ext cx="1866264" cy="1406525"/>
          </a:xfrm>
          <a:custGeom>
            <a:avLst/>
            <a:gdLst/>
            <a:ahLst/>
            <a:cxnLst/>
            <a:rect l="l" t="t" r="r" b="b"/>
            <a:pathLst>
              <a:path w="1866264" h="1406525">
                <a:moveTo>
                  <a:pt x="1865916" y="0"/>
                </a:moveTo>
                <a:lnTo>
                  <a:pt x="0" y="0"/>
                </a:lnTo>
                <a:lnTo>
                  <a:pt x="0" y="1406491"/>
                </a:lnTo>
                <a:lnTo>
                  <a:pt x="1865916" y="1406491"/>
                </a:lnTo>
                <a:lnTo>
                  <a:pt x="1865916" y="1387233"/>
                </a:lnTo>
                <a:lnTo>
                  <a:pt x="34268" y="1387233"/>
                </a:lnTo>
                <a:lnTo>
                  <a:pt x="17122" y="1367949"/>
                </a:lnTo>
                <a:lnTo>
                  <a:pt x="34268" y="1367949"/>
                </a:lnTo>
                <a:lnTo>
                  <a:pt x="34268" y="38465"/>
                </a:lnTo>
                <a:lnTo>
                  <a:pt x="17122" y="38465"/>
                </a:lnTo>
                <a:lnTo>
                  <a:pt x="34268" y="19232"/>
                </a:lnTo>
                <a:lnTo>
                  <a:pt x="1865916" y="19232"/>
                </a:lnTo>
                <a:lnTo>
                  <a:pt x="1865916" y="0"/>
                </a:lnTo>
                <a:close/>
              </a:path>
              <a:path w="1866264" h="1406525">
                <a:moveTo>
                  <a:pt x="34268" y="1367949"/>
                </a:moveTo>
                <a:lnTo>
                  <a:pt x="17122" y="1367949"/>
                </a:lnTo>
                <a:lnTo>
                  <a:pt x="34268" y="1387233"/>
                </a:lnTo>
                <a:lnTo>
                  <a:pt x="34268" y="1367949"/>
                </a:lnTo>
                <a:close/>
              </a:path>
              <a:path w="1866264" h="1406525">
                <a:moveTo>
                  <a:pt x="1831648" y="1367949"/>
                </a:moveTo>
                <a:lnTo>
                  <a:pt x="34268" y="1367949"/>
                </a:lnTo>
                <a:lnTo>
                  <a:pt x="34268" y="1387233"/>
                </a:lnTo>
                <a:lnTo>
                  <a:pt x="1831648" y="1387233"/>
                </a:lnTo>
                <a:lnTo>
                  <a:pt x="1831648" y="1367949"/>
                </a:lnTo>
                <a:close/>
              </a:path>
              <a:path w="1866264" h="1406525">
                <a:moveTo>
                  <a:pt x="1831648" y="19232"/>
                </a:moveTo>
                <a:lnTo>
                  <a:pt x="1831648" y="1387233"/>
                </a:lnTo>
                <a:lnTo>
                  <a:pt x="1848771" y="1367949"/>
                </a:lnTo>
                <a:lnTo>
                  <a:pt x="1865916" y="1367949"/>
                </a:lnTo>
                <a:lnTo>
                  <a:pt x="1865916" y="38465"/>
                </a:lnTo>
                <a:lnTo>
                  <a:pt x="1848771" y="38465"/>
                </a:lnTo>
                <a:lnTo>
                  <a:pt x="1831648" y="19232"/>
                </a:lnTo>
                <a:close/>
              </a:path>
              <a:path w="1866264" h="1406525">
                <a:moveTo>
                  <a:pt x="1865916" y="1367949"/>
                </a:moveTo>
                <a:lnTo>
                  <a:pt x="1848771" y="1367949"/>
                </a:lnTo>
                <a:lnTo>
                  <a:pt x="1831648" y="1387233"/>
                </a:lnTo>
                <a:lnTo>
                  <a:pt x="1865916" y="1387233"/>
                </a:lnTo>
                <a:lnTo>
                  <a:pt x="1865916" y="1367949"/>
                </a:lnTo>
                <a:close/>
              </a:path>
              <a:path w="1866264" h="1406525">
                <a:moveTo>
                  <a:pt x="34268" y="19232"/>
                </a:moveTo>
                <a:lnTo>
                  <a:pt x="17122" y="38465"/>
                </a:lnTo>
                <a:lnTo>
                  <a:pt x="34268" y="38465"/>
                </a:lnTo>
                <a:lnTo>
                  <a:pt x="34268" y="19232"/>
                </a:lnTo>
                <a:close/>
              </a:path>
              <a:path w="1866264" h="1406525">
                <a:moveTo>
                  <a:pt x="1831648" y="19232"/>
                </a:moveTo>
                <a:lnTo>
                  <a:pt x="34268" y="19232"/>
                </a:lnTo>
                <a:lnTo>
                  <a:pt x="34268" y="38465"/>
                </a:lnTo>
                <a:lnTo>
                  <a:pt x="1831648" y="38465"/>
                </a:lnTo>
                <a:lnTo>
                  <a:pt x="1831648" y="19232"/>
                </a:lnTo>
                <a:close/>
              </a:path>
              <a:path w="1866264" h="1406525">
                <a:moveTo>
                  <a:pt x="1865916" y="19232"/>
                </a:moveTo>
                <a:lnTo>
                  <a:pt x="1831648" y="19232"/>
                </a:lnTo>
                <a:lnTo>
                  <a:pt x="1848771" y="38465"/>
                </a:lnTo>
                <a:lnTo>
                  <a:pt x="1865916" y="38465"/>
                </a:lnTo>
                <a:lnTo>
                  <a:pt x="1865916" y="192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636" y="4102156"/>
            <a:ext cx="1282700" cy="1134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51600"/>
              </a:lnSpc>
              <a:spcBef>
                <a:spcPts val="95"/>
              </a:spcBef>
            </a:pPr>
            <a:r>
              <a:rPr sz="1600" spc="-4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60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600" spc="-5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600" spc="-4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12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r>
              <a:rPr sz="1600" spc="-10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600" spc="-8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600" spc="-4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600" spc="-1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75" dirty="0">
                <a:solidFill>
                  <a:srgbClr val="99FFFF"/>
                </a:solidFill>
                <a:latin typeface="Arial MT"/>
                <a:cs typeface="Arial MT"/>
              </a:rPr>
              <a:t>S  </a:t>
            </a:r>
            <a:r>
              <a:rPr sz="1600" spc="-135" dirty="0">
                <a:solidFill>
                  <a:srgbClr val="99FFFF"/>
                </a:solidFill>
                <a:latin typeface="Arial MT"/>
                <a:cs typeface="Arial MT"/>
              </a:rPr>
              <a:t>DE </a:t>
            </a: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600" spc="-65" dirty="0">
                <a:solidFill>
                  <a:srgbClr val="99FFFF"/>
                </a:solidFill>
                <a:latin typeface="Arial MT"/>
                <a:cs typeface="Arial MT"/>
              </a:rPr>
              <a:t>NATALIDADE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7193" y="4220937"/>
            <a:ext cx="240029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1" spc="-210" dirty="0">
                <a:solidFill>
                  <a:srgbClr val="99FFFF"/>
                </a:solidFill>
                <a:latin typeface="Arial"/>
                <a:cs typeface="Arial"/>
              </a:rPr>
              <a:t>=</a:t>
            </a:r>
            <a:endParaRPr sz="32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5075" y="278463"/>
            <a:ext cx="7664450" cy="15100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229235">
              <a:lnSpc>
                <a:spcPct val="100800"/>
              </a:lnSpc>
              <a:spcBef>
                <a:spcPts val="55"/>
              </a:spcBef>
            </a:pPr>
            <a:r>
              <a:rPr sz="4850" spc="-350" dirty="0">
                <a:solidFill>
                  <a:srgbClr val="00DFC9"/>
                </a:solidFill>
              </a:rPr>
              <a:t>ES</a:t>
            </a:r>
            <a:r>
              <a:rPr sz="4850" spc="-290" dirty="0">
                <a:solidFill>
                  <a:srgbClr val="00DFC9"/>
                </a:solidFill>
              </a:rPr>
              <a:t>T</a:t>
            </a:r>
            <a:r>
              <a:rPr sz="4850" spc="-484" dirty="0">
                <a:solidFill>
                  <a:srgbClr val="00DFC9"/>
                </a:solidFill>
              </a:rPr>
              <a:t>Á</a:t>
            </a:r>
            <a:r>
              <a:rPr sz="4850" spc="-285" dirty="0">
                <a:solidFill>
                  <a:srgbClr val="00DFC9"/>
                </a:solidFill>
              </a:rPr>
              <a:t>GI</a:t>
            </a:r>
            <a:r>
              <a:rPr sz="4850" spc="-409" dirty="0">
                <a:solidFill>
                  <a:srgbClr val="00DFC9"/>
                </a:solidFill>
              </a:rPr>
              <a:t>O</a:t>
            </a:r>
            <a:r>
              <a:rPr sz="4850" spc="-360" dirty="0">
                <a:solidFill>
                  <a:srgbClr val="00DFC9"/>
                </a:solidFill>
              </a:rPr>
              <a:t>S</a:t>
            </a:r>
            <a:r>
              <a:rPr sz="4850" spc="-140" dirty="0">
                <a:solidFill>
                  <a:srgbClr val="00DFC9"/>
                </a:solidFill>
              </a:rPr>
              <a:t> </a:t>
            </a:r>
            <a:r>
              <a:rPr sz="4850" spc="-365" dirty="0">
                <a:solidFill>
                  <a:srgbClr val="00DFC9"/>
                </a:solidFill>
              </a:rPr>
              <a:t>D</a:t>
            </a:r>
            <a:r>
              <a:rPr sz="4850" spc="-390" dirty="0">
                <a:solidFill>
                  <a:srgbClr val="00DFC9"/>
                </a:solidFill>
              </a:rPr>
              <a:t>A</a:t>
            </a:r>
            <a:r>
              <a:rPr sz="4850" spc="-250" dirty="0">
                <a:solidFill>
                  <a:srgbClr val="00DFC9"/>
                </a:solidFill>
              </a:rPr>
              <a:t> </a:t>
            </a:r>
            <a:r>
              <a:rPr sz="4850" spc="-330" dirty="0">
                <a:solidFill>
                  <a:srgbClr val="00DFC9"/>
                </a:solidFill>
              </a:rPr>
              <a:t>T</a:t>
            </a:r>
            <a:r>
              <a:rPr sz="4850" spc="-325" dirty="0">
                <a:solidFill>
                  <a:srgbClr val="00DFC9"/>
                </a:solidFill>
              </a:rPr>
              <a:t>R</a:t>
            </a:r>
            <a:r>
              <a:rPr sz="4850" spc="-490" dirty="0">
                <a:solidFill>
                  <a:srgbClr val="00DFC9"/>
                </a:solidFill>
              </a:rPr>
              <a:t>A</a:t>
            </a:r>
            <a:r>
              <a:rPr sz="4850" spc="-325" dirty="0">
                <a:solidFill>
                  <a:srgbClr val="00DFC9"/>
                </a:solidFill>
              </a:rPr>
              <a:t>N</a:t>
            </a:r>
            <a:r>
              <a:rPr sz="4850" spc="-360" dirty="0">
                <a:solidFill>
                  <a:srgbClr val="00DFC9"/>
                </a:solidFill>
              </a:rPr>
              <a:t>S</a:t>
            </a:r>
            <a:r>
              <a:rPr sz="4850" spc="-85" dirty="0">
                <a:solidFill>
                  <a:srgbClr val="00DFC9"/>
                </a:solidFill>
              </a:rPr>
              <a:t>I</a:t>
            </a:r>
            <a:r>
              <a:rPr sz="4850" spc="-360" dirty="0">
                <a:solidFill>
                  <a:srgbClr val="00DFC9"/>
                </a:solidFill>
              </a:rPr>
              <a:t>Ç</a:t>
            </a:r>
            <a:r>
              <a:rPr sz="4850" spc="-490" dirty="0">
                <a:solidFill>
                  <a:srgbClr val="00DFC9"/>
                </a:solidFill>
              </a:rPr>
              <a:t>Ã</a:t>
            </a:r>
            <a:r>
              <a:rPr sz="4850" spc="-285" dirty="0">
                <a:solidFill>
                  <a:srgbClr val="00DFC9"/>
                </a:solidFill>
              </a:rPr>
              <a:t>O </a:t>
            </a:r>
            <a:r>
              <a:rPr sz="4850" spc="-150" dirty="0">
                <a:solidFill>
                  <a:srgbClr val="00DFC9"/>
                </a:solidFill>
              </a:rPr>
              <a:t> </a:t>
            </a:r>
            <a:r>
              <a:rPr sz="4850" spc="-375" dirty="0">
                <a:solidFill>
                  <a:srgbClr val="00DFC9"/>
                </a:solidFill>
              </a:rPr>
              <a:t>DE</a:t>
            </a:r>
            <a:r>
              <a:rPr sz="4850" spc="-470" dirty="0">
                <a:solidFill>
                  <a:srgbClr val="00DFC9"/>
                </a:solidFill>
              </a:rPr>
              <a:t>M</a:t>
            </a:r>
            <a:r>
              <a:rPr sz="4850" spc="-420" dirty="0">
                <a:solidFill>
                  <a:srgbClr val="00DFC9"/>
                </a:solidFill>
              </a:rPr>
              <a:t>OG</a:t>
            </a:r>
            <a:r>
              <a:rPr sz="4850" spc="-335" dirty="0">
                <a:solidFill>
                  <a:srgbClr val="00DFC9"/>
                </a:solidFill>
              </a:rPr>
              <a:t>R</a:t>
            </a:r>
            <a:r>
              <a:rPr sz="4850" spc="-490" dirty="0">
                <a:solidFill>
                  <a:srgbClr val="00DFC9"/>
                </a:solidFill>
              </a:rPr>
              <a:t>Á</a:t>
            </a:r>
            <a:r>
              <a:rPr sz="4850" spc="-240" dirty="0">
                <a:solidFill>
                  <a:srgbClr val="00DFC9"/>
                </a:solidFill>
              </a:rPr>
              <a:t>FI</a:t>
            </a:r>
            <a:r>
              <a:rPr sz="4850" spc="-325" dirty="0">
                <a:solidFill>
                  <a:srgbClr val="00DFC9"/>
                </a:solidFill>
              </a:rPr>
              <a:t>C</a:t>
            </a:r>
            <a:r>
              <a:rPr sz="4850" spc="-390" dirty="0">
                <a:solidFill>
                  <a:srgbClr val="00DFC9"/>
                </a:solidFill>
              </a:rPr>
              <a:t>A</a:t>
            </a:r>
            <a:r>
              <a:rPr sz="4850" spc="-250" dirty="0">
                <a:solidFill>
                  <a:srgbClr val="00DFC9"/>
                </a:solidFill>
              </a:rPr>
              <a:t> </a:t>
            </a:r>
            <a:r>
              <a:rPr sz="4850" spc="-360" dirty="0">
                <a:solidFill>
                  <a:srgbClr val="00DFC9"/>
                </a:solidFill>
              </a:rPr>
              <a:t>B</a:t>
            </a:r>
            <a:r>
              <a:rPr sz="4850" spc="-325" dirty="0">
                <a:solidFill>
                  <a:srgbClr val="00DFC9"/>
                </a:solidFill>
              </a:rPr>
              <a:t>R</a:t>
            </a:r>
            <a:r>
              <a:rPr sz="4850" spc="-450" dirty="0">
                <a:solidFill>
                  <a:srgbClr val="00DFC9"/>
                </a:solidFill>
              </a:rPr>
              <a:t>A</a:t>
            </a:r>
            <a:r>
              <a:rPr sz="4850" spc="-360" dirty="0">
                <a:solidFill>
                  <a:srgbClr val="00DFC9"/>
                </a:solidFill>
              </a:rPr>
              <a:t>S</a:t>
            </a:r>
            <a:r>
              <a:rPr sz="4850" spc="-140" dirty="0">
                <a:solidFill>
                  <a:srgbClr val="00DFC9"/>
                </a:solidFill>
              </a:rPr>
              <a:t>I</a:t>
            </a:r>
            <a:r>
              <a:rPr sz="4850" spc="-280" dirty="0">
                <a:solidFill>
                  <a:srgbClr val="00DFC9"/>
                </a:solidFill>
              </a:rPr>
              <a:t>LEI</a:t>
            </a:r>
            <a:r>
              <a:rPr sz="4850" spc="-355" dirty="0">
                <a:solidFill>
                  <a:srgbClr val="00DFC9"/>
                </a:solidFill>
              </a:rPr>
              <a:t>R</a:t>
            </a:r>
            <a:r>
              <a:rPr sz="4850" spc="-390" dirty="0">
                <a:solidFill>
                  <a:srgbClr val="00DFC9"/>
                </a:solidFill>
              </a:rPr>
              <a:t>A</a:t>
            </a:r>
            <a:endParaRPr sz="4850"/>
          </a:p>
        </p:txBody>
      </p:sp>
      <p:sp>
        <p:nvSpPr>
          <p:cNvPr id="7" name="object 7"/>
          <p:cNvSpPr txBox="1"/>
          <p:nvPr/>
        </p:nvSpPr>
        <p:spPr>
          <a:xfrm>
            <a:off x="4047347" y="6389756"/>
            <a:ext cx="4395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95" dirty="0">
                <a:solidFill>
                  <a:srgbClr val="99FFFF"/>
                </a:solidFill>
                <a:latin typeface="Arial"/>
                <a:cs typeface="Arial"/>
              </a:rPr>
              <a:t>Modificado</a:t>
            </a:r>
            <a:r>
              <a:rPr sz="160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99FFFF"/>
                </a:solidFill>
                <a:latin typeface="Arial"/>
                <a:cs typeface="Arial"/>
              </a:rPr>
              <a:t>de</a:t>
            </a:r>
            <a:r>
              <a:rPr sz="1600" b="1" spc="-3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99FFFF"/>
                </a:solidFill>
                <a:latin typeface="Arial"/>
                <a:cs typeface="Arial"/>
              </a:rPr>
              <a:t>Silvestre,</a:t>
            </a:r>
            <a:r>
              <a:rPr sz="1600" b="1" spc="-6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75" dirty="0">
                <a:solidFill>
                  <a:srgbClr val="99FFFF"/>
                </a:solidFill>
                <a:latin typeface="Arial"/>
                <a:cs typeface="Arial"/>
              </a:rPr>
              <a:t>Ministério</a:t>
            </a:r>
            <a:r>
              <a:rPr sz="160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99FFFF"/>
                </a:solidFill>
                <a:latin typeface="Arial"/>
                <a:cs typeface="Arial"/>
              </a:rPr>
              <a:t>da</a:t>
            </a:r>
            <a:r>
              <a:rPr sz="1600" b="1" spc="-3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95" dirty="0">
                <a:solidFill>
                  <a:srgbClr val="99FFFF"/>
                </a:solidFill>
                <a:latin typeface="Arial"/>
                <a:cs typeface="Arial"/>
              </a:rPr>
              <a:t>Saúde,</a:t>
            </a:r>
            <a:r>
              <a:rPr sz="1600" b="1" spc="-2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600" b="1" spc="-105" dirty="0">
                <a:solidFill>
                  <a:srgbClr val="99FFFF"/>
                </a:solidFill>
                <a:latin typeface="Arial"/>
                <a:cs typeface="Arial"/>
              </a:rPr>
              <a:t>2002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51681" y="3999429"/>
            <a:ext cx="2626995" cy="805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spc="-204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50" spc="-155" dirty="0">
                <a:solidFill>
                  <a:srgbClr val="FFFF00"/>
                </a:solidFill>
                <a:latin typeface="Arial MT"/>
                <a:cs typeface="Arial MT"/>
              </a:rPr>
              <a:t>OP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1850" spc="-45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1850" spc="-6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50" spc="-7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50" spc="-14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50" spc="-10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50" spc="-19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10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50" spc="-7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50" spc="-40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1850" spc="-16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50" spc="-17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50" spc="-15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20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50" spc="-16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16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50" spc="-7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50" spc="-14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 D</a:t>
            </a:r>
            <a:r>
              <a:rPr sz="1850" spc="-145" dirty="0">
                <a:solidFill>
                  <a:srgbClr val="FFFF00"/>
                </a:solidFill>
                <a:latin typeface="Arial MT"/>
                <a:cs typeface="Arial MT"/>
              </a:rPr>
              <a:t>E </a:t>
            </a:r>
            <a:r>
              <a:rPr sz="1850" spc="15" dirty="0">
                <a:solidFill>
                  <a:srgbClr val="FFFF00"/>
                </a:solidFill>
                <a:latin typeface="Arial MT"/>
                <a:cs typeface="Arial MT"/>
              </a:rPr>
              <a:t>J</a:t>
            </a:r>
            <a:r>
              <a:rPr sz="1850" spc="-13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50" spc="-130" dirty="0">
                <a:solidFill>
                  <a:srgbClr val="FFFF00"/>
                </a:solidFill>
                <a:latin typeface="Arial MT"/>
                <a:cs typeface="Arial MT"/>
              </a:rPr>
              <a:t>V</a:t>
            </a:r>
            <a:r>
              <a:rPr sz="1850" spc="-204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50" spc="-9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50" spc="-145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71859" y="3981100"/>
            <a:ext cx="102870" cy="308610"/>
          </a:xfrm>
          <a:custGeom>
            <a:avLst/>
            <a:gdLst/>
            <a:ahLst/>
            <a:cxnLst/>
            <a:rect l="l" t="t" r="r" b="b"/>
            <a:pathLst>
              <a:path w="102870" h="308610">
                <a:moveTo>
                  <a:pt x="68627" y="96162"/>
                </a:moveTo>
                <a:lnTo>
                  <a:pt x="34199" y="96162"/>
                </a:lnTo>
                <a:lnTo>
                  <a:pt x="34199" y="308234"/>
                </a:lnTo>
                <a:lnTo>
                  <a:pt x="68627" y="308234"/>
                </a:lnTo>
                <a:lnTo>
                  <a:pt x="68627" y="96162"/>
                </a:lnTo>
                <a:close/>
              </a:path>
              <a:path w="102870" h="308610">
                <a:moveTo>
                  <a:pt x="51299" y="0"/>
                </a:moveTo>
                <a:lnTo>
                  <a:pt x="0" y="115395"/>
                </a:lnTo>
                <a:lnTo>
                  <a:pt x="34199" y="115395"/>
                </a:lnTo>
                <a:lnTo>
                  <a:pt x="34199" y="96162"/>
                </a:lnTo>
                <a:lnTo>
                  <a:pt x="94239" y="96162"/>
                </a:lnTo>
                <a:lnTo>
                  <a:pt x="51299" y="0"/>
                </a:lnTo>
                <a:close/>
              </a:path>
              <a:path w="102870" h="308610">
                <a:moveTo>
                  <a:pt x="94239" y="96162"/>
                </a:moveTo>
                <a:lnTo>
                  <a:pt x="68627" y="96162"/>
                </a:lnTo>
                <a:lnTo>
                  <a:pt x="68627" y="115395"/>
                </a:lnTo>
                <a:lnTo>
                  <a:pt x="102827" y="115395"/>
                </a:lnTo>
                <a:lnTo>
                  <a:pt x="94239" y="961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0875" y="4079058"/>
            <a:ext cx="2442845" cy="1464310"/>
          </a:xfrm>
          <a:custGeom>
            <a:avLst/>
            <a:gdLst/>
            <a:ahLst/>
            <a:cxnLst/>
            <a:rect l="l" t="t" r="r" b="b"/>
            <a:pathLst>
              <a:path w="2442845" h="1464310">
                <a:moveTo>
                  <a:pt x="0" y="460120"/>
                </a:moveTo>
                <a:lnTo>
                  <a:pt x="251254" y="460120"/>
                </a:lnTo>
                <a:lnTo>
                  <a:pt x="251254" y="0"/>
                </a:lnTo>
                <a:lnTo>
                  <a:pt x="2227089" y="0"/>
                </a:lnTo>
                <a:lnTo>
                  <a:pt x="2227089" y="460120"/>
                </a:lnTo>
                <a:lnTo>
                  <a:pt x="2442775" y="460120"/>
                </a:lnTo>
                <a:lnTo>
                  <a:pt x="1199272" y="1464265"/>
                </a:lnTo>
                <a:lnTo>
                  <a:pt x="0" y="460120"/>
                </a:lnTo>
                <a:close/>
              </a:path>
            </a:pathLst>
          </a:custGeom>
          <a:ln w="374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74295" y="4128620"/>
            <a:ext cx="1381760" cy="7626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37465" algn="ctr">
              <a:lnSpc>
                <a:spcPct val="101099"/>
              </a:lnSpc>
              <a:spcBef>
                <a:spcPts val="75"/>
              </a:spcBef>
            </a:pP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Q</a:t>
            </a:r>
            <a:r>
              <a:rPr sz="1600" spc="-100" dirty="0">
                <a:solidFill>
                  <a:srgbClr val="99FFFF"/>
                </a:solidFill>
                <a:latin typeface="Arial MT"/>
                <a:cs typeface="Arial MT"/>
              </a:rPr>
              <a:t>UE</a:t>
            </a: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600" spc="-4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50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600" spc="-125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600" spc="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75" dirty="0">
                <a:solidFill>
                  <a:srgbClr val="99FFFF"/>
                </a:solidFill>
                <a:latin typeface="Arial MT"/>
                <a:cs typeface="Arial MT"/>
              </a:rPr>
              <a:t>S  </a:t>
            </a:r>
            <a:r>
              <a:rPr sz="1600" spc="-8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600" spc="-4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600" spc="-120" dirty="0">
                <a:solidFill>
                  <a:srgbClr val="99FFFF"/>
                </a:solidFill>
                <a:latin typeface="Arial MT"/>
                <a:cs typeface="Arial MT"/>
              </a:rPr>
              <a:t>AS</a:t>
            </a:r>
            <a:r>
              <a:rPr sz="1600" spc="-10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600" spc="-125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600" spc="-75" dirty="0">
                <a:solidFill>
                  <a:srgbClr val="99FFFF"/>
                </a:solidFill>
                <a:latin typeface="Arial MT"/>
                <a:cs typeface="Arial MT"/>
              </a:rPr>
              <a:t>E  </a:t>
            </a:r>
            <a:r>
              <a:rPr sz="1600" spc="-175" dirty="0">
                <a:solidFill>
                  <a:srgbClr val="99FFFF"/>
                </a:solidFill>
                <a:latin typeface="Arial MT"/>
                <a:cs typeface="Arial MT"/>
              </a:rPr>
              <a:t>M</a:t>
            </a:r>
            <a:r>
              <a:rPr sz="1600" spc="-130" dirty="0">
                <a:solidFill>
                  <a:srgbClr val="99FFFF"/>
                </a:solidFill>
                <a:latin typeface="Arial MT"/>
                <a:cs typeface="Arial MT"/>
              </a:rPr>
              <a:t>OR</a:t>
            </a:r>
            <a:r>
              <a:rPr sz="1600" spc="-8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600" spc="-4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5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600" spc="-15" dirty="0">
                <a:solidFill>
                  <a:srgbClr val="99FFFF"/>
                </a:solidFill>
                <a:latin typeface="Arial MT"/>
                <a:cs typeface="Arial MT"/>
              </a:rPr>
              <a:t>I</a:t>
            </a:r>
            <a:r>
              <a:rPr sz="1600" spc="-125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600" spc="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600" spc="-125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600" spc="-120" dirty="0">
                <a:solidFill>
                  <a:srgbClr val="99FFFF"/>
                </a:solidFill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44882" y="4300944"/>
            <a:ext cx="265430" cy="5803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b="1" spc="-215" dirty="0">
                <a:solidFill>
                  <a:srgbClr val="99FFFF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71859" y="4443452"/>
            <a:ext cx="102870" cy="308610"/>
          </a:xfrm>
          <a:custGeom>
            <a:avLst/>
            <a:gdLst/>
            <a:ahLst/>
            <a:cxnLst/>
            <a:rect l="l" t="t" r="r" b="b"/>
            <a:pathLst>
              <a:path w="102870" h="308610">
                <a:moveTo>
                  <a:pt x="68627" y="96316"/>
                </a:moveTo>
                <a:lnTo>
                  <a:pt x="34199" y="96316"/>
                </a:lnTo>
                <a:lnTo>
                  <a:pt x="34199" y="308285"/>
                </a:lnTo>
                <a:lnTo>
                  <a:pt x="68627" y="308285"/>
                </a:lnTo>
                <a:lnTo>
                  <a:pt x="68627" y="96316"/>
                </a:lnTo>
                <a:close/>
              </a:path>
              <a:path w="102870" h="308610">
                <a:moveTo>
                  <a:pt x="51299" y="0"/>
                </a:moveTo>
                <a:lnTo>
                  <a:pt x="0" y="115600"/>
                </a:lnTo>
                <a:lnTo>
                  <a:pt x="34199" y="115600"/>
                </a:lnTo>
                <a:lnTo>
                  <a:pt x="34199" y="96316"/>
                </a:lnTo>
                <a:lnTo>
                  <a:pt x="94231" y="96316"/>
                </a:lnTo>
                <a:lnTo>
                  <a:pt x="51299" y="0"/>
                </a:lnTo>
                <a:close/>
              </a:path>
              <a:path w="102870" h="308610">
                <a:moveTo>
                  <a:pt x="94231" y="96316"/>
                </a:moveTo>
                <a:lnTo>
                  <a:pt x="68627" y="96316"/>
                </a:lnTo>
                <a:lnTo>
                  <a:pt x="68627" y="115600"/>
                </a:lnTo>
                <a:lnTo>
                  <a:pt x="102827" y="115600"/>
                </a:lnTo>
                <a:lnTo>
                  <a:pt x="94231" y="963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2435" y="2533393"/>
            <a:ext cx="7982584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901825" algn="l"/>
              </a:tabLst>
            </a:pPr>
            <a:r>
              <a:rPr sz="2400" spc="-45" dirty="0">
                <a:solidFill>
                  <a:srgbClr val="FFFF00"/>
                </a:solidFill>
                <a:latin typeface="Arial MT"/>
                <a:cs typeface="Arial MT"/>
              </a:rPr>
              <a:t>2º</a:t>
            </a:r>
            <a:r>
              <a:rPr sz="2400" spc="-120" dirty="0">
                <a:solidFill>
                  <a:srgbClr val="FFFF00"/>
                </a:solidFill>
                <a:latin typeface="Arial MT"/>
                <a:cs typeface="Arial MT"/>
              </a:rPr>
              <a:t> ESTÁGIO</a:t>
            </a:r>
            <a:r>
              <a:rPr sz="2400" spc="-1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85" dirty="0">
                <a:solidFill>
                  <a:srgbClr val="FFFF00"/>
                </a:solidFill>
                <a:latin typeface="Arial MT"/>
                <a:cs typeface="Arial MT"/>
              </a:rPr>
              <a:t>-	</a:t>
            </a:r>
            <a:r>
              <a:rPr sz="2400" spc="-100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4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FFFF00"/>
                </a:solidFill>
                <a:latin typeface="Arial MT"/>
                <a:cs typeface="Arial MT"/>
              </a:rPr>
              <a:t>meados</a:t>
            </a:r>
            <a:r>
              <a:rPr sz="2400" spc="-114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Arial MT"/>
                <a:cs typeface="Arial MT"/>
              </a:rPr>
              <a:t>dos</a:t>
            </a:r>
            <a:r>
              <a:rPr sz="2400" spc="-114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45" dirty="0">
                <a:solidFill>
                  <a:srgbClr val="FFFF00"/>
                </a:solidFill>
                <a:latin typeface="Arial MT"/>
                <a:cs typeface="Arial MT"/>
              </a:rPr>
              <a:t>anos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40</a:t>
            </a:r>
            <a:r>
              <a:rPr sz="2400" spc="-14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até</a:t>
            </a:r>
            <a:r>
              <a:rPr sz="2400" spc="-17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10" dirty="0">
                <a:solidFill>
                  <a:srgbClr val="FFFF00"/>
                </a:solidFill>
                <a:latin typeface="Arial MT"/>
                <a:cs typeface="Arial MT"/>
              </a:rPr>
              <a:t>início</a:t>
            </a:r>
            <a:r>
              <a:rPr sz="2400" spc="-1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30" dirty="0">
                <a:solidFill>
                  <a:srgbClr val="FFFF00"/>
                </a:solidFill>
                <a:latin typeface="Arial MT"/>
                <a:cs typeface="Arial MT"/>
              </a:rPr>
              <a:t>dos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45" dirty="0">
                <a:solidFill>
                  <a:srgbClr val="FFFF00"/>
                </a:solidFill>
                <a:latin typeface="Arial MT"/>
                <a:cs typeface="Arial MT"/>
              </a:rPr>
              <a:t>anos</a:t>
            </a:r>
            <a:r>
              <a:rPr sz="2400" spc="-114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70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"/>
            <a:ext cx="9137015" cy="6852920"/>
          </a:xfrm>
          <a:custGeom>
            <a:avLst/>
            <a:gdLst/>
            <a:ahLst/>
            <a:cxnLst/>
            <a:rect l="l" t="t" r="r" b="b"/>
            <a:pathLst>
              <a:path w="9137015" h="6852920">
                <a:moveTo>
                  <a:pt x="9136828" y="0"/>
                </a:moveTo>
                <a:lnTo>
                  <a:pt x="0" y="0"/>
                </a:lnTo>
                <a:lnTo>
                  <a:pt x="0" y="6852492"/>
                </a:lnTo>
                <a:lnTo>
                  <a:pt x="9136828" y="6852492"/>
                </a:lnTo>
                <a:lnTo>
                  <a:pt x="9136828" y="0"/>
                </a:lnTo>
                <a:close/>
              </a:path>
            </a:pathLst>
          </a:custGeom>
          <a:solidFill>
            <a:srgbClr val="044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3041" y="3654681"/>
            <a:ext cx="2413000" cy="1305560"/>
          </a:xfrm>
          <a:custGeom>
            <a:avLst/>
            <a:gdLst/>
            <a:ahLst/>
            <a:cxnLst/>
            <a:rect l="l" t="t" r="r" b="b"/>
            <a:pathLst>
              <a:path w="2413000" h="1305560">
                <a:moveTo>
                  <a:pt x="0" y="410389"/>
                </a:moveTo>
                <a:lnTo>
                  <a:pt x="248159" y="410389"/>
                </a:lnTo>
                <a:lnTo>
                  <a:pt x="248159" y="0"/>
                </a:lnTo>
                <a:lnTo>
                  <a:pt x="2199668" y="0"/>
                </a:lnTo>
                <a:lnTo>
                  <a:pt x="2199668" y="410389"/>
                </a:lnTo>
                <a:lnTo>
                  <a:pt x="2412467" y="410389"/>
                </a:lnTo>
                <a:lnTo>
                  <a:pt x="1184405" y="1305469"/>
                </a:lnTo>
                <a:lnTo>
                  <a:pt x="0" y="410389"/>
                </a:lnTo>
                <a:close/>
              </a:path>
            </a:pathLst>
          </a:custGeom>
          <a:ln w="371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2840" y="3699739"/>
            <a:ext cx="1371600" cy="7594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4400"/>
              </a:lnSpc>
              <a:spcBef>
                <a:spcPts val="45"/>
              </a:spcBef>
            </a:pP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R</a:t>
            </a:r>
            <a:r>
              <a:rPr sz="1550" spc="-85" dirty="0">
                <a:solidFill>
                  <a:srgbClr val="99FFFF"/>
                </a:solidFill>
                <a:latin typeface="Arial MT"/>
                <a:cs typeface="Arial MT"/>
              </a:rPr>
              <a:t>E</a:t>
            </a:r>
            <a:r>
              <a:rPr sz="1550" spc="-114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-15" dirty="0">
                <a:solidFill>
                  <a:srgbClr val="99FFFF"/>
                </a:solidFill>
                <a:latin typeface="Arial MT"/>
                <a:cs typeface="Arial MT"/>
              </a:rPr>
              <a:t>U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Ç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Ã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O</a:t>
            </a:r>
            <a:r>
              <a:rPr sz="1550" spc="-5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S  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E  </a:t>
            </a:r>
            <a:r>
              <a:rPr sz="1550" spc="-45" dirty="0">
                <a:solidFill>
                  <a:srgbClr val="99FFFF"/>
                </a:solidFill>
                <a:latin typeface="Arial MT"/>
                <a:cs typeface="Arial MT"/>
              </a:rPr>
              <a:t>NATALIDADE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1846" y="3680892"/>
            <a:ext cx="23749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-204" dirty="0">
                <a:solidFill>
                  <a:srgbClr val="99FFFF"/>
                </a:solidFill>
                <a:latin typeface="Arial"/>
                <a:cs typeface="Arial"/>
              </a:rPr>
              <a:t>=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2288" y="315697"/>
            <a:ext cx="7569834" cy="14922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226695">
              <a:lnSpc>
                <a:spcPct val="100600"/>
              </a:lnSpc>
              <a:spcBef>
                <a:spcPts val="55"/>
              </a:spcBef>
            </a:pPr>
            <a:r>
              <a:rPr sz="4800" spc="-360" dirty="0">
                <a:solidFill>
                  <a:srgbClr val="00DFC9"/>
                </a:solidFill>
              </a:rPr>
              <a:t>ES</a:t>
            </a:r>
            <a:r>
              <a:rPr sz="4800" spc="-290" dirty="0">
                <a:solidFill>
                  <a:srgbClr val="00DFC9"/>
                </a:solidFill>
              </a:rPr>
              <a:t>T</a:t>
            </a:r>
            <a:r>
              <a:rPr sz="4800" spc="-490" dirty="0">
                <a:solidFill>
                  <a:srgbClr val="00DFC9"/>
                </a:solidFill>
              </a:rPr>
              <a:t>Á</a:t>
            </a:r>
            <a:r>
              <a:rPr sz="4800" spc="-290" dirty="0">
                <a:solidFill>
                  <a:srgbClr val="00DFC9"/>
                </a:solidFill>
              </a:rPr>
              <a:t>GI</a:t>
            </a:r>
            <a:r>
              <a:rPr sz="4800" spc="-415" dirty="0">
                <a:solidFill>
                  <a:srgbClr val="00DFC9"/>
                </a:solidFill>
              </a:rPr>
              <a:t>O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140" dirty="0">
                <a:solidFill>
                  <a:srgbClr val="00DFC9"/>
                </a:solidFill>
              </a:rPr>
              <a:t> </a:t>
            </a:r>
            <a:r>
              <a:rPr sz="4800" spc="-370" dirty="0">
                <a:solidFill>
                  <a:srgbClr val="00DFC9"/>
                </a:solidFill>
              </a:rPr>
              <a:t>D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r>
              <a:rPr sz="4800" spc="-250" dirty="0">
                <a:solidFill>
                  <a:srgbClr val="00DFC9"/>
                </a:solidFill>
              </a:rPr>
              <a:t> </a:t>
            </a:r>
            <a:r>
              <a:rPr sz="4800" spc="-335" dirty="0">
                <a:solidFill>
                  <a:srgbClr val="00DFC9"/>
                </a:solidFill>
              </a:rPr>
              <a:t>T</a:t>
            </a:r>
            <a:r>
              <a:rPr sz="4800" spc="-330" dirty="0">
                <a:solidFill>
                  <a:srgbClr val="00DFC9"/>
                </a:solidFill>
              </a:rPr>
              <a:t>R</a:t>
            </a:r>
            <a:r>
              <a:rPr sz="4800" spc="-495" dirty="0">
                <a:solidFill>
                  <a:srgbClr val="00DFC9"/>
                </a:solidFill>
              </a:rPr>
              <a:t>A</a:t>
            </a:r>
            <a:r>
              <a:rPr sz="4800" spc="-330" dirty="0">
                <a:solidFill>
                  <a:srgbClr val="00DFC9"/>
                </a:solidFill>
              </a:rPr>
              <a:t>N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90" dirty="0">
                <a:solidFill>
                  <a:srgbClr val="00DFC9"/>
                </a:solidFill>
              </a:rPr>
              <a:t>I</a:t>
            </a:r>
            <a:r>
              <a:rPr sz="4800" spc="-365" dirty="0">
                <a:solidFill>
                  <a:srgbClr val="00DFC9"/>
                </a:solidFill>
              </a:rPr>
              <a:t>Ç</a:t>
            </a:r>
            <a:r>
              <a:rPr sz="4800" spc="-495" dirty="0">
                <a:solidFill>
                  <a:srgbClr val="00DFC9"/>
                </a:solidFill>
              </a:rPr>
              <a:t>Ã</a:t>
            </a:r>
            <a:r>
              <a:rPr sz="4800" spc="-290" dirty="0">
                <a:solidFill>
                  <a:srgbClr val="00DFC9"/>
                </a:solidFill>
              </a:rPr>
              <a:t>O </a:t>
            </a:r>
            <a:r>
              <a:rPr sz="4800" spc="-155" dirty="0">
                <a:solidFill>
                  <a:srgbClr val="00DFC9"/>
                </a:solidFill>
              </a:rPr>
              <a:t> </a:t>
            </a:r>
            <a:r>
              <a:rPr sz="4800" spc="-380" dirty="0">
                <a:solidFill>
                  <a:srgbClr val="00DFC9"/>
                </a:solidFill>
              </a:rPr>
              <a:t>DE</a:t>
            </a:r>
            <a:r>
              <a:rPr sz="4800" spc="-475" dirty="0">
                <a:solidFill>
                  <a:srgbClr val="00DFC9"/>
                </a:solidFill>
              </a:rPr>
              <a:t>M</a:t>
            </a:r>
            <a:r>
              <a:rPr sz="4800" spc="-425" dirty="0">
                <a:solidFill>
                  <a:srgbClr val="00DFC9"/>
                </a:solidFill>
              </a:rPr>
              <a:t>OG</a:t>
            </a:r>
            <a:r>
              <a:rPr sz="4800" spc="-345" dirty="0">
                <a:solidFill>
                  <a:srgbClr val="00DFC9"/>
                </a:solidFill>
              </a:rPr>
              <a:t>R</a:t>
            </a:r>
            <a:r>
              <a:rPr sz="4800" spc="-495" dirty="0">
                <a:solidFill>
                  <a:srgbClr val="00DFC9"/>
                </a:solidFill>
              </a:rPr>
              <a:t>Á</a:t>
            </a:r>
            <a:r>
              <a:rPr sz="4800" spc="-245" dirty="0">
                <a:solidFill>
                  <a:srgbClr val="00DFC9"/>
                </a:solidFill>
              </a:rPr>
              <a:t>FI</a:t>
            </a:r>
            <a:r>
              <a:rPr sz="4800" spc="-330" dirty="0">
                <a:solidFill>
                  <a:srgbClr val="00DFC9"/>
                </a:solidFill>
              </a:rPr>
              <a:t>C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r>
              <a:rPr sz="4800" spc="-250" dirty="0">
                <a:solidFill>
                  <a:srgbClr val="00DFC9"/>
                </a:solidFill>
              </a:rPr>
              <a:t> </a:t>
            </a:r>
            <a:r>
              <a:rPr sz="4800" spc="-365" dirty="0">
                <a:solidFill>
                  <a:srgbClr val="00DFC9"/>
                </a:solidFill>
              </a:rPr>
              <a:t>B</a:t>
            </a:r>
            <a:r>
              <a:rPr sz="4800" spc="-330" dirty="0">
                <a:solidFill>
                  <a:srgbClr val="00DFC9"/>
                </a:solidFill>
              </a:rPr>
              <a:t>R</a:t>
            </a:r>
            <a:r>
              <a:rPr sz="4800" spc="-455" dirty="0">
                <a:solidFill>
                  <a:srgbClr val="00DFC9"/>
                </a:solidFill>
              </a:rPr>
              <a:t>A</a:t>
            </a:r>
            <a:r>
              <a:rPr sz="4800" spc="-365" dirty="0">
                <a:solidFill>
                  <a:srgbClr val="00DFC9"/>
                </a:solidFill>
              </a:rPr>
              <a:t>S</a:t>
            </a:r>
            <a:r>
              <a:rPr sz="4800" spc="-145" dirty="0">
                <a:solidFill>
                  <a:srgbClr val="00DFC9"/>
                </a:solidFill>
              </a:rPr>
              <a:t>I</a:t>
            </a:r>
            <a:r>
              <a:rPr sz="4800" spc="-285" dirty="0">
                <a:solidFill>
                  <a:srgbClr val="00DFC9"/>
                </a:solidFill>
              </a:rPr>
              <a:t>LEI</a:t>
            </a:r>
            <a:r>
              <a:rPr sz="4800" spc="-360" dirty="0">
                <a:solidFill>
                  <a:srgbClr val="00DFC9"/>
                </a:solidFill>
              </a:rPr>
              <a:t>R</a:t>
            </a:r>
            <a:r>
              <a:rPr sz="4800" spc="-395" dirty="0">
                <a:solidFill>
                  <a:srgbClr val="00DFC9"/>
                </a:solidFill>
              </a:rPr>
              <a:t>A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4053667" y="6352933"/>
            <a:ext cx="434149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80" dirty="0">
                <a:solidFill>
                  <a:srgbClr val="99FFFF"/>
                </a:solidFill>
                <a:latin typeface="Arial"/>
                <a:cs typeface="Arial"/>
              </a:rPr>
              <a:t>Modificado</a:t>
            </a:r>
            <a:r>
              <a:rPr sz="1550" b="1" spc="-1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99FFFF"/>
                </a:solidFill>
                <a:latin typeface="Arial"/>
                <a:cs typeface="Arial"/>
              </a:rPr>
              <a:t>de</a:t>
            </a:r>
            <a:r>
              <a:rPr sz="155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65" dirty="0">
                <a:solidFill>
                  <a:srgbClr val="99FFFF"/>
                </a:solidFill>
                <a:latin typeface="Arial"/>
                <a:cs typeface="Arial"/>
              </a:rPr>
              <a:t>Silvestre,</a:t>
            </a:r>
            <a:r>
              <a:rPr sz="1550" b="1" spc="-5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60" dirty="0">
                <a:solidFill>
                  <a:srgbClr val="99FFFF"/>
                </a:solidFill>
                <a:latin typeface="Arial"/>
                <a:cs typeface="Arial"/>
              </a:rPr>
              <a:t>Ministério</a:t>
            </a:r>
            <a:r>
              <a:rPr sz="1550" b="1" spc="-10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99FFFF"/>
                </a:solidFill>
                <a:latin typeface="Arial"/>
                <a:cs typeface="Arial"/>
              </a:rPr>
              <a:t>da</a:t>
            </a:r>
            <a:r>
              <a:rPr sz="1550" b="1" spc="-2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75" dirty="0">
                <a:solidFill>
                  <a:srgbClr val="99FFFF"/>
                </a:solidFill>
                <a:latin typeface="Arial"/>
                <a:cs typeface="Arial"/>
              </a:rPr>
              <a:t>Saúde,</a:t>
            </a:r>
            <a:r>
              <a:rPr sz="1550" b="1" spc="-15" dirty="0">
                <a:solidFill>
                  <a:srgbClr val="99FFFF"/>
                </a:solidFill>
                <a:latin typeface="Arial"/>
                <a:cs typeface="Arial"/>
              </a:rPr>
              <a:t> </a:t>
            </a:r>
            <a:r>
              <a:rPr sz="1550" b="1" spc="-85" dirty="0">
                <a:solidFill>
                  <a:srgbClr val="99FFFF"/>
                </a:solidFill>
                <a:latin typeface="Arial"/>
                <a:cs typeface="Arial"/>
              </a:rPr>
              <a:t>2002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5609" y="3578429"/>
            <a:ext cx="2413000" cy="1447165"/>
          </a:xfrm>
          <a:custGeom>
            <a:avLst/>
            <a:gdLst/>
            <a:ahLst/>
            <a:cxnLst/>
            <a:rect l="l" t="t" r="r" b="b"/>
            <a:pathLst>
              <a:path w="2413000" h="1447164">
                <a:moveTo>
                  <a:pt x="0" y="454721"/>
                </a:moveTo>
                <a:lnTo>
                  <a:pt x="248152" y="454721"/>
                </a:lnTo>
                <a:lnTo>
                  <a:pt x="248152" y="0"/>
                </a:lnTo>
                <a:lnTo>
                  <a:pt x="2199594" y="0"/>
                </a:lnTo>
                <a:lnTo>
                  <a:pt x="2199594" y="454721"/>
                </a:lnTo>
                <a:lnTo>
                  <a:pt x="2412618" y="454721"/>
                </a:lnTo>
                <a:lnTo>
                  <a:pt x="1184466" y="1446749"/>
                </a:lnTo>
                <a:lnTo>
                  <a:pt x="0" y="454721"/>
                </a:lnTo>
                <a:close/>
              </a:path>
            </a:pathLst>
          </a:custGeom>
          <a:ln w="369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61866" y="3614622"/>
            <a:ext cx="1364615" cy="10026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48260" algn="ctr">
              <a:lnSpc>
                <a:spcPct val="103000"/>
              </a:lnSpc>
              <a:spcBef>
                <a:spcPts val="75"/>
              </a:spcBef>
            </a:pP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X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S</a:t>
            </a:r>
            <a:r>
              <a:rPr sz="1550" spc="-9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E  </a:t>
            </a:r>
            <a:r>
              <a:rPr sz="1550" spc="-150" dirty="0">
                <a:solidFill>
                  <a:srgbClr val="99FFFF"/>
                </a:solidFill>
                <a:latin typeface="Arial MT"/>
                <a:cs typeface="Arial MT"/>
              </a:rPr>
              <a:t>M</a:t>
            </a:r>
            <a:r>
              <a:rPr sz="1550" spc="-105" dirty="0">
                <a:solidFill>
                  <a:srgbClr val="99FFFF"/>
                </a:solidFill>
                <a:latin typeface="Arial MT"/>
                <a:cs typeface="Arial MT"/>
              </a:rPr>
              <a:t>OR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T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25" dirty="0">
                <a:solidFill>
                  <a:srgbClr val="99FFFF"/>
                </a:solidFill>
                <a:latin typeface="Arial MT"/>
                <a:cs typeface="Arial MT"/>
              </a:rPr>
              <a:t>L</a:t>
            </a:r>
            <a:r>
              <a:rPr sz="1550" spc="-10" dirty="0">
                <a:solidFill>
                  <a:srgbClr val="99FFFF"/>
                </a:solidFill>
                <a:latin typeface="Arial MT"/>
                <a:cs typeface="Arial MT"/>
              </a:rPr>
              <a:t>I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2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D</a:t>
            </a:r>
            <a:r>
              <a:rPr sz="1550" spc="-60" dirty="0">
                <a:solidFill>
                  <a:srgbClr val="99FFFF"/>
                </a:solidFill>
                <a:latin typeface="Arial MT"/>
                <a:cs typeface="Arial MT"/>
              </a:rPr>
              <a:t>E  </a:t>
            </a:r>
            <a:r>
              <a:rPr sz="1550" spc="-55" dirty="0">
                <a:solidFill>
                  <a:srgbClr val="99FFFF"/>
                </a:solidFill>
                <a:latin typeface="Arial MT"/>
                <a:cs typeface="Arial MT"/>
              </a:rPr>
              <a:t>CONTINUAM</a:t>
            </a:r>
            <a:endParaRPr sz="1550">
              <a:latin typeface="Arial MT"/>
              <a:cs typeface="Arial MT"/>
            </a:endParaRPr>
          </a:p>
          <a:p>
            <a:pPr marR="36195" algn="ctr">
              <a:lnSpc>
                <a:spcPct val="100000"/>
              </a:lnSpc>
              <a:spcBef>
                <a:spcPts val="105"/>
              </a:spcBef>
            </a:pPr>
            <a:r>
              <a:rPr sz="1550" spc="-25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85" dirty="0">
                <a:solidFill>
                  <a:srgbClr val="99FFFF"/>
                </a:solidFill>
                <a:latin typeface="Arial MT"/>
                <a:cs typeface="Arial MT"/>
              </a:rPr>
              <a:t> </a:t>
            </a:r>
            <a:r>
              <a:rPr sz="1550" spc="-100" dirty="0">
                <a:solidFill>
                  <a:srgbClr val="99FFFF"/>
                </a:solidFill>
                <a:latin typeface="Arial MT"/>
                <a:cs typeface="Arial MT"/>
              </a:rPr>
              <a:t>C</a:t>
            </a:r>
            <a:r>
              <a:rPr sz="1550" spc="-20" dirty="0">
                <a:solidFill>
                  <a:srgbClr val="99FFFF"/>
                </a:solidFill>
                <a:latin typeface="Arial MT"/>
                <a:cs typeface="Arial MT"/>
              </a:rPr>
              <a:t>A</a:t>
            </a:r>
            <a:r>
              <a:rPr sz="1550" spc="-10" dirty="0">
                <a:solidFill>
                  <a:srgbClr val="99FFFF"/>
                </a:solidFill>
                <a:latin typeface="Arial MT"/>
                <a:cs typeface="Arial MT"/>
              </a:rPr>
              <a:t>I</a:t>
            </a:r>
            <a:r>
              <a:rPr sz="1550" spc="-110" dirty="0">
                <a:solidFill>
                  <a:srgbClr val="99FFFF"/>
                </a:solidFill>
                <a:latin typeface="Arial MT"/>
                <a:cs typeface="Arial MT"/>
              </a:rPr>
              <a:t>R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2698" y="3680891"/>
            <a:ext cx="262890" cy="57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240" dirty="0">
                <a:solidFill>
                  <a:srgbClr val="99FFFF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3990" y="2464264"/>
            <a:ext cx="8299450" cy="1300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60" dirty="0">
                <a:solidFill>
                  <a:srgbClr val="FFFF00"/>
                </a:solidFill>
                <a:latin typeface="Arial MT"/>
                <a:cs typeface="Arial MT"/>
              </a:rPr>
              <a:t>3º</a:t>
            </a:r>
            <a:r>
              <a:rPr sz="2400" spc="-1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140" dirty="0">
                <a:solidFill>
                  <a:srgbClr val="FFFF00"/>
                </a:solidFill>
                <a:latin typeface="Arial MT"/>
                <a:cs typeface="Arial MT"/>
              </a:rPr>
              <a:t>ESTÁGIO</a:t>
            </a:r>
            <a:r>
              <a:rPr sz="24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95" dirty="0">
                <a:solidFill>
                  <a:srgbClr val="FFFF00"/>
                </a:solidFill>
                <a:latin typeface="Arial MT"/>
                <a:cs typeface="Arial MT"/>
              </a:rPr>
              <a:t>-</a:t>
            </a:r>
            <a:r>
              <a:rPr sz="2400" spc="-1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50" dirty="0">
                <a:solidFill>
                  <a:srgbClr val="FFFF00"/>
                </a:solidFill>
                <a:latin typeface="Arial MT"/>
                <a:cs typeface="Arial MT"/>
              </a:rPr>
              <a:t>partir</a:t>
            </a:r>
            <a:r>
              <a:rPr sz="2400" spc="-1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400" spc="-1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meados</a:t>
            </a:r>
            <a:r>
              <a:rPr sz="2400" spc="-1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45" dirty="0">
                <a:solidFill>
                  <a:srgbClr val="FFFF00"/>
                </a:solidFill>
                <a:latin typeface="Arial MT"/>
                <a:cs typeface="Arial MT"/>
              </a:rPr>
              <a:t>dos</a:t>
            </a:r>
            <a:r>
              <a:rPr sz="2400" spc="-1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60" dirty="0">
                <a:solidFill>
                  <a:srgbClr val="FFFF00"/>
                </a:solidFill>
                <a:latin typeface="Arial MT"/>
                <a:cs typeface="Arial MT"/>
              </a:rPr>
              <a:t>anos</a:t>
            </a:r>
            <a:r>
              <a:rPr sz="2400" spc="-75" dirty="0">
                <a:solidFill>
                  <a:srgbClr val="FFFF00"/>
                </a:solidFill>
                <a:latin typeface="Arial MT"/>
                <a:cs typeface="Arial MT"/>
              </a:rPr>
              <a:t> 1960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150">
              <a:latin typeface="Arial MT"/>
              <a:cs typeface="Arial MT"/>
            </a:endParaRPr>
          </a:p>
          <a:p>
            <a:pPr marL="6328410" marR="5080" indent="-621665">
              <a:lnSpc>
                <a:spcPct val="108600"/>
              </a:lnSpc>
              <a:buSzPct val="133333"/>
              <a:buFont typeface="Wingdings"/>
              <a:buChar char=""/>
              <a:tabLst>
                <a:tab pos="5988685" algn="l"/>
              </a:tabLst>
            </a:pP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110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Á</a:t>
            </a:r>
            <a:r>
              <a:rPr sz="1800" spc="-185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45" dirty="0">
                <a:solidFill>
                  <a:srgbClr val="FFFF00"/>
                </a:solidFill>
                <a:latin typeface="Arial MT"/>
                <a:cs typeface="Arial MT"/>
              </a:rPr>
              <a:t>IDA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2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70" dirty="0">
                <a:solidFill>
                  <a:srgbClr val="FFFF00"/>
                </a:solidFill>
                <a:latin typeface="Arial MT"/>
                <a:cs typeface="Arial MT"/>
              </a:rPr>
              <a:t>O  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CRESCIMENTO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60168" y="3736218"/>
            <a:ext cx="1678939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1800" spc="-30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1800" spc="-5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C</a:t>
            </a:r>
            <a:r>
              <a:rPr sz="1800" spc="-30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25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4617" y="4281530"/>
            <a:ext cx="3129915" cy="8959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53975">
              <a:lnSpc>
                <a:spcPct val="104299"/>
              </a:lnSpc>
              <a:spcBef>
                <a:spcPts val="190"/>
              </a:spcBef>
              <a:buSzPct val="133333"/>
              <a:buFont typeface="Wingdings"/>
              <a:buChar char=""/>
              <a:tabLst>
                <a:tab pos="332105" algn="l"/>
              </a:tabLst>
            </a:pP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U</a:t>
            </a:r>
            <a:r>
              <a:rPr sz="1800" spc="-145" dirty="0">
                <a:solidFill>
                  <a:srgbClr val="FFFF00"/>
                </a:solidFill>
                <a:latin typeface="Arial MT"/>
                <a:cs typeface="Arial MT"/>
              </a:rPr>
              <a:t>M</a:t>
            </a:r>
            <a:r>
              <a:rPr sz="1800" spc="-18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12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8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40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155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80" dirty="0">
                <a:solidFill>
                  <a:srgbClr val="FFFF00"/>
                </a:solidFill>
                <a:latin typeface="Arial MT"/>
                <a:cs typeface="Arial MT"/>
              </a:rPr>
              <a:t>P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30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r>
              <a:rPr sz="1800" spc="-110" dirty="0">
                <a:solidFill>
                  <a:srgbClr val="FFFF00"/>
                </a:solidFill>
                <a:latin typeface="Arial MT"/>
                <a:cs typeface="Arial MT"/>
              </a:rPr>
              <a:t>Ç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Ã</a:t>
            </a:r>
            <a:r>
              <a:rPr sz="1800" spc="-70" dirty="0">
                <a:solidFill>
                  <a:srgbClr val="FFFF00"/>
                </a:solidFill>
                <a:latin typeface="Arial MT"/>
                <a:cs typeface="Arial MT"/>
              </a:rPr>
              <a:t>O 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9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DU</a:t>
            </a:r>
            <a:r>
              <a:rPr sz="1800" spc="-55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1800" spc="-90" dirty="0">
                <a:solidFill>
                  <a:srgbClr val="FFFF00"/>
                </a:solidFill>
                <a:latin typeface="Arial MT"/>
                <a:cs typeface="Arial MT"/>
              </a:rPr>
              <a:t>T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OS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2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Arial MT"/>
                <a:cs typeface="Arial MT"/>
              </a:rPr>
              <a:t>J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spc="-110" dirty="0">
                <a:solidFill>
                  <a:srgbClr val="FFFF00"/>
                </a:solidFill>
                <a:latin typeface="Arial MT"/>
                <a:cs typeface="Arial MT"/>
              </a:rPr>
              <a:t>V</a:t>
            </a:r>
            <a:r>
              <a:rPr sz="1800" spc="-140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N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S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2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spc="-1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FFFF00"/>
                </a:solidFill>
                <a:latin typeface="Arial MT"/>
                <a:cs typeface="Arial MT"/>
              </a:rPr>
              <a:t>D</a:t>
            </a:r>
            <a:r>
              <a:rPr sz="1800" spc="-75" dirty="0">
                <a:solidFill>
                  <a:srgbClr val="FFFF00"/>
                </a:solidFill>
                <a:latin typeface="Arial MT"/>
                <a:cs typeface="Arial MT"/>
              </a:rPr>
              <a:t>E  </a:t>
            </a:r>
            <a:r>
              <a:rPr sz="1800" spc="-100" dirty="0">
                <a:solidFill>
                  <a:srgbClr val="FFFF00"/>
                </a:solidFill>
                <a:latin typeface="Arial MT"/>
                <a:cs typeface="Arial MT"/>
              </a:rPr>
              <a:t>IDOSOS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3691128"/>
            <a:ext cx="278891" cy="2849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4178808"/>
            <a:ext cx="278891" cy="2849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4693920"/>
            <a:ext cx="278891" cy="2849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5181600"/>
            <a:ext cx="278891" cy="2849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5669279"/>
            <a:ext cx="278891" cy="2849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0" y="6156959"/>
            <a:ext cx="278891" cy="2849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956" y="101600"/>
            <a:ext cx="8567420" cy="644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100"/>
              </a:spcBef>
            </a:pPr>
            <a:r>
              <a:rPr sz="3200" b="1" spc="125" dirty="0">
                <a:solidFill>
                  <a:srgbClr val="FF3300"/>
                </a:solidFill>
                <a:latin typeface="Arial"/>
                <a:cs typeface="Arial"/>
              </a:rPr>
              <a:t>1970</a:t>
            </a:r>
            <a:r>
              <a:rPr sz="3200" b="1" spc="-1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6699"/>
                </a:solidFill>
                <a:latin typeface="Symbol"/>
                <a:cs typeface="Symbol"/>
              </a:rPr>
              <a:t></a:t>
            </a:r>
            <a:r>
              <a:rPr sz="3200" spc="-10" dirty="0">
                <a:solidFill>
                  <a:srgbClr val="336699"/>
                </a:solidFill>
                <a:latin typeface="Times New Roman"/>
                <a:cs typeface="Times New Roman"/>
              </a:rPr>
              <a:t> </a:t>
            </a:r>
            <a:r>
              <a:rPr sz="3200" b="1" spc="95" dirty="0">
                <a:solidFill>
                  <a:srgbClr val="336699"/>
                </a:solidFill>
                <a:latin typeface="Arial"/>
                <a:cs typeface="Arial"/>
              </a:rPr>
              <a:t>para</a:t>
            </a:r>
            <a:r>
              <a:rPr sz="3200" b="1" spc="-15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110" dirty="0">
                <a:solidFill>
                  <a:srgbClr val="336699"/>
                </a:solidFill>
                <a:latin typeface="Arial"/>
                <a:cs typeface="Arial"/>
              </a:rPr>
              <a:t>cada</a:t>
            </a:r>
            <a:r>
              <a:rPr sz="3200" b="1" spc="-114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6699"/>
                </a:solidFill>
                <a:latin typeface="Arial"/>
                <a:cs typeface="Arial"/>
              </a:rPr>
              <a:t>idoso</a:t>
            </a:r>
            <a:r>
              <a:rPr sz="3200" b="1" spc="-12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10" dirty="0">
                <a:solidFill>
                  <a:srgbClr val="336699"/>
                </a:solidFill>
                <a:latin typeface="Arial"/>
                <a:cs typeface="Arial"/>
              </a:rPr>
              <a:t>tínhamos</a:t>
            </a:r>
            <a:r>
              <a:rPr sz="3200" b="1" spc="-13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5" dirty="0">
                <a:solidFill>
                  <a:srgbClr val="336699"/>
                </a:solidFill>
                <a:latin typeface="Arial"/>
                <a:cs typeface="Arial"/>
              </a:rPr>
              <a:t>oito</a:t>
            </a:r>
            <a:endParaRPr sz="3200">
              <a:latin typeface="Arial"/>
              <a:cs typeface="Arial"/>
            </a:endParaRPr>
          </a:p>
          <a:p>
            <a:pPr marL="4562475">
              <a:lnSpc>
                <a:spcPct val="100000"/>
              </a:lnSpc>
              <a:spcBef>
                <a:spcPts val="5"/>
              </a:spcBef>
            </a:pPr>
            <a:r>
              <a:rPr sz="3200" b="1" spc="-15" dirty="0">
                <a:solidFill>
                  <a:srgbClr val="336699"/>
                </a:solidFill>
                <a:latin typeface="Arial"/>
                <a:cs typeface="Arial"/>
              </a:rPr>
              <a:t>jovens</a:t>
            </a:r>
            <a:endParaRPr sz="32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1920"/>
              </a:spcBef>
            </a:pPr>
            <a:r>
              <a:rPr sz="3200" b="1" spc="125" dirty="0">
                <a:solidFill>
                  <a:srgbClr val="FF3300"/>
                </a:solidFill>
                <a:latin typeface="Arial"/>
                <a:cs typeface="Arial"/>
              </a:rPr>
              <a:t>2020</a:t>
            </a:r>
            <a:r>
              <a:rPr sz="3200" b="1" spc="-1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6699"/>
                </a:solidFill>
                <a:latin typeface="Symbol"/>
                <a:cs typeface="Symbol"/>
              </a:rPr>
              <a:t></a:t>
            </a:r>
            <a:r>
              <a:rPr sz="3200" spc="-10" dirty="0">
                <a:solidFill>
                  <a:srgbClr val="336699"/>
                </a:solidFill>
                <a:latin typeface="Times New Roman"/>
                <a:cs typeface="Times New Roman"/>
              </a:rPr>
              <a:t> </a:t>
            </a:r>
            <a:r>
              <a:rPr sz="3200" b="1" spc="95" dirty="0">
                <a:solidFill>
                  <a:srgbClr val="336699"/>
                </a:solidFill>
                <a:latin typeface="Arial"/>
                <a:cs typeface="Arial"/>
              </a:rPr>
              <a:t>para</a:t>
            </a:r>
            <a:r>
              <a:rPr sz="3200" b="1" spc="-14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110" dirty="0">
                <a:solidFill>
                  <a:srgbClr val="336699"/>
                </a:solidFill>
                <a:latin typeface="Arial"/>
                <a:cs typeface="Arial"/>
              </a:rPr>
              <a:t>cada</a:t>
            </a:r>
            <a:r>
              <a:rPr sz="3200" b="1" spc="-13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-5">
                <a:solidFill>
                  <a:srgbClr val="336699"/>
                </a:solidFill>
                <a:latin typeface="Arial"/>
                <a:cs typeface="Arial"/>
              </a:rPr>
              <a:t>idoso</a:t>
            </a:r>
            <a:r>
              <a:rPr sz="3200" b="1" spc="-11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-10" smtClean="0">
                <a:solidFill>
                  <a:srgbClr val="336699"/>
                </a:solidFill>
                <a:latin typeface="Arial"/>
                <a:cs typeface="Arial"/>
              </a:rPr>
              <a:t>dois</a:t>
            </a:r>
            <a:endParaRPr sz="3200">
              <a:latin typeface="Arial"/>
              <a:cs typeface="Arial"/>
            </a:endParaRPr>
          </a:p>
          <a:p>
            <a:pPr marL="4509135">
              <a:lnSpc>
                <a:spcPct val="100000"/>
              </a:lnSpc>
            </a:pPr>
            <a:r>
              <a:rPr sz="3200" b="1" spc="-20" dirty="0">
                <a:solidFill>
                  <a:srgbClr val="336699"/>
                </a:solidFill>
                <a:latin typeface="Arial"/>
                <a:cs typeface="Arial"/>
              </a:rPr>
              <a:t>jovens.</a:t>
            </a:r>
            <a:endParaRPr sz="3200">
              <a:latin typeface="Arial"/>
              <a:cs typeface="Arial"/>
            </a:endParaRPr>
          </a:p>
          <a:p>
            <a:pPr marL="1608455" marR="5080" indent="-1596390">
              <a:lnSpc>
                <a:spcPct val="100000"/>
              </a:lnSpc>
              <a:spcBef>
                <a:spcPts val="2305"/>
              </a:spcBef>
            </a:pPr>
            <a:r>
              <a:rPr sz="3200" b="1" spc="-25" dirty="0">
                <a:solidFill>
                  <a:srgbClr val="336699"/>
                </a:solidFill>
                <a:latin typeface="Arial"/>
                <a:cs typeface="Arial"/>
              </a:rPr>
              <a:t>As</a:t>
            </a:r>
            <a:r>
              <a:rPr sz="3200" b="1" spc="-12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35" dirty="0">
                <a:solidFill>
                  <a:srgbClr val="336699"/>
                </a:solidFill>
                <a:latin typeface="Arial"/>
                <a:cs typeface="Arial"/>
              </a:rPr>
              <a:t>mudanças</a:t>
            </a:r>
            <a:r>
              <a:rPr sz="3200" b="1" spc="-14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95" dirty="0">
                <a:solidFill>
                  <a:srgbClr val="336699"/>
                </a:solidFill>
                <a:latin typeface="Arial"/>
                <a:cs typeface="Arial"/>
              </a:rPr>
              <a:t>terão</a:t>
            </a:r>
            <a:r>
              <a:rPr sz="3200" b="1" spc="-14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6699"/>
                </a:solidFill>
                <a:latin typeface="Arial"/>
                <a:cs typeface="Arial"/>
              </a:rPr>
              <a:t>profundos</a:t>
            </a:r>
            <a:r>
              <a:rPr sz="3200" b="1" spc="-14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35" dirty="0">
                <a:solidFill>
                  <a:srgbClr val="336699"/>
                </a:solidFill>
                <a:latin typeface="Arial"/>
                <a:cs typeface="Arial"/>
              </a:rPr>
              <a:t>impactos</a:t>
            </a:r>
            <a:r>
              <a:rPr sz="3200" b="1" spc="-15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60" dirty="0">
                <a:solidFill>
                  <a:srgbClr val="336699"/>
                </a:solidFill>
                <a:latin typeface="Arial"/>
                <a:cs typeface="Arial"/>
              </a:rPr>
              <a:t>em </a:t>
            </a:r>
            <a:r>
              <a:rPr sz="3200" b="1" spc="-875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35" dirty="0">
                <a:solidFill>
                  <a:srgbClr val="336699"/>
                </a:solidFill>
                <a:latin typeface="Arial"/>
                <a:cs typeface="Arial"/>
              </a:rPr>
              <a:t>todas</a:t>
            </a:r>
            <a:r>
              <a:rPr sz="3200" b="1" spc="-14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45" dirty="0">
                <a:solidFill>
                  <a:srgbClr val="336699"/>
                </a:solidFill>
                <a:latin typeface="Arial"/>
                <a:cs typeface="Arial"/>
              </a:rPr>
              <a:t>as</a:t>
            </a:r>
            <a:r>
              <a:rPr sz="3200" b="1" spc="-11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30" dirty="0">
                <a:solidFill>
                  <a:srgbClr val="336699"/>
                </a:solidFill>
                <a:latin typeface="Arial"/>
                <a:cs typeface="Arial"/>
              </a:rPr>
              <a:t>políticas</a:t>
            </a:r>
            <a:r>
              <a:rPr sz="3200" b="1" spc="-16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3200" b="1" spc="15" dirty="0">
                <a:solidFill>
                  <a:srgbClr val="336699"/>
                </a:solidFill>
                <a:latin typeface="Arial"/>
                <a:cs typeface="Arial"/>
              </a:rPr>
              <a:t>públicas:</a:t>
            </a:r>
            <a:endParaRPr sz="3200">
              <a:latin typeface="Arial"/>
              <a:cs typeface="Arial"/>
            </a:endParaRPr>
          </a:p>
          <a:p>
            <a:pPr marL="3928110" marR="2562225">
              <a:lnSpc>
                <a:spcPct val="100000"/>
              </a:lnSpc>
              <a:spcBef>
                <a:spcPts val="5"/>
              </a:spcBef>
            </a:pPr>
            <a:r>
              <a:rPr sz="3200" b="1" spc="13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5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b="1" spc="95" dirty="0">
                <a:solidFill>
                  <a:srgbClr val="FF0000"/>
                </a:solidFill>
                <a:latin typeface="Arial"/>
                <a:cs typeface="Arial"/>
              </a:rPr>
              <a:t>ucaçã</a:t>
            </a:r>
            <a:r>
              <a:rPr sz="3200" b="1" spc="-15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110" dirty="0">
                <a:solidFill>
                  <a:srgbClr val="FF0000"/>
                </a:solidFill>
                <a:latin typeface="Arial"/>
                <a:cs typeface="Arial"/>
              </a:rPr>
              <a:t>,  </a:t>
            </a:r>
            <a:r>
              <a:rPr sz="3200" b="1" spc="40" dirty="0">
                <a:solidFill>
                  <a:srgbClr val="FF0000"/>
                </a:solidFill>
                <a:latin typeface="Arial"/>
                <a:cs typeface="Arial"/>
              </a:rPr>
              <a:t>saúde,</a:t>
            </a:r>
            <a:endParaRPr sz="3200">
              <a:latin typeface="Arial"/>
              <a:cs typeface="Arial"/>
            </a:endParaRPr>
          </a:p>
          <a:p>
            <a:pPr marL="3928110" marR="1528445">
              <a:lnSpc>
                <a:spcPct val="100000"/>
              </a:lnSpc>
              <a:spcBef>
                <a:spcPts val="215"/>
              </a:spcBef>
            </a:pPr>
            <a:r>
              <a:rPr sz="3200" b="1" spc="40" dirty="0">
                <a:solidFill>
                  <a:srgbClr val="FF0000"/>
                </a:solidFill>
                <a:latin typeface="Arial"/>
                <a:cs typeface="Arial"/>
              </a:rPr>
              <a:t>trabalho, </a:t>
            </a:r>
            <a:r>
              <a:rPr sz="32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50" dirty="0">
                <a:solidFill>
                  <a:srgbClr val="FF0000"/>
                </a:solidFill>
                <a:latin typeface="Arial"/>
                <a:cs typeface="Arial"/>
              </a:rPr>
              <a:t>previdência, </a:t>
            </a:r>
            <a:r>
              <a:rPr sz="32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50" dirty="0">
                <a:solidFill>
                  <a:srgbClr val="FF0000"/>
                </a:solidFill>
                <a:latin typeface="Arial"/>
                <a:cs typeface="Arial"/>
              </a:rPr>
              <a:t>habitação, </a:t>
            </a:r>
            <a:r>
              <a:rPr sz="32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40" dirty="0">
                <a:solidFill>
                  <a:srgbClr val="FF0000"/>
                </a:solidFill>
                <a:latin typeface="Arial"/>
                <a:cs typeface="Arial"/>
              </a:rPr>
              <a:t>assistência,</a:t>
            </a:r>
            <a:r>
              <a:rPr sz="3200" b="1" spc="-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120" dirty="0">
                <a:solidFill>
                  <a:srgbClr val="FF0000"/>
                </a:solidFill>
                <a:latin typeface="Arial"/>
                <a:cs typeface="Arial"/>
              </a:rPr>
              <a:t>etc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43000"/>
          </a:xfrm>
        </p:spPr>
        <p:txBody>
          <a:bodyPr>
            <a:noAutofit/>
          </a:bodyPr>
          <a:lstStyle/>
          <a:p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Ciclos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3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vida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transições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sociais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vulnerabilidade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 descr="avo e neta a menina das sardas 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35" b="8835"/>
          <a:stretch>
            <a:fillRect/>
          </a:stretch>
        </p:blipFill>
        <p:spPr>
          <a:xfrm>
            <a:off x="323528" y="1340768"/>
            <a:ext cx="8701328" cy="4896544"/>
          </a:xfrm>
        </p:spPr>
      </p:pic>
    </p:spTree>
    <p:extLst>
      <p:ext uri="{BB962C8B-B14F-4D97-AF65-F5344CB8AC3E}">
        <p14:creationId xmlns="" xmlns:p14="http://schemas.microsoft.com/office/powerpoint/2010/main" val="20989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77974"/>
            <a:ext cx="9144000" cy="52800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680" rIns="0" bIns="0" rtlCol="0">
            <a:spAutoFit/>
          </a:bodyPr>
          <a:lstStyle/>
          <a:p>
            <a:pPr marL="2143125" marR="5080" indent="-2058035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FFFF00"/>
                </a:solidFill>
                <a:latin typeface="Tahoma"/>
                <a:cs typeface="Tahoma"/>
              </a:rPr>
              <a:t>Comparação entre contribuintes </a:t>
            </a:r>
            <a:r>
              <a:rPr sz="3200" b="0" dirty="0">
                <a:solidFill>
                  <a:srgbClr val="FFFF00"/>
                </a:solidFill>
                <a:latin typeface="Tahoma"/>
                <a:cs typeface="Tahoma"/>
              </a:rPr>
              <a:t>e aposentados </a:t>
            </a:r>
            <a:r>
              <a:rPr sz="3200" b="0" spc="-98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0" dirty="0">
                <a:solidFill>
                  <a:srgbClr val="FFFF00"/>
                </a:solidFill>
                <a:latin typeface="Tahoma"/>
                <a:cs typeface="Tahoma"/>
              </a:rPr>
              <a:t>da</a:t>
            </a:r>
            <a:r>
              <a:rPr sz="3200" b="0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0" dirty="0">
                <a:solidFill>
                  <a:srgbClr val="FFFF00"/>
                </a:solidFill>
                <a:latin typeface="Tahoma"/>
                <a:cs typeface="Tahoma"/>
              </a:rPr>
              <a:t>previdência</a:t>
            </a:r>
            <a:r>
              <a:rPr sz="3200" b="0" spc="-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3200" b="0" spc="-15" dirty="0">
                <a:solidFill>
                  <a:srgbClr val="FFFF00"/>
                </a:solidFill>
                <a:latin typeface="Tahoma"/>
                <a:cs typeface="Tahoma"/>
              </a:rPr>
              <a:t>brasileira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275" y="647700"/>
            <a:ext cx="6529705" cy="8001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280"/>
              </a:spcBef>
            </a:pPr>
            <a:r>
              <a:rPr sz="4400" b="0" spc="55" dirty="0">
                <a:solidFill>
                  <a:srgbClr val="000000"/>
                </a:solidFill>
                <a:latin typeface="Arial MT"/>
                <a:cs typeface="Arial MT"/>
              </a:rPr>
              <a:t>CENTRO</a:t>
            </a:r>
            <a:r>
              <a:rPr sz="4400" b="0" spc="-1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75" dirty="0">
                <a:solidFill>
                  <a:srgbClr val="000000"/>
                </a:solidFill>
                <a:latin typeface="Arial MT"/>
                <a:cs typeface="Arial MT"/>
              </a:rPr>
              <a:t>DA</a:t>
            </a:r>
            <a:r>
              <a:rPr sz="4400" b="0" spc="-1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60" dirty="0">
                <a:solidFill>
                  <a:srgbClr val="000000"/>
                </a:solidFill>
                <a:latin typeface="Arial MT"/>
                <a:cs typeface="Arial MT"/>
              </a:rPr>
              <a:t>ATENÇÃO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3048000"/>
            <a:ext cx="3505200" cy="1752600"/>
          </a:xfrm>
          <a:custGeom>
            <a:avLst/>
            <a:gdLst/>
            <a:ahLst/>
            <a:cxnLst/>
            <a:rect l="l" t="t" r="r" b="b"/>
            <a:pathLst>
              <a:path w="3505200" h="1752600">
                <a:moveTo>
                  <a:pt x="0" y="876300"/>
                </a:moveTo>
                <a:lnTo>
                  <a:pt x="4400" y="813714"/>
                </a:lnTo>
                <a:lnTo>
                  <a:pt x="17402" y="752317"/>
                </a:lnTo>
                <a:lnTo>
                  <a:pt x="38711" y="692256"/>
                </a:lnTo>
                <a:lnTo>
                  <a:pt x="68030" y="633681"/>
                </a:lnTo>
                <a:lnTo>
                  <a:pt x="105062" y="576738"/>
                </a:lnTo>
                <a:lnTo>
                  <a:pt x="149510" y="521576"/>
                </a:lnTo>
                <a:lnTo>
                  <a:pt x="201079" y="468344"/>
                </a:lnTo>
                <a:lnTo>
                  <a:pt x="229441" y="442498"/>
                </a:lnTo>
                <a:lnTo>
                  <a:pt x="259472" y="417189"/>
                </a:lnTo>
                <a:lnTo>
                  <a:pt x="291134" y="392438"/>
                </a:lnTo>
                <a:lnTo>
                  <a:pt x="324391" y="368261"/>
                </a:lnTo>
                <a:lnTo>
                  <a:pt x="359206" y="344678"/>
                </a:lnTo>
                <a:lnTo>
                  <a:pt x="395542" y="321706"/>
                </a:lnTo>
                <a:lnTo>
                  <a:pt x="433361" y="299366"/>
                </a:lnTo>
                <a:lnTo>
                  <a:pt x="472627" y="277674"/>
                </a:lnTo>
                <a:lnTo>
                  <a:pt x="513302" y="256651"/>
                </a:lnTo>
                <a:lnTo>
                  <a:pt x="555349" y="236313"/>
                </a:lnTo>
                <a:lnTo>
                  <a:pt x="598732" y="216680"/>
                </a:lnTo>
                <a:lnTo>
                  <a:pt x="643413" y="197771"/>
                </a:lnTo>
                <a:lnTo>
                  <a:pt x="689356" y="179603"/>
                </a:lnTo>
                <a:lnTo>
                  <a:pt x="736522" y="162195"/>
                </a:lnTo>
                <a:lnTo>
                  <a:pt x="784876" y="145567"/>
                </a:lnTo>
                <a:lnTo>
                  <a:pt x="834379" y="129736"/>
                </a:lnTo>
                <a:lnTo>
                  <a:pt x="884996" y="114720"/>
                </a:lnTo>
                <a:lnTo>
                  <a:pt x="936688" y="100539"/>
                </a:lnTo>
                <a:lnTo>
                  <a:pt x="989420" y="87211"/>
                </a:lnTo>
                <a:lnTo>
                  <a:pt x="1043153" y="74755"/>
                </a:lnTo>
                <a:lnTo>
                  <a:pt x="1097850" y="63189"/>
                </a:lnTo>
                <a:lnTo>
                  <a:pt x="1153476" y="52531"/>
                </a:lnTo>
                <a:lnTo>
                  <a:pt x="1209992" y="42800"/>
                </a:lnTo>
                <a:lnTo>
                  <a:pt x="1267362" y="34015"/>
                </a:lnTo>
                <a:lnTo>
                  <a:pt x="1325548" y="26194"/>
                </a:lnTo>
                <a:lnTo>
                  <a:pt x="1384513" y="19355"/>
                </a:lnTo>
                <a:lnTo>
                  <a:pt x="1444221" y="13518"/>
                </a:lnTo>
                <a:lnTo>
                  <a:pt x="1504635" y="8701"/>
                </a:lnTo>
                <a:lnTo>
                  <a:pt x="1565716" y="4922"/>
                </a:lnTo>
                <a:lnTo>
                  <a:pt x="1627429" y="2200"/>
                </a:lnTo>
                <a:lnTo>
                  <a:pt x="1689736" y="553"/>
                </a:lnTo>
                <a:lnTo>
                  <a:pt x="1752600" y="0"/>
                </a:lnTo>
                <a:lnTo>
                  <a:pt x="1815463" y="553"/>
                </a:lnTo>
                <a:lnTo>
                  <a:pt x="1877770" y="2200"/>
                </a:lnTo>
                <a:lnTo>
                  <a:pt x="1939483" y="4922"/>
                </a:lnTo>
                <a:lnTo>
                  <a:pt x="2000564" y="8701"/>
                </a:lnTo>
                <a:lnTo>
                  <a:pt x="2060978" y="13518"/>
                </a:lnTo>
                <a:lnTo>
                  <a:pt x="2120686" y="19355"/>
                </a:lnTo>
                <a:lnTo>
                  <a:pt x="2179651" y="26194"/>
                </a:lnTo>
                <a:lnTo>
                  <a:pt x="2237837" y="34015"/>
                </a:lnTo>
                <a:lnTo>
                  <a:pt x="2295207" y="42800"/>
                </a:lnTo>
                <a:lnTo>
                  <a:pt x="2351723" y="52531"/>
                </a:lnTo>
                <a:lnTo>
                  <a:pt x="2407349" y="63189"/>
                </a:lnTo>
                <a:lnTo>
                  <a:pt x="2462046" y="74755"/>
                </a:lnTo>
                <a:lnTo>
                  <a:pt x="2515779" y="87211"/>
                </a:lnTo>
                <a:lnTo>
                  <a:pt x="2568511" y="100539"/>
                </a:lnTo>
                <a:lnTo>
                  <a:pt x="2620203" y="114720"/>
                </a:lnTo>
                <a:lnTo>
                  <a:pt x="2670820" y="129736"/>
                </a:lnTo>
                <a:lnTo>
                  <a:pt x="2720323" y="145567"/>
                </a:lnTo>
                <a:lnTo>
                  <a:pt x="2768677" y="162195"/>
                </a:lnTo>
                <a:lnTo>
                  <a:pt x="2815843" y="179603"/>
                </a:lnTo>
                <a:lnTo>
                  <a:pt x="2861786" y="197771"/>
                </a:lnTo>
                <a:lnTo>
                  <a:pt x="2906467" y="216680"/>
                </a:lnTo>
                <a:lnTo>
                  <a:pt x="2949850" y="236313"/>
                </a:lnTo>
                <a:lnTo>
                  <a:pt x="2991897" y="256651"/>
                </a:lnTo>
                <a:lnTo>
                  <a:pt x="3032572" y="277674"/>
                </a:lnTo>
                <a:lnTo>
                  <a:pt x="3071838" y="299366"/>
                </a:lnTo>
                <a:lnTo>
                  <a:pt x="3109657" y="321706"/>
                </a:lnTo>
                <a:lnTo>
                  <a:pt x="3145993" y="344678"/>
                </a:lnTo>
                <a:lnTo>
                  <a:pt x="3180808" y="368261"/>
                </a:lnTo>
                <a:lnTo>
                  <a:pt x="3214065" y="392438"/>
                </a:lnTo>
                <a:lnTo>
                  <a:pt x="3245727" y="417189"/>
                </a:lnTo>
                <a:lnTo>
                  <a:pt x="3275758" y="442498"/>
                </a:lnTo>
                <a:lnTo>
                  <a:pt x="3304120" y="468344"/>
                </a:lnTo>
                <a:lnTo>
                  <a:pt x="3355689" y="521576"/>
                </a:lnTo>
                <a:lnTo>
                  <a:pt x="3400137" y="576738"/>
                </a:lnTo>
                <a:lnTo>
                  <a:pt x="3437169" y="633681"/>
                </a:lnTo>
                <a:lnTo>
                  <a:pt x="3466488" y="692256"/>
                </a:lnTo>
                <a:lnTo>
                  <a:pt x="3487797" y="752317"/>
                </a:lnTo>
                <a:lnTo>
                  <a:pt x="3500799" y="813714"/>
                </a:lnTo>
                <a:lnTo>
                  <a:pt x="3505200" y="876300"/>
                </a:lnTo>
                <a:lnTo>
                  <a:pt x="3504093" y="907731"/>
                </a:lnTo>
                <a:lnTo>
                  <a:pt x="3500799" y="938885"/>
                </a:lnTo>
                <a:lnTo>
                  <a:pt x="3487797" y="1000282"/>
                </a:lnTo>
                <a:lnTo>
                  <a:pt x="3466488" y="1060343"/>
                </a:lnTo>
                <a:lnTo>
                  <a:pt x="3437169" y="1118918"/>
                </a:lnTo>
                <a:lnTo>
                  <a:pt x="3400137" y="1175861"/>
                </a:lnTo>
                <a:lnTo>
                  <a:pt x="3355689" y="1231023"/>
                </a:lnTo>
                <a:lnTo>
                  <a:pt x="3304120" y="1284255"/>
                </a:lnTo>
                <a:lnTo>
                  <a:pt x="3275758" y="1310101"/>
                </a:lnTo>
                <a:lnTo>
                  <a:pt x="3245727" y="1335410"/>
                </a:lnTo>
                <a:lnTo>
                  <a:pt x="3214065" y="1360161"/>
                </a:lnTo>
                <a:lnTo>
                  <a:pt x="3180808" y="1384338"/>
                </a:lnTo>
                <a:lnTo>
                  <a:pt x="3145993" y="1407921"/>
                </a:lnTo>
                <a:lnTo>
                  <a:pt x="3109657" y="1430893"/>
                </a:lnTo>
                <a:lnTo>
                  <a:pt x="3071838" y="1453233"/>
                </a:lnTo>
                <a:lnTo>
                  <a:pt x="3032572" y="1474925"/>
                </a:lnTo>
                <a:lnTo>
                  <a:pt x="2991897" y="1495948"/>
                </a:lnTo>
                <a:lnTo>
                  <a:pt x="2949850" y="1516286"/>
                </a:lnTo>
                <a:lnTo>
                  <a:pt x="2906467" y="1535919"/>
                </a:lnTo>
                <a:lnTo>
                  <a:pt x="2861786" y="1554828"/>
                </a:lnTo>
                <a:lnTo>
                  <a:pt x="2815843" y="1572996"/>
                </a:lnTo>
                <a:lnTo>
                  <a:pt x="2768677" y="1590404"/>
                </a:lnTo>
                <a:lnTo>
                  <a:pt x="2720323" y="1607032"/>
                </a:lnTo>
                <a:lnTo>
                  <a:pt x="2670820" y="1622863"/>
                </a:lnTo>
                <a:lnTo>
                  <a:pt x="2620203" y="1637879"/>
                </a:lnTo>
                <a:lnTo>
                  <a:pt x="2568511" y="1652060"/>
                </a:lnTo>
                <a:lnTo>
                  <a:pt x="2515779" y="1665388"/>
                </a:lnTo>
                <a:lnTo>
                  <a:pt x="2462046" y="1677844"/>
                </a:lnTo>
                <a:lnTo>
                  <a:pt x="2407349" y="1689410"/>
                </a:lnTo>
                <a:lnTo>
                  <a:pt x="2351723" y="1700068"/>
                </a:lnTo>
                <a:lnTo>
                  <a:pt x="2295207" y="1709799"/>
                </a:lnTo>
                <a:lnTo>
                  <a:pt x="2237837" y="1718584"/>
                </a:lnTo>
                <a:lnTo>
                  <a:pt x="2179651" y="1726405"/>
                </a:lnTo>
                <a:lnTo>
                  <a:pt x="2120686" y="1733244"/>
                </a:lnTo>
                <a:lnTo>
                  <a:pt x="2060978" y="1739081"/>
                </a:lnTo>
                <a:lnTo>
                  <a:pt x="2000564" y="1743898"/>
                </a:lnTo>
                <a:lnTo>
                  <a:pt x="1939483" y="1747677"/>
                </a:lnTo>
                <a:lnTo>
                  <a:pt x="1877770" y="1750399"/>
                </a:lnTo>
                <a:lnTo>
                  <a:pt x="1815463" y="1752046"/>
                </a:lnTo>
                <a:lnTo>
                  <a:pt x="1752600" y="1752600"/>
                </a:lnTo>
                <a:lnTo>
                  <a:pt x="1689736" y="1752046"/>
                </a:lnTo>
                <a:lnTo>
                  <a:pt x="1627429" y="1750399"/>
                </a:lnTo>
                <a:lnTo>
                  <a:pt x="1565716" y="1747677"/>
                </a:lnTo>
                <a:lnTo>
                  <a:pt x="1504635" y="1743898"/>
                </a:lnTo>
                <a:lnTo>
                  <a:pt x="1444221" y="1739081"/>
                </a:lnTo>
                <a:lnTo>
                  <a:pt x="1384513" y="1733244"/>
                </a:lnTo>
                <a:lnTo>
                  <a:pt x="1325548" y="1726405"/>
                </a:lnTo>
                <a:lnTo>
                  <a:pt x="1267362" y="1718584"/>
                </a:lnTo>
                <a:lnTo>
                  <a:pt x="1209992" y="1709799"/>
                </a:lnTo>
                <a:lnTo>
                  <a:pt x="1153476" y="1700068"/>
                </a:lnTo>
                <a:lnTo>
                  <a:pt x="1097850" y="1689410"/>
                </a:lnTo>
                <a:lnTo>
                  <a:pt x="1043153" y="1677844"/>
                </a:lnTo>
                <a:lnTo>
                  <a:pt x="989420" y="1665388"/>
                </a:lnTo>
                <a:lnTo>
                  <a:pt x="936688" y="1652060"/>
                </a:lnTo>
                <a:lnTo>
                  <a:pt x="884996" y="1637879"/>
                </a:lnTo>
                <a:lnTo>
                  <a:pt x="834379" y="1622863"/>
                </a:lnTo>
                <a:lnTo>
                  <a:pt x="784876" y="1607032"/>
                </a:lnTo>
                <a:lnTo>
                  <a:pt x="736522" y="1590404"/>
                </a:lnTo>
                <a:lnTo>
                  <a:pt x="689356" y="1572996"/>
                </a:lnTo>
                <a:lnTo>
                  <a:pt x="643413" y="1554828"/>
                </a:lnTo>
                <a:lnTo>
                  <a:pt x="598732" y="1535919"/>
                </a:lnTo>
                <a:lnTo>
                  <a:pt x="555349" y="1516286"/>
                </a:lnTo>
                <a:lnTo>
                  <a:pt x="513302" y="1495948"/>
                </a:lnTo>
                <a:lnTo>
                  <a:pt x="472627" y="1474925"/>
                </a:lnTo>
                <a:lnTo>
                  <a:pt x="433361" y="1453233"/>
                </a:lnTo>
                <a:lnTo>
                  <a:pt x="395542" y="1430893"/>
                </a:lnTo>
                <a:lnTo>
                  <a:pt x="359206" y="1407921"/>
                </a:lnTo>
                <a:lnTo>
                  <a:pt x="324391" y="1384338"/>
                </a:lnTo>
                <a:lnTo>
                  <a:pt x="291134" y="1360161"/>
                </a:lnTo>
                <a:lnTo>
                  <a:pt x="259472" y="1335410"/>
                </a:lnTo>
                <a:lnTo>
                  <a:pt x="229441" y="1310101"/>
                </a:lnTo>
                <a:lnTo>
                  <a:pt x="201079" y="1284255"/>
                </a:lnTo>
                <a:lnTo>
                  <a:pt x="149510" y="1231023"/>
                </a:lnTo>
                <a:lnTo>
                  <a:pt x="105062" y="1175861"/>
                </a:lnTo>
                <a:lnTo>
                  <a:pt x="68030" y="1118918"/>
                </a:lnTo>
                <a:lnTo>
                  <a:pt x="38711" y="1060343"/>
                </a:lnTo>
                <a:lnTo>
                  <a:pt x="17402" y="1000282"/>
                </a:lnTo>
                <a:lnTo>
                  <a:pt x="4400" y="938885"/>
                </a:lnTo>
                <a:lnTo>
                  <a:pt x="0" y="876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37890" y="3598545"/>
            <a:ext cx="2267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85" dirty="0">
                <a:latin typeface="Arial MT"/>
                <a:cs typeface="Arial MT"/>
              </a:rPr>
              <a:t>DOENÇA</a:t>
            </a:r>
            <a:endParaRPr sz="4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00512" y="1738312"/>
            <a:ext cx="942975" cy="1019175"/>
            <a:chOff x="4100512" y="1738312"/>
            <a:chExt cx="942975" cy="1019175"/>
          </a:xfrm>
        </p:grpSpPr>
        <p:sp>
          <p:nvSpPr>
            <p:cNvPr id="6" name="object 6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685800" y="0"/>
                  </a:moveTo>
                  <a:lnTo>
                    <a:pt x="228600" y="0"/>
                  </a:lnTo>
                  <a:lnTo>
                    <a:pt x="228600" y="742950"/>
                  </a:lnTo>
                  <a:lnTo>
                    <a:pt x="0" y="742950"/>
                  </a:lnTo>
                  <a:lnTo>
                    <a:pt x="457200" y="990600"/>
                  </a:lnTo>
                  <a:lnTo>
                    <a:pt x="914400" y="742950"/>
                  </a:lnTo>
                  <a:lnTo>
                    <a:pt x="685800" y="7429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0" y="742950"/>
                  </a:moveTo>
                  <a:lnTo>
                    <a:pt x="228600" y="742950"/>
                  </a:lnTo>
                  <a:lnTo>
                    <a:pt x="228600" y="0"/>
                  </a:lnTo>
                  <a:lnTo>
                    <a:pt x="685800" y="0"/>
                  </a:lnTo>
                  <a:lnTo>
                    <a:pt x="685800" y="742950"/>
                  </a:lnTo>
                  <a:lnTo>
                    <a:pt x="914400" y="742950"/>
                  </a:lnTo>
                  <a:lnTo>
                    <a:pt x="457200" y="990600"/>
                  </a:lnTo>
                  <a:lnTo>
                    <a:pt x="0" y="7429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275" y="647700"/>
            <a:ext cx="6529705" cy="8001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280"/>
              </a:spcBef>
            </a:pPr>
            <a:r>
              <a:rPr sz="4400" b="0" spc="55" dirty="0">
                <a:solidFill>
                  <a:srgbClr val="000000"/>
                </a:solidFill>
                <a:latin typeface="Arial MT"/>
                <a:cs typeface="Arial MT"/>
              </a:rPr>
              <a:t>CENTRO</a:t>
            </a:r>
            <a:r>
              <a:rPr sz="4400" b="0" spc="-1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75" dirty="0">
                <a:solidFill>
                  <a:srgbClr val="000000"/>
                </a:solidFill>
                <a:latin typeface="Arial MT"/>
                <a:cs typeface="Arial MT"/>
              </a:rPr>
              <a:t>DA</a:t>
            </a:r>
            <a:r>
              <a:rPr sz="4400" b="0" spc="-1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60" dirty="0">
                <a:solidFill>
                  <a:srgbClr val="000000"/>
                </a:solidFill>
                <a:latin typeface="Arial MT"/>
                <a:cs typeface="Arial MT"/>
              </a:rPr>
              <a:t>ATENÇÃO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3048000"/>
            <a:ext cx="3505200" cy="1752600"/>
          </a:xfrm>
          <a:custGeom>
            <a:avLst/>
            <a:gdLst/>
            <a:ahLst/>
            <a:cxnLst/>
            <a:rect l="l" t="t" r="r" b="b"/>
            <a:pathLst>
              <a:path w="3505200" h="1752600">
                <a:moveTo>
                  <a:pt x="0" y="876300"/>
                </a:moveTo>
                <a:lnTo>
                  <a:pt x="4400" y="813714"/>
                </a:lnTo>
                <a:lnTo>
                  <a:pt x="17402" y="752317"/>
                </a:lnTo>
                <a:lnTo>
                  <a:pt x="38711" y="692256"/>
                </a:lnTo>
                <a:lnTo>
                  <a:pt x="68030" y="633681"/>
                </a:lnTo>
                <a:lnTo>
                  <a:pt x="105062" y="576738"/>
                </a:lnTo>
                <a:lnTo>
                  <a:pt x="149510" y="521576"/>
                </a:lnTo>
                <a:lnTo>
                  <a:pt x="201079" y="468344"/>
                </a:lnTo>
                <a:lnTo>
                  <a:pt x="229441" y="442498"/>
                </a:lnTo>
                <a:lnTo>
                  <a:pt x="259472" y="417189"/>
                </a:lnTo>
                <a:lnTo>
                  <a:pt x="291134" y="392438"/>
                </a:lnTo>
                <a:lnTo>
                  <a:pt x="324391" y="368261"/>
                </a:lnTo>
                <a:lnTo>
                  <a:pt x="359206" y="344678"/>
                </a:lnTo>
                <a:lnTo>
                  <a:pt x="395542" y="321706"/>
                </a:lnTo>
                <a:lnTo>
                  <a:pt x="433361" y="299366"/>
                </a:lnTo>
                <a:lnTo>
                  <a:pt x="472627" y="277674"/>
                </a:lnTo>
                <a:lnTo>
                  <a:pt x="513302" y="256651"/>
                </a:lnTo>
                <a:lnTo>
                  <a:pt x="555349" y="236313"/>
                </a:lnTo>
                <a:lnTo>
                  <a:pt x="598732" y="216680"/>
                </a:lnTo>
                <a:lnTo>
                  <a:pt x="643413" y="197771"/>
                </a:lnTo>
                <a:lnTo>
                  <a:pt x="689356" y="179603"/>
                </a:lnTo>
                <a:lnTo>
                  <a:pt x="736522" y="162195"/>
                </a:lnTo>
                <a:lnTo>
                  <a:pt x="784876" y="145567"/>
                </a:lnTo>
                <a:lnTo>
                  <a:pt x="834379" y="129736"/>
                </a:lnTo>
                <a:lnTo>
                  <a:pt x="884996" y="114720"/>
                </a:lnTo>
                <a:lnTo>
                  <a:pt x="936688" y="100539"/>
                </a:lnTo>
                <a:lnTo>
                  <a:pt x="989420" y="87211"/>
                </a:lnTo>
                <a:lnTo>
                  <a:pt x="1043153" y="74755"/>
                </a:lnTo>
                <a:lnTo>
                  <a:pt x="1097850" y="63189"/>
                </a:lnTo>
                <a:lnTo>
                  <a:pt x="1153476" y="52531"/>
                </a:lnTo>
                <a:lnTo>
                  <a:pt x="1209992" y="42800"/>
                </a:lnTo>
                <a:lnTo>
                  <a:pt x="1267362" y="34015"/>
                </a:lnTo>
                <a:lnTo>
                  <a:pt x="1325548" y="26194"/>
                </a:lnTo>
                <a:lnTo>
                  <a:pt x="1384513" y="19355"/>
                </a:lnTo>
                <a:lnTo>
                  <a:pt x="1444221" y="13518"/>
                </a:lnTo>
                <a:lnTo>
                  <a:pt x="1504635" y="8701"/>
                </a:lnTo>
                <a:lnTo>
                  <a:pt x="1565716" y="4922"/>
                </a:lnTo>
                <a:lnTo>
                  <a:pt x="1627429" y="2200"/>
                </a:lnTo>
                <a:lnTo>
                  <a:pt x="1689736" y="553"/>
                </a:lnTo>
                <a:lnTo>
                  <a:pt x="1752600" y="0"/>
                </a:lnTo>
                <a:lnTo>
                  <a:pt x="1815463" y="553"/>
                </a:lnTo>
                <a:lnTo>
                  <a:pt x="1877770" y="2200"/>
                </a:lnTo>
                <a:lnTo>
                  <a:pt x="1939483" y="4922"/>
                </a:lnTo>
                <a:lnTo>
                  <a:pt x="2000564" y="8701"/>
                </a:lnTo>
                <a:lnTo>
                  <a:pt x="2060978" y="13518"/>
                </a:lnTo>
                <a:lnTo>
                  <a:pt x="2120686" y="19355"/>
                </a:lnTo>
                <a:lnTo>
                  <a:pt x="2179651" y="26194"/>
                </a:lnTo>
                <a:lnTo>
                  <a:pt x="2237837" y="34015"/>
                </a:lnTo>
                <a:lnTo>
                  <a:pt x="2295207" y="42800"/>
                </a:lnTo>
                <a:lnTo>
                  <a:pt x="2351723" y="52531"/>
                </a:lnTo>
                <a:lnTo>
                  <a:pt x="2407349" y="63189"/>
                </a:lnTo>
                <a:lnTo>
                  <a:pt x="2462046" y="74755"/>
                </a:lnTo>
                <a:lnTo>
                  <a:pt x="2515779" y="87211"/>
                </a:lnTo>
                <a:lnTo>
                  <a:pt x="2568511" y="100539"/>
                </a:lnTo>
                <a:lnTo>
                  <a:pt x="2620203" y="114720"/>
                </a:lnTo>
                <a:lnTo>
                  <a:pt x="2670820" y="129736"/>
                </a:lnTo>
                <a:lnTo>
                  <a:pt x="2720323" y="145567"/>
                </a:lnTo>
                <a:lnTo>
                  <a:pt x="2768677" y="162195"/>
                </a:lnTo>
                <a:lnTo>
                  <a:pt x="2815843" y="179603"/>
                </a:lnTo>
                <a:lnTo>
                  <a:pt x="2861786" y="197771"/>
                </a:lnTo>
                <a:lnTo>
                  <a:pt x="2906467" y="216680"/>
                </a:lnTo>
                <a:lnTo>
                  <a:pt x="2949850" y="236313"/>
                </a:lnTo>
                <a:lnTo>
                  <a:pt x="2991897" y="256651"/>
                </a:lnTo>
                <a:lnTo>
                  <a:pt x="3032572" y="277674"/>
                </a:lnTo>
                <a:lnTo>
                  <a:pt x="3071838" y="299366"/>
                </a:lnTo>
                <a:lnTo>
                  <a:pt x="3109657" y="321706"/>
                </a:lnTo>
                <a:lnTo>
                  <a:pt x="3145993" y="344678"/>
                </a:lnTo>
                <a:lnTo>
                  <a:pt x="3180808" y="368261"/>
                </a:lnTo>
                <a:lnTo>
                  <a:pt x="3214065" y="392438"/>
                </a:lnTo>
                <a:lnTo>
                  <a:pt x="3245727" y="417189"/>
                </a:lnTo>
                <a:lnTo>
                  <a:pt x="3275758" y="442498"/>
                </a:lnTo>
                <a:lnTo>
                  <a:pt x="3304120" y="468344"/>
                </a:lnTo>
                <a:lnTo>
                  <a:pt x="3355689" y="521576"/>
                </a:lnTo>
                <a:lnTo>
                  <a:pt x="3400137" y="576738"/>
                </a:lnTo>
                <a:lnTo>
                  <a:pt x="3437169" y="633681"/>
                </a:lnTo>
                <a:lnTo>
                  <a:pt x="3466488" y="692256"/>
                </a:lnTo>
                <a:lnTo>
                  <a:pt x="3487797" y="752317"/>
                </a:lnTo>
                <a:lnTo>
                  <a:pt x="3500799" y="813714"/>
                </a:lnTo>
                <a:lnTo>
                  <a:pt x="3505200" y="876300"/>
                </a:lnTo>
                <a:lnTo>
                  <a:pt x="3504093" y="907731"/>
                </a:lnTo>
                <a:lnTo>
                  <a:pt x="3500799" y="938885"/>
                </a:lnTo>
                <a:lnTo>
                  <a:pt x="3487797" y="1000282"/>
                </a:lnTo>
                <a:lnTo>
                  <a:pt x="3466488" y="1060343"/>
                </a:lnTo>
                <a:lnTo>
                  <a:pt x="3437169" y="1118918"/>
                </a:lnTo>
                <a:lnTo>
                  <a:pt x="3400137" y="1175861"/>
                </a:lnTo>
                <a:lnTo>
                  <a:pt x="3355689" y="1231023"/>
                </a:lnTo>
                <a:lnTo>
                  <a:pt x="3304120" y="1284255"/>
                </a:lnTo>
                <a:lnTo>
                  <a:pt x="3275758" y="1310101"/>
                </a:lnTo>
                <a:lnTo>
                  <a:pt x="3245727" y="1335410"/>
                </a:lnTo>
                <a:lnTo>
                  <a:pt x="3214065" y="1360161"/>
                </a:lnTo>
                <a:lnTo>
                  <a:pt x="3180808" y="1384338"/>
                </a:lnTo>
                <a:lnTo>
                  <a:pt x="3145993" y="1407921"/>
                </a:lnTo>
                <a:lnTo>
                  <a:pt x="3109657" y="1430893"/>
                </a:lnTo>
                <a:lnTo>
                  <a:pt x="3071838" y="1453233"/>
                </a:lnTo>
                <a:lnTo>
                  <a:pt x="3032572" y="1474925"/>
                </a:lnTo>
                <a:lnTo>
                  <a:pt x="2991897" y="1495948"/>
                </a:lnTo>
                <a:lnTo>
                  <a:pt x="2949850" y="1516286"/>
                </a:lnTo>
                <a:lnTo>
                  <a:pt x="2906467" y="1535919"/>
                </a:lnTo>
                <a:lnTo>
                  <a:pt x="2861786" y="1554828"/>
                </a:lnTo>
                <a:lnTo>
                  <a:pt x="2815843" y="1572996"/>
                </a:lnTo>
                <a:lnTo>
                  <a:pt x="2768677" y="1590404"/>
                </a:lnTo>
                <a:lnTo>
                  <a:pt x="2720323" y="1607032"/>
                </a:lnTo>
                <a:lnTo>
                  <a:pt x="2670820" y="1622863"/>
                </a:lnTo>
                <a:lnTo>
                  <a:pt x="2620203" y="1637879"/>
                </a:lnTo>
                <a:lnTo>
                  <a:pt x="2568511" y="1652060"/>
                </a:lnTo>
                <a:lnTo>
                  <a:pt x="2515779" y="1665388"/>
                </a:lnTo>
                <a:lnTo>
                  <a:pt x="2462046" y="1677844"/>
                </a:lnTo>
                <a:lnTo>
                  <a:pt x="2407349" y="1689410"/>
                </a:lnTo>
                <a:lnTo>
                  <a:pt x="2351723" y="1700068"/>
                </a:lnTo>
                <a:lnTo>
                  <a:pt x="2295207" y="1709799"/>
                </a:lnTo>
                <a:lnTo>
                  <a:pt x="2237837" y="1718584"/>
                </a:lnTo>
                <a:lnTo>
                  <a:pt x="2179651" y="1726405"/>
                </a:lnTo>
                <a:lnTo>
                  <a:pt x="2120686" y="1733244"/>
                </a:lnTo>
                <a:lnTo>
                  <a:pt x="2060978" y="1739081"/>
                </a:lnTo>
                <a:lnTo>
                  <a:pt x="2000564" y="1743898"/>
                </a:lnTo>
                <a:lnTo>
                  <a:pt x="1939483" y="1747677"/>
                </a:lnTo>
                <a:lnTo>
                  <a:pt x="1877770" y="1750399"/>
                </a:lnTo>
                <a:lnTo>
                  <a:pt x="1815463" y="1752046"/>
                </a:lnTo>
                <a:lnTo>
                  <a:pt x="1752600" y="1752600"/>
                </a:lnTo>
                <a:lnTo>
                  <a:pt x="1689736" y="1752046"/>
                </a:lnTo>
                <a:lnTo>
                  <a:pt x="1627429" y="1750399"/>
                </a:lnTo>
                <a:lnTo>
                  <a:pt x="1565716" y="1747677"/>
                </a:lnTo>
                <a:lnTo>
                  <a:pt x="1504635" y="1743898"/>
                </a:lnTo>
                <a:lnTo>
                  <a:pt x="1444221" y="1739081"/>
                </a:lnTo>
                <a:lnTo>
                  <a:pt x="1384513" y="1733244"/>
                </a:lnTo>
                <a:lnTo>
                  <a:pt x="1325548" y="1726405"/>
                </a:lnTo>
                <a:lnTo>
                  <a:pt x="1267362" y="1718584"/>
                </a:lnTo>
                <a:lnTo>
                  <a:pt x="1209992" y="1709799"/>
                </a:lnTo>
                <a:lnTo>
                  <a:pt x="1153476" y="1700068"/>
                </a:lnTo>
                <a:lnTo>
                  <a:pt x="1097850" y="1689410"/>
                </a:lnTo>
                <a:lnTo>
                  <a:pt x="1043153" y="1677844"/>
                </a:lnTo>
                <a:lnTo>
                  <a:pt x="989420" y="1665388"/>
                </a:lnTo>
                <a:lnTo>
                  <a:pt x="936688" y="1652060"/>
                </a:lnTo>
                <a:lnTo>
                  <a:pt x="884996" y="1637879"/>
                </a:lnTo>
                <a:lnTo>
                  <a:pt x="834379" y="1622863"/>
                </a:lnTo>
                <a:lnTo>
                  <a:pt x="784876" y="1607032"/>
                </a:lnTo>
                <a:lnTo>
                  <a:pt x="736522" y="1590404"/>
                </a:lnTo>
                <a:lnTo>
                  <a:pt x="689356" y="1572996"/>
                </a:lnTo>
                <a:lnTo>
                  <a:pt x="643413" y="1554828"/>
                </a:lnTo>
                <a:lnTo>
                  <a:pt x="598732" y="1535919"/>
                </a:lnTo>
                <a:lnTo>
                  <a:pt x="555349" y="1516286"/>
                </a:lnTo>
                <a:lnTo>
                  <a:pt x="513302" y="1495948"/>
                </a:lnTo>
                <a:lnTo>
                  <a:pt x="472627" y="1474925"/>
                </a:lnTo>
                <a:lnTo>
                  <a:pt x="433361" y="1453233"/>
                </a:lnTo>
                <a:lnTo>
                  <a:pt x="395542" y="1430893"/>
                </a:lnTo>
                <a:lnTo>
                  <a:pt x="359206" y="1407921"/>
                </a:lnTo>
                <a:lnTo>
                  <a:pt x="324391" y="1384338"/>
                </a:lnTo>
                <a:lnTo>
                  <a:pt x="291134" y="1360161"/>
                </a:lnTo>
                <a:lnTo>
                  <a:pt x="259472" y="1335410"/>
                </a:lnTo>
                <a:lnTo>
                  <a:pt x="229441" y="1310101"/>
                </a:lnTo>
                <a:lnTo>
                  <a:pt x="201079" y="1284255"/>
                </a:lnTo>
                <a:lnTo>
                  <a:pt x="149510" y="1231023"/>
                </a:lnTo>
                <a:lnTo>
                  <a:pt x="105062" y="1175861"/>
                </a:lnTo>
                <a:lnTo>
                  <a:pt x="68030" y="1118918"/>
                </a:lnTo>
                <a:lnTo>
                  <a:pt x="38711" y="1060343"/>
                </a:lnTo>
                <a:lnTo>
                  <a:pt x="17402" y="1000282"/>
                </a:lnTo>
                <a:lnTo>
                  <a:pt x="4400" y="938885"/>
                </a:lnTo>
                <a:lnTo>
                  <a:pt x="0" y="876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37890" y="3598545"/>
            <a:ext cx="2267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85" dirty="0">
                <a:latin typeface="Arial MT"/>
                <a:cs typeface="Arial MT"/>
              </a:rPr>
              <a:t>DOENÇA</a:t>
            </a:r>
            <a:endParaRPr sz="4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30501" y="1738312"/>
            <a:ext cx="4827905" cy="3745229"/>
            <a:chOff x="2230501" y="1738312"/>
            <a:chExt cx="4827905" cy="3745229"/>
          </a:xfrm>
        </p:grpSpPr>
        <p:sp>
          <p:nvSpPr>
            <p:cNvPr id="6" name="object 6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685800" y="0"/>
                  </a:moveTo>
                  <a:lnTo>
                    <a:pt x="228600" y="0"/>
                  </a:lnTo>
                  <a:lnTo>
                    <a:pt x="228600" y="742950"/>
                  </a:lnTo>
                  <a:lnTo>
                    <a:pt x="0" y="742950"/>
                  </a:lnTo>
                  <a:lnTo>
                    <a:pt x="457200" y="990600"/>
                  </a:lnTo>
                  <a:lnTo>
                    <a:pt x="914400" y="742950"/>
                  </a:lnTo>
                  <a:lnTo>
                    <a:pt x="685800" y="7429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0" y="742950"/>
                  </a:moveTo>
                  <a:lnTo>
                    <a:pt x="228600" y="742950"/>
                  </a:lnTo>
                  <a:lnTo>
                    <a:pt x="228600" y="0"/>
                  </a:lnTo>
                  <a:lnTo>
                    <a:pt x="685800" y="0"/>
                  </a:lnTo>
                  <a:lnTo>
                    <a:pt x="685800" y="742950"/>
                  </a:lnTo>
                  <a:lnTo>
                    <a:pt x="914400" y="742950"/>
                  </a:lnTo>
                  <a:lnTo>
                    <a:pt x="457200" y="990600"/>
                  </a:lnTo>
                  <a:lnTo>
                    <a:pt x="0" y="7429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68601" y="2636900"/>
              <a:ext cx="4751705" cy="2808605"/>
            </a:xfrm>
            <a:custGeom>
              <a:avLst/>
              <a:gdLst/>
              <a:ahLst/>
              <a:cxnLst/>
              <a:rect l="l" t="t" r="r" b="b"/>
              <a:pathLst>
                <a:path w="4751705" h="2808604">
                  <a:moveTo>
                    <a:pt x="0" y="0"/>
                  </a:moveTo>
                  <a:lnTo>
                    <a:pt x="4751324" y="2808224"/>
                  </a:lnTo>
                </a:path>
                <a:path w="4751705" h="2808604">
                  <a:moveTo>
                    <a:pt x="287274" y="2736850"/>
                  </a:moveTo>
                  <a:lnTo>
                    <a:pt x="4464050" y="71374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275" y="647700"/>
            <a:ext cx="6529705" cy="8001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280"/>
              </a:spcBef>
            </a:pPr>
            <a:r>
              <a:rPr sz="4400" b="0" spc="55" dirty="0">
                <a:solidFill>
                  <a:srgbClr val="000000"/>
                </a:solidFill>
                <a:latin typeface="Arial MT"/>
                <a:cs typeface="Arial MT"/>
              </a:rPr>
              <a:t>CENTRO</a:t>
            </a:r>
            <a:r>
              <a:rPr sz="4400" b="0" spc="-1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75" dirty="0">
                <a:solidFill>
                  <a:srgbClr val="000000"/>
                </a:solidFill>
                <a:latin typeface="Arial MT"/>
                <a:cs typeface="Arial MT"/>
              </a:rPr>
              <a:t>DA</a:t>
            </a:r>
            <a:r>
              <a:rPr sz="4400" b="0" spc="-14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60" dirty="0">
                <a:solidFill>
                  <a:srgbClr val="000000"/>
                </a:solidFill>
                <a:latin typeface="Arial MT"/>
                <a:cs typeface="Arial MT"/>
              </a:rPr>
              <a:t>ATENÇÃO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3048000"/>
            <a:ext cx="3505200" cy="1752600"/>
          </a:xfrm>
          <a:custGeom>
            <a:avLst/>
            <a:gdLst/>
            <a:ahLst/>
            <a:cxnLst/>
            <a:rect l="l" t="t" r="r" b="b"/>
            <a:pathLst>
              <a:path w="3505200" h="1752600">
                <a:moveTo>
                  <a:pt x="0" y="876300"/>
                </a:moveTo>
                <a:lnTo>
                  <a:pt x="4400" y="813714"/>
                </a:lnTo>
                <a:lnTo>
                  <a:pt x="17402" y="752317"/>
                </a:lnTo>
                <a:lnTo>
                  <a:pt x="38711" y="692256"/>
                </a:lnTo>
                <a:lnTo>
                  <a:pt x="68030" y="633681"/>
                </a:lnTo>
                <a:lnTo>
                  <a:pt x="105062" y="576738"/>
                </a:lnTo>
                <a:lnTo>
                  <a:pt x="149510" y="521576"/>
                </a:lnTo>
                <a:lnTo>
                  <a:pt x="201079" y="468344"/>
                </a:lnTo>
                <a:lnTo>
                  <a:pt x="229441" y="442498"/>
                </a:lnTo>
                <a:lnTo>
                  <a:pt x="259472" y="417189"/>
                </a:lnTo>
                <a:lnTo>
                  <a:pt x="291134" y="392438"/>
                </a:lnTo>
                <a:lnTo>
                  <a:pt x="324391" y="368261"/>
                </a:lnTo>
                <a:lnTo>
                  <a:pt x="359206" y="344678"/>
                </a:lnTo>
                <a:lnTo>
                  <a:pt x="395542" y="321706"/>
                </a:lnTo>
                <a:lnTo>
                  <a:pt x="433361" y="299366"/>
                </a:lnTo>
                <a:lnTo>
                  <a:pt x="472627" y="277674"/>
                </a:lnTo>
                <a:lnTo>
                  <a:pt x="513302" y="256651"/>
                </a:lnTo>
                <a:lnTo>
                  <a:pt x="555349" y="236313"/>
                </a:lnTo>
                <a:lnTo>
                  <a:pt x="598732" y="216680"/>
                </a:lnTo>
                <a:lnTo>
                  <a:pt x="643413" y="197771"/>
                </a:lnTo>
                <a:lnTo>
                  <a:pt x="689356" y="179603"/>
                </a:lnTo>
                <a:lnTo>
                  <a:pt x="736522" y="162195"/>
                </a:lnTo>
                <a:lnTo>
                  <a:pt x="784876" y="145567"/>
                </a:lnTo>
                <a:lnTo>
                  <a:pt x="834379" y="129736"/>
                </a:lnTo>
                <a:lnTo>
                  <a:pt x="884996" y="114720"/>
                </a:lnTo>
                <a:lnTo>
                  <a:pt x="936688" y="100539"/>
                </a:lnTo>
                <a:lnTo>
                  <a:pt x="989420" y="87211"/>
                </a:lnTo>
                <a:lnTo>
                  <a:pt x="1043153" y="74755"/>
                </a:lnTo>
                <a:lnTo>
                  <a:pt x="1097850" y="63189"/>
                </a:lnTo>
                <a:lnTo>
                  <a:pt x="1153476" y="52531"/>
                </a:lnTo>
                <a:lnTo>
                  <a:pt x="1209992" y="42800"/>
                </a:lnTo>
                <a:lnTo>
                  <a:pt x="1267362" y="34015"/>
                </a:lnTo>
                <a:lnTo>
                  <a:pt x="1325548" y="26194"/>
                </a:lnTo>
                <a:lnTo>
                  <a:pt x="1384513" y="19355"/>
                </a:lnTo>
                <a:lnTo>
                  <a:pt x="1444221" y="13518"/>
                </a:lnTo>
                <a:lnTo>
                  <a:pt x="1504635" y="8701"/>
                </a:lnTo>
                <a:lnTo>
                  <a:pt x="1565716" y="4922"/>
                </a:lnTo>
                <a:lnTo>
                  <a:pt x="1627429" y="2200"/>
                </a:lnTo>
                <a:lnTo>
                  <a:pt x="1689736" y="553"/>
                </a:lnTo>
                <a:lnTo>
                  <a:pt x="1752600" y="0"/>
                </a:lnTo>
                <a:lnTo>
                  <a:pt x="1815463" y="553"/>
                </a:lnTo>
                <a:lnTo>
                  <a:pt x="1877770" y="2200"/>
                </a:lnTo>
                <a:lnTo>
                  <a:pt x="1939483" y="4922"/>
                </a:lnTo>
                <a:lnTo>
                  <a:pt x="2000564" y="8701"/>
                </a:lnTo>
                <a:lnTo>
                  <a:pt x="2060978" y="13518"/>
                </a:lnTo>
                <a:lnTo>
                  <a:pt x="2120686" y="19355"/>
                </a:lnTo>
                <a:lnTo>
                  <a:pt x="2179651" y="26194"/>
                </a:lnTo>
                <a:lnTo>
                  <a:pt x="2237837" y="34015"/>
                </a:lnTo>
                <a:lnTo>
                  <a:pt x="2295207" y="42800"/>
                </a:lnTo>
                <a:lnTo>
                  <a:pt x="2351723" y="52531"/>
                </a:lnTo>
                <a:lnTo>
                  <a:pt x="2407349" y="63189"/>
                </a:lnTo>
                <a:lnTo>
                  <a:pt x="2462046" y="74755"/>
                </a:lnTo>
                <a:lnTo>
                  <a:pt x="2515779" y="87211"/>
                </a:lnTo>
                <a:lnTo>
                  <a:pt x="2568511" y="100539"/>
                </a:lnTo>
                <a:lnTo>
                  <a:pt x="2620203" y="114720"/>
                </a:lnTo>
                <a:lnTo>
                  <a:pt x="2670820" y="129736"/>
                </a:lnTo>
                <a:lnTo>
                  <a:pt x="2720323" y="145567"/>
                </a:lnTo>
                <a:lnTo>
                  <a:pt x="2768677" y="162195"/>
                </a:lnTo>
                <a:lnTo>
                  <a:pt x="2815843" y="179603"/>
                </a:lnTo>
                <a:lnTo>
                  <a:pt x="2861786" y="197771"/>
                </a:lnTo>
                <a:lnTo>
                  <a:pt x="2906467" y="216680"/>
                </a:lnTo>
                <a:lnTo>
                  <a:pt x="2949850" y="236313"/>
                </a:lnTo>
                <a:lnTo>
                  <a:pt x="2991897" y="256651"/>
                </a:lnTo>
                <a:lnTo>
                  <a:pt x="3032572" y="277674"/>
                </a:lnTo>
                <a:lnTo>
                  <a:pt x="3071838" y="299366"/>
                </a:lnTo>
                <a:lnTo>
                  <a:pt x="3109657" y="321706"/>
                </a:lnTo>
                <a:lnTo>
                  <a:pt x="3145993" y="344678"/>
                </a:lnTo>
                <a:lnTo>
                  <a:pt x="3180808" y="368261"/>
                </a:lnTo>
                <a:lnTo>
                  <a:pt x="3214065" y="392438"/>
                </a:lnTo>
                <a:lnTo>
                  <a:pt x="3245727" y="417189"/>
                </a:lnTo>
                <a:lnTo>
                  <a:pt x="3275758" y="442498"/>
                </a:lnTo>
                <a:lnTo>
                  <a:pt x="3304120" y="468344"/>
                </a:lnTo>
                <a:lnTo>
                  <a:pt x="3355689" y="521576"/>
                </a:lnTo>
                <a:lnTo>
                  <a:pt x="3400137" y="576738"/>
                </a:lnTo>
                <a:lnTo>
                  <a:pt x="3437169" y="633681"/>
                </a:lnTo>
                <a:lnTo>
                  <a:pt x="3466488" y="692256"/>
                </a:lnTo>
                <a:lnTo>
                  <a:pt x="3487797" y="752317"/>
                </a:lnTo>
                <a:lnTo>
                  <a:pt x="3500799" y="813714"/>
                </a:lnTo>
                <a:lnTo>
                  <a:pt x="3505200" y="876300"/>
                </a:lnTo>
                <a:lnTo>
                  <a:pt x="3504093" y="907731"/>
                </a:lnTo>
                <a:lnTo>
                  <a:pt x="3500799" y="938885"/>
                </a:lnTo>
                <a:lnTo>
                  <a:pt x="3487797" y="1000282"/>
                </a:lnTo>
                <a:lnTo>
                  <a:pt x="3466488" y="1060343"/>
                </a:lnTo>
                <a:lnTo>
                  <a:pt x="3437169" y="1118918"/>
                </a:lnTo>
                <a:lnTo>
                  <a:pt x="3400137" y="1175861"/>
                </a:lnTo>
                <a:lnTo>
                  <a:pt x="3355689" y="1231023"/>
                </a:lnTo>
                <a:lnTo>
                  <a:pt x="3304120" y="1284255"/>
                </a:lnTo>
                <a:lnTo>
                  <a:pt x="3275758" y="1310101"/>
                </a:lnTo>
                <a:lnTo>
                  <a:pt x="3245727" y="1335410"/>
                </a:lnTo>
                <a:lnTo>
                  <a:pt x="3214065" y="1360161"/>
                </a:lnTo>
                <a:lnTo>
                  <a:pt x="3180808" y="1384338"/>
                </a:lnTo>
                <a:lnTo>
                  <a:pt x="3145993" y="1407921"/>
                </a:lnTo>
                <a:lnTo>
                  <a:pt x="3109657" y="1430893"/>
                </a:lnTo>
                <a:lnTo>
                  <a:pt x="3071838" y="1453233"/>
                </a:lnTo>
                <a:lnTo>
                  <a:pt x="3032572" y="1474925"/>
                </a:lnTo>
                <a:lnTo>
                  <a:pt x="2991897" y="1495948"/>
                </a:lnTo>
                <a:lnTo>
                  <a:pt x="2949850" y="1516286"/>
                </a:lnTo>
                <a:lnTo>
                  <a:pt x="2906467" y="1535919"/>
                </a:lnTo>
                <a:lnTo>
                  <a:pt x="2861786" y="1554828"/>
                </a:lnTo>
                <a:lnTo>
                  <a:pt x="2815843" y="1572996"/>
                </a:lnTo>
                <a:lnTo>
                  <a:pt x="2768677" y="1590404"/>
                </a:lnTo>
                <a:lnTo>
                  <a:pt x="2720323" y="1607032"/>
                </a:lnTo>
                <a:lnTo>
                  <a:pt x="2670820" y="1622863"/>
                </a:lnTo>
                <a:lnTo>
                  <a:pt x="2620203" y="1637879"/>
                </a:lnTo>
                <a:lnTo>
                  <a:pt x="2568511" y="1652060"/>
                </a:lnTo>
                <a:lnTo>
                  <a:pt x="2515779" y="1665388"/>
                </a:lnTo>
                <a:lnTo>
                  <a:pt x="2462046" y="1677844"/>
                </a:lnTo>
                <a:lnTo>
                  <a:pt x="2407349" y="1689410"/>
                </a:lnTo>
                <a:lnTo>
                  <a:pt x="2351723" y="1700068"/>
                </a:lnTo>
                <a:lnTo>
                  <a:pt x="2295207" y="1709799"/>
                </a:lnTo>
                <a:lnTo>
                  <a:pt x="2237837" y="1718584"/>
                </a:lnTo>
                <a:lnTo>
                  <a:pt x="2179651" y="1726405"/>
                </a:lnTo>
                <a:lnTo>
                  <a:pt x="2120686" y="1733244"/>
                </a:lnTo>
                <a:lnTo>
                  <a:pt x="2060978" y="1739081"/>
                </a:lnTo>
                <a:lnTo>
                  <a:pt x="2000564" y="1743898"/>
                </a:lnTo>
                <a:lnTo>
                  <a:pt x="1939483" y="1747677"/>
                </a:lnTo>
                <a:lnTo>
                  <a:pt x="1877770" y="1750399"/>
                </a:lnTo>
                <a:lnTo>
                  <a:pt x="1815463" y="1752046"/>
                </a:lnTo>
                <a:lnTo>
                  <a:pt x="1752600" y="1752600"/>
                </a:lnTo>
                <a:lnTo>
                  <a:pt x="1689736" y="1752046"/>
                </a:lnTo>
                <a:lnTo>
                  <a:pt x="1627429" y="1750399"/>
                </a:lnTo>
                <a:lnTo>
                  <a:pt x="1565716" y="1747677"/>
                </a:lnTo>
                <a:lnTo>
                  <a:pt x="1504635" y="1743898"/>
                </a:lnTo>
                <a:lnTo>
                  <a:pt x="1444221" y="1739081"/>
                </a:lnTo>
                <a:lnTo>
                  <a:pt x="1384513" y="1733244"/>
                </a:lnTo>
                <a:lnTo>
                  <a:pt x="1325548" y="1726405"/>
                </a:lnTo>
                <a:lnTo>
                  <a:pt x="1267362" y="1718584"/>
                </a:lnTo>
                <a:lnTo>
                  <a:pt x="1209992" y="1709799"/>
                </a:lnTo>
                <a:lnTo>
                  <a:pt x="1153476" y="1700068"/>
                </a:lnTo>
                <a:lnTo>
                  <a:pt x="1097850" y="1689410"/>
                </a:lnTo>
                <a:lnTo>
                  <a:pt x="1043153" y="1677844"/>
                </a:lnTo>
                <a:lnTo>
                  <a:pt x="989420" y="1665388"/>
                </a:lnTo>
                <a:lnTo>
                  <a:pt x="936688" y="1652060"/>
                </a:lnTo>
                <a:lnTo>
                  <a:pt x="884996" y="1637879"/>
                </a:lnTo>
                <a:lnTo>
                  <a:pt x="834379" y="1622863"/>
                </a:lnTo>
                <a:lnTo>
                  <a:pt x="784876" y="1607032"/>
                </a:lnTo>
                <a:lnTo>
                  <a:pt x="736522" y="1590404"/>
                </a:lnTo>
                <a:lnTo>
                  <a:pt x="689356" y="1572996"/>
                </a:lnTo>
                <a:lnTo>
                  <a:pt x="643413" y="1554828"/>
                </a:lnTo>
                <a:lnTo>
                  <a:pt x="598732" y="1535919"/>
                </a:lnTo>
                <a:lnTo>
                  <a:pt x="555349" y="1516286"/>
                </a:lnTo>
                <a:lnTo>
                  <a:pt x="513302" y="1495948"/>
                </a:lnTo>
                <a:lnTo>
                  <a:pt x="472627" y="1474925"/>
                </a:lnTo>
                <a:lnTo>
                  <a:pt x="433361" y="1453233"/>
                </a:lnTo>
                <a:lnTo>
                  <a:pt x="395542" y="1430893"/>
                </a:lnTo>
                <a:lnTo>
                  <a:pt x="359206" y="1407921"/>
                </a:lnTo>
                <a:lnTo>
                  <a:pt x="324391" y="1384338"/>
                </a:lnTo>
                <a:lnTo>
                  <a:pt x="291134" y="1360161"/>
                </a:lnTo>
                <a:lnTo>
                  <a:pt x="259472" y="1335410"/>
                </a:lnTo>
                <a:lnTo>
                  <a:pt x="229441" y="1310101"/>
                </a:lnTo>
                <a:lnTo>
                  <a:pt x="201079" y="1284255"/>
                </a:lnTo>
                <a:lnTo>
                  <a:pt x="149510" y="1231023"/>
                </a:lnTo>
                <a:lnTo>
                  <a:pt x="105062" y="1175861"/>
                </a:lnTo>
                <a:lnTo>
                  <a:pt x="68030" y="1118918"/>
                </a:lnTo>
                <a:lnTo>
                  <a:pt x="38711" y="1060343"/>
                </a:lnTo>
                <a:lnTo>
                  <a:pt x="17402" y="1000282"/>
                </a:lnTo>
                <a:lnTo>
                  <a:pt x="4400" y="938885"/>
                </a:lnTo>
                <a:lnTo>
                  <a:pt x="0" y="876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21734" y="3598545"/>
            <a:ext cx="1702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60" dirty="0">
                <a:latin typeface="Arial MT"/>
                <a:cs typeface="Arial MT"/>
              </a:rPr>
              <a:t>IDOSO</a:t>
            </a:r>
            <a:endParaRPr sz="4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00512" y="1738312"/>
            <a:ext cx="942975" cy="1019175"/>
            <a:chOff x="4100512" y="1738312"/>
            <a:chExt cx="942975" cy="1019175"/>
          </a:xfrm>
        </p:grpSpPr>
        <p:sp>
          <p:nvSpPr>
            <p:cNvPr id="6" name="object 6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685800" y="0"/>
                  </a:moveTo>
                  <a:lnTo>
                    <a:pt x="228600" y="0"/>
                  </a:lnTo>
                  <a:lnTo>
                    <a:pt x="228600" y="742950"/>
                  </a:lnTo>
                  <a:lnTo>
                    <a:pt x="0" y="742950"/>
                  </a:lnTo>
                  <a:lnTo>
                    <a:pt x="457200" y="990600"/>
                  </a:lnTo>
                  <a:lnTo>
                    <a:pt x="914400" y="742950"/>
                  </a:lnTo>
                  <a:lnTo>
                    <a:pt x="685800" y="7429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4800" y="17526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0" y="742950"/>
                  </a:moveTo>
                  <a:lnTo>
                    <a:pt x="228600" y="742950"/>
                  </a:lnTo>
                  <a:lnTo>
                    <a:pt x="228600" y="0"/>
                  </a:lnTo>
                  <a:lnTo>
                    <a:pt x="685800" y="0"/>
                  </a:lnTo>
                  <a:lnTo>
                    <a:pt x="685800" y="742950"/>
                  </a:lnTo>
                  <a:lnTo>
                    <a:pt x="914400" y="742950"/>
                  </a:lnTo>
                  <a:lnTo>
                    <a:pt x="457200" y="990600"/>
                  </a:lnTo>
                  <a:lnTo>
                    <a:pt x="0" y="7429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9625" y="1509712"/>
            <a:ext cx="7677150" cy="5148580"/>
            <a:chOff x="809625" y="1509712"/>
            <a:chExt cx="7677150" cy="5148580"/>
          </a:xfrm>
        </p:grpSpPr>
        <p:sp>
          <p:nvSpPr>
            <p:cNvPr id="3" name="object 3"/>
            <p:cNvSpPr/>
            <p:nvPr/>
          </p:nvSpPr>
          <p:spPr>
            <a:xfrm>
              <a:off x="838200" y="2590800"/>
              <a:ext cx="7620000" cy="4039235"/>
            </a:xfrm>
            <a:custGeom>
              <a:avLst/>
              <a:gdLst/>
              <a:ahLst/>
              <a:cxnLst/>
              <a:rect l="l" t="t" r="r" b="b"/>
              <a:pathLst>
                <a:path w="7620000" h="4039234">
                  <a:moveTo>
                    <a:pt x="0" y="2019300"/>
                  </a:moveTo>
                  <a:lnTo>
                    <a:pt x="1996" y="1953304"/>
                  </a:lnTo>
                  <a:lnTo>
                    <a:pt x="7945" y="1887838"/>
                  </a:lnTo>
                  <a:lnTo>
                    <a:pt x="17784" y="1822933"/>
                  </a:lnTo>
                  <a:lnTo>
                    <a:pt x="31455" y="1758622"/>
                  </a:lnTo>
                  <a:lnTo>
                    <a:pt x="48895" y="1694936"/>
                  </a:lnTo>
                  <a:lnTo>
                    <a:pt x="70043" y="1631908"/>
                  </a:lnTo>
                  <a:lnTo>
                    <a:pt x="94839" y="1569571"/>
                  </a:lnTo>
                  <a:lnTo>
                    <a:pt x="123222" y="1507956"/>
                  </a:lnTo>
                  <a:lnTo>
                    <a:pt x="155131" y="1447096"/>
                  </a:lnTo>
                  <a:lnTo>
                    <a:pt x="190505" y="1387023"/>
                  </a:lnTo>
                  <a:lnTo>
                    <a:pt x="229283" y="1327770"/>
                  </a:lnTo>
                  <a:lnTo>
                    <a:pt x="271404" y="1269368"/>
                  </a:lnTo>
                  <a:lnTo>
                    <a:pt x="316807" y="1211851"/>
                  </a:lnTo>
                  <a:lnTo>
                    <a:pt x="365432" y="1155250"/>
                  </a:lnTo>
                  <a:lnTo>
                    <a:pt x="417217" y="1099597"/>
                  </a:lnTo>
                  <a:lnTo>
                    <a:pt x="444276" y="1072137"/>
                  </a:lnTo>
                  <a:lnTo>
                    <a:pt x="472102" y="1044926"/>
                  </a:lnTo>
                  <a:lnTo>
                    <a:pt x="500688" y="1017968"/>
                  </a:lnTo>
                  <a:lnTo>
                    <a:pt x="530026" y="991267"/>
                  </a:lnTo>
                  <a:lnTo>
                    <a:pt x="560108" y="964828"/>
                  </a:lnTo>
                  <a:lnTo>
                    <a:pt x="590927" y="938654"/>
                  </a:lnTo>
                  <a:lnTo>
                    <a:pt x="622475" y="912750"/>
                  </a:lnTo>
                  <a:lnTo>
                    <a:pt x="654745" y="887119"/>
                  </a:lnTo>
                  <a:lnTo>
                    <a:pt x="687729" y="861766"/>
                  </a:lnTo>
                  <a:lnTo>
                    <a:pt x="721420" y="836694"/>
                  </a:lnTo>
                  <a:lnTo>
                    <a:pt x="755809" y="811908"/>
                  </a:lnTo>
                  <a:lnTo>
                    <a:pt x="790889" y="787411"/>
                  </a:lnTo>
                  <a:lnTo>
                    <a:pt x="826653" y="763208"/>
                  </a:lnTo>
                  <a:lnTo>
                    <a:pt x="863092" y="739303"/>
                  </a:lnTo>
                  <a:lnTo>
                    <a:pt x="900200" y="715700"/>
                  </a:lnTo>
                  <a:lnTo>
                    <a:pt x="937969" y="692402"/>
                  </a:lnTo>
                  <a:lnTo>
                    <a:pt x="976391" y="669414"/>
                  </a:lnTo>
                  <a:lnTo>
                    <a:pt x="1015458" y="646740"/>
                  </a:lnTo>
                  <a:lnTo>
                    <a:pt x="1055164" y="624384"/>
                  </a:lnTo>
                  <a:lnTo>
                    <a:pt x="1095499" y="602350"/>
                  </a:lnTo>
                  <a:lnTo>
                    <a:pt x="1136457" y="580641"/>
                  </a:lnTo>
                  <a:lnTo>
                    <a:pt x="1178030" y="559263"/>
                  </a:lnTo>
                  <a:lnTo>
                    <a:pt x="1220211" y="538218"/>
                  </a:lnTo>
                  <a:lnTo>
                    <a:pt x="1262991" y="517512"/>
                  </a:lnTo>
                  <a:lnTo>
                    <a:pt x="1306364" y="497148"/>
                  </a:lnTo>
                  <a:lnTo>
                    <a:pt x="1350321" y="477130"/>
                  </a:lnTo>
                  <a:lnTo>
                    <a:pt x="1394855" y="457462"/>
                  </a:lnTo>
                  <a:lnTo>
                    <a:pt x="1439959" y="438148"/>
                  </a:lnTo>
                  <a:lnTo>
                    <a:pt x="1485624" y="419193"/>
                  </a:lnTo>
                  <a:lnTo>
                    <a:pt x="1531843" y="400600"/>
                  </a:lnTo>
                  <a:lnTo>
                    <a:pt x="1578609" y="382373"/>
                  </a:lnTo>
                  <a:lnTo>
                    <a:pt x="1625914" y="364516"/>
                  </a:lnTo>
                  <a:lnTo>
                    <a:pt x="1673750" y="347034"/>
                  </a:lnTo>
                  <a:lnTo>
                    <a:pt x="1722110" y="329930"/>
                  </a:lnTo>
                  <a:lnTo>
                    <a:pt x="1770986" y="313209"/>
                  </a:lnTo>
                  <a:lnTo>
                    <a:pt x="1820370" y="296874"/>
                  </a:lnTo>
                  <a:lnTo>
                    <a:pt x="1870255" y="280930"/>
                  </a:lnTo>
                  <a:lnTo>
                    <a:pt x="1920634" y="265380"/>
                  </a:lnTo>
                  <a:lnTo>
                    <a:pt x="1971498" y="250229"/>
                  </a:lnTo>
                  <a:lnTo>
                    <a:pt x="2022840" y="235480"/>
                  </a:lnTo>
                  <a:lnTo>
                    <a:pt x="2074652" y="221138"/>
                  </a:lnTo>
                  <a:lnTo>
                    <a:pt x="2126927" y="207207"/>
                  </a:lnTo>
                  <a:lnTo>
                    <a:pt x="2179658" y="193691"/>
                  </a:lnTo>
                  <a:lnTo>
                    <a:pt x="2232836" y="180593"/>
                  </a:lnTo>
                  <a:lnTo>
                    <a:pt x="2286454" y="167918"/>
                  </a:lnTo>
                  <a:lnTo>
                    <a:pt x="2340504" y="155670"/>
                  </a:lnTo>
                  <a:lnTo>
                    <a:pt x="2394979" y="143853"/>
                  </a:lnTo>
                  <a:lnTo>
                    <a:pt x="2449871" y="132471"/>
                  </a:lnTo>
                  <a:lnTo>
                    <a:pt x="2505172" y="121528"/>
                  </a:lnTo>
                  <a:lnTo>
                    <a:pt x="2560876" y="111027"/>
                  </a:lnTo>
                  <a:lnTo>
                    <a:pt x="2616973" y="100974"/>
                  </a:lnTo>
                  <a:lnTo>
                    <a:pt x="2673458" y="91372"/>
                  </a:lnTo>
                  <a:lnTo>
                    <a:pt x="2730321" y="82225"/>
                  </a:lnTo>
                  <a:lnTo>
                    <a:pt x="2787556" y="73537"/>
                  </a:lnTo>
                  <a:lnTo>
                    <a:pt x="2845154" y="65312"/>
                  </a:lnTo>
                  <a:lnTo>
                    <a:pt x="2903109" y="57554"/>
                  </a:lnTo>
                  <a:lnTo>
                    <a:pt x="2961413" y="50268"/>
                  </a:lnTo>
                  <a:lnTo>
                    <a:pt x="3020057" y="43457"/>
                  </a:lnTo>
                  <a:lnTo>
                    <a:pt x="3079035" y="37125"/>
                  </a:lnTo>
                  <a:lnTo>
                    <a:pt x="3138338" y="31277"/>
                  </a:lnTo>
                  <a:lnTo>
                    <a:pt x="3197960" y="25916"/>
                  </a:lnTo>
                  <a:lnTo>
                    <a:pt x="3257892" y="21046"/>
                  </a:lnTo>
                  <a:lnTo>
                    <a:pt x="3318127" y="16672"/>
                  </a:lnTo>
                  <a:lnTo>
                    <a:pt x="3378658" y="12797"/>
                  </a:lnTo>
                  <a:lnTo>
                    <a:pt x="3439476" y="9426"/>
                  </a:lnTo>
                  <a:lnTo>
                    <a:pt x="3500574" y="6563"/>
                  </a:lnTo>
                  <a:lnTo>
                    <a:pt x="3561944" y="4211"/>
                  </a:lnTo>
                  <a:lnTo>
                    <a:pt x="3623580" y="2374"/>
                  </a:lnTo>
                  <a:lnTo>
                    <a:pt x="3685473" y="1058"/>
                  </a:lnTo>
                  <a:lnTo>
                    <a:pt x="3747615" y="265"/>
                  </a:lnTo>
                  <a:lnTo>
                    <a:pt x="3810000" y="0"/>
                  </a:lnTo>
                  <a:lnTo>
                    <a:pt x="3872384" y="265"/>
                  </a:lnTo>
                  <a:lnTo>
                    <a:pt x="3934526" y="1058"/>
                  </a:lnTo>
                  <a:lnTo>
                    <a:pt x="3996419" y="2374"/>
                  </a:lnTo>
                  <a:lnTo>
                    <a:pt x="4058055" y="4211"/>
                  </a:lnTo>
                  <a:lnTo>
                    <a:pt x="4119425" y="6563"/>
                  </a:lnTo>
                  <a:lnTo>
                    <a:pt x="4180523" y="9426"/>
                  </a:lnTo>
                  <a:lnTo>
                    <a:pt x="4241341" y="12797"/>
                  </a:lnTo>
                  <a:lnTo>
                    <a:pt x="4301872" y="16672"/>
                  </a:lnTo>
                  <a:lnTo>
                    <a:pt x="4362107" y="21046"/>
                  </a:lnTo>
                  <a:lnTo>
                    <a:pt x="4422039" y="25916"/>
                  </a:lnTo>
                  <a:lnTo>
                    <a:pt x="4481661" y="31277"/>
                  </a:lnTo>
                  <a:lnTo>
                    <a:pt x="4540964" y="37125"/>
                  </a:lnTo>
                  <a:lnTo>
                    <a:pt x="4599942" y="43457"/>
                  </a:lnTo>
                  <a:lnTo>
                    <a:pt x="4658586" y="50268"/>
                  </a:lnTo>
                  <a:lnTo>
                    <a:pt x="4716890" y="57554"/>
                  </a:lnTo>
                  <a:lnTo>
                    <a:pt x="4774845" y="65312"/>
                  </a:lnTo>
                  <a:lnTo>
                    <a:pt x="4832443" y="73537"/>
                  </a:lnTo>
                  <a:lnTo>
                    <a:pt x="4889678" y="82225"/>
                  </a:lnTo>
                  <a:lnTo>
                    <a:pt x="4946541" y="91372"/>
                  </a:lnTo>
                  <a:lnTo>
                    <a:pt x="5003026" y="100974"/>
                  </a:lnTo>
                  <a:lnTo>
                    <a:pt x="5059123" y="111027"/>
                  </a:lnTo>
                  <a:lnTo>
                    <a:pt x="5114827" y="121528"/>
                  </a:lnTo>
                  <a:lnTo>
                    <a:pt x="5170128" y="132471"/>
                  </a:lnTo>
                  <a:lnTo>
                    <a:pt x="5225020" y="143853"/>
                  </a:lnTo>
                  <a:lnTo>
                    <a:pt x="5279495" y="155670"/>
                  </a:lnTo>
                  <a:lnTo>
                    <a:pt x="5333545" y="167918"/>
                  </a:lnTo>
                  <a:lnTo>
                    <a:pt x="5387163" y="180593"/>
                  </a:lnTo>
                  <a:lnTo>
                    <a:pt x="5440341" y="193691"/>
                  </a:lnTo>
                  <a:lnTo>
                    <a:pt x="5493072" y="207207"/>
                  </a:lnTo>
                  <a:lnTo>
                    <a:pt x="5545347" y="221138"/>
                  </a:lnTo>
                  <a:lnTo>
                    <a:pt x="5597159" y="235480"/>
                  </a:lnTo>
                  <a:lnTo>
                    <a:pt x="5648501" y="250229"/>
                  </a:lnTo>
                  <a:lnTo>
                    <a:pt x="5699365" y="265380"/>
                  </a:lnTo>
                  <a:lnTo>
                    <a:pt x="5749744" y="280930"/>
                  </a:lnTo>
                  <a:lnTo>
                    <a:pt x="5799629" y="296874"/>
                  </a:lnTo>
                  <a:lnTo>
                    <a:pt x="5849013" y="313209"/>
                  </a:lnTo>
                  <a:lnTo>
                    <a:pt x="5897889" y="329930"/>
                  </a:lnTo>
                  <a:lnTo>
                    <a:pt x="5946249" y="347034"/>
                  </a:lnTo>
                  <a:lnTo>
                    <a:pt x="5994085" y="364516"/>
                  </a:lnTo>
                  <a:lnTo>
                    <a:pt x="6041390" y="382373"/>
                  </a:lnTo>
                  <a:lnTo>
                    <a:pt x="6088156" y="400600"/>
                  </a:lnTo>
                  <a:lnTo>
                    <a:pt x="6134375" y="419193"/>
                  </a:lnTo>
                  <a:lnTo>
                    <a:pt x="6180040" y="438148"/>
                  </a:lnTo>
                  <a:lnTo>
                    <a:pt x="6225144" y="457462"/>
                  </a:lnTo>
                  <a:lnTo>
                    <a:pt x="6269678" y="477130"/>
                  </a:lnTo>
                  <a:lnTo>
                    <a:pt x="6313635" y="497148"/>
                  </a:lnTo>
                  <a:lnTo>
                    <a:pt x="6357008" y="517512"/>
                  </a:lnTo>
                  <a:lnTo>
                    <a:pt x="6399788" y="538218"/>
                  </a:lnTo>
                  <a:lnTo>
                    <a:pt x="6441969" y="559263"/>
                  </a:lnTo>
                  <a:lnTo>
                    <a:pt x="6483542" y="580641"/>
                  </a:lnTo>
                  <a:lnTo>
                    <a:pt x="6524500" y="602350"/>
                  </a:lnTo>
                  <a:lnTo>
                    <a:pt x="6564835" y="624384"/>
                  </a:lnTo>
                  <a:lnTo>
                    <a:pt x="6604541" y="646740"/>
                  </a:lnTo>
                  <a:lnTo>
                    <a:pt x="6643608" y="669414"/>
                  </a:lnTo>
                  <a:lnTo>
                    <a:pt x="6682030" y="692402"/>
                  </a:lnTo>
                  <a:lnTo>
                    <a:pt x="6719799" y="715700"/>
                  </a:lnTo>
                  <a:lnTo>
                    <a:pt x="6756907" y="739303"/>
                  </a:lnTo>
                  <a:lnTo>
                    <a:pt x="6793346" y="763208"/>
                  </a:lnTo>
                  <a:lnTo>
                    <a:pt x="6829110" y="787411"/>
                  </a:lnTo>
                  <a:lnTo>
                    <a:pt x="6864190" y="811908"/>
                  </a:lnTo>
                  <a:lnTo>
                    <a:pt x="6898579" y="836694"/>
                  </a:lnTo>
                  <a:lnTo>
                    <a:pt x="6932270" y="861766"/>
                  </a:lnTo>
                  <a:lnTo>
                    <a:pt x="6965254" y="887119"/>
                  </a:lnTo>
                  <a:lnTo>
                    <a:pt x="6997524" y="912750"/>
                  </a:lnTo>
                  <a:lnTo>
                    <a:pt x="7029072" y="938654"/>
                  </a:lnTo>
                  <a:lnTo>
                    <a:pt x="7059891" y="964828"/>
                  </a:lnTo>
                  <a:lnTo>
                    <a:pt x="7089973" y="991267"/>
                  </a:lnTo>
                  <a:lnTo>
                    <a:pt x="7119311" y="1017968"/>
                  </a:lnTo>
                  <a:lnTo>
                    <a:pt x="7147897" y="1044926"/>
                  </a:lnTo>
                  <a:lnTo>
                    <a:pt x="7175723" y="1072137"/>
                  </a:lnTo>
                  <a:lnTo>
                    <a:pt x="7202782" y="1099597"/>
                  </a:lnTo>
                  <a:lnTo>
                    <a:pt x="7229066" y="1127303"/>
                  </a:lnTo>
                  <a:lnTo>
                    <a:pt x="7279278" y="1183434"/>
                  </a:lnTo>
                  <a:lnTo>
                    <a:pt x="7326300" y="1240497"/>
                  </a:lnTo>
                  <a:lnTo>
                    <a:pt x="7370070" y="1298461"/>
                  </a:lnTo>
                  <a:lnTo>
                    <a:pt x="7410527" y="1357292"/>
                  </a:lnTo>
                  <a:lnTo>
                    <a:pt x="7447611" y="1416959"/>
                  </a:lnTo>
                  <a:lnTo>
                    <a:pt x="7481260" y="1477430"/>
                  </a:lnTo>
                  <a:lnTo>
                    <a:pt x="7511413" y="1538671"/>
                  </a:lnTo>
                  <a:lnTo>
                    <a:pt x="7538010" y="1600651"/>
                  </a:lnTo>
                  <a:lnTo>
                    <a:pt x="7560990" y="1663338"/>
                  </a:lnTo>
                  <a:lnTo>
                    <a:pt x="7580292" y="1726699"/>
                  </a:lnTo>
                  <a:lnTo>
                    <a:pt x="7595854" y="1790701"/>
                  </a:lnTo>
                  <a:lnTo>
                    <a:pt x="7607617" y="1855314"/>
                  </a:lnTo>
                  <a:lnTo>
                    <a:pt x="7615519" y="1920503"/>
                  </a:lnTo>
                  <a:lnTo>
                    <a:pt x="7619499" y="1986238"/>
                  </a:lnTo>
                  <a:lnTo>
                    <a:pt x="7620000" y="2019300"/>
                  </a:lnTo>
                  <a:lnTo>
                    <a:pt x="7619499" y="2052363"/>
                  </a:lnTo>
                  <a:lnTo>
                    <a:pt x="7618003" y="2085297"/>
                  </a:lnTo>
                  <a:lnTo>
                    <a:pt x="7612054" y="2150766"/>
                  </a:lnTo>
                  <a:lnTo>
                    <a:pt x="7602215" y="2215674"/>
                  </a:lnTo>
                  <a:lnTo>
                    <a:pt x="7588544" y="2279988"/>
                  </a:lnTo>
                  <a:lnTo>
                    <a:pt x="7571104" y="2343676"/>
                  </a:lnTo>
                  <a:lnTo>
                    <a:pt x="7549956" y="2406705"/>
                  </a:lnTo>
                  <a:lnTo>
                    <a:pt x="7525160" y="2469045"/>
                  </a:lnTo>
                  <a:lnTo>
                    <a:pt x="7496777" y="2530661"/>
                  </a:lnTo>
                  <a:lnTo>
                    <a:pt x="7464868" y="2591522"/>
                  </a:lnTo>
                  <a:lnTo>
                    <a:pt x="7429494" y="2651596"/>
                  </a:lnTo>
                  <a:lnTo>
                    <a:pt x="7390716" y="2710851"/>
                  </a:lnTo>
                  <a:lnTo>
                    <a:pt x="7348595" y="2769253"/>
                  </a:lnTo>
                  <a:lnTo>
                    <a:pt x="7303192" y="2826772"/>
                  </a:lnTo>
                  <a:lnTo>
                    <a:pt x="7254567" y="2883374"/>
                  </a:lnTo>
                  <a:lnTo>
                    <a:pt x="7202782" y="2939027"/>
                  </a:lnTo>
                  <a:lnTo>
                    <a:pt x="7175723" y="2966487"/>
                  </a:lnTo>
                  <a:lnTo>
                    <a:pt x="7147897" y="2993699"/>
                  </a:lnTo>
                  <a:lnTo>
                    <a:pt x="7119311" y="3020657"/>
                  </a:lnTo>
                  <a:lnTo>
                    <a:pt x="7089973" y="3047358"/>
                  </a:lnTo>
                  <a:lnTo>
                    <a:pt x="7059891" y="3073797"/>
                  </a:lnTo>
                  <a:lnTo>
                    <a:pt x="7029072" y="3099971"/>
                  </a:lnTo>
                  <a:lnTo>
                    <a:pt x="6997524" y="3125875"/>
                  </a:lnTo>
                  <a:lnTo>
                    <a:pt x="6965254" y="3151506"/>
                  </a:lnTo>
                  <a:lnTo>
                    <a:pt x="6932270" y="3176860"/>
                  </a:lnTo>
                  <a:lnTo>
                    <a:pt x="6898579" y="3201931"/>
                  </a:lnTo>
                  <a:lnTo>
                    <a:pt x="6864190" y="3226718"/>
                  </a:lnTo>
                  <a:lnTo>
                    <a:pt x="6829110" y="3251214"/>
                  </a:lnTo>
                  <a:lnTo>
                    <a:pt x="6793346" y="3275417"/>
                  </a:lnTo>
                  <a:lnTo>
                    <a:pt x="6756907" y="3299322"/>
                  </a:lnTo>
                  <a:lnTo>
                    <a:pt x="6719799" y="3322925"/>
                  </a:lnTo>
                  <a:lnTo>
                    <a:pt x="6682030" y="3346223"/>
                  </a:lnTo>
                  <a:lnTo>
                    <a:pt x="6643608" y="3369211"/>
                  </a:lnTo>
                  <a:lnTo>
                    <a:pt x="6604541" y="3391885"/>
                  </a:lnTo>
                  <a:lnTo>
                    <a:pt x="6564835" y="3414241"/>
                  </a:lnTo>
                  <a:lnTo>
                    <a:pt x="6524500" y="3436275"/>
                  </a:lnTo>
                  <a:lnTo>
                    <a:pt x="6483542" y="3457983"/>
                  </a:lnTo>
                  <a:lnTo>
                    <a:pt x="6441969" y="3479361"/>
                  </a:lnTo>
                  <a:lnTo>
                    <a:pt x="6399788" y="3500405"/>
                  </a:lnTo>
                  <a:lnTo>
                    <a:pt x="6357008" y="3521111"/>
                  </a:lnTo>
                  <a:lnTo>
                    <a:pt x="6313635" y="3541475"/>
                  </a:lnTo>
                  <a:lnTo>
                    <a:pt x="6269678" y="3561493"/>
                  </a:lnTo>
                  <a:lnTo>
                    <a:pt x="6225144" y="3581161"/>
                  </a:lnTo>
                  <a:lnTo>
                    <a:pt x="6180040" y="3600474"/>
                  </a:lnTo>
                  <a:lnTo>
                    <a:pt x="6134375" y="3619430"/>
                  </a:lnTo>
                  <a:lnTo>
                    <a:pt x="6088156" y="3638022"/>
                  </a:lnTo>
                  <a:lnTo>
                    <a:pt x="6041390" y="3656249"/>
                  </a:lnTo>
                  <a:lnTo>
                    <a:pt x="5994085" y="3674105"/>
                  </a:lnTo>
                  <a:lnTo>
                    <a:pt x="5946249" y="3691587"/>
                  </a:lnTo>
                  <a:lnTo>
                    <a:pt x="5897889" y="3708691"/>
                  </a:lnTo>
                  <a:lnTo>
                    <a:pt x="5849013" y="3725412"/>
                  </a:lnTo>
                  <a:lnTo>
                    <a:pt x="5799629" y="3741746"/>
                  </a:lnTo>
                  <a:lnTo>
                    <a:pt x="5749744" y="3757690"/>
                  </a:lnTo>
                  <a:lnTo>
                    <a:pt x="5699365" y="3773240"/>
                  </a:lnTo>
                  <a:lnTo>
                    <a:pt x="5648501" y="3788390"/>
                  </a:lnTo>
                  <a:lnTo>
                    <a:pt x="5597159" y="3803139"/>
                  </a:lnTo>
                  <a:lnTo>
                    <a:pt x="5545347" y="3817480"/>
                  </a:lnTo>
                  <a:lnTo>
                    <a:pt x="5493072" y="3831411"/>
                  </a:lnTo>
                  <a:lnTo>
                    <a:pt x="5440341" y="3844927"/>
                  </a:lnTo>
                  <a:lnTo>
                    <a:pt x="5387163" y="3858024"/>
                  </a:lnTo>
                  <a:lnTo>
                    <a:pt x="5333545" y="3870699"/>
                  </a:lnTo>
                  <a:lnTo>
                    <a:pt x="5279495" y="3882947"/>
                  </a:lnTo>
                  <a:lnTo>
                    <a:pt x="5225020" y="3894763"/>
                  </a:lnTo>
                  <a:lnTo>
                    <a:pt x="5170128" y="3906145"/>
                  </a:lnTo>
                  <a:lnTo>
                    <a:pt x="5114827" y="3917088"/>
                  </a:lnTo>
                  <a:lnTo>
                    <a:pt x="5059123" y="3927588"/>
                  </a:lnTo>
                  <a:lnTo>
                    <a:pt x="5003026" y="3937641"/>
                  </a:lnTo>
                  <a:lnTo>
                    <a:pt x="4946541" y="3947243"/>
                  </a:lnTo>
                  <a:lnTo>
                    <a:pt x="4889678" y="3956390"/>
                  </a:lnTo>
                  <a:lnTo>
                    <a:pt x="4832443" y="3965078"/>
                  </a:lnTo>
                  <a:lnTo>
                    <a:pt x="4774845" y="3973302"/>
                  </a:lnTo>
                  <a:lnTo>
                    <a:pt x="4716890" y="3981059"/>
                  </a:lnTo>
                  <a:lnTo>
                    <a:pt x="4658586" y="3988345"/>
                  </a:lnTo>
                  <a:lnTo>
                    <a:pt x="4599942" y="3995156"/>
                  </a:lnTo>
                  <a:lnTo>
                    <a:pt x="4540964" y="4001488"/>
                  </a:lnTo>
                  <a:lnTo>
                    <a:pt x="4481661" y="4007336"/>
                  </a:lnTo>
                  <a:lnTo>
                    <a:pt x="4422039" y="4012697"/>
                  </a:lnTo>
                  <a:lnTo>
                    <a:pt x="4362107" y="4017566"/>
                  </a:lnTo>
                  <a:lnTo>
                    <a:pt x="4301872" y="4021940"/>
                  </a:lnTo>
                  <a:lnTo>
                    <a:pt x="4241341" y="4025815"/>
                  </a:lnTo>
                  <a:lnTo>
                    <a:pt x="4180523" y="4029186"/>
                  </a:lnTo>
                  <a:lnTo>
                    <a:pt x="4119425" y="4032049"/>
                  </a:lnTo>
                  <a:lnTo>
                    <a:pt x="4058055" y="4034401"/>
                  </a:lnTo>
                  <a:lnTo>
                    <a:pt x="3996419" y="4036237"/>
                  </a:lnTo>
                  <a:lnTo>
                    <a:pt x="3934526" y="4037554"/>
                  </a:lnTo>
                  <a:lnTo>
                    <a:pt x="3872384" y="4038347"/>
                  </a:lnTo>
                  <a:lnTo>
                    <a:pt x="3810000" y="4038612"/>
                  </a:lnTo>
                  <a:lnTo>
                    <a:pt x="3747615" y="4038347"/>
                  </a:lnTo>
                  <a:lnTo>
                    <a:pt x="3685473" y="4037554"/>
                  </a:lnTo>
                  <a:lnTo>
                    <a:pt x="3623580" y="4036237"/>
                  </a:lnTo>
                  <a:lnTo>
                    <a:pt x="3561944" y="4034401"/>
                  </a:lnTo>
                  <a:lnTo>
                    <a:pt x="3500574" y="4032049"/>
                  </a:lnTo>
                  <a:lnTo>
                    <a:pt x="3439476" y="4029186"/>
                  </a:lnTo>
                  <a:lnTo>
                    <a:pt x="3378658" y="4025815"/>
                  </a:lnTo>
                  <a:lnTo>
                    <a:pt x="3318127" y="4021940"/>
                  </a:lnTo>
                  <a:lnTo>
                    <a:pt x="3257892" y="4017566"/>
                  </a:lnTo>
                  <a:lnTo>
                    <a:pt x="3197960" y="4012697"/>
                  </a:lnTo>
                  <a:lnTo>
                    <a:pt x="3138338" y="4007336"/>
                  </a:lnTo>
                  <a:lnTo>
                    <a:pt x="3079035" y="4001488"/>
                  </a:lnTo>
                  <a:lnTo>
                    <a:pt x="3020057" y="3995156"/>
                  </a:lnTo>
                  <a:lnTo>
                    <a:pt x="2961413" y="3988345"/>
                  </a:lnTo>
                  <a:lnTo>
                    <a:pt x="2903109" y="3981059"/>
                  </a:lnTo>
                  <a:lnTo>
                    <a:pt x="2845154" y="3973302"/>
                  </a:lnTo>
                  <a:lnTo>
                    <a:pt x="2787556" y="3965078"/>
                  </a:lnTo>
                  <a:lnTo>
                    <a:pt x="2730321" y="3956390"/>
                  </a:lnTo>
                  <a:lnTo>
                    <a:pt x="2673458" y="3947243"/>
                  </a:lnTo>
                  <a:lnTo>
                    <a:pt x="2616973" y="3937641"/>
                  </a:lnTo>
                  <a:lnTo>
                    <a:pt x="2560876" y="3927588"/>
                  </a:lnTo>
                  <a:lnTo>
                    <a:pt x="2505172" y="3917088"/>
                  </a:lnTo>
                  <a:lnTo>
                    <a:pt x="2449871" y="3906145"/>
                  </a:lnTo>
                  <a:lnTo>
                    <a:pt x="2394979" y="3894763"/>
                  </a:lnTo>
                  <a:lnTo>
                    <a:pt x="2340504" y="3882947"/>
                  </a:lnTo>
                  <a:lnTo>
                    <a:pt x="2286454" y="3870699"/>
                  </a:lnTo>
                  <a:lnTo>
                    <a:pt x="2232836" y="3858024"/>
                  </a:lnTo>
                  <a:lnTo>
                    <a:pt x="2179658" y="3844927"/>
                  </a:lnTo>
                  <a:lnTo>
                    <a:pt x="2126927" y="3831411"/>
                  </a:lnTo>
                  <a:lnTo>
                    <a:pt x="2074652" y="3817480"/>
                  </a:lnTo>
                  <a:lnTo>
                    <a:pt x="2022840" y="3803139"/>
                  </a:lnTo>
                  <a:lnTo>
                    <a:pt x="1971498" y="3788390"/>
                  </a:lnTo>
                  <a:lnTo>
                    <a:pt x="1920634" y="3773240"/>
                  </a:lnTo>
                  <a:lnTo>
                    <a:pt x="1870255" y="3757690"/>
                  </a:lnTo>
                  <a:lnTo>
                    <a:pt x="1820370" y="3741746"/>
                  </a:lnTo>
                  <a:lnTo>
                    <a:pt x="1770986" y="3725412"/>
                  </a:lnTo>
                  <a:lnTo>
                    <a:pt x="1722110" y="3708691"/>
                  </a:lnTo>
                  <a:lnTo>
                    <a:pt x="1673750" y="3691587"/>
                  </a:lnTo>
                  <a:lnTo>
                    <a:pt x="1625914" y="3674105"/>
                  </a:lnTo>
                  <a:lnTo>
                    <a:pt x="1578609" y="3656249"/>
                  </a:lnTo>
                  <a:lnTo>
                    <a:pt x="1531843" y="3638022"/>
                  </a:lnTo>
                  <a:lnTo>
                    <a:pt x="1485624" y="3619430"/>
                  </a:lnTo>
                  <a:lnTo>
                    <a:pt x="1439959" y="3600474"/>
                  </a:lnTo>
                  <a:lnTo>
                    <a:pt x="1394855" y="3581161"/>
                  </a:lnTo>
                  <a:lnTo>
                    <a:pt x="1350321" y="3561493"/>
                  </a:lnTo>
                  <a:lnTo>
                    <a:pt x="1306364" y="3541475"/>
                  </a:lnTo>
                  <a:lnTo>
                    <a:pt x="1262991" y="3521111"/>
                  </a:lnTo>
                  <a:lnTo>
                    <a:pt x="1220211" y="3500405"/>
                  </a:lnTo>
                  <a:lnTo>
                    <a:pt x="1178030" y="3479361"/>
                  </a:lnTo>
                  <a:lnTo>
                    <a:pt x="1136457" y="3457983"/>
                  </a:lnTo>
                  <a:lnTo>
                    <a:pt x="1095499" y="3436275"/>
                  </a:lnTo>
                  <a:lnTo>
                    <a:pt x="1055164" y="3414241"/>
                  </a:lnTo>
                  <a:lnTo>
                    <a:pt x="1015458" y="3391885"/>
                  </a:lnTo>
                  <a:lnTo>
                    <a:pt x="976391" y="3369211"/>
                  </a:lnTo>
                  <a:lnTo>
                    <a:pt x="937969" y="3346223"/>
                  </a:lnTo>
                  <a:lnTo>
                    <a:pt x="900200" y="3322925"/>
                  </a:lnTo>
                  <a:lnTo>
                    <a:pt x="863092" y="3299322"/>
                  </a:lnTo>
                  <a:lnTo>
                    <a:pt x="826653" y="3275417"/>
                  </a:lnTo>
                  <a:lnTo>
                    <a:pt x="790889" y="3251214"/>
                  </a:lnTo>
                  <a:lnTo>
                    <a:pt x="755809" y="3226718"/>
                  </a:lnTo>
                  <a:lnTo>
                    <a:pt x="721420" y="3201931"/>
                  </a:lnTo>
                  <a:lnTo>
                    <a:pt x="687729" y="3176860"/>
                  </a:lnTo>
                  <a:lnTo>
                    <a:pt x="654745" y="3151506"/>
                  </a:lnTo>
                  <a:lnTo>
                    <a:pt x="622475" y="3125875"/>
                  </a:lnTo>
                  <a:lnTo>
                    <a:pt x="590927" y="3099971"/>
                  </a:lnTo>
                  <a:lnTo>
                    <a:pt x="560108" y="3073797"/>
                  </a:lnTo>
                  <a:lnTo>
                    <a:pt x="530026" y="3047358"/>
                  </a:lnTo>
                  <a:lnTo>
                    <a:pt x="500688" y="3020657"/>
                  </a:lnTo>
                  <a:lnTo>
                    <a:pt x="472102" y="2993699"/>
                  </a:lnTo>
                  <a:lnTo>
                    <a:pt x="444276" y="2966487"/>
                  </a:lnTo>
                  <a:lnTo>
                    <a:pt x="417217" y="2939027"/>
                  </a:lnTo>
                  <a:lnTo>
                    <a:pt x="390933" y="2911321"/>
                  </a:lnTo>
                  <a:lnTo>
                    <a:pt x="340721" y="2855189"/>
                  </a:lnTo>
                  <a:lnTo>
                    <a:pt x="293699" y="2798125"/>
                  </a:lnTo>
                  <a:lnTo>
                    <a:pt x="249929" y="2740161"/>
                  </a:lnTo>
                  <a:lnTo>
                    <a:pt x="209472" y="2681328"/>
                  </a:lnTo>
                  <a:lnTo>
                    <a:pt x="172388" y="2621660"/>
                  </a:lnTo>
                  <a:lnTo>
                    <a:pt x="138739" y="2561188"/>
                  </a:lnTo>
                  <a:lnTo>
                    <a:pt x="108586" y="2499945"/>
                  </a:lnTo>
                  <a:lnTo>
                    <a:pt x="81989" y="2437963"/>
                  </a:lnTo>
                  <a:lnTo>
                    <a:pt x="59009" y="2375275"/>
                  </a:lnTo>
                  <a:lnTo>
                    <a:pt x="39707" y="2311912"/>
                  </a:lnTo>
                  <a:lnTo>
                    <a:pt x="24145" y="2247907"/>
                  </a:lnTo>
                  <a:lnTo>
                    <a:pt x="12382" y="2183292"/>
                  </a:lnTo>
                  <a:lnTo>
                    <a:pt x="4480" y="2118100"/>
                  </a:lnTo>
                  <a:lnTo>
                    <a:pt x="500" y="2052363"/>
                  </a:lnTo>
                  <a:lnTo>
                    <a:pt x="0" y="20193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14800" y="15240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685800" y="0"/>
                  </a:moveTo>
                  <a:lnTo>
                    <a:pt x="228600" y="0"/>
                  </a:lnTo>
                  <a:lnTo>
                    <a:pt x="228600" y="742950"/>
                  </a:lnTo>
                  <a:lnTo>
                    <a:pt x="0" y="742950"/>
                  </a:lnTo>
                  <a:lnTo>
                    <a:pt x="457200" y="990600"/>
                  </a:lnTo>
                  <a:lnTo>
                    <a:pt x="914400" y="742950"/>
                  </a:lnTo>
                  <a:lnTo>
                    <a:pt x="685800" y="7429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4800" y="1524000"/>
              <a:ext cx="914400" cy="990600"/>
            </a:xfrm>
            <a:custGeom>
              <a:avLst/>
              <a:gdLst/>
              <a:ahLst/>
              <a:cxnLst/>
              <a:rect l="l" t="t" r="r" b="b"/>
              <a:pathLst>
                <a:path w="914400" h="990600">
                  <a:moveTo>
                    <a:pt x="0" y="742950"/>
                  </a:moveTo>
                  <a:lnTo>
                    <a:pt x="228600" y="742950"/>
                  </a:lnTo>
                  <a:lnTo>
                    <a:pt x="228600" y="0"/>
                  </a:lnTo>
                  <a:lnTo>
                    <a:pt x="685800" y="0"/>
                  </a:lnTo>
                  <a:lnTo>
                    <a:pt x="685800" y="742950"/>
                  </a:lnTo>
                  <a:lnTo>
                    <a:pt x="914400" y="742950"/>
                  </a:lnTo>
                  <a:lnTo>
                    <a:pt x="457200" y="990600"/>
                  </a:lnTo>
                  <a:lnTo>
                    <a:pt x="0" y="74295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5500" y="4114800"/>
              <a:ext cx="3289300" cy="1752600"/>
            </a:xfrm>
            <a:custGeom>
              <a:avLst/>
              <a:gdLst/>
              <a:ahLst/>
              <a:cxnLst/>
              <a:rect l="l" t="t" r="r" b="b"/>
              <a:pathLst>
                <a:path w="3289300" h="1752600">
                  <a:moveTo>
                    <a:pt x="0" y="876300"/>
                  </a:moveTo>
                  <a:lnTo>
                    <a:pt x="4511" y="810896"/>
                  </a:lnTo>
                  <a:lnTo>
                    <a:pt x="17832" y="746800"/>
                  </a:lnTo>
                  <a:lnTo>
                    <a:pt x="39646" y="684178"/>
                  </a:lnTo>
                  <a:lnTo>
                    <a:pt x="69633" y="623202"/>
                  </a:lnTo>
                  <a:lnTo>
                    <a:pt x="107477" y="564039"/>
                  </a:lnTo>
                  <a:lnTo>
                    <a:pt x="152859" y="506861"/>
                  </a:lnTo>
                  <a:lnTo>
                    <a:pt x="205461" y="451835"/>
                  </a:lnTo>
                  <a:lnTo>
                    <a:pt x="234371" y="425182"/>
                  </a:lnTo>
                  <a:lnTo>
                    <a:pt x="264966" y="399132"/>
                  </a:lnTo>
                  <a:lnTo>
                    <a:pt x="297207" y="373704"/>
                  </a:lnTo>
                  <a:lnTo>
                    <a:pt x="331054" y="348920"/>
                  </a:lnTo>
                  <a:lnTo>
                    <a:pt x="366468" y="324802"/>
                  </a:lnTo>
                  <a:lnTo>
                    <a:pt x="403408" y="301370"/>
                  </a:lnTo>
                  <a:lnTo>
                    <a:pt x="441836" y="278646"/>
                  </a:lnTo>
                  <a:lnTo>
                    <a:pt x="481710" y="256651"/>
                  </a:lnTo>
                  <a:lnTo>
                    <a:pt x="522993" y="235405"/>
                  </a:lnTo>
                  <a:lnTo>
                    <a:pt x="565643" y="214931"/>
                  </a:lnTo>
                  <a:lnTo>
                    <a:pt x="609621" y="195249"/>
                  </a:lnTo>
                  <a:lnTo>
                    <a:pt x="654887" y="176381"/>
                  </a:lnTo>
                  <a:lnTo>
                    <a:pt x="701402" y="158347"/>
                  </a:lnTo>
                  <a:lnTo>
                    <a:pt x="749125" y="141169"/>
                  </a:lnTo>
                  <a:lnTo>
                    <a:pt x="798018" y="124869"/>
                  </a:lnTo>
                  <a:lnTo>
                    <a:pt x="848039" y="109466"/>
                  </a:lnTo>
                  <a:lnTo>
                    <a:pt x="899151" y="94983"/>
                  </a:lnTo>
                  <a:lnTo>
                    <a:pt x="951311" y="81440"/>
                  </a:lnTo>
                  <a:lnTo>
                    <a:pt x="1004482" y="68859"/>
                  </a:lnTo>
                  <a:lnTo>
                    <a:pt x="1058623" y="57261"/>
                  </a:lnTo>
                  <a:lnTo>
                    <a:pt x="1113695" y="46667"/>
                  </a:lnTo>
                  <a:lnTo>
                    <a:pt x="1169657" y="37099"/>
                  </a:lnTo>
                  <a:lnTo>
                    <a:pt x="1226470" y="28577"/>
                  </a:lnTo>
                  <a:lnTo>
                    <a:pt x="1284094" y="21122"/>
                  </a:lnTo>
                  <a:lnTo>
                    <a:pt x="1342490" y="14756"/>
                  </a:lnTo>
                  <a:lnTo>
                    <a:pt x="1401618" y="9500"/>
                  </a:lnTo>
                  <a:lnTo>
                    <a:pt x="1461437" y="5375"/>
                  </a:lnTo>
                  <a:lnTo>
                    <a:pt x="1521909" y="2403"/>
                  </a:lnTo>
                  <a:lnTo>
                    <a:pt x="1582993" y="604"/>
                  </a:lnTo>
                  <a:lnTo>
                    <a:pt x="1644650" y="0"/>
                  </a:lnTo>
                  <a:lnTo>
                    <a:pt x="1706306" y="604"/>
                  </a:lnTo>
                  <a:lnTo>
                    <a:pt x="1767390" y="2403"/>
                  </a:lnTo>
                  <a:lnTo>
                    <a:pt x="1827862" y="5375"/>
                  </a:lnTo>
                  <a:lnTo>
                    <a:pt x="1887681" y="9500"/>
                  </a:lnTo>
                  <a:lnTo>
                    <a:pt x="1946809" y="14756"/>
                  </a:lnTo>
                  <a:lnTo>
                    <a:pt x="2005205" y="21122"/>
                  </a:lnTo>
                  <a:lnTo>
                    <a:pt x="2062829" y="28577"/>
                  </a:lnTo>
                  <a:lnTo>
                    <a:pt x="2119642" y="37099"/>
                  </a:lnTo>
                  <a:lnTo>
                    <a:pt x="2175604" y="46667"/>
                  </a:lnTo>
                  <a:lnTo>
                    <a:pt x="2230676" y="57261"/>
                  </a:lnTo>
                  <a:lnTo>
                    <a:pt x="2284817" y="68859"/>
                  </a:lnTo>
                  <a:lnTo>
                    <a:pt x="2337988" y="81440"/>
                  </a:lnTo>
                  <a:lnTo>
                    <a:pt x="2390148" y="94983"/>
                  </a:lnTo>
                  <a:lnTo>
                    <a:pt x="2441260" y="109466"/>
                  </a:lnTo>
                  <a:lnTo>
                    <a:pt x="2491281" y="124869"/>
                  </a:lnTo>
                  <a:lnTo>
                    <a:pt x="2540174" y="141169"/>
                  </a:lnTo>
                  <a:lnTo>
                    <a:pt x="2587897" y="158347"/>
                  </a:lnTo>
                  <a:lnTo>
                    <a:pt x="2634412" y="176381"/>
                  </a:lnTo>
                  <a:lnTo>
                    <a:pt x="2679678" y="195249"/>
                  </a:lnTo>
                  <a:lnTo>
                    <a:pt x="2723656" y="214931"/>
                  </a:lnTo>
                  <a:lnTo>
                    <a:pt x="2766306" y="235405"/>
                  </a:lnTo>
                  <a:lnTo>
                    <a:pt x="2807588" y="256651"/>
                  </a:lnTo>
                  <a:lnTo>
                    <a:pt x="2847463" y="278646"/>
                  </a:lnTo>
                  <a:lnTo>
                    <a:pt x="2885891" y="301370"/>
                  </a:lnTo>
                  <a:lnTo>
                    <a:pt x="2922831" y="324802"/>
                  </a:lnTo>
                  <a:lnTo>
                    <a:pt x="2958245" y="348920"/>
                  </a:lnTo>
                  <a:lnTo>
                    <a:pt x="2992092" y="373704"/>
                  </a:lnTo>
                  <a:lnTo>
                    <a:pt x="3024333" y="399132"/>
                  </a:lnTo>
                  <a:lnTo>
                    <a:pt x="3054928" y="425182"/>
                  </a:lnTo>
                  <a:lnTo>
                    <a:pt x="3083838" y="451835"/>
                  </a:lnTo>
                  <a:lnTo>
                    <a:pt x="3111021" y="479068"/>
                  </a:lnTo>
                  <a:lnTo>
                    <a:pt x="3160053" y="535191"/>
                  </a:lnTo>
                  <a:lnTo>
                    <a:pt x="3201706" y="593383"/>
                  </a:lnTo>
                  <a:lnTo>
                    <a:pt x="3235661" y="653474"/>
                  </a:lnTo>
                  <a:lnTo>
                    <a:pt x="3261602" y="715294"/>
                  </a:lnTo>
                  <a:lnTo>
                    <a:pt x="3279209" y="778674"/>
                  </a:lnTo>
                  <a:lnTo>
                    <a:pt x="3288165" y="843445"/>
                  </a:lnTo>
                  <a:lnTo>
                    <a:pt x="3289300" y="876300"/>
                  </a:lnTo>
                  <a:lnTo>
                    <a:pt x="3288165" y="909154"/>
                  </a:lnTo>
                  <a:lnTo>
                    <a:pt x="3284788" y="941703"/>
                  </a:lnTo>
                  <a:lnTo>
                    <a:pt x="3271467" y="1005799"/>
                  </a:lnTo>
                  <a:lnTo>
                    <a:pt x="3249653" y="1068421"/>
                  </a:lnTo>
                  <a:lnTo>
                    <a:pt x="3219666" y="1129397"/>
                  </a:lnTo>
                  <a:lnTo>
                    <a:pt x="3181822" y="1188560"/>
                  </a:lnTo>
                  <a:lnTo>
                    <a:pt x="3136440" y="1245738"/>
                  </a:lnTo>
                  <a:lnTo>
                    <a:pt x="3083838" y="1300764"/>
                  </a:lnTo>
                  <a:lnTo>
                    <a:pt x="3054928" y="1327417"/>
                  </a:lnTo>
                  <a:lnTo>
                    <a:pt x="3024333" y="1353467"/>
                  </a:lnTo>
                  <a:lnTo>
                    <a:pt x="2992092" y="1378895"/>
                  </a:lnTo>
                  <a:lnTo>
                    <a:pt x="2958245" y="1403679"/>
                  </a:lnTo>
                  <a:lnTo>
                    <a:pt x="2922831" y="1427797"/>
                  </a:lnTo>
                  <a:lnTo>
                    <a:pt x="2885891" y="1451229"/>
                  </a:lnTo>
                  <a:lnTo>
                    <a:pt x="2847463" y="1473953"/>
                  </a:lnTo>
                  <a:lnTo>
                    <a:pt x="2807589" y="1495948"/>
                  </a:lnTo>
                  <a:lnTo>
                    <a:pt x="2766306" y="1517194"/>
                  </a:lnTo>
                  <a:lnTo>
                    <a:pt x="2723656" y="1537668"/>
                  </a:lnTo>
                  <a:lnTo>
                    <a:pt x="2679678" y="1557350"/>
                  </a:lnTo>
                  <a:lnTo>
                    <a:pt x="2634412" y="1576218"/>
                  </a:lnTo>
                  <a:lnTo>
                    <a:pt x="2587897" y="1594252"/>
                  </a:lnTo>
                  <a:lnTo>
                    <a:pt x="2540174" y="1611430"/>
                  </a:lnTo>
                  <a:lnTo>
                    <a:pt x="2491281" y="1627730"/>
                  </a:lnTo>
                  <a:lnTo>
                    <a:pt x="2441260" y="1643133"/>
                  </a:lnTo>
                  <a:lnTo>
                    <a:pt x="2390148" y="1657616"/>
                  </a:lnTo>
                  <a:lnTo>
                    <a:pt x="2337988" y="1671159"/>
                  </a:lnTo>
                  <a:lnTo>
                    <a:pt x="2284817" y="1683740"/>
                  </a:lnTo>
                  <a:lnTo>
                    <a:pt x="2230676" y="1695338"/>
                  </a:lnTo>
                  <a:lnTo>
                    <a:pt x="2175604" y="1705932"/>
                  </a:lnTo>
                  <a:lnTo>
                    <a:pt x="2119642" y="1715500"/>
                  </a:lnTo>
                  <a:lnTo>
                    <a:pt x="2062829" y="1724022"/>
                  </a:lnTo>
                  <a:lnTo>
                    <a:pt x="2005205" y="1731477"/>
                  </a:lnTo>
                  <a:lnTo>
                    <a:pt x="1946809" y="1737843"/>
                  </a:lnTo>
                  <a:lnTo>
                    <a:pt x="1887681" y="1743099"/>
                  </a:lnTo>
                  <a:lnTo>
                    <a:pt x="1827862" y="1747224"/>
                  </a:lnTo>
                  <a:lnTo>
                    <a:pt x="1767390" y="1750196"/>
                  </a:lnTo>
                  <a:lnTo>
                    <a:pt x="1706306" y="1751995"/>
                  </a:lnTo>
                  <a:lnTo>
                    <a:pt x="1644650" y="1752600"/>
                  </a:lnTo>
                  <a:lnTo>
                    <a:pt x="1582993" y="1751995"/>
                  </a:lnTo>
                  <a:lnTo>
                    <a:pt x="1521909" y="1750196"/>
                  </a:lnTo>
                  <a:lnTo>
                    <a:pt x="1461437" y="1747224"/>
                  </a:lnTo>
                  <a:lnTo>
                    <a:pt x="1401618" y="1743099"/>
                  </a:lnTo>
                  <a:lnTo>
                    <a:pt x="1342490" y="1737843"/>
                  </a:lnTo>
                  <a:lnTo>
                    <a:pt x="1284094" y="1731477"/>
                  </a:lnTo>
                  <a:lnTo>
                    <a:pt x="1226470" y="1724022"/>
                  </a:lnTo>
                  <a:lnTo>
                    <a:pt x="1169657" y="1715500"/>
                  </a:lnTo>
                  <a:lnTo>
                    <a:pt x="1113695" y="1705932"/>
                  </a:lnTo>
                  <a:lnTo>
                    <a:pt x="1058623" y="1695338"/>
                  </a:lnTo>
                  <a:lnTo>
                    <a:pt x="1004482" y="1683740"/>
                  </a:lnTo>
                  <a:lnTo>
                    <a:pt x="951311" y="1671159"/>
                  </a:lnTo>
                  <a:lnTo>
                    <a:pt x="899151" y="1657616"/>
                  </a:lnTo>
                  <a:lnTo>
                    <a:pt x="848039" y="1643133"/>
                  </a:lnTo>
                  <a:lnTo>
                    <a:pt x="798018" y="1627730"/>
                  </a:lnTo>
                  <a:lnTo>
                    <a:pt x="749125" y="1611430"/>
                  </a:lnTo>
                  <a:lnTo>
                    <a:pt x="701402" y="1594252"/>
                  </a:lnTo>
                  <a:lnTo>
                    <a:pt x="654887" y="1576218"/>
                  </a:lnTo>
                  <a:lnTo>
                    <a:pt x="609621" y="1557350"/>
                  </a:lnTo>
                  <a:lnTo>
                    <a:pt x="565643" y="1537668"/>
                  </a:lnTo>
                  <a:lnTo>
                    <a:pt x="522993" y="1517194"/>
                  </a:lnTo>
                  <a:lnTo>
                    <a:pt x="481711" y="1495948"/>
                  </a:lnTo>
                  <a:lnTo>
                    <a:pt x="441836" y="1473953"/>
                  </a:lnTo>
                  <a:lnTo>
                    <a:pt x="403408" y="1451229"/>
                  </a:lnTo>
                  <a:lnTo>
                    <a:pt x="366468" y="1427797"/>
                  </a:lnTo>
                  <a:lnTo>
                    <a:pt x="331054" y="1403679"/>
                  </a:lnTo>
                  <a:lnTo>
                    <a:pt x="297207" y="1378895"/>
                  </a:lnTo>
                  <a:lnTo>
                    <a:pt x="264966" y="1353467"/>
                  </a:lnTo>
                  <a:lnTo>
                    <a:pt x="234371" y="1327417"/>
                  </a:lnTo>
                  <a:lnTo>
                    <a:pt x="205461" y="1300764"/>
                  </a:lnTo>
                  <a:lnTo>
                    <a:pt x="178278" y="1273531"/>
                  </a:lnTo>
                  <a:lnTo>
                    <a:pt x="129246" y="1217408"/>
                  </a:lnTo>
                  <a:lnTo>
                    <a:pt x="87593" y="1159216"/>
                  </a:lnTo>
                  <a:lnTo>
                    <a:pt x="53638" y="1099125"/>
                  </a:lnTo>
                  <a:lnTo>
                    <a:pt x="27697" y="1037305"/>
                  </a:lnTo>
                  <a:lnTo>
                    <a:pt x="10090" y="973925"/>
                  </a:lnTo>
                  <a:lnTo>
                    <a:pt x="1134" y="909154"/>
                  </a:lnTo>
                  <a:lnTo>
                    <a:pt x="0" y="8763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25600" y="609600"/>
            <a:ext cx="5892800" cy="8001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280"/>
              </a:spcBef>
            </a:pPr>
            <a:r>
              <a:rPr sz="4400" b="0" spc="95" dirty="0">
                <a:solidFill>
                  <a:srgbClr val="000000"/>
                </a:solidFill>
                <a:latin typeface="Arial MT"/>
                <a:cs typeface="Arial MT"/>
              </a:rPr>
              <a:t>CUIDADO</a:t>
            </a:r>
            <a:r>
              <a:rPr sz="4400" b="0" spc="-1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70" dirty="0">
                <a:solidFill>
                  <a:srgbClr val="000000"/>
                </a:solidFill>
                <a:latin typeface="Arial MT"/>
                <a:cs typeface="Arial MT"/>
              </a:rPr>
              <a:t>DO</a:t>
            </a:r>
            <a:r>
              <a:rPr sz="4400" b="0" spc="-1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4400" b="0" spc="75" dirty="0">
                <a:solidFill>
                  <a:srgbClr val="000000"/>
                </a:solidFill>
                <a:latin typeface="Arial MT"/>
                <a:cs typeface="Arial MT"/>
              </a:rPr>
              <a:t>IDOSO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7561" y="4665726"/>
            <a:ext cx="2806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65" dirty="0">
                <a:latin typeface="Arial MT"/>
                <a:cs typeface="Arial MT"/>
              </a:rPr>
              <a:t>CUIDADOR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4191000"/>
            <a:ext cx="3200400" cy="1752600"/>
          </a:xfrm>
          <a:custGeom>
            <a:avLst/>
            <a:gdLst/>
            <a:ahLst/>
            <a:cxnLst/>
            <a:rect l="l" t="t" r="r" b="b"/>
            <a:pathLst>
              <a:path w="3200400" h="1752600">
                <a:moveTo>
                  <a:pt x="0" y="876300"/>
                </a:moveTo>
                <a:lnTo>
                  <a:pt x="4594" y="809390"/>
                </a:lnTo>
                <a:lnTo>
                  <a:pt x="18155" y="743853"/>
                </a:lnTo>
                <a:lnTo>
                  <a:pt x="40353" y="679869"/>
                </a:lnTo>
                <a:lnTo>
                  <a:pt x="70856" y="617619"/>
                </a:lnTo>
                <a:lnTo>
                  <a:pt x="109331" y="557285"/>
                </a:lnTo>
                <a:lnTo>
                  <a:pt x="155448" y="499049"/>
                </a:lnTo>
                <a:lnTo>
                  <a:pt x="181269" y="470775"/>
                </a:lnTo>
                <a:lnTo>
                  <a:pt x="208876" y="443093"/>
                </a:lnTo>
                <a:lnTo>
                  <a:pt x="238227" y="416026"/>
                </a:lnTo>
                <a:lnTo>
                  <a:pt x="269282" y="389596"/>
                </a:lnTo>
                <a:lnTo>
                  <a:pt x="301998" y="363828"/>
                </a:lnTo>
                <a:lnTo>
                  <a:pt x="336335" y="338742"/>
                </a:lnTo>
                <a:lnTo>
                  <a:pt x="372251" y="314363"/>
                </a:lnTo>
                <a:lnTo>
                  <a:pt x="409705" y="290712"/>
                </a:lnTo>
                <a:lnTo>
                  <a:pt x="448654" y="267812"/>
                </a:lnTo>
                <a:lnTo>
                  <a:pt x="489058" y="245686"/>
                </a:lnTo>
                <a:lnTo>
                  <a:pt x="530876" y="224357"/>
                </a:lnTo>
                <a:lnTo>
                  <a:pt x="574065" y="203847"/>
                </a:lnTo>
                <a:lnTo>
                  <a:pt x="618585" y="184179"/>
                </a:lnTo>
                <a:lnTo>
                  <a:pt x="664393" y="165376"/>
                </a:lnTo>
                <a:lnTo>
                  <a:pt x="711449" y="147460"/>
                </a:lnTo>
                <a:lnTo>
                  <a:pt x="759712" y="130454"/>
                </a:lnTo>
                <a:lnTo>
                  <a:pt x="809138" y="114381"/>
                </a:lnTo>
                <a:lnTo>
                  <a:pt x="859688" y="99263"/>
                </a:lnTo>
                <a:lnTo>
                  <a:pt x="911320" y="85124"/>
                </a:lnTo>
                <a:lnTo>
                  <a:pt x="963992" y="71985"/>
                </a:lnTo>
                <a:lnTo>
                  <a:pt x="1017663" y="59870"/>
                </a:lnTo>
                <a:lnTo>
                  <a:pt x="1072292" y="48801"/>
                </a:lnTo>
                <a:lnTo>
                  <a:pt x="1127837" y="38800"/>
                </a:lnTo>
                <a:lnTo>
                  <a:pt x="1184256" y="29892"/>
                </a:lnTo>
                <a:lnTo>
                  <a:pt x="1241508" y="22097"/>
                </a:lnTo>
                <a:lnTo>
                  <a:pt x="1299552" y="15440"/>
                </a:lnTo>
                <a:lnTo>
                  <a:pt x="1358347" y="9942"/>
                </a:lnTo>
                <a:lnTo>
                  <a:pt x="1417850" y="5626"/>
                </a:lnTo>
                <a:lnTo>
                  <a:pt x="1478021" y="2515"/>
                </a:lnTo>
                <a:lnTo>
                  <a:pt x="1538818" y="632"/>
                </a:lnTo>
                <a:lnTo>
                  <a:pt x="1600200" y="0"/>
                </a:lnTo>
                <a:lnTo>
                  <a:pt x="1661581" y="632"/>
                </a:lnTo>
                <a:lnTo>
                  <a:pt x="1722378" y="2515"/>
                </a:lnTo>
                <a:lnTo>
                  <a:pt x="1782549" y="5626"/>
                </a:lnTo>
                <a:lnTo>
                  <a:pt x="1842052" y="9942"/>
                </a:lnTo>
                <a:lnTo>
                  <a:pt x="1900847" y="15440"/>
                </a:lnTo>
                <a:lnTo>
                  <a:pt x="1958891" y="22097"/>
                </a:lnTo>
                <a:lnTo>
                  <a:pt x="2016143" y="29892"/>
                </a:lnTo>
                <a:lnTo>
                  <a:pt x="2072562" y="38800"/>
                </a:lnTo>
                <a:lnTo>
                  <a:pt x="2128107" y="48801"/>
                </a:lnTo>
                <a:lnTo>
                  <a:pt x="2182736" y="59870"/>
                </a:lnTo>
                <a:lnTo>
                  <a:pt x="2236407" y="71985"/>
                </a:lnTo>
                <a:lnTo>
                  <a:pt x="2289079" y="85124"/>
                </a:lnTo>
                <a:lnTo>
                  <a:pt x="2340711" y="99263"/>
                </a:lnTo>
                <a:lnTo>
                  <a:pt x="2391261" y="114381"/>
                </a:lnTo>
                <a:lnTo>
                  <a:pt x="2440687" y="130454"/>
                </a:lnTo>
                <a:lnTo>
                  <a:pt x="2488950" y="147460"/>
                </a:lnTo>
                <a:lnTo>
                  <a:pt x="2536006" y="165376"/>
                </a:lnTo>
                <a:lnTo>
                  <a:pt x="2581814" y="184179"/>
                </a:lnTo>
                <a:lnTo>
                  <a:pt x="2626334" y="203847"/>
                </a:lnTo>
                <a:lnTo>
                  <a:pt x="2669523" y="224357"/>
                </a:lnTo>
                <a:lnTo>
                  <a:pt x="2711341" y="245686"/>
                </a:lnTo>
                <a:lnTo>
                  <a:pt x="2751745" y="267812"/>
                </a:lnTo>
                <a:lnTo>
                  <a:pt x="2790694" y="290712"/>
                </a:lnTo>
                <a:lnTo>
                  <a:pt x="2828148" y="314363"/>
                </a:lnTo>
                <a:lnTo>
                  <a:pt x="2864064" y="338742"/>
                </a:lnTo>
                <a:lnTo>
                  <a:pt x="2898401" y="363828"/>
                </a:lnTo>
                <a:lnTo>
                  <a:pt x="2931117" y="389596"/>
                </a:lnTo>
                <a:lnTo>
                  <a:pt x="2962172" y="416026"/>
                </a:lnTo>
                <a:lnTo>
                  <a:pt x="2991523" y="443093"/>
                </a:lnTo>
                <a:lnTo>
                  <a:pt x="3019130" y="470775"/>
                </a:lnTo>
                <a:lnTo>
                  <a:pt x="3044951" y="499049"/>
                </a:lnTo>
                <a:lnTo>
                  <a:pt x="3091068" y="557285"/>
                </a:lnTo>
                <a:lnTo>
                  <a:pt x="3129543" y="617619"/>
                </a:lnTo>
                <a:lnTo>
                  <a:pt x="3160046" y="679869"/>
                </a:lnTo>
                <a:lnTo>
                  <a:pt x="3182244" y="743853"/>
                </a:lnTo>
                <a:lnTo>
                  <a:pt x="3195805" y="809390"/>
                </a:lnTo>
                <a:lnTo>
                  <a:pt x="3200400" y="876300"/>
                </a:lnTo>
                <a:lnTo>
                  <a:pt x="3199244" y="909914"/>
                </a:lnTo>
                <a:lnTo>
                  <a:pt x="3195805" y="943209"/>
                </a:lnTo>
                <a:lnTo>
                  <a:pt x="3182244" y="1008746"/>
                </a:lnTo>
                <a:lnTo>
                  <a:pt x="3160046" y="1072730"/>
                </a:lnTo>
                <a:lnTo>
                  <a:pt x="3129543" y="1134980"/>
                </a:lnTo>
                <a:lnTo>
                  <a:pt x="3091068" y="1195314"/>
                </a:lnTo>
                <a:lnTo>
                  <a:pt x="3044951" y="1253550"/>
                </a:lnTo>
                <a:lnTo>
                  <a:pt x="3019130" y="1281824"/>
                </a:lnTo>
                <a:lnTo>
                  <a:pt x="2991523" y="1309506"/>
                </a:lnTo>
                <a:lnTo>
                  <a:pt x="2962172" y="1336573"/>
                </a:lnTo>
                <a:lnTo>
                  <a:pt x="2931117" y="1363003"/>
                </a:lnTo>
                <a:lnTo>
                  <a:pt x="2898401" y="1388771"/>
                </a:lnTo>
                <a:lnTo>
                  <a:pt x="2864064" y="1413857"/>
                </a:lnTo>
                <a:lnTo>
                  <a:pt x="2828148" y="1438236"/>
                </a:lnTo>
                <a:lnTo>
                  <a:pt x="2790694" y="1461887"/>
                </a:lnTo>
                <a:lnTo>
                  <a:pt x="2751745" y="1484787"/>
                </a:lnTo>
                <a:lnTo>
                  <a:pt x="2711341" y="1506913"/>
                </a:lnTo>
                <a:lnTo>
                  <a:pt x="2669523" y="1528242"/>
                </a:lnTo>
                <a:lnTo>
                  <a:pt x="2626334" y="1548752"/>
                </a:lnTo>
                <a:lnTo>
                  <a:pt x="2581814" y="1568420"/>
                </a:lnTo>
                <a:lnTo>
                  <a:pt x="2536006" y="1587223"/>
                </a:lnTo>
                <a:lnTo>
                  <a:pt x="2488950" y="1605139"/>
                </a:lnTo>
                <a:lnTo>
                  <a:pt x="2440687" y="1622145"/>
                </a:lnTo>
                <a:lnTo>
                  <a:pt x="2391261" y="1638218"/>
                </a:lnTo>
                <a:lnTo>
                  <a:pt x="2340711" y="1653336"/>
                </a:lnTo>
                <a:lnTo>
                  <a:pt x="2289079" y="1667475"/>
                </a:lnTo>
                <a:lnTo>
                  <a:pt x="2236407" y="1680614"/>
                </a:lnTo>
                <a:lnTo>
                  <a:pt x="2182736" y="1692729"/>
                </a:lnTo>
                <a:lnTo>
                  <a:pt x="2128107" y="1703798"/>
                </a:lnTo>
                <a:lnTo>
                  <a:pt x="2072562" y="1713799"/>
                </a:lnTo>
                <a:lnTo>
                  <a:pt x="2016143" y="1722707"/>
                </a:lnTo>
                <a:lnTo>
                  <a:pt x="1958891" y="1730502"/>
                </a:lnTo>
                <a:lnTo>
                  <a:pt x="1900847" y="1737159"/>
                </a:lnTo>
                <a:lnTo>
                  <a:pt x="1842052" y="1742657"/>
                </a:lnTo>
                <a:lnTo>
                  <a:pt x="1782549" y="1746973"/>
                </a:lnTo>
                <a:lnTo>
                  <a:pt x="1722378" y="1750084"/>
                </a:lnTo>
                <a:lnTo>
                  <a:pt x="1661581" y="1751967"/>
                </a:lnTo>
                <a:lnTo>
                  <a:pt x="1600200" y="1752600"/>
                </a:lnTo>
                <a:lnTo>
                  <a:pt x="1538818" y="1751967"/>
                </a:lnTo>
                <a:lnTo>
                  <a:pt x="1478021" y="1750084"/>
                </a:lnTo>
                <a:lnTo>
                  <a:pt x="1417850" y="1746973"/>
                </a:lnTo>
                <a:lnTo>
                  <a:pt x="1358347" y="1742657"/>
                </a:lnTo>
                <a:lnTo>
                  <a:pt x="1299552" y="1737159"/>
                </a:lnTo>
                <a:lnTo>
                  <a:pt x="1241508" y="1730502"/>
                </a:lnTo>
                <a:lnTo>
                  <a:pt x="1184256" y="1722707"/>
                </a:lnTo>
                <a:lnTo>
                  <a:pt x="1127837" y="1713799"/>
                </a:lnTo>
                <a:lnTo>
                  <a:pt x="1072292" y="1703798"/>
                </a:lnTo>
                <a:lnTo>
                  <a:pt x="1017663" y="1692729"/>
                </a:lnTo>
                <a:lnTo>
                  <a:pt x="963992" y="1680614"/>
                </a:lnTo>
                <a:lnTo>
                  <a:pt x="911320" y="1667475"/>
                </a:lnTo>
                <a:lnTo>
                  <a:pt x="859688" y="1653336"/>
                </a:lnTo>
                <a:lnTo>
                  <a:pt x="809138" y="1638218"/>
                </a:lnTo>
                <a:lnTo>
                  <a:pt x="759712" y="1622145"/>
                </a:lnTo>
                <a:lnTo>
                  <a:pt x="711449" y="1605139"/>
                </a:lnTo>
                <a:lnTo>
                  <a:pt x="664393" y="1587223"/>
                </a:lnTo>
                <a:lnTo>
                  <a:pt x="618585" y="1568420"/>
                </a:lnTo>
                <a:lnTo>
                  <a:pt x="574065" y="1548752"/>
                </a:lnTo>
                <a:lnTo>
                  <a:pt x="530876" y="1528242"/>
                </a:lnTo>
                <a:lnTo>
                  <a:pt x="489058" y="1506913"/>
                </a:lnTo>
                <a:lnTo>
                  <a:pt x="448654" y="1484787"/>
                </a:lnTo>
                <a:lnTo>
                  <a:pt x="409705" y="1461887"/>
                </a:lnTo>
                <a:lnTo>
                  <a:pt x="372251" y="1438236"/>
                </a:lnTo>
                <a:lnTo>
                  <a:pt x="336335" y="1413857"/>
                </a:lnTo>
                <a:lnTo>
                  <a:pt x="301998" y="1388771"/>
                </a:lnTo>
                <a:lnTo>
                  <a:pt x="269282" y="1363003"/>
                </a:lnTo>
                <a:lnTo>
                  <a:pt x="238227" y="1336573"/>
                </a:lnTo>
                <a:lnTo>
                  <a:pt x="208876" y="1309506"/>
                </a:lnTo>
                <a:lnTo>
                  <a:pt x="181269" y="1281824"/>
                </a:lnTo>
                <a:lnTo>
                  <a:pt x="155448" y="1253550"/>
                </a:lnTo>
                <a:lnTo>
                  <a:pt x="109331" y="1195314"/>
                </a:lnTo>
                <a:lnTo>
                  <a:pt x="70856" y="1134980"/>
                </a:lnTo>
                <a:lnTo>
                  <a:pt x="40353" y="1072730"/>
                </a:lnTo>
                <a:lnTo>
                  <a:pt x="18155" y="1008746"/>
                </a:lnTo>
                <a:lnTo>
                  <a:pt x="4594" y="943209"/>
                </a:lnTo>
                <a:lnTo>
                  <a:pt x="0" y="876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65095" y="4741926"/>
            <a:ext cx="207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70" dirty="0">
                <a:latin typeface="Arial MT"/>
                <a:cs typeface="Arial MT"/>
              </a:rPr>
              <a:t>FAMÍLIA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0" y="3048000"/>
            <a:ext cx="3124200" cy="1752600"/>
          </a:xfrm>
          <a:custGeom>
            <a:avLst/>
            <a:gdLst/>
            <a:ahLst/>
            <a:cxnLst/>
            <a:rect l="l" t="t" r="r" b="b"/>
            <a:pathLst>
              <a:path w="3124200" h="1752600">
                <a:moveTo>
                  <a:pt x="0" y="876300"/>
                </a:moveTo>
                <a:lnTo>
                  <a:pt x="4699" y="807813"/>
                </a:lnTo>
                <a:lnTo>
                  <a:pt x="18567" y="740769"/>
                </a:lnTo>
                <a:lnTo>
                  <a:pt x="41256" y="675363"/>
                </a:lnTo>
                <a:lnTo>
                  <a:pt x="72419" y="611788"/>
                </a:lnTo>
                <a:lnTo>
                  <a:pt x="111708" y="550239"/>
                </a:lnTo>
                <a:lnTo>
                  <a:pt x="158775" y="490912"/>
                </a:lnTo>
                <a:lnTo>
                  <a:pt x="185118" y="462142"/>
                </a:lnTo>
                <a:lnTo>
                  <a:pt x="213275" y="434001"/>
                </a:lnTo>
                <a:lnTo>
                  <a:pt x="243203" y="406512"/>
                </a:lnTo>
                <a:lnTo>
                  <a:pt x="274859" y="379701"/>
                </a:lnTo>
                <a:lnTo>
                  <a:pt x="308199" y="353590"/>
                </a:lnTo>
                <a:lnTo>
                  <a:pt x="343179" y="328206"/>
                </a:lnTo>
                <a:lnTo>
                  <a:pt x="379758" y="303572"/>
                </a:lnTo>
                <a:lnTo>
                  <a:pt x="417890" y="279712"/>
                </a:lnTo>
                <a:lnTo>
                  <a:pt x="457533" y="256651"/>
                </a:lnTo>
                <a:lnTo>
                  <a:pt x="498643" y="234413"/>
                </a:lnTo>
                <a:lnTo>
                  <a:pt x="541177" y="213022"/>
                </a:lnTo>
                <a:lnTo>
                  <a:pt x="585091" y="192503"/>
                </a:lnTo>
                <a:lnTo>
                  <a:pt x="630342" y="172881"/>
                </a:lnTo>
                <a:lnTo>
                  <a:pt x="676887" y="154179"/>
                </a:lnTo>
                <a:lnTo>
                  <a:pt x="724682" y="136422"/>
                </a:lnTo>
                <a:lnTo>
                  <a:pt x="773684" y="119634"/>
                </a:lnTo>
                <a:lnTo>
                  <a:pt x="823848" y="103839"/>
                </a:lnTo>
                <a:lnTo>
                  <a:pt x="875133" y="89062"/>
                </a:lnTo>
                <a:lnTo>
                  <a:pt x="927494" y="75328"/>
                </a:lnTo>
                <a:lnTo>
                  <a:pt x="980889" y="62660"/>
                </a:lnTo>
                <a:lnTo>
                  <a:pt x="1035273" y="51083"/>
                </a:lnTo>
                <a:lnTo>
                  <a:pt x="1090603" y="40622"/>
                </a:lnTo>
                <a:lnTo>
                  <a:pt x="1146836" y="31300"/>
                </a:lnTo>
                <a:lnTo>
                  <a:pt x="1203928" y="23142"/>
                </a:lnTo>
                <a:lnTo>
                  <a:pt x="1261837" y="16172"/>
                </a:lnTo>
                <a:lnTo>
                  <a:pt x="1320518" y="10415"/>
                </a:lnTo>
                <a:lnTo>
                  <a:pt x="1379928" y="5895"/>
                </a:lnTo>
                <a:lnTo>
                  <a:pt x="1440024" y="2636"/>
                </a:lnTo>
                <a:lnTo>
                  <a:pt x="1500762" y="663"/>
                </a:lnTo>
                <a:lnTo>
                  <a:pt x="1562100" y="0"/>
                </a:lnTo>
                <a:lnTo>
                  <a:pt x="1623437" y="663"/>
                </a:lnTo>
                <a:lnTo>
                  <a:pt x="1684175" y="2636"/>
                </a:lnTo>
                <a:lnTo>
                  <a:pt x="1744271" y="5895"/>
                </a:lnTo>
                <a:lnTo>
                  <a:pt x="1803681" y="10415"/>
                </a:lnTo>
                <a:lnTo>
                  <a:pt x="1862362" y="16172"/>
                </a:lnTo>
                <a:lnTo>
                  <a:pt x="1920271" y="23142"/>
                </a:lnTo>
                <a:lnTo>
                  <a:pt x="1977363" y="31300"/>
                </a:lnTo>
                <a:lnTo>
                  <a:pt x="2033596" y="40622"/>
                </a:lnTo>
                <a:lnTo>
                  <a:pt x="2088926" y="51083"/>
                </a:lnTo>
                <a:lnTo>
                  <a:pt x="2143310" y="62660"/>
                </a:lnTo>
                <a:lnTo>
                  <a:pt x="2196705" y="75328"/>
                </a:lnTo>
                <a:lnTo>
                  <a:pt x="2249066" y="89062"/>
                </a:lnTo>
                <a:lnTo>
                  <a:pt x="2300351" y="103839"/>
                </a:lnTo>
                <a:lnTo>
                  <a:pt x="2350515" y="119634"/>
                </a:lnTo>
                <a:lnTo>
                  <a:pt x="2399517" y="136422"/>
                </a:lnTo>
                <a:lnTo>
                  <a:pt x="2447312" y="154179"/>
                </a:lnTo>
                <a:lnTo>
                  <a:pt x="2493857" y="172881"/>
                </a:lnTo>
                <a:lnTo>
                  <a:pt x="2539108" y="192503"/>
                </a:lnTo>
                <a:lnTo>
                  <a:pt x="2583022" y="213022"/>
                </a:lnTo>
                <a:lnTo>
                  <a:pt x="2625556" y="234413"/>
                </a:lnTo>
                <a:lnTo>
                  <a:pt x="2666666" y="256651"/>
                </a:lnTo>
                <a:lnTo>
                  <a:pt x="2706309" y="279712"/>
                </a:lnTo>
                <a:lnTo>
                  <a:pt x="2744441" y="303572"/>
                </a:lnTo>
                <a:lnTo>
                  <a:pt x="2781020" y="328206"/>
                </a:lnTo>
                <a:lnTo>
                  <a:pt x="2816000" y="353590"/>
                </a:lnTo>
                <a:lnTo>
                  <a:pt x="2849340" y="379701"/>
                </a:lnTo>
                <a:lnTo>
                  <a:pt x="2880996" y="406512"/>
                </a:lnTo>
                <a:lnTo>
                  <a:pt x="2910924" y="434001"/>
                </a:lnTo>
                <a:lnTo>
                  <a:pt x="2939081" y="462142"/>
                </a:lnTo>
                <a:lnTo>
                  <a:pt x="2965424" y="490912"/>
                </a:lnTo>
                <a:lnTo>
                  <a:pt x="2989908" y="520286"/>
                </a:lnTo>
                <a:lnTo>
                  <a:pt x="3033130" y="580748"/>
                </a:lnTo>
                <a:lnTo>
                  <a:pt x="3068399" y="643334"/>
                </a:lnTo>
                <a:lnTo>
                  <a:pt x="3095368" y="707849"/>
                </a:lnTo>
                <a:lnTo>
                  <a:pt x="3113690" y="774099"/>
                </a:lnTo>
                <a:lnTo>
                  <a:pt x="3123017" y="841888"/>
                </a:lnTo>
                <a:lnTo>
                  <a:pt x="3124200" y="876300"/>
                </a:lnTo>
                <a:lnTo>
                  <a:pt x="3123017" y="910711"/>
                </a:lnTo>
                <a:lnTo>
                  <a:pt x="3119500" y="944786"/>
                </a:lnTo>
                <a:lnTo>
                  <a:pt x="3105632" y="1011830"/>
                </a:lnTo>
                <a:lnTo>
                  <a:pt x="3082943" y="1077236"/>
                </a:lnTo>
                <a:lnTo>
                  <a:pt x="3051780" y="1140811"/>
                </a:lnTo>
                <a:lnTo>
                  <a:pt x="3012491" y="1202360"/>
                </a:lnTo>
                <a:lnTo>
                  <a:pt x="2965424" y="1261687"/>
                </a:lnTo>
                <a:lnTo>
                  <a:pt x="2939081" y="1290457"/>
                </a:lnTo>
                <a:lnTo>
                  <a:pt x="2910924" y="1318598"/>
                </a:lnTo>
                <a:lnTo>
                  <a:pt x="2880996" y="1346087"/>
                </a:lnTo>
                <a:lnTo>
                  <a:pt x="2849340" y="1372898"/>
                </a:lnTo>
                <a:lnTo>
                  <a:pt x="2816000" y="1399009"/>
                </a:lnTo>
                <a:lnTo>
                  <a:pt x="2781020" y="1424393"/>
                </a:lnTo>
                <a:lnTo>
                  <a:pt x="2744441" y="1449027"/>
                </a:lnTo>
                <a:lnTo>
                  <a:pt x="2706309" y="1472887"/>
                </a:lnTo>
                <a:lnTo>
                  <a:pt x="2666666" y="1495948"/>
                </a:lnTo>
                <a:lnTo>
                  <a:pt x="2625556" y="1518186"/>
                </a:lnTo>
                <a:lnTo>
                  <a:pt x="2583022" y="1539577"/>
                </a:lnTo>
                <a:lnTo>
                  <a:pt x="2539108" y="1560096"/>
                </a:lnTo>
                <a:lnTo>
                  <a:pt x="2493857" y="1579718"/>
                </a:lnTo>
                <a:lnTo>
                  <a:pt x="2447312" y="1598420"/>
                </a:lnTo>
                <a:lnTo>
                  <a:pt x="2399517" y="1616177"/>
                </a:lnTo>
                <a:lnTo>
                  <a:pt x="2350516" y="1632965"/>
                </a:lnTo>
                <a:lnTo>
                  <a:pt x="2300351" y="1648760"/>
                </a:lnTo>
                <a:lnTo>
                  <a:pt x="2249066" y="1663537"/>
                </a:lnTo>
                <a:lnTo>
                  <a:pt x="2196705" y="1677271"/>
                </a:lnTo>
                <a:lnTo>
                  <a:pt x="2143310" y="1689939"/>
                </a:lnTo>
                <a:lnTo>
                  <a:pt x="2088926" y="1701516"/>
                </a:lnTo>
                <a:lnTo>
                  <a:pt x="2033596" y="1711977"/>
                </a:lnTo>
                <a:lnTo>
                  <a:pt x="1977363" y="1721299"/>
                </a:lnTo>
                <a:lnTo>
                  <a:pt x="1920271" y="1729457"/>
                </a:lnTo>
                <a:lnTo>
                  <a:pt x="1862362" y="1736427"/>
                </a:lnTo>
                <a:lnTo>
                  <a:pt x="1803681" y="1742184"/>
                </a:lnTo>
                <a:lnTo>
                  <a:pt x="1744271" y="1746704"/>
                </a:lnTo>
                <a:lnTo>
                  <a:pt x="1684175" y="1749963"/>
                </a:lnTo>
                <a:lnTo>
                  <a:pt x="1623437" y="1751936"/>
                </a:lnTo>
                <a:lnTo>
                  <a:pt x="1562100" y="1752600"/>
                </a:lnTo>
                <a:lnTo>
                  <a:pt x="1500762" y="1751936"/>
                </a:lnTo>
                <a:lnTo>
                  <a:pt x="1440024" y="1749963"/>
                </a:lnTo>
                <a:lnTo>
                  <a:pt x="1379928" y="1746704"/>
                </a:lnTo>
                <a:lnTo>
                  <a:pt x="1320518" y="1742184"/>
                </a:lnTo>
                <a:lnTo>
                  <a:pt x="1261837" y="1736427"/>
                </a:lnTo>
                <a:lnTo>
                  <a:pt x="1203928" y="1729457"/>
                </a:lnTo>
                <a:lnTo>
                  <a:pt x="1146836" y="1721299"/>
                </a:lnTo>
                <a:lnTo>
                  <a:pt x="1090603" y="1711977"/>
                </a:lnTo>
                <a:lnTo>
                  <a:pt x="1035273" y="1701516"/>
                </a:lnTo>
                <a:lnTo>
                  <a:pt x="980889" y="1689939"/>
                </a:lnTo>
                <a:lnTo>
                  <a:pt x="927494" y="1677271"/>
                </a:lnTo>
                <a:lnTo>
                  <a:pt x="875133" y="1663537"/>
                </a:lnTo>
                <a:lnTo>
                  <a:pt x="823848" y="1648760"/>
                </a:lnTo>
                <a:lnTo>
                  <a:pt x="773684" y="1632966"/>
                </a:lnTo>
                <a:lnTo>
                  <a:pt x="724682" y="1616177"/>
                </a:lnTo>
                <a:lnTo>
                  <a:pt x="676887" y="1598420"/>
                </a:lnTo>
                <a:lnTo>
                  <a:pt x="630342" y="1579718"/>
                </a:lnTo>
                <a:lnTo>
                  <a:pt x="585091" y="1560096"/>
                </a:lnTo>
                <a:lnTo>
                  <a:pt x="541177" y="1539577"/>
                </a:lnTo>
                <a:lnTo>
                  <a:pt x="498643" y="1518186"/>
                </a:lnTo>
                <a:lnTo>
                  <a:pt x="457533" y="1495948"/>
                </a:lnTo>
                <a:lnTo>
                  <a:pt x="417890" y="1472887"/>
                </a:lnTo>
                <a:lnTo>
                  <a:pt x="379758" y="1449027"/>
                </a:lnTo>
                <a:lnTo>
                  <a:pt x="343179" y="1424393"/>
                </a:lnTo>
                <a:lnTo>
                  <a:pt x="308199" y="1399009"/>
                </a:lnTo>
                <a:lnTo>
                  <a:pt x="274859" y="1372898"/>
                </a:lnTo>
                <a:lnTo>
                  <a:pt x="243203" y="1346087"/>
                </a:lnTo>
                <a:lnTo>
                  <a:pt x="213275" y="1318598"/>
                </a:lnTo>
                <a:lnTo>
                  <a:pt x="185118" y="1290457"/>
                </a:lnTo>
                <a:lnTo>
                  <a:pt x="158775" y="1261687"/>
                </a:lnTo>
                <a:lnTo>
                  <a:pt x="134291" y="1232313"/>
                </a:lnTo>
                <a:lnTo>
                  <a:pt x="91069" y="1171851"/>
                </a:lnTo>
                <a:lnTo>
                  <a:pt x="55800" y="1109265"/>
                </a:lnTo>
                <a:lnTo>
                  <a:pt x="28831" y="1044750"/>
                </a:lnTo>
                <a:lnTo>
                  <a:pt x="10509" y="978500"/>
                </a:lnTo>
                <a:lnTo>
                  <a:pt x="1182" y="910711"/>
                </a:lnTo>
                <a:lnTo>
                  <a:pt x="0" y="876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13252" y="2632710"/>
            <a:ext cx="2520950" cy="160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5" dirty="0">
                <a:latin typeface="Arial MT"/>
                <a:cs typeface="Arial MT"/>
              </a:rPr>
              <a:t>COMUNIDADE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Arial MT"/>
              <a:cs typeface="Arial MT"/>
            </a:endParaRPr>
          </a:p>
          <a:p>
            <a:pPr marL="358140">
              <a:lnSpc>
                <a:spcPct val="100000"/>
              </a:lnSpc>
            </a:pPr>
            <a:r>
              <a:rPr sz="4000" spc="60" dirty="0">
                <a:latin typeface="Arial MT"/>
                <a:cs typeface="Arial MT"/>
              </a:rPr>
              <a:t>IDOSO</a:t>
            </a:r>
            <a:endParaRPr sz="4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6502" y="756979"/>
            <a:ext cx="2132541" cy="16515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3438596" cy="25827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3250" y="2737180"/>
            <a:ext cx="46088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pc="95" dirty="0" smtClean="0">
                <a:solidFill>
                  <a:schemeClr val="tx1"/>
                </a:solidFill>
                <a:latin typeface="Arial MT"/>
                <a:cs typeface="Arial MT"/>
              </a:rPr>
              <a:t>e</a:t>
            </a:r>
            <a:r>
              <a:rPr spc="95" smtClean="0">
                <a:solidFill>
                  <a:schemeClr val="tx1"/>
                </a:solidFill>
                <a:latin typeface="Arial MT"/>
                <a:cs typeface="Arial MT"/>
              </a:rPr>
              <a:t>nvelhecimento</a:t>
            </a:r>
            <a:r>
              <a:rPr spc="-8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pc="80" dirty="0">
                <a:solidFill>
                  <a:schemeClr val="tx1"/>
                </a:solidFill>
                <a:latin typeface="Arial MT"/>
                <a:cs typeface="Arial MT"/>
              </a:rPr>
              <a:t>e</a:t>
            </a:r>
            <a:r>
              <a:rPr spc="-6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pc="85">
                <a:solidFill>
                  <a:schemeClr val="tx1"/>
                </a:solidFill>
                <a:latin typeface="Arial MT"/>
                <a:cs typeface="Arial MT"/>
              </a:rPr>
              <a:t>suas</a:t>
            </a:r>
            <a:r>
              <a:rPr spc="-5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pc="95" smtClean="0">
                <a:solidFill>
                  <a:schemeClr val="tx1"/>
                </a:solidFill>
                <a:latin typeface="Arial MT"/>
                <a:cs typeface="Arial MT"/>
              </a:rPr>
              <a:t>necessidades</a:t>
            </a:r>
            <a:endParaRPr spc="95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910" y="6215082"/>
            <a:ext cx="300039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0" dirty="0">
                <a:latin typeface="Arial MT"/>
                <a:cs typeface="Arial MT"/>
              </a:rPr>
              <a:t>políticas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spc="105" dirty="0">
                <a:latin typeface="Arial MT"/>
                <a:cs typeface="Arial MT"/>
              </a:rPr>
              <a:t>públicas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norteadoras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920880" cy="5400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Definição</a:t>
            </a:r>
            <a:r>
              <a:rPr lang="en-US" sz="2800" dirty="0" smtClean="0"/>
              <a:t> de  </a:t>
            </a:r>
            <a:r>
              <a:rPr lang="en-US" sz="2800" dirty="0" err="1" smtClean="0"/>
              <a:t>ciclos</a:t>
            </a:r>
            <a:r>
              <a:rPr lang="en-US" sz="2800" dirty="0" smtClean="0"/>
              <a:t> de </a:t>
            </a:r>
            <a:r>
              <a:rPr lang="en-US" sz="2800" dirty="0" err="1" smtClean="0"/>
              <a:t>vida</a:t>
            </a:r>
            <a:r>
              <a:rPr lang="en-US" sz="2800" dirty="0" smtClean="0"/>
              <a:t>, o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mudou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distribuição</a:t>
            </a:r>
            <a:r>
              <a:rPr lang="en-US" sz="2800" dirty="0" smtClean="0"/>
              <a:t> da </a:t>
            </a:r>
            <a:r>
              <a:rPr lang="en-US" sz="2800" dirty="0" err="1" smtClean="0"/>
              <a:t>população</a:t>
            </a:r>
            <a:r>
              <a:rPr lang="en-US" sz="2800" dirty="0" smtClean="0"/>
              <a:t> </a:t>
            </a:r>
            <a:r>
              <a:rPr lang="en-US" sz="2800" dirty="0" err="1" smtClean="0"/>
              <a:t>brasileira</a:t>
            </a:r>
            <a:r>
              <a:rPr lang="en-US" sz="2800" dirty="0" smtClean="0"/>
              <a:t> </a:t>
            </a:r>
            <a:r>
              <a:rPr lang="en-US" sz="2800" dirty="0" err="1" smtClean="0"/>
              <a:t>quanto</a:t>
            </a:r>
            <a:r>
              <a:rPr lang="en-US" sz="2800" dirty="0" smtClean="0"/>
              <a:t> a </a:t>
            </a:r>
            <a:r>
              <a:rPr lang="en-US" sz="2800" dirty="0" err="1" smtClean="0"/>
              <a:t>estes</a:t>
            </a:r>
            <a:r>
              <a:rPr lang="en-US" sz="2800" dirty="0" smtClean="0"/>
              <a:t> </a:t>
            </a:r>
            <a:r>
              <a:rPr lang="en-US" sz="2800" dirty="0" err="1" smtClean="0"/>
              <a:t>ciclos</a:t>
            </a:r>
            <a:r>
              <a:rPr lang="en-US" sz="2800" dirty="0" smtClean="0"/>
              <a:t> ?</a:t>
            </a:r>
          </a:p>
          <a:p>
            <a:r>
              <a:rPr lang="en-US" sz="2800" dirty="0" err="1" smtClean="0"/>
              <a:t>transições</a:t>
            </a:r>
            <a:r>
              <a:rPr lang="en-US" sz="2800" dirty="0" smtClean="0"/>
              <a:t> </a:t>
            </a:r>
            <a:r>
              <a:rPr lang="en-US" sz="2800" dirty="0" err="1" smtClean="0"/>
              <a:t>demográfica</a:t>
            </a:r>
            <a:r>
              <a:rPr lang="en-US" sz="2800" dirty="0" smtClean="0"/>
              <a:t>, de </a:t>
            </a:r>
            <a:r>
              <a:rPr lang="en-US" sz="2800" dirty="0" err="1" smtClean="0"/>
              <a:t>gênero</a:t>
            </a:r>
            <a:r>
              <a:rPr lang="en-US" sz="2800" dirty="0" smtClean="0"/>
              <a:t>, </a:t>
            </a:r>
            <a:r>
              <a:rPr lang="en-US" sz="2800" dirty="0" err="1" smtClean="0"/>
              <a:t>epidemiológica</a:t>
            </a:r>
            <a:r>
              <a:rPr lang="en-US" sz="2800" dirty="0" smtClean="0"/>
              <a:t> e </a:t>
            </a:r>
            <a:r>
              <a:rPr lang="en-US" sz="2800" dirty="0" err="1" smtClean="0"/>
              <a:t>nutricional</a:t>
            </a:r>
            <a:r>
              <a:rPr lang="en-US" sz="2800" dirty="0" smtClean="0"/>
              <a:t> no </a:t>
            </a:r>
            <a:r>
              <a:rPr lang="en-US" sz="2800" dirty="0" err="1" smtClean="0"/>
              <a:t>Brasil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Quais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principais</a:t>
            </a:r>
            <a:r>
              <a:rPr lang="en-US" sz="2800" dirty="0" smtClean="0"/>
              <a:t> </a:t>
            </a:r>
            <a:r>
              <a:rPr lang="en-US" sz="2800" dirty="0" err="1" smtClean="0"/>
              <a:t>determinantes</a:t>
            </a:r>
            <a:r>
              <a:rPr lang="en-US" sz="2800" dirty="0" smtClean="0"/>
              <a:t> </a:t>
            </a:r>
            <a:r>
              <a:rPr lang="en-US" sz="2800" dirty="0" err="1" smtClean="0"/>
              <a:t>destas</a:t>
            </a:r>
            <a:r>
              <a:rPr lang="en-US" sz="2800" dirty="0" smtClean="0"/>
              <a:t> </a:t>
            </a:r>
            <a:r>
              <a:rPr lang="en-US" sz="2800" dirty="0" err="1" smtClean="0"/>
              <a:t>transições</a:t>
            </a:r>
            <a:r>
              <a:rPr lang="en-US" sz="2800" dirty="0" smtClean="0"/>
              <a:t>, e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elas</a:t>
            </a:r>
            <a:r>
              <a:rPr lang="en-US" sz="2800" dirty="0" smtClean="0"/>
              <a:t> se inter-</a:t>
            </a:r>
            <a:r>
              <a:rPr lang="en-US" sz="2800" dirty="0" err="1" smtClean="0"/>
              <a:t>relacionam</a:t>
            </a:r>
            <a:r>
              <a:rPr lang="en-US" sz="2800" dirty="0" smtClean="0"/>
              <a:t>?</a:t>
            </a:r>
          </a:p>
          <a:p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 smtClean="0"/>
              <a:t>desafios</a:t>
            </a:r>
            <a:r>
              <a:rPr lang="en-US" sz="2800" dirty="0" smtClean="0"/>
              <a:t> </a:t>
            </a:r>
            <a:r>
              <a:rPr lang="en-US" sz="2800" dirty="0" err="1"/>
              <a:t>deve</a:t>
            </a:r>
            <a:r>
              <a:rPr lang="en-US" sz="2800" dirty="0"/>
              <a:t> </a:t>
            </a:r>
            <a:r>
              <a:rPr lang="en-US" sz="2800" dirty="0" err="1" smtClean="0"/>
              <a:t>encarar</a:t>
            </a:r>
            <a:r>
              <a:rPr lang="en-US" sz="2800" dirty="0" smtClean="0"/>
              <a:t> o </a:t>
            </a:r>
            <a:r>
              <a:rPr lang="en-US" sz="2800" dirty="0" err="1" smtClean="0"/>
              <a:t>profissional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enfermagem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/>
              <a:t>fazer</a:t>
            </a:r>
            <a:r>
              <a:rPr lang="en-US" sz="2800" dirty="0"/>
              <a:t> </a:t>
            </a:r>
            <a:r>
              <a:rPr lang="en-US" sz="2800" dirty="0" err="1"/>
              <a:t>frente</a:t>
            </a:r>
            <a:r>
              <a:rPr lang="en-US" sz="2800" dirty="0"/>
              <a:t> a </a:t>
            </a:r>
            <a:r>
              <a:rPr lang="en-US" sz="2800" dirty="0" err="1"/>
              <a:t>estas</a:t>
            </a:r>
            <a:r>
              <a:rPr lang="en-US" sz="2800" dirty="0"/>
              <a:t> </a:t>
            </a:r>
            <a:r>
              <a:rPr lang="en-US" sz="2800" dirty="0" err="1"/>
              <a:t>transições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Risco</a:t>
            </a:r>
            <a:r>
              <a:rPr lang="en-US" sz="2800" dirty="0" smtClean="0"/>
              <a:t> e </a:t>
            </a:r>
            <a:r>
              <a:rPr lang="en-US" sz="2800" dirty="0" err="1" smtClean="0"/>
              <a:t>vulnerabilidade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27-DB9C-4C19-B7EE-9EFA9493FAA9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563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27-DB9C-4C19-B7EE-9EFA9493FAA9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563888" y="1412776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“</a:t>
            </a:r>
            <a:r>
              <a:rPr lang="pt-BR" sz="2400" dirty="0"/>
              <a:t>T</a:t>
            </a:r>
            <a:r>
              <a:rPr lang="pt-BR" sz="2400" dirty="0" smtClean="0"/>
              <a:t>ransição  epidemiológica</a:t>
            </a:r>
            <a:r>
              <a:rPr lang="pt-BR" sz="2400" dirty="0"/>
              <a:t>”, </a:t>
            </a:r>
            <a:r>
              <a:rPr lang="pt-BR" sz="2400" dirty="0" smtClean="0"/>
              <a:t>pode ser definida como a mudanças </a:t>
            </a:r>
            <a:r>
              <a:rPr lang="pt-BR" sz="2400" dirty="0"/>
              <a:t>no perfil das causas de </a:t>
            </a:r>
            <a:r>
              <a:rPr lang="pt-BR" sz="2400" dirty="0" smtClean="0"/>
              <a:t>morte. Na antiguidade, imperava </a:t>
            </a:r>
            <a:r>
              <a:rPr lang="pt-BR" sz="2400" dirty="0"/>
              <a:t>os óbitos causados pelas </a:t>
            </a:r>
            <a:r>
              <a:rPr lang="pt-BR" sz="2400" dirty="0" smtClean="0"/>
              <a:t>doenças infecciosas </a:t>
            </a:r>
            <a:r>
              <a:rPr lang="pt-BR" sz="2400" dirty="0"/>
              <a:t>e </a:t>
            </a:r>
            <a:r>
              <a:rPr lang="pt-BR" sz="2400" dirty="0" smtClean="0"/>
              <a:t>parasitárias e pelas guerra. </a:t>
            </a:r>
            <a:endParaRPr lang="pt-BR" sz="2400" dirty="0"/>
          </a:p>
        </p:txBody>
      </p:sp>
      <p:grpSp>
        <p:nvGrpSpPr>
          <p:cNvPr id="2" name="Grupo 6"/>
          <p:cNvGrpSpPr/>
          <p:nvPr/>
        </p:nvGrpSpPr>
        <p:grpSpPr>
          <a:xfrm>
            <a:off x="251520" y="260649"/>
            <a:ext cx="8496944" cy="720080"/>
            <a:chOff x="304800" y="1107071"/>
            <a:chExt cx="5293162" cy="1054737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304800" y="1107071"/>
              <a:ext cx="5293162" cy="1054737"/>
            </a:xfrm>
            <a:prstGeom prst="roundRect">
              <a:avLst/>
            </a:prstGeom>
            <a:solidFill>
              <a:srgbClr val="2EA26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356288" y="1158559"/>
              <a:ext cx="5190186" cy="951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Transição </a:t>
              </a:r>
              <a:r>
                <a:rPr lang="pt-BR" sz="2800" kern="1200" dirty="0" smtClean="0">
                  <a:solidFill>
                    <a:schemeClr val="bg1"/>
                  </a:solidFill>
                </a:rPr>
                <a:t>demográfica</a:t>
              </a:r>
              <a:r>
                <a:rPr lang="pt-BR" sz="2800" kern="1200" dirty="0" smtClean="0"/>
                <a:t>, </a:t>
              </a:r>
              <a:r>
                <a:rPr lang="pt-BR" sz="2800" kern="1200" dirty="0" smtClean="0">
                  <a:solidFill>
                    <a:srgbClr val="FFFF00"/>
                  </a:solidFill>
                </a:rPr>
                <a:t>epidemiológica</a:t>
              </a:r>
              <a:r>
                <a:rPr lang="pt-BR" sz="2800" kern="1200" dirty="0" smtClean="0"/>
                <a:t> e nutricional </a:t>
              </a:r>
              <a:endParaRPr lang="pt-BR" sz="2800" kern="1200" dirty="0"/>
            </a:p>
          </p:txBody>
        </p:sp>
      </p:grpSp>
      <p:pic>
        <p:nvPicPr>
          <p:cNvPr id="1026" name="Picture 2" descr="http://www.aascj.org.br/home/wp-content/uploads/2012/03/peste-negra-0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50031" cy="2257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TXtngxb5b6UORBrhhpD2-RgDrIwCs-r6WnSNRzcUTNXrCvqfn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89" y="3727508"/>
            <a:ext cx="3672408" cy="2746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61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Entende-se por transição epidemiológica as mudanças ocorridas no tempo nos padrões de morte, morbidade e invalidez que caracterizam uma população específica e que, em geral, ocorrem em conjunto com outras transformações demográficas, sociais e econômicas (</a:t>
            </a:r>
            <a:r>
              <a:rPr lang="pt-BR" dirty="0" err="1"/>
              <a:t>Omram</a:t>
            </a:r>
            <a:r>
              <a:rPr lang="pt-BR" dirty="0"/>
              <a:t>, 2001; </a:t>
            </a:r>
            <a:r>
              <a:rPr lang="pt-BR" dirty="0" err="1"/>
              <a:t>Santos-Preciado</a:t>
            </a:r>
            <a:r>
              <a:rPr lang="pt-BR" dirty="0"/>
              <a:t> </a:t>
            </a:r>
            <a:r>
              <a:rPr lang="pt-BR" i="1" dirty="0" err="1"/>
              <a:t>et</a:t>
            </a:r>
            <a:r>
              <a:rPr lang="pt-BR" i="1" dirty="0"/>
              <a:t> al., 2003).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 smtClean="0"/>
              <a:t>O processo </a:t>
            </a:r>
            <a:r>
              <a:rPr lang="pt-BR" dirty="0" smtClean="0"/>
              <a:t>engloba três mudanças básicas: substituição das doenças transmissíveis por doenças não-transmissíveis e causas externas; deslocamento da carga de </a:t>
            </a:r>
            <a:r>
              <a:rPr lang="pt-BR" dirty="0" err="1" smtClean="0"/>
              <a:t>morbi-mortalidade</a:t>
            </a:r>
            <a:r>
              <a:rPr lang="pt-BR" dirty="0" smtClean="0"/>
              <a:t> dos grupos mais jovens aos grupos mais idosos; e transformação de uma situação em que predomina a mortalidade para outra na qual a morbidade é dominante.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saude\Desktop\AAA imagens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0112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definição da transição epidemiológica deve, assim, ser considerada componente de um conceito mais amplo apresentado por </a:t>
            </a:r>
            <a:r>
              <a:rPr lang="pt-BR" dirty="0" err="1" smtClean="0"/>
              <a:t>Lerner</a:t>
            </a:r>
            <a:r>
              <a:rPr lang="pt-BR" smtClean="0"/>
              <a:t> (1973) como </a:t>
            </a:r>
            <a:r>
              <a:rPr lang="pt-BR" i="1" smtClean="0"/>
              <a:t>transição da saúde, que inclui elementos </a:t>
            </a:r>
            <a:r>
              <a:rPr lang="pt-BR" smtClean="0"/>
              <a:t>das concepções e comportamentos sociais, correspondentes aos aspectos básicos da saúde nas populações humanas.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0027-DB9C-4C19-B7EE-9EFA9493FAA9}" type="slidenum">
              <a:rPr lang="pt-BR" smtClean="0"/>
              <a:pPr/>
              <a:t>31</a:t>
            </a:fld>
            <a:endParaRPr lang="pt-BR"/>
          </a:p>
        </p:txBody>
      </p:sp>
      <p:grpSp>
        <p:nvGrpSpPr>
          <p:cNvPr id="2" name="Grupo 4"/>
          <p:cNvGrpSpPr/>
          <p:nvPr/>
        </p:nvGrpSpPr>
        <p:grpSpPr>
          <a:xfrm>
            <a:off x="251520" y="260649"/>
            <a:ext cx="8496944" cy="720080"/>
            <a:chOff x="304800" y="1107071"/>
            <a:chExt cx="5293162" cy="1054737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304800" y="1107071"/>
              <a:ext cx="5293162" cy="1054737"/>
            </a:xfrm>
            <a:prstGeom prst="roundRect">
              <a:avLst/>
            </a:prstGeom>
            <a:solidFill>
              <a:srgbClr val="2EA26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356288" y="1158559"/>
              <a:ext cx="5190186" cy="951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Transição </a:t>
              </a:r>
              <a:r>
                <a:rPr lang="pt-BR" sz="2800" kern="1200" dirty="0" smtClean="0">
                  <a:solidFill>
                    <a:schemeClr val="bg1"/>
                  </a:solidFill>
                </a:rPr>
                <a:t>demográfica</a:t>
              </a:r>
              <a:r>
                <a:rPr lang="pt-BR" sz="2800" kern="1200" dirty="0" smtClean="0"/>
                <a:t>, </a:t>
              </a:r>
              <a:r>
                <a:rPr lang="pt-BR" sz="2800" kern="1200" dirty="0" smtClean="0">
                  <a:solidFill>
                    <a:srgbClr val="FFFF00"/>
                  </a:solidFill>
                </a:rPr>
                <a:t>epidemiológica</a:t>
              </a:r>
              <a:r>
                <a:rPr lang="pt-BR" sz="2800" kern="1200" dirty="0" smtClean="0"/>
                <a:t>  </a:t>
              </a:r>
              <a:endParaRPr lang="pt-BR" sz="2800" kern="1200" dirty="0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627784" y="1556792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tendências atuais, caracterizadas pela diminuição da mortalidade infantil, deslocam o óbito para as idades mais avançadas, aumentando as causas de óbito relacionadas às doenças </a:t>
            </a:r>
            <a:r>
              <a:rPr lang="pt-BR" dirty="0" smtClean="0"/>
              <a:t>crônico-degenerativas </a:t>
            </a:r>
            <a:r>
              <a:rPr lang="pt-BR" dirty="0"/>
              <a:t>(</a:t>
            </a:r>
            <a:r>
              <a:rPr lang="pt-BR" dirty="0" smtClean="0"/>
              <a:t>aparelho circulatório </a:t>
            </a:r>
            <a:r>
              <a:rPr lang="pt-BR" dirty="0"/>
              <a:t>e neoplasias) [GOLDANI, 1999:28</a:t>
            </a:r>
            <a:r>
              <a:rPr lang="pt-BR" dirty="0" smtClean="0"/>
              <a:t>].</a:t>
            </a:r>
            <a:endParaRPr lang="pt-BR" dirty="0"/>
          </a:p>
        </p:txBody>
      </p:sp>
      <p:sp>
        <p:nvSpPr>
          <p:cNvPr id="9" name="AutoShape 2" descr="data:image/jpeg;base64,/9j/4AAQSkZJRgABAQAAAQABAAD/2wCEAAkGBhQSEBQUEhQVFBUUFxcXFRgUGBQYFBcYFBgXFRcUFxUXHCYeFx0jGhcUHy8gJCcpLCwsFx4xNTAqNSYrLCkBCQoKDgwOGg8PGikkHCQsLiwsLCwsLCkpKSwsLCwsLCwsLCksLCwsLCkpLCksLCwsLCwsLCwsLCwpLCwsKSwsLP/AABEIANgA6gMBIgACEQEDEQH/xAAcAAABBQEBAQAAAAAAAAAAAAAFAAMEBgcCAQj/xABCEAABAwIEAwUFBQcCBQUAAAABAAIDBBEFEiExBhNBIlFhcYEHMpGhsRRCUsHwI2JygpLR4TOiJENTs/E0Y3PC4v/EABoBAAIDAQEAAAAAAAAAAAAAAAIEAQMFAAb/xAAvEQACAgEEAQIFAwMFAAAAAAAAAQIRAwQSITFBE4EiMlFhcQXB0aGx4RQVI2KR/9oADAMBAAIRAxEAPwAI2n1T7af9f+FIjiTzY1gORsEYU66EClthXvJQbjiEYl1ylN5Vui85SjeTRD5XgueQiHJXohH6/ugeSi/Fgnl+VAswLnkotym66JiRtu5R6gy/07KlfBCbEugxPGdvVPxwgi4sfL6Kd4nPFKHzIhGJcchEuQkKdTvKqBhgSECJOpVwadTvIBwgXJh8ESdAmzCiUyKB5iXJg8EQ5aXIUqZ1Awwpr7PuiroE0YAESmRQLdCmzEiroVHkhVimDQMfGmXtRGSJR3xqxSIogOjTRj7yp72KO8K1SBIoC5zp8xrlHYJoLYdk6yLVSGQp+OmWQ5DZGZEu+SpkdOQnGUuuyqcjiAYF19mRL7Imq2PKweJt+aFzLcUN81H6g90d9l02BPwxXRGGhQwTkzeeSOKO1Eej4cfKNFziPCkjGnS6M0VeYneCm1vFLMtrX0TSWJR+Lsz5arVepUVcTMK2jLTsVFinLDcGx/W6tGLztkOjbKu1VJZBGSfDHJ4nKO6gtQVjJdDo7u6Hy/spwpCOiqbGkbXvf5q0YZiw5RM27RuB7w7rd6ryRceUZmXTNcxQ4afTuUV7h01+iaOImXtWsOg39fEp0UzrXsbKv4l2O6fQQ2qWR9+BsuHd81yACodfPZDo8TN9SrYwk1aCy4dOntqg6YVyYkqGoDuv/lS3QKNzTpmVnwvFKvHgguiXDo1NLE2WIlIoIDokw6nRMxpp0SNSIBckKiyQ7ow+FRnxK6MwaBMkPgo0kaLywKFJFqmIyBaBz0zbx+QUuVqj8rw+qu3AM1eKn0UqOBPwwqZFSrClMYshNplJigU1tKpEdMqnMFyB4plAx6CzGnpm/JWTkKDj9Hmp3d7bO+G/yJURlyX6bKo5Y/krNJuj9LayrUUiLUtbomsLpmrqsbfKO8RCr85N0arZ7hA5naqclNl+ki0uRl4XDo7rpzlzmQGklwNfZAu3XDeyA49xJAPhexSJXD49CL2vpfz0v5qbIeNU6IeCPdmffLka4tAGpuDcm/gLDxurjVVrTTgCwKouB1JYXwk5xGey5ovo4m4OXTf8+5HOaUWZyUmJY8KyQi75TBGMAoA51irDi6rch3TeDmJm63jIH8GqO9WylGdl+7Qqi4Q/UK94GL5x5H6hK6hbXZM/+TTW+0cyQKO6JF5IFGfGllIywcYk2Y1McxNFitUjiFIxMPhU+RqYcxWpkA6WNQpY0VlYoc8avjIgDzxqPk/V0SmjUIs8PkmVIBo2uCFEIYNF5TwqZHEvPyZ0pHAhTrYk4GLsBCUuQ1yl7JACCCNCLHyO6dsvVIO4y/EacxSvYfum3mOh+FimmVStPG+F3DZmjbsv8vun4m3qFSjomou+T2ekyR1GFS8+fyTZKu6iPkTbiuSUb5HY41E7XgXhK5uoosodXJK5J71HqpH+7GNT94+4N/UnwU7bBl8KsiTuME2e12y2bZoGbMNrAbjv80UjfcdR4G1x8CQgkTpGTAyMc64y5hlIBvpl2ygjfbVTI6p51aY8v8xI7wdQAQVdON11+RTFOm++3wc4sdFWpHalG8Uqb7/kq+9+qZw9GTrncwrhjtRbdaHwm3NnPg36lZxhHvLU+C6f9k9/e4D+kf8A6SWtdAOW3TS+9E6eCygzQo7LGh88CzYyM2wPLGozmIpLCokkaYjIkhPCjvCmSsUdzVfFkEOVQpWohKFCm6q+LOBk4UUxDx+anTKNlTMWQbzAxSmhRYXqSwrDsWkd2Xq8C9ViKxJJJIjhueEOaWuFw4EEeBWbYzhZglcw7btPe07H8vNaahmPYOKiO2z26sPj3HwKmLpmhoNX/p8nPyvv+TMyAvNF1WN5eYPu0tvmv0t3oPFxHE82vl8/15puMJSVpHrHnxxaUn2E3WXn66Lhs4OoNx3hel6BoaR0vCuC5IvXUTR7IDY5bA+IuPgEJgm5QbE9oBcTlc2xa4kk7bt3RGWcBBsTdqHi92kG3h1sNr2ursSvh9CGqlt+KPf7DeIOuhbW3P8AgKRVT3sRsdR9Qo8Q1TcFSMLNLdIN4NDqP7BbRw7QculjHUtzHzf2vzAWN07HticY2lzgCQACToL3sN7fkr77PuPJquTkzQ6tYTzGBwaLWsHNOgv0semyzdVjlOLmul2U6uW2EYe5cnwBRJaZEntTEjVkCMZAaalHX6KHJTI5LGoE8SujIuTAk1KokkQRieND52JqMiQZNEFCmiCIzDRQp0zFnAqdg9VFLPAfBTJxdRL+KZiSbbTyKYwoZTSIhC9Y1C00SAvVyCvUaKT1JJJGcJIpmsrGRMdJI4NY0Xc52gAVJf7UWvcRT088rQffbG5w87AiysjilP5UckWrEsLiLuc5t3Rhx6doBp0IO9uiwfFo4ZpXujjEYLiQIhYNF9P2ZNjp3Fq17CuN4qhrmPsNC1xbcFuYW7bHDMzz1Cq+K8IRSPdyrQyDRrm6sdbTtN8e8fNaeljKEKfDsbwyV1k5X9vwZ4yKeK7ojzGDfJrYfvMIzN87W8VOw/iS9s7TqbAi1r+IRHEMLqqY5pIi5o/5kN3AeNxq31sjGGTR1tHPzGR8yFreW8Rt5xc4/s7vAuW9lzTfo4dyYaWTicfdGhHUS07TxTtfQg84WTMtSh5rrgHv/NR5axIrEbs9WqJc9V8kOqKzdRqirveygvluU1DGZGfVX0OMfcep+p0U7D4cxQ+LVWPDIMrblTldIXwR3yLTwfjdPSz3ncWktsw2JaL7k21G1tu9HaasibjLDTva6OpiJfkcCzMM1iLbElgv5+JWTTSmSQu1sdvIbIlgVc6Cqhka0vLHA5WjtO3u0Wudrpd6P4W75afAlqZ+pkckfQJCaexCsB4xp6sARvs/qx+j7je3R3ojLgsCeNxdSQsmQpGKJLGib2KLLGgXBbGQHmjQ+diNTxIbUMTMGXJgSdiGVHii9WxCKtp7k5AkGzDdRbfr9FPytKj2Pd805Hk412ldsiUL0EpXIpTuWVNFUkEmJwKPG5PhAmLtHSSS4mkytLjsASfTVWxV8IEpPGNeySqipnRidznNEUJJEeY7zTW3DRezfBx1uLdcC4v9pbLHlFO+EjK2K7W5TcXyG4uHNcDp1CF+zKnNVV1VfJc9oxxE9L6ut3WbkH8xUSnqvsWPSAmzJZLHoMtTle0+khHzWo0qeKPaV+/kL7Er2qCaKOGZjAJY3nNMwWJZlPZcO6+4Nxp5gM4Xi2doD28t4y52fgL25mOb3xvBuPwnREPaXxR9lqKVpGeJ7JRPH+Jjixt/4hZxHqOpUfjHDOXFHUxdrksAfYW5tK63TvbofDVX6fnGuA4sO0NRca77FRqmgZDIJIYm53iW4aNHkRPAu0bntlCsFxC+l75ba/iY7Vrvh9PFE8WqiGgjdrJSD5taPz+auj3wG+jFa2V0b3McCCxxbrvoSFFfWnvVjfxfHPeOtiDwLhsjbh7e6zve9O0PBC+KeGTS8p4dninbmjcRrYa2NtDoQb/JXenT5Rb68gW+oXPN10UYldNfbdFtA32F8OZdwRHHsQyMEbd3b/w/5/JA6Krym52Cj1NWXuLjufH5KpYrnb6Qw8+3E4rthCkxGx128LFXPgUh+I0uUgjO46eEch9Fm/MRDDcUfC9skTix7dWuabEdPoSFdlxKcWlw2Is+geMOEoZ4pJQwNnY0vbI3suJYM1nW97a2uoRPhiuM1HDI7VxbZx7y0lpPqRf1WW4X7ZZOW6OqYJczXND2Wa/UWu5p7J36WV19mGMxPoY4myNMjM2Zl+2LuJvlOtvJeez6XLjxVNXT48gWW8hMyRqQuHhZVBJg6aJDamFGZmoZUxo4MviwDVMQSrG6sNYy10Dqhun8fJYA6hqg5vH6f3RCqdqhxH61T0STUaYopTPQqA7IlTlZswWE4XKU0qHEVKYVR5FpDqC8Z1ZjoKl4NiIn28yLfmjKr3tBYThtQAL3br5bn6JvSrdligF2Zx7NuO/shEFQMsEhzNda2Qk5c/iwkWJ6EE7XUr2v0+WrglB0miLcw/FG64II8HtUvDeDW1+BU5ZZtRGJeU7a/wC1kJjce4/I69989xPGpjTNppmm9NIcma+eLQtfCf3b5SO7Lba1tXHGM82+PabTX7koKe0DiAVj6R97u+zsDx3SF7w8H1bfyIWtYrw2GUL2MMj+VmfGHPIe1pFnxCQaltrmzr9xuF89CoaZGk6Aube/QXFytLn9o01ZitO2lDjC2UBsY05rTdsj393YL7A7DXvVsscoOKj8quznwCeFsUbkJbmLYXFltM5ieSWX6XB+itGI4mx1NIQ4ZmRTAjZzTeLQtOoO67x7g6KkEToW2Ej5YZT1JkLpIj5AtyjwcEJxqV9JT07gTPDVAwvbKRnjdo1zWTWuATm0de1l0csXL3Zb2jK3vP6srpidTzsBpr+9BMWA/uvMlh8vohlbwy1z3Np3/tG3DoJsrZgR0afck9LHwRGogczBSx7S1wnYSHCxHamGy0d6lQNFFLdbarxz/BSMuveuTBfojeP6HDQC6Kc+zHouxTb3Pmh9NkDIItqvWg7C6eY0a3Gnj/ZGcC4Vqaz/ANPC5wBsXaNYOti51hfZRJRgrk6OoERRH72g80WwWu5VRC9rS7JIx1hucrwbC+19vVH8d9m0tJTslqJGXc8NyMubXa51y82GmXYDruneDaRlRXQ07HAwwy8zMG5ebysz87tc2uUAAnQeZS+TU43jbhyuSGjdht3frZIrpeELxzQJHlahtU3RF3tUCpZooXDLYMrla1Aa4bqy18aruIJ7EMACrKgEfqynVYUAp+PRLNThj1RGnamoo1NijWbJlcmPxBSWBNRtT7QqReTOgFB4hhzUdS3vhk+TSVPCZrG3jePxNcP6hZN6aShli39QCp+yWcOwxg/BJK3/AHl3/wBlXPbJwpGWtq2EMlLmskb1kB91wH4ha1+o8tQHBWF4hLz6WmqRTshfeUEkOu67LjK2/wDy+8dO9HMT9lTIoJqiorJZZI43vBsAMzWki+YucRe2lwnqjizuTl56X3CrkyipjHoDa17kb2B9QVrPsLwyLlzzkXlzBgJ+6wtDrAdLm9/4QsikeQ0g9TfXpv8AmVZ+EMdraZjpoGudGCGyZQCBYXGdo6W2JHfYp/VQc8binRLNr4z1pKgtHahbHOPOJwk09IiEJbgcdXRzwSNzCOUyMsbHtNDxY+N3jW41USj45imgEk9oxUxPi8MzHSNIPXUFSeDMYYyCNz3AcyCnOu5c1padNys2anFN1ymn7+SUqVEXEOB6aSoifLGHOc2XO5t2tf8As3ujkIadxkPwah3EOBCGjfH2pw0wttK4hxBLnaPGoIubeSulNI3kuOZ7uy9rc2YWaM2UBpAtpbVVTivF2tqYqbRxnfEXC3usa61jrY5ruFu4JzBm3pxrrg62nyZNU4fHZz4Hu7Oj43jtN6e8Oy7XqLeSZpcKdLHnDmhuu5Nxa99LKz4lgrYZJcgDeZI4gAWa0NlIa0DoBZVeWoMLJoSCA7Vnk6wI+H0T6yyaqLCIDJTYnu0t11vr+u9E8EjY2og+0tzQyEE6kXaSWZrg30cNR4J52FtFESWjOBnv1FyNP6eijSSOdSsDmnKxzsjx0zHtMcR0J1F0LyOSpP7EF1xrhqm51U0R5Gw0vMZkJFni+p11v4o97Iqssp5b/wDUb/22qmQY06SiqpX+86GGC/4jcgnTvGqmYJjToaJ0cV+bLIQMvvAWawZf3iQQPU9Nc7JjnPG4P6o4sHtG4wZUSNpIrERuLpHfvgFuUeQcb+OnRVzEuJYqCtvhuRwijEQe8Ehz+0JJdCMxNzrt3aWTuMYKyio2C4MzpA6U3BI7D7NH7ov6m57lQHuub95VunwwcEl1z7/cE2L2ee0mqqq1kE5Y5rw/UMDXAtYXC1tOnd1Wrr5v9muJCLE4HvOl3N9XscwelyF9BDEQsnX4ljyLaqVEbSY5Q6gKSJLhRZ9lneQogXECqziBVlxAbqsYj1TmEZQArHIYb9/yU+rKGkLSj0SzdGRKQxi6bCnWxrIFnITGJwBIBerkipsS8eNF0m5tkXRxmT5fsOO32jrYvTP/AH5jCP5157TOIbUbmA/6rms9L5j8m/NS/afhhlpBMz/Uo3iQEb8txGb4ODHeV1nHGGJ/ajTtj1ztDrdznm1j5ZSFtLGss4Zftz7FiKtUNsGk7Ovb0NlZuBMYfS1RY64bKMpH727D+X8yY4uwYQshLL5Rdp87DUeepsu8cpWOp6epif22sjZM06PBAGSS3UG1r+SdlWSNeGTVF/4iw2GphYHjKGiR4ydmzr+9trfVReGK0tpqb/4AP97lBqMWz4eZR/0XE+BdmafmCn8HpnubBFGCXcqJoA7yLny66pPY9m1h/cOYnxI2KI3cMztGgncnT817xFhbft7Jjq7NCxl/ujnXJHib2v3X71SqzCAa5znyc1sRsLe4XNvo3va09epV94il/wCLib/7kP8A30cMaxKl9VYDfJUcTvJKQ0XyOc426NEpLneQGqpvE72FwFu0NSegv08ehWjYTlbXRl3uyySwP8W1BewX/n5azfi3D3RVL2uGo/Lsn5hX40r/APTrIk2MyyAtJDQRY2HQ9E3TzFnuucPDW2veNj63UB2y8bKQmEkiAmx5c63Q2u1ug0vYW23+qtfDFZHC53M7M7GkRNeCAHEG/wDMToPDbdVvhizpSTqWi4HTuv6aK1ytZIRnaCRseo8iCClszXyslAnG6ICm57iS6SSwJJ7TQDdx8S4FVfNb/KufFs96VoaLBrm7aWFiBp8FRnO1R4XcbZzLJwZh3OqcoNsrC/0BAI+BPrZbbgmIc+BjnaOtZ/g9pLX/AO4H5LH/AGYD/iJTt+xLb9xc5v8AZXjhirMdY5hNhM0PsdswFn27iHNH9ZSGth6l/wDXn+SUaNQtIXdQE5SkFuiU4Xnn2RfJXsQG6rFeNVbq9oVXxJicwjCKvWsQ0otWtKGFnktKPRLPoINXQSXqyqEDxepLxScepuUaJxeFcziv1Dg1/bGaNwLJGnYscLOHwWOV3D4oMT5ch/Z6ugebWIf7hJ6aXHmt3rKMOCp3FfCjKqIRyaFv+lJa5ZfcHvb4dFo6TUqMfTl0y7vlFB4whzUh/cc0+P4T5bo5gWAQVuG07ZR2hHla9uj22JGh6jTY3CCVnCuIRwyQuhNRGRZskTmut3Ai97bbi4RCgndhtAwVh5TzmyRAgzOu4m+UHsjXqnJ424pRfN+AgDilS5rxh8erCIYy4ixNjcuHcCNfUq5NxMQ05MTTzakvHMsbRwMPLDWu2DnEHbUA+SqmDiStqucQGlzeXC0bMjF2ukJtrYXAPVzij2L8MyNAFNM6NtwSxxLm6feHj4bHwRyyxjKnwzmrQ3LS/Z4IZS1r3TOdljeNOUzTOXA3BLtB8UqjiX7RXUr+w0yVEcbobuMrMr2u5hPulpJPoAbp3EA+V+eTsta1kcbdw2OMWG2mZxuTbyUIYoynqBI5t3BtO0NABeDE975Ln7gsW6ncHwRwcW6XQNfUlZHPEmS2ZvMe25HvROdKwNvuczGiw7ymPa9h8b44aph1myutcaslBdcfwuBH84TlNUWLZGm/azg9D2s3w6JjHmc7BoR96mdLER3BrszB/Qy/qF2KaV/k59oy551Tbk7JumnJognYDNlnZ3Hs/wBWg+dlcnusCeg3VFoIyZYwL6vaPUuAWs1WFtyOv3H6JPUSUZKwkZ5imImTOwjbUanob6DZBmC+wU+uIbI934rEfzAFGOGYoxI7si+Vr2E7jdrt9tUw2oR4IDHBWFmFjnu0dJbTqGi9r+Jufkj1VJy3wzj7j7OP7stmm/r2vRPYc3MNkSmwtr4XMdoCCDp0cCO/xv6LLlkTn8XngJIseGY6NAjrnXFwsnwyvytYTfMNHXN+205Xf7gfktHwev5sQKy9Rg2O0QxuvboqxiLN1aqxuirmIt3uuxF0Sp10e6Hlh/QRitj3/W6FkLTh0Gb0kkkswzxJJJKDhLxerxccIpqSnDtwnUkJKKvj/BDKgEtc+J/44nOY7+bKRmHmqUPYy7mZpJRJ1JfzHE+YuL+pK11KyYhqcsFUWHvKRh3CgpxZguTbM42ubaAaaADoBoF1UYc49Fc8gXJgHcFW80m7YXqGd1eHOABt99vzcLX9bLOKHFpHyzMDyLEhm2W93bjqSQSb76re8apAIJSBq1jnDzaMw+YXzpjUn2eoqQNHOneR4NvnBt4teQtjQT9SDsndZeOGqDNStuMpaXMIvsWmxHxv8lIw4Ny1sO/+lO0WJ2PKl+Aa2/mUEwHGyJJW30kYyUeDvcf8TYohS4jaqicfdfnhd/DM3T4Pa1FTWRp9Ml9FIx3hZ7HkxNLmE37Orm/ukfmEEjw6RxyiN5P8J+a1eWnPw3Q5rHZuqsjqHRDQ37O/Z+/miecAZNWM3Obo51tBbu77d2txxjDyNApPD1S2Jt5HNYO9xAHzTmI49TO92eL+oD6rNyZMk8l1wTwjBcTc7NkLQHR3Ye92TTXxABRDh52aWIAa5Hj00d+Sn8eYc1lQZonMcyU3ORzTlf1vY6A2uD5oPhmIyRPEkTQSxrtxcAOuC4j1WynvhaBNm4UgDGlz7WHU9PNDMf45p2FzQ8O78l3fMafNZ5lrqwtBMj2v2tcRgbXIHZHqjGHezKZ1uc8NHcztO+J0HzWe8GOMt2SXsTyO4dxZTc15fzAxzg4WaDYkDNcX7xf1Ws4E0MOUbEAjpofoq9wxwLFT2LYwXfjfZz/Qn3fQBXCHD7HN1SOrzQm/hJ67FVBV/EBv/hWCp2QHEDulcZZErNcxC+Wi9cg7jruFqY2WG6JJJLNM8SSSS448SXqSg48SSSQnCSSSUEiXi9SUHDVTFmY5p2cCPiLL5i4pE0k7+a7M+MujbcDM4R6gEgC5yu0PW1l9QkLGfarwTIJzURe5I5pOtsjxcXvtYj6LT/TsqjNxfkKJScAeTLGLW/ZuHpoVbThb3ROyjtNGZv8AEztt+bQlwJw/zquRwF2QRBhcBoXvtf5Bx9QtPo8ADeiv1WpWOdItVGF43xDPKQHSBjmtseWSA43JL3A21Om2lgEPp6mYFwifJISGkhoLjobk2F9NPmvpSPCYx9xv9Lf7J+Oja33QB32AH0Vf+5JdQ/r/AIAtHz/TcN4jUuLmQSBpJs6T9m219PfIJ9ArJh3samfrUVDWj8MQLj/U6wHwK2EQhdhiXn+oZZfLSIbKDReySii1MbpT3yuJ/wBrbN+SnwcGQRgiOGNoO9mt187q35UrJV6jI+2zt5X4sCA6WHd0UyLCgEUslZVSm2TvZFjpwEpTonnJiRV3ZyIFUgVaUcqAglc1X4y+PRXa0IWWHu/XwRqui+KEOh1/wFoQfBajbEkkkkuTOEkvElNHHq8SSQs49XiSSGzhJJJLlySJJJJRRwlxJEHAhwBB0IIBB8wd0klHRw1S0EcbcsbGMbe9mNa0XPWwFk/ZJJR5OFZKySS5I4S9SSU1Rx4kkkhZx4kUklU2ScOCjypJIkEiFUIRWxr1JXwQxECVcO6HGD9XSSTkQ0z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6" name="Picture 4" descr="http://t2.gstatic.com/images?q=tbn:ANd9GcQCnIyih_Rht7vhuG_oTcV-ARdKL5dlXd_pDNeUkyWbFjeqpQB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0" y="1551717"/>
            <a:ext cx="2112468" cy="1949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igafcc.com.br/wp-content/uploads/2012/11/crianca-com-cancer-c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66" y="1551717"/>
            <a:ext cx="1584150" cy="2371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07504" y="4365104"/>
            <a:ext cx="6669518" cy="184665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Doenças infecciosa ainda importantes no século 21</a:t>
            </a:r>
          </a:p>
          <a:p>
            <a:r>
              <a:rPr lang="pt-BR" dirty="0" smtClean="0"/>
              <a:t>Malária - 800.000 mortes anuais no mundo</a:t>
            </a:r>
          </a:p>
          <a:p>
            <a:r>
              <a:rPr lang="pt-BR" dirty="0" smtClean="0"/>
              <a:t>Febre amarela – surto Brasil 2007-2009</a:t>
            </a:r>
          </a:p>
          <a:p>
            <a:r>
              <a:rPr lang="pt-BR" dirty="0" smtClean="0"/>
              <a:t>Tuberculose – 1,3 milhões de mortes anuais no mundo</a:t>
            </a:r>
          </a:p>
          <a:p>
            <a:r>
              <a:rPr lang="pt-BR" dirty="0" smtClean="0"/>
              <a:t>Infecção puerperal- 3 causa de óbito materno no país</a:t>
            </a:r>
          </a:p>
          <a:p>
            <a:r>
              <a:rPr lang="pt-BR" dirty="0" smtClean="0"/>
              <a:t>HIV/AIDS- epidemia a partir dos anos 1980</a:t>
            </a:r>
            <a:endParaRPr lang="pt-BR" dirty="0"/>
          </a:p>
        </p:txBody>
      </p:sp>
      <p:pic>
        <p:nvPicPr>
          <p:cNvPr id="3080" name="Picture 8" descr="http://www.antidrogas.com.br/img_sosvida/esquema_vi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70" y="4396471"/>
            <a:ext cx="2085975" cy="2076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42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14213" y="4997002"/>
            <a:ext cx="6399961" cy="17257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8000" b="1" i="1" dirty="0"/>
              <a:t>ENVELHE</a:t>
            </a:r>
            <a:r>
              <a:rPr lang="pt-BR" sz="8000" b="1" i="1" dirty="0">
                <a:solidFill>
                  <a:srgbClr val="FF0000"/>
                </a:solidFill>
              </a:rPr>
              <a:t>SER</a:t>
            </a:r>
            <a:endParaRPr lang="pt-BR" sz="8000" i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1026" name="Picture 2" descr="Resultado de imagem para envelhe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1" y="2357430"/>
            <a:ext cx="6399962" cy="2407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43042" y="64291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Legislação </a:t>
            </a:r>
            <a:r>
              <a:rPr lang="pt-BR" sz="3200" dirty="0" err="1" smtClean="0"/>
              <a:t>Protetiva</a:t>
            </a:r>
            <a:r>
              <a:rPr lang="pt-BR" sz="3200" dirty="0" smtClean="0"/>
              <a:t> </a:t>
            </a:r>
            <a:br>
              <a:rPr lang="pt-BR" sz="3200" dirty="0" smtClean="0"/>
            </a:br>
            <a:r>
              <a:rPr lang="pt-BR" sz="3200" dirty="0" smtClean="0"/>
              <a:t>e Direitos do Idoso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20439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6B20E5-39C2-45AE-AE0D-DCCA6D8E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5657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LONGEVIDADE E AUMENTO DA </a:t>
            </a:r>
            <a:br>
              <a:rPr lang="pt-BR" dirty="0"/>
            </a:br>
            <a:r>
              <a:rPr lang="pt-BR" dirty="0"/>
              <a:t>POPULAÇÃO IDOSA</a:t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C53E0EC-3246-4F12-BF38-8FE3EC832B8A}"/>
              </a:ext>
            </a:extLst>
          </p:cNvPr>
          <p:cNvSpPr txBox="1"/>
          <p:nvPr/>
        </p:nvSpPr>
        <p:spPr>
          <a:xfrm>
            <a:off x="598082" y="3242930"/>
            <a:ext cx="7384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3200" dirty="0"/>
              <a:t>A Revolução da  Longevidade é um </a:t>
            </a:r>
          </a:p>
          <a:p>
            <a:pPr lvl="1" algn="ctr"/>
            <a:r>
              <a:rPr lang="pt-BR" sz="3200" dirty="0"/>
              <a:t>fenômeno global</a:t>
            </a:r>
          </a:p>
          <a:p>
            <a:pPr lvl="1" algn="ctr"/>
            <a:endParaRPr lang="pt-BR" sz="3200" dirty="0"/>
          </a:p>
          <a:p>
            <a:pPr lvl="1" algn="ctr"/>
            <a:r>
              <a:rPr lang="pt-BR" sz="3200" dirty="0"/>
              <a:t>Longevidade – mais anos de vida</a:t>
            </a:r>
          </a:p>
          <a:p>
            <a:pPr lvl="1" algn="ctr"/>
            <a:r>
              <a:rPr lang="pt-BR" sz="3200" dirty="0"/>
              <a:t>Aumento da população idosa – maior % </a:t>
            </a:r>
            <a:r>
              <a:rPr lang="pt-BR" sz="3200" dirty="0" smtClean="0"/>
              <a:t>idosos </a:t>
            </a:r>
            <a:r>
              <a:rPr lang="pt-BR" sz="3200" dirty="0"/>
              <a:t>no conjunto da população</a:t>
            </a:r>
          </a:p>
        </p:txBody>
      </p:sp>
    </p:spTree>
    <p:extLst>
      <p:ext uri="{BB962C8B-B14F-4D97-AF65-F5344CB8AC3E}">
        <p14:creationId xmlns="" xmlns:p14="http://schemas.microsoft.com/office/powerpoint/2010/main" val="8245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A88B406-004B-49C9-8504-6BF33F981A20}"/>
              </a:ext>
            </a:extLst>
          </p:cNvPr>
          <p:cNvSpPr/>
          <p:nvPr/>
        </p:nvSpPr>
        <p:spPr>
          <a:xfrm>
            <a:off x="909686" y="541741"/>
            <a:ext cx="6447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dirty="0"/>
              <a:t>Envelhecimento da população – longevidade –é um fenômeno global.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7DC9455-A284-4FE9-ACEF-BFD0E2583C11}"/>
              </a:ext>
            </a:extLst>
          </p:cNvPr>
          <p:cNvSpPr txBox="1"/>
          <p:nvPr/>
        </p:nvSpPr>
        <p:spPr>
          <a:xfrm>
            <a:off x="791851" y="1904214"/>
            <a:ext cx="7508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3200" dirty="0"/>
              <a:t>É um triunfo do desenvolvimento – uma das maiores conquistas da humanidade.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9D25E21-70C8-4FF4-B18F-6906734792FF}"/>
              </a:ext>
            </a:extLst>
          </p:cNvPr>
          <p:cNvSpPr txBox="1"/>
          <p:nvPr/>
        </p:nvSpPr>
        <p:spPr>
          <a:xfrm>
            <a:off x="707010" y="3139126"/>
            <a:ext cx="78548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dirty="0"/>
              <a:t>Melhoria na nutrição</a:t>
            </a:r>
          </a:p>
          <a:p>
            <a:pPr lvl="0"/>
            <a:r>
              <a:rPr lang="pt-BR" sz="3200" dirty="0"/>
              <a:t>Melhoria das condições sanitárias</a:t>
            </a:r>
          </a:p>
          <a:p>
            <a:pPr lvl="0"/>
            <a:r>
              <a:rPr lang="pt-BR" sz="3200" dirty="0"/>
              <a:t>Avanços da medicina</a:t>
            </a:r>
          </a:p>
          <a:p>
            <a:pPr lvl="0"/>
            <a:r>
              <a:rPr lang="pt-BR" sz="3200" dirty="0"/>
              <a:t>Maior alcance dos cuidados com a saúde</a:t>
            </a:r>
          </a:p>
          <a:p>
            <a:pPr lvl="0"/>
            <a:r>
              <a:rPr lang="pt-BR" sz="3200" dirty="0"/>
              <a:t>Mais educação – mais esclarecimentos</a:t>
            </a:r>
          </a:p>
        </p:txBody>
      </p:sp>
    </p:spTree>
    <p:extLst>
      <p:ext uri="{BB962C8B-B14F-4D97-AF65-F5344CB8AC3E}">
        <p14:creationId xmlns="" xmlns:p14="http://schemas.microsoft.com/office/powerpoint/2010/main" val="34986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Paramos aqui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16E275-9C38-46C7-A54A-A4D3945F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CONQUISTAS E DESAFIOS DA</a:t>
            </a:r>
            <a:br>
              <a:rPr lang="pt-BR" dirty="0"/>
            </a:br>
            <a:r>
              <a:rPr lang="pt-BR" dirty="0"/>
              <a:t>LONGEVIDADE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117D06D5-5707-48AF-B482-FF47F2ED2428}"/>
              </a:ext>
            </a:extLst>
          </p:cNvPr>
          <p:cNvSpPr txBox="1"/>
          <p:nvPr/>
        </p:nvSpPr>
        <p:spPr>
          <a:xfrm>
            <a:off x="285720" y="1857364"/>
            <a:ext cx="8498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 longevidade é um ganho, mas é também um DESAFIO!</a:t>
            </a:r>
          </a:p>
          <a:p>
            <a:pPr algn="ctr"/>
            <a:endParaRPr lang="pt-BR" sz="3200" dirty="0"/>
          </a:p>
          <a:p>
            <a:pPr algn="ctr"/>
            <a:r>
              <a:rPr lang="pt-BR" sz="3200" dirty="0"/>
              <a:t>O que precisa mudar no comportamento </a:t>
            </a:r>
            <a:r>
              <a:rPr lang="pt-BR" sz="3200" u="sng" dirty="0"/>
              <a:t>dos indivíduos</a:t>
            </a:r>
            <a:r>
              <a:rPr lang="pt-BR" sz="3200" dirty="0"/>
              <a:t>, </a:t>
            </a:r>
            <a:r>
              <a:rPr lang="pt-BR" sz="3200" u="sng" dirty="0"/>
              <a:t>das famílias</a:t>
            </a:r>
            <a:r>
              <a:rPr lang="pt-BR" sz="3200" dirty="0"/>
              <a:t>, </a:t>
            </a:r>
            <a:r>
              <a:rPr lang="pt-BR" sz="3200" u="sng" dirty="0"/>
              <a:t>dos governos </a:t>
            </a:r>
            <a:r>
              <a:rPr lang="pt-BR" sz="3200" dirty="0"/>
              <a:t>e </a:t>
            </a:r>
            <a:r>
              <a:rPr lang="pt-BR" sz="3200" u="sng" dirty="0"/>
              <a:t>da sociedade em geral</a:t>
            </a:r>
            <a:r>
              <a:rPr lang="pt-BR" sz="3200" dirty="0"/>
              <a:t> para podermos viver bem num mundo onde a população idosa  atinge altas proporções?</a:t>
            </a:r>
          </a:p>
          <a:p>
            <a:pPr algn="ctr"/>
            <a:r>
              <a:rPr lang="pt-BR" sz="3200" dirty="0"/>
              <a:t> (+ 30% da população, em 2060)</a:t>
            </a:r>
          </a:p>
        </p:txBody>
      </p:sp>
    </p:spTree>
    <p:extLst>
      <p:ext uri="{BB962C8B-B14F-4D97-AF65-F5344CB8AC3E}">
        <p14:creationId xmlns="" xmlns:p14="http://schemas.microsoft.com/office/powerpoint/2010/main" val="7771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F6C06959-2409-4232-AC56-5534F9A3CA32}"/>
              </a:ext>
            </a:extLst>
          </p:cNvPr>
          <p:cNvSpPr txBox="1"/>
          <p:nvPr/>
        </p:nvSpPr>
        <p:spPr>
          <a:xfrm>
            <a:off x="357158" y="363915"/>
            <a:ext cx="721150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/>
              <a:t>De que adianta prolongar a vida se for para vivê-la  mal?  </a:t>
            </a:r>
          </a:p>
          <a:p>
            <a:pPr algn="just"/>
            <a:endParaRPr lang="pt-BR" sz="32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/>
              <a:t>Interessa a longevidade se for para vivermos mais algumas dezenas de  anos como “velhos” e com “péssima qualidade de vida”?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32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/>
              <a:t>Como podemos aproveitar melhor a longevidade?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32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/>
              <a:t>Quando  começar a pensar no nosso próprio processo de envelhecimento?</a:t>
            </a:r>
          </a:p>
        </p:txBody>
      </p:sp>
    </p:spTree>
    <p:extLst>
      <p:ext uri="{BB962C8B-B14F-4D97-AF65-F5344CB8AC3E}">
        <p14:creationId xmlns="" xmlns:p14="http://schemas.microsoft.com/office/powerpoint/2010/main" val="24929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Legislação Protetiva – Agenda Internacional 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86145" y="2412684"/>
            <a:ext cx="7622177" cy="34394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975646DD-277B-4F10-B585-C42E576ED948}"/>
              </a:ext>
            </a:extLst>
          </p:cNvPr>
          <p:cNvSpPr/>
          <p:nvPr/>
        </p:nvSpPr>
        <p:spPr>
          <a:xfrm>
            <a:off x="438594" y="2259449"/>
            <a:ext cx="81658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3200" dirty="0"/>
              <a:t>ONU</a:t>
            </a:r>
          </a:p>
          <a:p>
            <a:pPr lvl="2">
              <a:buFont typeface="Wingdings" pitchFamily="2" charset="2"/>
              <a:buChar char="Ø"/>
            </a:pPr>
            <a:r>
              <a:rPr lang="pt-BR" sz="3200" dirty="0"/>
              <a:t>1982 – 1ª ASSEMBLEIA MUNDIAL SOBRE O ENVELHECIMENTO – Viena</a:t>
            </a:r>
          </a:p>
          <a:p>
            <a:pPr lvl="2">
              <a:buFont typeface="Wingdings" pitchFamily="2" charset="2"/>
              <a:buChar char="Ø"/>
            </a:pPr>
            <a:endParaRPr lang="pt-BR" sz="3200" dirty="0"/>
          </a:p>
          <a:p>
            <a:pPr lvl="2" algn="ctr"/>
            <a:r>
              <a:rPr lang="pt-BR" sz="3200" dirty="0"/>
              <a:t>Plano de Ação Internacional para Idosos  </a:t>
            </a:r>
          </a:p>
          <a:p>
            <a:pPr lvl="2" algn="ctr"/>
            <a:endParaRPr lang="pt-BR" sz="3200" dirty="0"/>
          </a:p>
          <a:p>
            <a:pPr lvl="2" algn="ctr"/>
            <a:r>
              <a:rPr lang="pt-BR" sz="3200" dirty="0"/>
              <a:t>Promover a </a:t>
            </a:r>
            <a:r>
              <a:rPr lang="pt-BR" sz="3200" b="1" dirty="0"/>
              <a:t>Independência</a:t>
            </a:r>
            <a:r>
              <a:rPr lang="pt-BR" sz="3200" dirty="0"/>
              <a:t> dos Idosos</a:t>
            </a:r>
            <a:endParaRPr lang="pt-BR" sz="3200" u="sng" dirty="0"/>
          </a:p>
          <a:p>
            <a:pPr lvl="2">
              <a:buFont typeface="Wingdings" pitchFamily="2" charset="2"/>
              <a:buChar char="Ø"/>
            </a:pPr>
            <a:endParaRPr lang="pt-BR" sz="3200" dirty="0"/>
          </a:p>
          <a:p>
            <a:pPr lvl="2"/>
            <a:r>
              <a:rPr lang="pt-BR" sz="3200" dirty="0"/>
              <a:t>	</a:t>
            </a:r>
          </a:p>
          <a:p>
            <a:pPr lvl="2"/>
            <a:endParaRPr lang="pt-BR" sz="3200" dirty="0"/>
          </a:p>
        </p:txBody>
      </p:sp>
      <p:sp>
        <p:nvSpPr>
          <p:cNvPr id="6" name="Seta para a direita 5">
            <a:extLst>
              <a:ext uri="{FF2B5EF4-FFF2-40B4-BE49-F238E27FC236}">
                <a16:creationId xmlns="" xmlns:a16="http://schemas.microsoft.com/office/drawing/2014/main" id="{EF77D7C8-E870-4CC9-BE66-4C080E68C38F}"/>
              </a:ext>
            </a:extLst>
          </p:cNvPr>
          <p:cNvSpPr/>
          <p:nvPr/>
        </p:nvSpPr>
        <p:spPr>
          <a:xfrm rot="5400000">
            <a:off x="4535902" y="4910560"/>
            <a:ext cx="623566" cy="29684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5">
            <a:extLst>
              <a:ext uri="{FF2B5EF4-FFF2-40B4-BE49-F238E27FC236}">
                <a16:creationId xmlns="" xmlns:a16="http://schemas.microsoft.com/office/drawing/2014/main" id="{C7034AB8-64D5-4AF7-B722-5E44A888C636}"/>
              </a:ext>
            </a:extLst>
          </p:cNvPr>
          <p:cNvSpPr/>
          <p:nvPr/>
        </p:nvSpPr>
        <p:spPr>
          <a:xfrm rot="5400000">
            <a:off x="4522938" y="3809196"/>
            <a:ext cx="623566" cy="29684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721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22B26B5-1F3B-45FA-BFF3-D2C0BD2B5958}"/>
              </a:ext>
            </a:extLst>
          </p:cNvPr>
          <p:cNvSpPr txBox="1"/>
          <p:nvPr/>
        </p:nvSpPr>
        <p:spPr>
          <a:xfrm>
            <a:off x="419668" y="650038"/>
            <a:ext cx="75228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r>
              <a:rPr lang="pt-BR" sz="3200" dirty="0"/>
              <a:t> 2002 – 2ª ASSEMBLEIA MUNDIAL SOBRE O ENVELHECIMENTO  -  Madri</a:t>
            </a:r>
          </a:p>
          <a:p>
            <a:pPr>
              <a:buFont typeface="Wingdings" pitchFamily="2" charset="2"/>
              <a:buChar char="Ø"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endParaRPr lang="pt-BR" sz="3200" dirty="0"/>
          </a:p>
          <a:p>
            <a:r>
              <a:rPr lang="pt-BR" sz="3200" dirty="0"/>
              <a:t>Plano de ação Internacional sobre o Envelhecimento</a:t>
            </a:r>
          </a:p>
          <a:p>
            <a:pPr algn="ctr"/>
            <a:endParaRPr lang="pt-BR" sz="3200" dirty="0"/>
          </a:p>
          <a:p>
            <a:endParaRPr lang="pt-BR" sz="3200" dirty="0"/>
          </a:p>
          <a:p>
            <a:pPr algn="ctr"/>
            <a:r>
              <a:rPr lang="pt-BR" sz="3200" dirty="0"/>
              <a:t>Mudanças  de </a:t>
            </a:r>
            <a:r>
              <a:rPr lang="pt-BR" sz="3200" b="1" dirty="0"/>
              <a:t>atitudes políticas e práticas</a:t>
            </a:r>
            <a:r>
              <a:rPr lang="pt-BR" sz="3200" dirty="0"/>
              <a:t> para </a:t>
            </a:r>
            <a:r>
              <a:rPr lang="pt-BR" sz="3200" b="1" dirty="0"/>
              <a:t>promover e proteger </a:t>
            </a:r>
            <a:r>
              <a:rPr lang="pt-BR" sz="3200" dirty="0"/>
              <a:t>o enorme </a:t>
            </a:r>
            <a:r>
              <a:rPr lang="pt-BR" sz="3200" b="1" dirty="0"/>
              <a:t>potencial de envelhecimento no Séc. XXI</a:t>
            </a:r>
          </a:p>
        </p:txBody>
      </p:sp>
      <p:sp>
        <p:nvSpPr>
          <p:cNvPr id="4" name="Seta para a direita 7">
            <a:extLst>
              <a:ext uri="{FF2B5EF4-FFF2-40B4-BE49-F238E27FC236}">
                <a16:creationId xmlns="" xmlns:a16="http://schemas.microsoft.com/office/drawing/2014/main" id="{273CD2F0-1989-45F0-9F5B-37288B851170}"/>
              </a:ext>
            </a:extLst>
          </p:cNvPr>
          <p:cNvSpPr/>
          <p:nvPr/>
        </p:nvSpPr>
        <p:spPr>
          <a:xfrm rot="5400000">
            <a:off x="3939528" y="3999158"/>
            <a:ext cx="623566" cy="29684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7">
            <a:extLst>
              <a:ext uri="{FF2B5EF4-FFF2-40B4-BE49-F238E27FC236}">
                <a16:creationId xmlns="" xmlns:a16="http://schemas.microsoft.com/office/drawing/2014/main" id="{D4648A86-8257-4FBF-B2C6-B469A896B0F7}"/>
              </a:ext>
            </a:extLst>
          </p:cNvPr>
          <p:cNvSpPr/>
          <p:nvPr/>
        </p:nvSpPr>
        <p:spPr>
          <a:xfrm rot="5400000">
            <a:off x="3954847" y="2407594"/>
            <a:ext cx="623566" cy="29684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435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Desconsiderando a crise de mortalidade causada pela pandemia no ano de 2020, a expectativa de vida ao nascer seria de 76,8 anos no Brasil. Dado foi divulgado pelo IBGE (Instituto Brasileiro de Geografia e Estatística)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sz="4000" dirty="0"/>
              <a:t>Legislação Protetiva – Agenda Nacional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8600" dirty="0"/>
              <a:t>1988 – CONSTITUIÇÃO FEDERAL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endParaRPr lang="pt-BR" sz="8600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8600" dirty="0"/>
              <a:t>Art. 1º  - Dignidade humana como fundamento.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8600" dirty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8600" dirty="0"/>
              <a:t>Art. 3º  - IV - promover o bem de todos, sem preconceitos de origem, raça, sexo, cor, </a:t>
            </a:r>
            <a:r>
              <a:rPr lang="pt-BR" sz="8600" b="1" dirty="0"/>
              <a:t>idade</a:t>
            </a:r>
            <a:r>
              <a:rPr lang="pt-BR" sz="8600" dirty="0"/>
              <a:t> e quaisquer outras formas de discriminação.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018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45E4BAB-0E63-439F-B5B4-9EBDA72B8D1C}"/>
              </a:ext>
            </a:extLst>
          </p:cNvPr>
          <p:cNvSpPr txBox="1"/>
          <p:nvPr/>
        </p:nvSpPr>
        <p:spPr>
          <a:xfrm>
            <a:off x="410066" y="725864"/>
            <a:ext cx="751551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200" dirty="0"/>
              <a:t>Art. 229. Os pais têm o dever de assistir, criar e educar os filhos menores, </a:t>
            </a:r>
            <a:r>
              <a:rPr lang="pt-BR" sz="3200" b="1" i="1" dirty="0"/>
              <a:t>e os filhos maiores têm o dever de ajudar e amparar os pais na velhice, carência ou enfermidade.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pt-BR" sz="3200" dirty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200" dirty="0"/>
              <a:t>Art. 230. </a:t>
            </a:r>
            <a:r>
              <a:rPr lang="pt-BR" sz="3200" b="1" i="1" dirty="0"/>
              <a:t>A família, a sociedade e o Estado têm o dever de amparar as pessoas idosas</a:t>
            </a:r>
            <a:r>
              <a:rPr lang="pt-BR" sz="3200" dirty="0"/>
              <a:t>, </a:t>
            </a:r>
            <a:r>
              <a:rPr lang="pt-BR" sz="3200" b="1" i="1" dirty="0"/>
              <a:t>assegurando sua participação na comunidade, defendendo sua dignidade e bem-estar e garantindo-lhes o direito à vida.</a:t>
            </a:r>
          </a:p>
        </p:txBody>
      </p:sp>
    </p:spTree>
    <p:extLst>
      <p:ext uri="{BB962C8B-B14F-4D97-AF65-F5344CB8AC3E}">
        <p14:creationId xmlns="" xmlns:p14="http://schemas.microsoft.com/office/powerpoint/2010/main" val="37464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A54B1B9-E113-4F87-BB58-6E6FC1629372}"/>
              </a:ext>
            </a:extLst>
          </p:cNvPr>
          <p:cNvSpPr txBox="1"/>
          <p:nvPr/>
        </p:nvSpPr>
        <p:spPr>
          <a:xfrm>
            <a:off x="240383" y="395927"/>
            <a:ext cx="760743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b="1" i="1" dirty="0"/>
              <a:t> 1994 - </a:t>
            </a:r>
            <a:r>
              <a:rPr lang="pt-BR" sz="2800" b="1" dirty="0"/>
              <a:t>Lei 8.842 – Política Nacional do Idoso</a:t>
            </a:r>
          </a:p>
          <a:p>
            <a:pPr algn="just">
              <a:spcAft>
                <a:spcPts val="600"/>
              </a:spcAft>
            </a:pPr>
            <a:r>
              <a:rPr lang="pt-BR" sz="2800" dirty="0"/>
              <a:t>       (regulamentada pelo Decreto 1.948/1996)</a:t>
            </a:r>
          </a:p>
          <a:p>
            <a:pPr algn="just">
              <a:spcAft>
                <a:spcPts val="600"/>
              </a:spcAft>
            </a:pPr>
            <a:endParaRPr lang="pt-BR" sz="2800" dirty="0"/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b="1" dirty="0"/>
              <a:t>2000 – Lei Estadual 11.436 – Política Estadual do Idoso</a:t>
            </a:r>
          </a:p>
          <a:p>
            <a:pPr algn="just">
              <a:spcAft>
                <a:spcPts val="600"/>
              </a:spcAft>
            </a:pPr>
            <a:r>
              <a:rPr lang="pt-BR" sz="2800" dirty="0"/>
              <a:t>        (regulamentada  pelo Decreto Estadual 3.514/2001)</a:t>
            </a:r>
          </a:p>
          <a:p>
            <a:pPr algn="just">
              <a:spcAft>
                <a:spcPts val="600"/>
              </a:spcAft>
            </a:pPr>
            <a:endParaRPr lang="pt-BR" sz="2800" dirty="0"/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b="1" dirty="0"/>
              <a:t>2003</a:t>
            </a:r>
            <a:r>
              <a:rPr lang="pt-BR" sz="2800" dirty="0"/>
              <a:t> - </a:t>
            </a:r>
            <a:r>
              <a:rPr lang="pt-BR" sz="2800" b="1" dirty="0"/>
              <a:t>Lei 10.741/2003 – Estatuto do Idoso</a:t>
            </a:r>
          </a:p>
          <a:p>
            <a:pPr algn="just">
              <a:spcAft>
                <a:spcPts val="600"/>
              </a:spcAft>
            </a:pPr>
            <a:endParaRPr lang="pt-BR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812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4000" dirty="0"/>
              <a:t>ESTATUTO DO IDOSO – 118 artigos</a:t>
            </a:r>
            <a:br>
              <a:rPr lang="pt-BR" sz="4000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0241" y="2204895"/>
            <a:ext cx="7556747" cy="3599316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3600" dirty="0"/>
              <a:t>Art. 1</a:t>
            </a:r>
            <a:r>
              <a:rPr lang="pt-BR" sz="3600" u="sng" baseline="30000" dirty="0"/>
              <a:t>o</a:t>
            </a:r>
            <a:r>
              <a:rPr lang="pt-BR" sz="3600" dirty="0"/>
              <a:t> É instituído o Estatuto do Idoso, destinado a regular os direitos assegurados às pessoas com idade igual ou superior a 60 (sessenta) anos.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endParaRPr lang="pt-BR" sz="3600" dirty="0"/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3600" dirty="0"/>
              <a:t>Art. 3</a:t>
            </a:r>
            <a:r>
              <a:rPr lang="pt-BR" sz="3600" u="sng" baseline="30000" dirty="0"/>
              <a:t>o</a:t>
            </a:r>
            <a:r>
              <a:rPr lang="pt-BR" sz="3600" dirty="0"/>
              <a:t> É obrigação da família, da comunidade, da sociedade e do Poder Público assegurar ao idoso, com absoluta prioridade, a efetivação do direito à vida, à saúde, à alimentação, à educação, à cultura, ao esporte, ao lazer, ao trabalho, à cidadania, à liberdade, à dignidade, ao respeito e à convivência familiar e comunitária.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9411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EF67435-7742-4430-9484-CC1FD738977A}"/>
              </a:ext>
            </a:extLst>
          </p:cNvPr>
          <p:cNvSpPr txBox="1"/>
          <p:nvPr/>
        </p:nvSpPr>
        <p:spPr>
          <a:xfrm>
            <a:off x="523188" y="867271"/>
            <a:ext cx="705596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Art. 4</a:t>
            </a:r>
            <a:r>
              <a:rPr lang="pt-BR" sz="2800" u="sng" baseline="30000" dirty="0"/>
              <a:t>o</a:t>
            </a:r>
            <a:r>
              <a:rPr lang="pt-BR" sz="2800" dirty="0"/>
              <a:t> Nenhum idoso será objeto de qualquer tipo de negligência, discriminação, violência, crueldade ou opressão, e todo atentado aos seus direitos, por ação ou omissão, será punido na forma da lei.</a:t>
            </a:r>
          </a:p>
          <a:p>
            <a:pPr algn="just">
              <a:spcAft>
                <a:spcPts val="600"/>
              </a:spcAft>
            </a:pPr>
            <a:r>
              <a:rPr lang="pt-BR" sz="2800" dirty="0"/>
              <a:t>        § 1</a:t>
            </a:r>
            <a:r>
              <a:rPr lang="pt-BR" sz="2800" u="sng" baseline="30000" dirty="0"/>
              <a:t>o</a:t>
            </a:r>
            <a:r>
              <a:rPr lang="pt-BR" sz="2800" dirty="0"/>
              <a:t> É dever de </a:t>
            </a:r>
            <a:r>
              <a:rPr lang="pt-BR" sz="2800" u="sng" dirty="0"/>
              <a:t>todos</a:t>
            </a:r>
            <a:r>
              <a:rPr lang="pt-BR" sz="2800" dirty="0"/>
              <a:t> </a:t>
            </a:r>
            <a:r>
              <a:rPr lang="pt-BR" sz="2800" u="sng" dirty="0"/>
              <a:t>prevenir</a:t>
            </a:r>
            <a:r>
              <a:rPr lang="pt-BR" sz="2800" dirty="0"/>
              <a:t> a ameaça ou violação aos direitos do idoso.</a:t>
            </a:r>
          </a:p>
          <a:p>
            <a:pPr algn="just">
              <a:spcAft>
                <a:spcPts val="600"/>
              </a:spcAft>
            </a:pPr>
            <a:endParaRPr lang="pt-BR" sz="2800" dirty="0"/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Art. 6</a:t>
            </a:r>
            <a:r>
              <a:rPr lang="pt-BR" sz="2800" u="sng" baseline="30000" dirty="0"/>
              <a:t>o</a:t>
            </a:r>
            <a:r>
              <a:rPr lang="pt-BR" sz="2800" dirty="0"/>
              <a:t> </a:t>
            </a:r>
            <a:r>
              <a:rPr lang="pt-BR" sz="2800" u="sng" dirty="0"/>
              <a:t>Todo cidadão </a:t>
            </a:r>
            <a:r>
              <a:rPr lang="pt-BR" sz="2800" dirty="0"/>
              <a:t>tem o dever de </a:t>
            </a:r>
            <a:r>
              <a:rPr lang="pt-BR" sz="2800" u="sng" dirty="0"/>
              <a:t>comunicar à autoridade competente</a:t>
            </a:r>
            <a:r>
              <a:rPr lang="pt-BR" sz="2800" dirty="0"/>
              <a:t> qualquer forma de violação a esta Lei que tenha testemunhado ou de que tenha conhecimento.</a:t>
            </a:r>
          </a:p>
        </p:txBody>
      </p:sp>
    </p:spTree>
    <p:extLst>
      <p:ext uri="{BB962C8B-B14F-4D97-AF65-F5344CB8AC3E}">
        <p14:creationId xmlns="" xmlns:p14="http://schemas.microsoft.com/office/powerpoint/2010/main" val="14045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938B808-3FF4-4AC2-B62A-880E135A003A}"/>
              </a:ext>
            </a:extLst>
          </p:cNvPr>
          <p:cNvSpPr txBox="1"/>
          <p:nvPr/>
        </p:nvSpPr>
        <p:spPr>
          <a:xfrm>
            <a:off x="608029" y="1055802"/>
            <a:ext cx="7154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800" dirty="0"/>
              <a:t>Art. 7</a:t>
            </a:r>
            <a:r>
              <a:rPr lang="pt-BR" sz="2800" u="sng" baseline="30000" dirty="0"/>
              <a:t>o</a:t>
            </a:r>
            <a:r>
              <a:rPr lang="pt-BR" sz="2800" b="1" dirty="0"/>
              <a:t> </a:t>
            </a:r>
            <a:r>
              <a:rPr lang="pt-BR" sz="2800" dirty="0"/>
              <a:t>Os Conselhos Nacional, Estaduais, do Distrito Federal e Municipais do Idoso [...] zelarão pelo cumprimento dos direitos do idoso, definidos nesta Lei.</a:t>
            </a:r>
          </a:p>
        </p:txBody>
      </p:sp>
    </p:spTree>
    <p:extLst>
      <p:ext uri="{BB962C8B-B14F-4D97-AF65-F5344CB8AC3E}">
        <p14:creationId xmlns="" xmlns:p14="http://schemas.microsoft.com/office/powerpoint/2010/main" val="19093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1EA976D-9DAC-4472-BF93-2E7F664FCEAF}"/>
              </a:ext>
            </a:extLst>
          </p:cNvPr>
          <p:cNvSpPr txBox="1"/>
          <p:nvPr/>
        </p:nvSpPr>
        <p:spPr>
          <a:xfrm>
            <a:off x="404664" y="1700809"/>
            <a:ext cx="7485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/>
              <a:t>POLÍTICAS PÚBLICAS MUNICIPAIS PARA O </a:t>
            </a:r>
            <a:r>
              <a:rPr lang="pt-BR" sz="3200" b="1" u="sng" dirty="0"/>
              <a:t>CUMPRIMENTO DOS DIREITOS </a:t>
            </a:r>
            <a:r>
              <a:rPr lang="pt-BR" sz="3200" b="1" dirty="0"/>
              <a:t>E MELHORIA DA QUALIDADE DE VIDA  DOS IDOSOS</a:t>
            </a:r>
          </a:p>
        </p:txBody>
      </p:sp>
    </p:spTree>
    <p:extLst>
      <p:ext uri="{BB962C8B-B14F-4D97-AF65-F5344CB8AC3E}">
        <p14:creationId xmlns="" xmlns:p14="http://schemas.microsoft.com/office/powerpoint/2010/main" val="11105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4000" b="1" dirty="0"/>
              <a:t>O idoso vive no  MUNICÍPIO</a:t>
            </a:r>
            <a:br>
              <a:rPr lang="pt-BR" sz="4000" b="1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0241" y="2148333"/>
            <a:ext cx="7210396" cy="3599316"/>
          </a:xfrm>
        </p:spPr>
        <p:txBody>
          <a:bodyPr>
            <a:normAutofit fontScale="85000" lnSpcReduction="20000"/>
          </a:bodyPr>
          <a:lstStyle/>
          <a:p>
            <a:endParaRPr lang="pt-BR" b="1" dirty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/>
              <a:t> </a:t>
            </a:r>
            <a:r>
              <a:rPr lang="pt-BR" sz="3200" dirty="0"/>
              <a:t>Necessidade de políticas públicas municipais.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3200" dirty="0"/>
              <a:t> Conjunto integrado de ações.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3200" dirty="0"/>
              <a:t>Mapeamento da população idosa e das necessidades específicas.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3200" dirty="0"/>
              <a:t>Cumprimento e fiscalização de todos os direitos dos idosos.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856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E1E38D-8F59-41AC-A72D-8EB1532D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/>
              <a:t>ENVELHECIMENTO ATIVO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58D338A-7DCC-40C4-AA40-C8C97A364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3200" dirty="0"/>
              <a:t>As políticas públicas devem buscar, antes de tudo, o </a:t>
            </a:r>
            <a:r>
              <a:rPr lang="pt-BR" sz="3200" b="1" dirty="0"/>
              <a:t>ENVELHECIMENTO ATIVO</a:t>
            </a:r>
          </a:p>
          <a:p>
            <a:pPr marL="0" indent="0" algn="ctr">
              <a:buNone/>
            </a:pPr>
            <a:endParaRPr lang="pt-BR" sz="3200" b="1" dirty="0"/>
          </a:p>
          <a:p>
            <a:pPr marL="0" indent="0" algn="ctr">
              <a:buNone/>
            </a:pPr>
            <a:endParaRPr lang="pt-BR" sz="3200" b="1" dirty="0"/>
          </a:p>
          <a:p>
            <a:pPr marL="0" indent="0" algn="ctr">
              <a:buNone/>
            </a:pPr>
            <a:r>
              <a:rPr lang="pt-BR" sz="3200" b="1" dirty="0"/>
              <a:t>processo de otimização das oportunidades concernentes à educação, à saúde, à participação social e à segurança,</a:t>
            </a:r>
            <a:r>
              <a:rPr lang="pt-BR" sz="3200" dirty="0"/>
              <a:t> a fim de melhorar a qualidade de vida das pessoas que envelhecem.</a:t>
            </a:r>
          </a:p>
          <a:p>
            <a:endParaRPr lang="pt-BR" dirty="0"/>
          </a:p>
        </p:txBody>
      </p:sp>
      <p:sp>
        <p:nvSpPr>
          <p:cNvPr id="4" name="Seta: para Baixo 3">
            <a:extLst>
              <a:ext uri="{FF2B5EF4-FFF2-40B4-BE49-F238E27FC236}">
                <a16:creationId xmlns="" xmlns:a16="http://schemas.microsoft.com/office/drawing/2014/main" id="{4281E72B-D0BA-4D85-AE6D-34169039F73D}"/>
              </a:ext>
            </a:extLst>
          </p:cNvPr>
          <p:cNvSpPr/>
          <p:nvPr/>
        </p:nvSpPr>
        <p:spPr>
          <a:xfrm>
            <a:off x="4143372" y="2714620"/>
            <a:ext cx="36347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307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>
            <a:extLst>
              <a:ext uri="{FF2B5EF4-FFF2-40B4-BE49-F238E27FC236}">
                <a16:creationId xmlns="" xmlns:a16="http://schemas.microsoft.com/office/drawing/2014/main" id="{C4DA0241-D995-42D6-A554-D934A89EF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0743198"/>
              </p:ext>
            </p:extLst>
          </p:nvPr>
        </p:nvGraphicFramePr>
        <p:xfrm>
          <a:off x="473697" y="122548"/>
          <a:ext cx="7487239" cy="6664751"/>
        </p:xfrm>
        <a:graphic>
          <a:graphicData uri="http://schemas.openxmlformats.org/presentationml/2006/ole">
            <p:oleObj spid="_x0000_s1026" name="Apresentação" r:id="rId3" imgW="4569445" imgH="3426611" progId="PowerPoint.Show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739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envelhecimento da sociedade pode afetar o crescimento econômico e muitas outras áreas, incluindo a sustentabilidade das famílias, a capacidade dos Estados e comunidades de prover recursos para os cidadãos idosos e, até mesmo, relações internacionais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sz="4000" dirty="0"/>
              <a:t>SAÚDE  (Art. 15 a 19)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0242" y="2336873"/>
            <a:ext cx="3110145" cy="3599316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pt-BR" dirty="0"/>
              <a:t>Atenção integral à saúde do idoso por meio do SUS: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/>
              <a:t> prevenção,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 promoção,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 proteção e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 recuperação da saúde</a:t>
            </a:r>
          </a:p>
          <a:p>
            <a:endParaRPr lang="pt-BR" dirty="0"/>
          </a:p>
        </p:txBody>
      </p:sp>
      <p:sp>
        <p:nvSpPr>
          <p:cNvPr id="6" name="Chave direita 5">
            <a:extLst>
              <a:ext uri="{FF2B5EF4-FFF2-40B4-BE49-F238E27FC236}">
                <a16:creationId xmlns="" xmlns:a16="http://schemas.microsoft.com/office/drawing/2014/main" id="{180A20D0-D5FA-4429-9F9E-B4BE867B49E6}"/>
              </a:ext>
            </a:extLst>
          </p:cNvPr>
          <p:cNvSpPr/>
          <p:nvPr/>
        </p:nvSpPr>
        <p:spPr>
          <a:xfrm>
            <a:off x="3429000" y="2205948"/>
            <a:ext cx="598082" cy="359931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4D8F4FD-4D8B-4AC2-A7A9-A1B0655C69A3}"/>
              </a:ext>
            </a:extLst>
          </p:cNvPr>
          <p:cNvSpPr txBox="1"/>
          <p:nvPr/>
        </p:nvSpPr>
        <p:spPr>
          <a:xfrm>
            <a:off x="4347102" y="2574138"/>
            <a:ext cx="4193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dirty="0"/>
              <a:t>consultas gerais, vacinação;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/>
              <a:t>participação em  grupos especiais de  hipertensos e diabéticos; 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/>
              <a:t>Participação em grupos de terapias complementares  para a promoção da saúde;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/>
              <a:t> atendimento fisioterapêutico e odontológico.</a:t>
            </a:r>
          </a:p>
        </p:txBody>
      </p:sp>
    </p:spTree>
    <p:extLst>
      <p:ext uri="{BB962C8B-B14F-4D97-AF65-F5344CB8AC3E}">
        <p14:creationId xmlns="" xmlns:p14="http://schemas.microsoft.com/office/powerpoint/2010/main" val="36144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2F27B134-C2EB-4F1C-80C1-A80203AB8947}"/>
              </a:ext>
            </a:extLst>
          </p:cNvPr>
          <p:cNvSpPr txBox="1"/>
          <p:nvPr/>
        </p:nvSpPr>
        <p:spPr>
          <a:xfrm>
            <a:off x="512676" y="476672"/>
            <a:ext cx="73704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/>
              <a:t>Atendimento domiciliar e em </a:t>
            </a:r>
            <a:r>
              <a:rPr lang="pt-BR" sz="2800" dirty="0" err="1"/>
              <a:t>ILPIs</a:t>
            </a:r>
            <a:r>
              <a:rPr lang="pt-BR" sz="2800" dirty="0"/>
              <a:t> públicas ou privadas sem fins lucrativos, ou conveniadas, quando necessário.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pt-BR" sz="2800" dirty="0"/>
              <a:t>	Inclusive perícia do INSS.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/>
          </a:p>
          <a:p>
            <a:r>
              <a:rPr lang="pt-BR" sz="2800" dirty="0"/>
              <a:t>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6F34966B-74DF-47EB-9B9A-039CF8E4BA51}"/>
              </a:ext>
            </a:extLst>
          </p:cNvPr>
          <p:cNvSpPr txBox="1"/>
          <p:nvPr/>
        </p:nvSpPr>
        <p:spPr>
          <a:xfrm>
            <a:off x="512676" y="2312496"/>
            <a:ext cx="7257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/>
              <a:t>Atendimento preferencial (diferenciado e imediato).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14EF51E-2061-4794-8085-CC02E9603D34}"/>
              </a:ext>
            </a:extLst>
          </p:cNvPr>
          <p:cNvSpPr txBox="1"/>
          <p:nvPr/>
        </p:nvSpPr>
        <p:spPr>
          <a:xfrm>
            <a:off x="2033476" y="3050063"/>
            <a:ext cx="5849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Atendimento preferencial, diferenciado e imediato,  - </a:t>
            </a:r>
            <a:r>
              <a:rPr lang="pt-BR" sz="2400" u="sng" dirty="0"/>
              <a:t>preferência especial </a:t>
            </a:r>
            <a:r>
              <a:rPr lang="pt-BR" sz="2400" dirty="0"/>
              <a:t>sobre os demais idosos para os </a:t>
            </a:r>
            <a:r>
              <a:rPr lang="pt-BR" sz="2400" b="1" dirty="0"/>
              <a:t>maiores de </a:t>
            </a:r>
            <a:r>
              <a:rPr lang="pt-BR" sz="2400" b="1" u="sng" dirty="0"/>
              <a:t>oitenta anos</a:t>
            </a:r>
            <a:r>
              <a:rPr lang="pt-BR" sz="2400" b="1" dirty="0"/>
              <a:t>  (exceto se houver emergência no atendimento de outros pacientes).    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B0D00AB0-6C89-4C1A-99ED-8D07AA7BBD6A}"/>
              </a:ext>
            </a:extLst>
          </p:cNvPr>
          <p:cNvSpPr txBox="1"/>
          <p:nvPr/>
        </p:nvSpPr>
        <p:spPr>
          <a:xfrm>
            <a:off x="566682" y="4959468"/>
            <a:ext cx="7316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/>
              <a:t>Medicamentos de uso continuado gratuito, próteses, </a:t>
            </a:r>
            <a:r>
              <a:rPr lang="pt-BR" sz="2800" dirty="0" err="1"/>
              <a:t>órteses</a:t>
            </a:r>
            <a:r>
              <a:rPr lang="pt-BR" sz="2800" dirty="0"/>
              <a:t> e outros recursos  para reabilitação.</a:t>
            </a:r>
          </a:p>
        </p:txBody>
      </p:sp>
    </p:spTree>
    <p:extLst>
      <p:ext uri="{BB962C8B-B14F-4D97-AF65-F5344CB8AC3E}">
        <p14:creationId xmlns="" xmlns:p14="http://schemas.microsoft.com/office/powerpoint/2010/main" val="2150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EFF41229-68C3-4F1F-9427-A0871EA6B7DA}"/>
              </a:ext>
            </a:extLst>
          </p:cNvPr>
          <p:cNvSpPr txBox="1"/>
          <p:nvPr/>
        </p:nvSpPr>
        <p:spPr>
          <a:xfrm>
            <a:off x="326952" y="531628"/>
            <a:ext cx="755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DB85BA2E-9215-4E9D-9D36-08AC194073B2}"/>
              </a:ext>
            </a:extLst>
          </p:cNvPr>
          <p:cNvSpPr txBox="1"/>
          <p:nvPr/>
        </p:nvSpPr>
        <p:spPr>
          <a:xfrm>
            <a:off x="357158" y="363915"/>
            <a:ext cx="755974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Direito a acompanhante durante internamento.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Direito de optar pelo tratamento mais favorável.</a:t>
            </a:r>
          </a:p>
          <a:p>
            <a:pPr lvl="2">
              <a:spcAft>
                <a:spcPts val="600"/>
              </a:spcAft>
            </a:pPr>
            <a:r>
              <a:rPr lang="pt-BR" sz="2400" i="1" dirty="0"/>
              <a:t>(Testamento vital ou diretivas antecipadas de vontade.)</a:t>
            </a:r>
          </a:p>
          <a:p>
            <a:pPr lvl="2">
              <a:spcAft>
                <a:spcPts val="600"/>
              </a:spcAft>
            </a:pPr>
            <a:r>
              <a:rPr lang="pt-BR" sz="2400" i="1" dirty="0"/>
              <a:t>(Opção por cuidados paliativos </a:t>
            </a:r>
            <a:r>
              <a:rPr lang="pt-BR" sz="2400" i="1" dirty="0" smtClean="0"/>
              <a:t>X </a:t>
            </a:r>
            <a:r>
              <a:rPr lang="pt-BR" sz="2400" i="1" dirty="0"/>
              <a:t>cuidados curativos.)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Direito de transferência para centros maiores.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Notificação compulsória nos casos de violência.</a:t>
            </a:r>
          </a:p>
          <a:p>
            <a:pPr lvl="0">
              <a:spcAft>
                <a:spcPts val="600"/>
              </a:spcAft>
            </a:pPr>
            <a:r>
              <a:rPr lang="pt-BR" sz="2800" b="1" dirty="0"/>
              <a:t>Proibido:</a:t>
            </a:r>
            <a:endParaRPr lang="pt-BR" sz="2800" dirty="0"/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Discriminação do idoso nos planos de saúde por conta da idade.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Exigir comparecimento do idoso enfermo nos órgão públicos.</a:t>
            </a:r>
          </a:p>
        </p:txBody>
      </p:sp>
    </p:spTree>
    <p:extLst>
      <p:ext uri="{BB962C8B-B14F-4D97-AF65-F5344CB8AC3E}">
        <p14:creationId xmlns="" xmlns:p14="http://schemas.microsoft.com/office/powerpoint/2010/main" val="263127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10396" cy="12928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sz="4000" dirty="0"/>
              <a:t>ASSISTÊNCIA SOCIAL </a:t>
            </a:r>
            <a:br>
              <a:rPr lang="pt-BR" sz="4000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154E111-2212-4A1B-A4C2-588357A32C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2910" y="1857364"/>
            <a:ext cx="7320101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endParaRPr lang="pt-BR" sz="2400" dirty="0"/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200" dirty="0"/>
              <a:t>CRAS</a:t>
            </a:r>
            <a:r>
              <a:rPr lang="pt-BR" sz="3600" dirty="0"/>
              <a:t> – </a:t>
            </a:r>
            <a:r>
              <a:rPr lang="pt-BR" sz="3200" dirty="0"/>
              <a:t>Prevenção e proteção – fortalecimento dos vínculos familiares.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200" dirty="0"/>
              <a:t>CREAS – Intervenção em casos de violação de direitos e idosos em situação de rua. Acolhimento em </a:t>
            </a:r>
            <a:r>
              <a:rPr lang="pt-BR" sz="3200" dirty="0" err="1"/>
              <a:t>ILPIs</a:t>
            </a:r>
            <a:r>
              <a:rPr lang="pt-BR" sz="3200" dirty="0"/>
              <a:t>.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endParaRPr lang="pt-BR" sz="3200" dirty="0"/>
          </a:p>
          <a:p>
            <a:pPr lvl="2">
              <a:spcAft>
                <a:spcPts val="600"/>
              </a:spcAft>
            </a:pP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26073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AF1D5586-8FD8-4A0B-994C-7E4351990DA6}"/>
              </a:ext>
            </a:extLst>
          </p:cNvPr>
          <p:cNvSpPr txBox="1"/>
          <p:nvPr/>
        </p:nvSpPr>
        <p:spPr>
          <a:xfrm>
            <a:off x="1" y="446567"/>
            <a:ext cx="77511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3200" dirty="0"/>
              <a:t>BPC (para os muito pobres, inclusive em </a:t>
            </a:r>
            <a:r>
              <a:rPr lang="pt-BR" sz="3200" dirty="0" err="1"/>
              <a:t>ILPIs</a:t>
            </a:r>
            <a:r>
              <a:rPr lang="pt-BR" sz="3200" dirty="0"/>
              <a:t>, que não tenham direito  à aposentadoria pelo INSS ou por algum regime próprio</a:t>
            </a:r>
            <a:r>
              <a:rPr lang="pt-BR" sz="3200" dirty="0" smtClean="0"/>
              <a:t>).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9369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71600" lvl="2" indent="-457200">
              <a:spcAft>
                <a:spcPts val="600"/>
              </a:spcAft>
            </a:pPr>
            <a:r>
              <a:rPr lang="pt-BR" sz="3200" dirty="0" smtClean="0"/>
              <a:t>Principais  Requisitos: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0" lvl="3" indent="-457200">
              <a:buFont typeface="Wingdings" panose="05000000000000000000" pitchFamily="2" charset="2"/>
              <a:buChar char="ü"/>
            </a:pPr>
            <a:r>
              <a:rPr lang="pt-BR" sz="2400" dirty="0" smtClean="0"/>
              <a:t>Garantia de um salário mínimo mensal ao idoso, com idade de </a:t>
            </a:r>
            <a:r>
              <a:rPr lang="pt-BR" sz="2400" u="sng" dirty="0" smtClean="0"/>
              <a:t>sessenta e cinco anos </a:t>
            </a:r>
            <a:r>
              <a:rPr lang="pt-BR" sz="2400" dirty="0" smtClean="0"/>
              <a:t>ou mais, que comprove não possuir meios para prover a própria manutenção e nem de tê-la provida por sua família.</a:t>
            </a:r>
          </a:p>
          <a:p>
            <a:pPr marL="1828800" lvl="3" indent="-457200">
              <a:buFont typeface="Wingdings" panose="05000000000000000000" pitchFamily="2" charset="2"/>
              <a:buChar char="ü"/>
            </a:pPr>
            <a:r>
              <a:rPr lang="pt-BR" sz="2400" dirty="0" smtClean="0"/>
              <a:t>Renda familiar </a:t>
            </a:r>
            <a:r>
              <a:rPr lang="pt-BR" sz="2400" i="1" dirty="0" smtClean="0"/>
              <a:t>per capita </a:t>
            </a:r>
            <a:r>
              <a:rPr lang="pt-BR" sz="2400" dirty="0" smtClean="0"/>
              <a:t>interior a  ¼ do salário mínimo.</a:t>
            </a:r>
          </a:p>
          <a:p>
            <a:pPr marL="1828800" lvl="3" indent="-457200">
              <a:buFont typeface="Wingdings" panose="05000000000000000000" pitchFamily="2" charset="2"/>
              <a:buChar char="ü"/>
            </a:pPr>
            <a:r>
              <a:rPr lang="pt-BR" sz="2400" dirty="0" smtClean="0"/>
              <a:t>Outro idoso, do mesmo domicílio, que   receba o benefício, não entra no cômputo da renda </a:t>
            </a:r>
            <a:r>
              <a:rPr lang="pt-BR" sz="2400" i="1" dirty="0" smtClean="0"/>
              <a:t>per capita</a:t>
            </a:r>
            <a:r>
              <a:rPr lang="pt-BR" sz="2400" dirty="0" smtClean="0"/>
              <a:t>.</a:t>
            </a:r>
          </a:p>
          <a:p>
            <a:pPr marL="1828800" lvl="3" indent="-457200">
              <a:buFont typeface="Wingdings" panose="05000000000000000000" pitchFamily="2" charset="2"/>
              <a:buChar char="ü"/>
            </a:pPr>
            <a:r>
              <a:rPr lang="pt-BR" sz="2400" dirty="0" smtClean="0"/>
              <a:t>Inscrição no Cadastro Único para Programas Sociais do Governo Federal - </a:t>
            </a:r>
            <a:r>
              <a:rPr lang="pt-BR" sz="2400" dirty="0" err="1" smtClean="0"/>
              <a:t>CadÚnico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974E7D-5EBD-4271-A3EE-89E6D5A46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864382"/>
            <a:ext cx="7210396" cy="137672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ESPORTE E LAZER (Art. 20 a 25)</a:t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0305EE0-843A-443B-BC92-91BC2BAA0C3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596" y="1714488"/>
            <a:ext cx="7958054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/>
              <a:t>Oferta e fiscalização  de opções de esporte e lazer.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/>
              <a:t>50%  de desconto no valor dos ingressos para eventos esportivos e de lazer – acesso prioritário.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800" dirty="0"/>
              <a:t>Atividades e equipamentos públicos de esporte  e lazer (</a:t>
            </a:r>
            <a:r>
              <a:rPr lang="pt-BR" sz="2400" dirty="0"/>
              <a:t>competição e condicionamento) </a:t>
            </a:r>
            <a:r>
              <a:rPr lang="pt-BR" sz="2800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4C81D43-A68D-466C-ABAF-D1786536707D}"/>
              </a:ext>
            </a:extLst>
          </p:cNvPr>
          <p:cNvSpPr txBox="1"/>
          <p:nvPr/>
        </p:nvSpPr>
        <p:spPr>
          <a:xfrm>
            <a:off x="1414500" y="5289014"/>
            <a:ext cx="600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garantir dignidade, integração e participação comunitária, manutenção de condições biopsicossociais.</a:t>
            </a:r>
          </a:p>
        </p:txBody>
      </p:sp>
    </p:spTree>
    <p:extLst>
      <p:ext uri="{BB962C8B-B14F-4D97-AF65-F5344CB8AC3E}">
        <p14:creationId xmlns="" xmlns:p14="http://schemas.microsoft.com/office/powerpoint/2010/main" val="31514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52922F-2B2C-448C-BA7A-3A19FDF6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CULTURA (Art. 20 a 25)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4A76E67-E992-4F23-8712-707487E20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102947"/>
            <a:ext cx="7966813" cy="359931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Promoção de atividades artísticas e culturais envolvendo idosos.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Incentivar o acesso a exposições, teatro, coral, dança, oficinas de  artesanato, visitas a cidades, museus e espaços culturais.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3200" dirty="0"/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pt-BR" sz="2800" dirty="0"/>
              <a:t>50%  de desconto no valor dos ingressos para eventos culturais – ingresso prioritário (fiscalização municipal).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16607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C7C280D2-63C4-4649-843A-1CCECB0C2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779" y="997554"/>
            <a:ext cx="7210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EDUCAÇÃO (Art. 20 a 25)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F5E946AA-3AE4-4DF1-951A-DFA031ADE3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0779" y="2129407"/>
            <a:ext cx="7683471" cy="636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800" dirty="0"/>
              <a:t>Leis e direitos dos idosos – um conhecimento que deve alcançar a todos: idosos, famílias, profissionais,  agente públicos e sociedade em geral.</a:t>
            </a:r>
          </a:p>
          <a:p>
            <a:pPr marL="0"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800" dirty="0"/>
              <a:t>Conteúdos voltados ao processo de envelhecimento, ao respeito e à valorização das pessoas idosas nos currículos mínimos  </a:t>
            </a:r>
            <a:endParaRPr lang="pt-BR" sz="2800" dirty="0" smtClean="0"/>
          </a:p>
          <a:p>
            <a:pPr marL="0"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800" dirty="0" smtClean="0"/>
              <a:t>      evitar </a:t>
            </a:r>
            <a:r>
              <a:rPr lang="pt-BR" sz="2800" dirty="0"/>
              <a:t>preconceito e aumentar a solidariedade.</a:t>
            </a:r>
          </a:p>
          <a:p>
            <a:pPr marL="0" lvl="1" algn="ctr">
              <a:buFont typeface="Wingdings" pitchFamily="2" charset="2"/>
              <a:buChar char="Ø"/>
            </a:pPr>
            <a:endParaRPr lang="pt-BR" sz="2800" dirty="0"/>
          </a:p>
          <a:p>
            <a:pPr marL="0" lvl="1" algn="ctr">
              <a:buFont typeface="Wingdings" pitchFamily="2" charset="2"/>
              <a:buChar char="Ø"/>
            </a:pP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2009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6160346-6673-4C01-B7EF-1FD0A3B4C6E2}"/>
              </a:ext>
            </a:extLst>
          </p:cNvPr>
          <p:cNvSpPr txBox="1"/>
          <p:nvPr/>
        </p:nvSpPr>
        <p:spPr>
          <a:xfrm>
            <a:off x="558539" y="471340"/>
            <a:ext cx="7324627" cy="605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3200" dirty="0"/>
              <a:t>Acesso a cursos de alfabetização para idosos e em módulos especiais, ensino fundamental,  cursos informativos, oficinas, inclusão digital.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3200" dirty="0"/>
              <a:t>Universidade aberta – graduação ou extensão para idosos.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3200" dirty="0"/>
              <a:t>Trabalho intergeracional: Escola,  </a:t>
            </a:r>
            <a:r>
              <a:rPr lang="pt-BR" sz="3200" dirty="0" err="1"/>
              <a:t>ILPIs</a:t>
            </a:r>
            <a:r>
              <a:rPr lang="pt-BR" sz="3200" dirty="0"/>
              <a:t>, centros comunitários. </a:t>
            </a:r>
          </a:p>
          <a:p>
            <a:pPr algn="just">
              <a:spcAft>
                <a:spcPts val="600"/>
              </a:spcAft>
            </a:pPr>
            <a:r>
              <a:rPr lang="pt-BR" sz="3200" baseline="-25000" dirty="0"/>
              <a:t> </a:t>
            </a:r>
          </a:p>
          <a:p>
            <a:pPr algn="ctr">
              <a:spcAft>
                <a:spcPts val="600"/>
              </a:spcAft>
            </a:pPr>
            <a:r>
              <a:rPr lang="pt-BR" sz="3200" dirty="0"/>
              <a:t>Aprendizagem é um processo que deve ocorrer ao longo da vida inteira!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3200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41249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Toda a população está envelhecendo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Pela primeira vez na História e, provavelmente, para o resto da história humana, as pessoas de 65 anos e mais irão </a:t>
            </a:r>
            <a:r>
              <a:rPr lang="pt-BR" dirty="0" err="1" smtClean="0"/>
              <a:t>sobrepassar</a:t>
            </a:r>
            <a:r>
              <a:rPr lang="pt-BR" dirty="0" smtClean="0"/>
              <a:t> as crianças menores de 5 anos.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837822-C497-4394-8A19-1DE41C84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774494"/>
            <a:ext cx="7210396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TRANSPORTE E URBANISMO ( Art. 39 a 42)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8B46653-F001-40C1-A2A7-64D9A92A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186041"/>
            <a:ext cx="7210396" cy="35993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200" dirty="0"/>
              <a:t>Direito de ir e vir - Envelhecimento ativo e saudável, com autonomia, independência, qualidade de vida – mobilidade e acessibilidade.</a:t>
            </a:r>
          </a:p>
          <a:p>
            <a:pPr marL="0" indent="0" algn="ctr">
              <a:buNone/>
            </a:pPr>
            <a:endParaRPr lang="pt-BR" sz="3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dirty="0"/>
              <a:t>Gratuidade no transporte público convencional urbano e interurbano  para todos com 65 anos ou mais – </a:t>
            </a:r>
            <a:r>
              <a:rPr lang="pt-BR" sz="3200" u="sng" dirty="0"/>
              <a:t>documento comprovando a idade</a:t>
            </a:r>
            <a:r>
              <a:rPr lang="pt-BR" sz="3200" dirty="0"/>
              <a:t>.  (ou 60?)</a:t>
            </a:r>
          </a:p>
          <a:p>
            <a:pPr marL="0" indent="0" algn="ctr">
              <a:buNone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684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F566CD0C-1F1E-4C83-8CE7-F34536BA9712}"/>
              </a:ext>
            </a:extLst>
          </p:cNvPr>
          <p:cNvSpPr txBox="1"/>
          <p:nvPr/>
        </p:nvSpPr>
        <p:spPr>
          <a:xfrm>
            <a:off x="0" y="214290"/>
            <a:ext cx="87154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200" dirty="0"/>
              <a:t>Prioridade no embarque e desembarque.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200" dirty="0"/>
              <a:t>Reserva de 10% de assentos nos veículos.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3200" dirty="0"/>
              <a:t>Regras especiais para gratuidade  </a:t>
            </a:r>
            <a:r>
              <a:rPr lang="pt-BR" sz="3200" dirty="0" err="1"/>
              <a:t>intra</a:t>
            </a:r>
            <a:r>
              <a:rPr lang="pt-BR" sz="3200" dirty="0"/>
              <a:t> e interestadual – </a:t>
            </a:r>
            <a:r>
              <a:rPr lang="pt-BR" sz="3200" u="sng" dirty="0"/>
              <a:t>Idade (60), documentos e  condições socioeconômicas, prazos, etc.</a:t>
            </a:r>
          </a:p>
          <a:p>
            <a:pPr lvl="3" algn="just">
              <a:buFont typeface="Wingdings" pitchFamily="2" charset="2"/>
              <a:buChar char="Ø"/>
            </a:pPr>
            <a:r>
              <a:rPr lang="pt-BR" sz="3200" dirty="0"/>
              <a:t>Transporte interestadual (em SC também intermunicipal). </a:t>
            </a:r>
          </a:p>
          <a:p>
            <a:pPr lvl="3" algn="just">
              <a:buFont typeface="Wingdings" pitchFamily="2" charset="2"/>
              <a:buChar char="Ø"/>
            </a:pPr>
            <a:r>
              <a:rPr lang="pt-BR" sz="3200" dirty="0"/>
              <a:t>2 vagas gratuitas (renda até 2 SM).</a:t>
            </a:r>
          </a:p>
          <a:p>
            <a:pPr lvl="3" algn="just">
              <a:buFont typeface="Wingdings" pitchFamily="2" charset="2"/>
              <a:buChar char="Ø"/>
            </a:pPr>
            <a:r>
              <a:rPr lang="pt-BR" sz="3200" dirty="0"/>
              <a:t>50% desconto nas demais vagas (renda até 2 SM)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Ø"/>
            </a:pPr>
            <a:endParaRPr lang="pt-BR" sz="3200" dirty="0"/>
          </a:p>
          <a:p>
            <a:pPr lvl="1" algn="ctr">
              <a:spcAft>
                <a:spcPts val="600"/>
              </a:spcAft>
              <a:buFont typeface="Wingdings" pitchFamily="2" charset="2"/>
              <a:buChar char="Ø"/>
            </a:pP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3102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AC23BBD-B904-4C1A-B8BD-C98C01FB7AC9}"/>
              </a:ext>
            </a:extLst>
          </p:cNvPr>
          <p:cNvSpPr txBox="1"/>
          <p:nvPr/>
        </p:nvSpPr>
        <p:spPr>
          <a:xfrm>
            <a:off x="304015" y="452488"/>
            <a:ext cx="74236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3200" dirty="0"/>
              <a:t>5% de vagas bem posicionadas nos estacionamentos públicos e privados.</a:t>
            </a:r>
          </a:p>
          <a:p>
            <a:pPr lvl="1">
              <a:buFont typeface="Wingdings" pitchFamily="2" charset="2"/>
              <a:buChar char="Ø"/>
            </a:pPr>
            <a:endParaRPr lang="pt-BR" sz="3200" dirty="0"/>
          </a:p>
          <a:p>
            <a:pPr lvl="2">
              <a:buFont typeface="Wingdings" pitchFamily="2" charset="2"/>
              <a:buChar char="Ø"/>
            </a:pPr>
            <a:r>
              <a:rPr lang="pt-BR" sz="2800" dirty="0"/>
              <a:t>Resolução CONTRAN 303/2008.</a:t>
            </a:r>
          </a:p>
          <a:p>
            <a:pPr lvl="2">
              <a:buFont typeface="Wingdings" pitchFamily="2" charset="2"/>
              <a:buChar char="Ø"/>
            </a:pPr>
            <a:r>
              <a:rPr lang="pt-BR" sz="2800" dirty="0"/>
              <a:t>Vagas sinalizadas e fiscalizadas.</a:t>
            </a:r>
          </a:p>
          <a:p>
            <a:pPr lvl="2">
              <a:buFont typeface="Wingdings" pitchFamily="2" charset="2"/>
              <a:buChar char="Ø"/>
            </a:pPr>
            <a:r>
              <a:rPr lang="pt-BR" sz="2800" dirty="0"/>
              <a:t>Credencial emitida por autoridade municipal ou DETRAN.</a:t>
            </a:r>
          </a:p>
        </p:txBody>
      </p:sp>
      <p:pic>
        <p:nvPicPr>
          <p:cNvPr id="4" name="Imagem 3" descr="Resultado de imagem para modelo de credencial  vasga idoso">
            <a:extLst>
              <a:ext uri="{FF2B5EF4-FFF2-40B4-BE49-F238E27FC236}">
                <a16:creationId xmlns="" xmlns:a16="http://schemas.microsoft.com/office/drawing/2014/main" id="{69ED59C4-B6EB-4BA9-AF38-EEFF889B174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428" y="3284984"/>
            <a:ext cx="340237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95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48826C9C-3260-48D0-9B16-C404BF8D69F7}"/>
              </a:ext>
            </a:extLst>
          </p:cNvPr>
          <p:cNvSpPr txBox="1"/>
          <p:nvPr/>
        </p:nvSpPr>
        <p:spPr>
          <a:xfrm>
            <a:off x="404664" y="548680"/>
            <a:ext cx="737951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/>
              <a:t>Acessibilidade/mobilidade: </a:t>
            </a:r>
            <a:r>
              <a:rPr lang="pt-BR" sz="3200" dirty="0"/>
              <a:t>ruas, calçadas, 	calçamentos, iluminação, tráfego, 	faixas de 	segurança, ciclovias, 	banheiros, bancos, praças e 	prédios 	públicos.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1E242AE9-FE5E-49EB-8BD4-8B817B48E2AE}"/>
              </a:ext>
            </a:extLst>
          </p:cNvPr>
          <p:cNvSpPr txBox="1"/>
          <p:nvPr/>
        </p:nvSpPr>
        <p:spPr>
          <a:xfrm>
            <a:off x="285721" y="3501009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3200" b="1" dirty="0"/>
              <a:t>Transporte aéreo </a:t>
            </a:r>
            <a:r>
              <a:rPr lang="pt-BR" sz="3200" dirty="0"/>
              <a:t>– </a:t>
            </a:r>
            <a:r>
              <a:rPr lang="pt-BR" sz="3200" u="sng" dirty="0"/>
              <a:t>não há gratuidade!</a:t>
            </a:r>
          </a:p>
          <a:p>
            <a:pPr lvl="2">
              <a:buFont typeface="Wingdings" pitchFamily="2" charset="2"/>
              <a:buChar char="Ø"/>
            </a:pPr>
            <a:r>
              <a:rPr lang="pt-BR" sz="3200" dirty="0"/>
              <a:t>Prioridade no embarque.</a:t>
            </a:r>
          </a:p>
          <a:p>
            <a:pPr lvl="2">
              <a:buFont typeface="Wingdings" pitchFamily="2" charset="2"/>
              <a:buChar char="Ø"/>
            </a:pPr>
            <a:r>
              <a:rPr lang="pt-BR" sz="3200" dirty="0"/>
              <a:t>Desconto de 80% para o acompanhante.</a:t>
            </a:r>
          </a:p>
          <a:p>
            <a:pPr lvl="2">
              <a:buFont typeface="Wingdings" pitchFamily="2" charset="2"/>
              <a:buChar char="Ø"/>
            </a:pPr>
            <a:r>
              <a:rPr lang="pt-BR" sz="3200" dirty="0"/>
              <a:t> Resolução ANAC – PNAE – 280/2013.</a:t>
            </a:r>
          </a:p>
          <a:p>
            <a:pPr lvl="2">
              <a:buFont typeface="Wingdings" pitchFamily="2" charset="2"/>
              <a:buChar char="Ø"/>
            </a:pP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70202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3CA44-CC00-4661-9259-ED7ABBDA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OUTROS DIREITOS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05B7C52-1F1B-4AAC-A3B3-5FCD2E8BD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142984"/>
            <a:ext cx="7210396" cy="359931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Atendimento preferencial junto a órgãos públicos e privados prestadores de serviços à população (Decreto 1.948-96, art. 17; Estatuto, art. 3º,§1º, I e §2º; Lei 10.048/2000).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Prioridade de tramitação de processos judiciais e administrativos (Estatuto, art. 71; CPC, Art. 1.048, I).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/>
              <a:t>Prioridade no recebimento da restituição do imposto de renda (Estatuto, art. 3º, IX).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42376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59CA858D-72DA-4DC2-A704-F468578202A9}"/>
              </a:ext>
            </a:extLst>
          </p:cNvPr>
          <p:cNvSpPr txBox="1"/>
          <p:nvPr/>
        </p:nvSpPr>
        <p:spPr>
          <a:xfrm>
            <a:off x="395926" y="329062"/>
            <a:ext cx="740239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3200" dirty="0"/>
              <a:t>Isenção parcial do imposto de renda (IRPF) aos 65 anos (Lei 7.713/88, art. 6º, XV</a:t>
            </a:r>
            <a:r>
              <a:rPr lang="pt-BR" sz="3200" dirty="0" smtClean="0"/>
              <a:t>).</a:t>
            </a:r>
            <a:endParaRPr lang="pt-BR" sz="3200" dirty="0"/>
          </a:p>
          <a:p>
            <a:pPr lvl="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t-BR" sz="3200" dirty="0"/>
              <a:t>Isenção total do imposto de renda para </a:t>
            </a:r>
            <a:r>
              <a:rPr lang="pt-BR" sz="3200" u="sng" dirty="0"/>
              <a:t>aposentados</a:t>
            </a:r>
            <a:r>
              <a:rPr lang="pt-BR" sz="3200" dirty="0"/>
              <a:t> (e </a:t>
            </a:r>
            <a:r>
              <a:rPr lang="pt-BR" sz="3200" u="sng" dirty="0"/>
              <a:t>pensionistas</a:t>
            </a:r>
            <a:r>
              <a:rPr lang="pt-BR" sz="3200" dirty="0"/>
              <a:t>) portadores de doenças graves indicadas em lei (Lei 7.713/88, art. 6º, XIV e XXI</a:t>
            </a:r>
            <a:r>
              <a:rPr lang="pt-BR" sz="3200" dirty="0" smtClean="0"/>
              <a:t>).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25776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4A373CC2-4F20-4A95-AF7D-F618FE7367DD}"/>
              </a:ext>
            </a:extLst>
          </p:cNvPr>
          <p:cNvSpPr txBox="1"/>
          <p:nvPr/>
        </p:nvSpPr>
        <p:spPr>
          <a:xfrm>
            <a:off x="285720" y="179249"/>
            <a:ext cx="743067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sz="3200" dirty="0"/>
              <a:t>Direito de dispor de seus bens, proventos, pensões e benefícios.</a:t>
            </a:r>
          </a:p>
          <a:p>
            <a:pPr algn="ctr"/>
            <a:r>
              <a:rPr lang="pt-BR" sz="3200" dirty="0"/>
              <a:t>(Lei 8.842/94, art. 10, § 1º; Estatuto, art. 102).</a:t>
            </a:r>
          </a:p>
          <a:p>
            <a:pPr algn="ctr"/>
            <a:endParaRPr lang="pt-BR" sz="3200" dirty="0"/>
          </a:p>
          <a:p>
            <a:pPr lvl="3" algn="just">
              <a:buFont typeface="Wingdings" pitchFamily="2" charset="2"/>
              <a:buChar char="Ø"/>
            </a:pPr>
            <a:r>
              <a:rPr lang="pt-BR" sz="2800" dirty="0"/>
              <a:t>Independe de idade.</a:t>
            </a:r>
          </a:p>
          <a:p>
            <a:pPr lvl="3" algn="just">
              <a:buFont typeface="Wingdings" pitchFamily="2" charset="2"/>
              <a:buChar char="Ø"/>
            </a:pPr>
            <a:r>
              <a:rPr lang="pt-BR" sz="2800" dirty="0"/>
              <a:t>Pleno uso de suas capacidades mentais – não ser interditado.</a:t>
            </a:r>
          </a:p>
          <a:p>
            <a:pPr lvl="3" algn="just">
              <a:buFont typeface="Wingdings" pitchFamily="2" charset="2"/>
              <a:buChar char="Ø"/>
            </a:pPr>
            <a:r>
              <a:rPr lang="pt-BR" sz="2800" dirty="0"/>
              <a:t>Tomada de decisão apoiada (CC art. 1.783-A).</a:t>
            </a:r>
          </a:p>
          <a:p>
            <a:pPr algn="ctr">
              <a:buFont typeface="Wingdings" pitchFamily="2" charset="2"/>
              <a:buChar char="Ø"/>
            </a:pPr>
            <a:endParaRPr lang="pt-BR" sz="3200" dirty="0"/>
          </a:p>
          <a:p>
            <a:pPr algn="ctr"/>
            <a:r>
              <a:rPr lang="pt-BR" sz="3200" b="1" i="1" dirty="0"/>
              <a:t>Apropriar-se de bens, cartão bancário ou rendimentos  é CRIME!</a:t>
            </a:r>
          </a:p>
          <a:p>
            <a:pPr algn="ctr"/>
            <a:r>
              <a:rPr lang="pt-BR" sz="3200" b="1" i="1" dirty="0"/>
              <a:t>“Não existe herança de pessoa viva!”</a:t>
            </a:r>
          </a:p>
        </p:txBody>
      </p:sp>
    </p:spTree>
    <p:extLst>
      <p:ext uri="{BB962C8B-B14F-4D97-AF65-F5344CB8AC3E}">
        <p14:creationId xmlns="" xmlns:p14="http://schemas.microsoft.com/office/powerpoint/2010/main" val="11005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D8693D9-3C17-4CE3-BA55-844EF3176DA6}"/>
              </a:ext>
            </a:extLst>
          </p:cNvPr>
          <p:cNvSpPr txBox="1"/>
          <p:nvPr/>
        </p:nvSpPr>
        <p:spPr>
          <a:xfrm>
            <a:off x="339365" y="452487"/>
            <a:ext cx="717615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/>
              <a:t>Direito de casar:</a:t>
            </a:r>
          </a:p>
          <a:p>
            <a:pPr lvl="2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/>
              <a:t>Não ser interditado; ter pleno domínio de suas faculdades mentais;</a:t>
            </a:r>
          </a:p>
          <a:p>
            <a:pPr lvl="2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/>
              <a:t> Separação total de bens para maiores de 70 anos.</a:t>
            </a:r>
            <a:endParaRPr lang="pt-BR" sz="2600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3276B56-B68E-41F5-AEFA-C7C017F2BAD5}"/>
              </a:ext>
            </a:extLst>
          </p:cNvPr>
          <p:cNvSpPr txBox="1"/>
          <p:nvPr/>
        </p:nvSpPr>
        <p:spPr>
          <a:xfrm>
            <a:off x="399197" y="3599703"/>
            <a:ext cx="7116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3200" dirty="0">
                <a:solidFill>
                  <a:schemeClr val="bg1"/>
                </a:solidFill>
              </a:rPr>
              <a:t>Direito a uma vida digna e segura, livre de qualquer tipo de </a:t>
            </a:r>
            <a:r>
              <a:rPr lang="pt-BR" sz="3200" b="1" dirty="0">
                <a:solidFill>
                  <a:schemeClr val="bg1"/>
                </a:solidFill>
              </a:rPr>
              <a:t>violência.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6E654F0-C710-4249-A2A2-EEBA8F4E28FC}"/>
              </a:ext>
            </a:extLst>
          </p:cNvPr>
          <p:cNvSpPr txBox="1"/>
          <p:nvPr/>
        </p:nvSpPr>
        <p:spPr>
          <a:xfrm>
            <a:off x="2113961" y="4920793"/>
            <a:ext cx="624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Os crimes contra idosos são “tipificados” no Estatuto, do art. 96 ao 109.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5859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D8D3BC-56C0-494B-B64C-F7D5FAC6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214290"/>
            <a:ext cx="7210396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sz="4000" dirty="0"/>
              <a:t>PREVIDÊNCIA SOCIAL (Art. 29 a 32)</a:t>
            </a:r>
            <a:br>
              <a:rPr lang="pt-BR" sz="4000" dirty="0"/>
            </a:br>
            <a:r>
              <a:rPr lang="pt-BR" dirty="0"/>
              <a:t>– garantia de renda na velhice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F39424C-C6BA-4761-A1F2-4DEA9F887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3200" dirty="0"/>
              <a:t>Aposentadoria e pensão por morte – </a:t>
            </a:r>
          </a:p>
          <a:p>
            <a:pPr lvl="1">
              <a:buFont typeface="Wingdings" pitchFamily="2" charset="2"/>
              <a:buChar char="Ø"/>
            </a:pPr>
            <a:r>
              <a:rPr lang="pt-BR" sz="3200" dirty="0"/>
              <a:t>Critérios segundo as leis do Regime geral (INSS) ou Regime próprio (funcionalismo público).</a:t>
            </a:r>
          </a:p>
          <a:p>
            <a:pPr lvl="2">
              <a:buFont typeface="Wingdings" pitchFamily="2" charset="2"/>
              <a:buChar char="Ø"/>
            </a:pPr>
            <a:endParaRPr lang="pt-BR" sz="3200" dirty="0"/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2800" dirty="0"/>
              <a:t>Nos regimes próprios, procurar o Departamento de Pessoal  do local de trabalho.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pt-BR" sz="2800" dirty="0"/>
              <a:t>No INSS, agendar atendimento pelo 135.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9297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C0E752F-1F00-40CE-9A23-D681B2D9F7D6}"/>
              </a:ext>
            </a:extLst>
          </p:cNvPr>
          <p:cNvSpPr txBox="1"/>
          <p:nvPr/>
        </p:nvSpPr>
        <p:spPr>
          <a:xfrm>
            <a:off x="367645" y="622173"/>
            <a:ext cx="74377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3200" dirty="0"/>
              <a:t>Aposentados por invalidez pelo INSS:</a:t>
            </a:r>
          </a:p>
          <a:p>
            <a:pPr lvl="1">
              <a:buFont typeface="Wingdings" pitchFamily="2" charset="2"/>
              <a:buChar char="Ø"/>
            </a:pPr>
            <a:endParaRPr lang="pt-BR" sz="3200" dirty="0"/>
          </a:p>
          <a:p>
            <a:pPr lvl="2">
              <a:buFont typeface="Wingdings" pitchFamily="2" charset="2"/>
              <a:buChar char="Ø"/>
            </a:pPr>
            <a:r>
              <a:rPr lang="pt-BR" sz="3200" dirty="0"/>
              <a:t>Acréscimo de 25% sobre a renda da aposentadoria quando necessitar de acompanhamento contínuo (Lei 8.213, art. 45).</a:t>
            </a:r>
          </a:p>
          <a:p>
            <a:pPr lvl="2"/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8839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358346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88D31E-1EED-482A-9A6A-A6BC05A0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HABITAÇÃO (Art. 37-38)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FAD0A5B-D1EE-40B2-A83C-930D3011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252030"/>
            <a:ext cx="7740569" cy="3852742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pt-BR" sz="3300" dirty="0"/>
              <a:t>O idoso tem direito à moradia digna: com a família, sozinho ou em ILPI, conforme desejar.</a:t>
            </a:r>
          </a:p>
          <a:p>
            <a:pPr lvl="1">
              <a:buFont typeface="Wingdings" pitchFamily="2" charset="2"/>
              <a:buChar char="Ø"/>
            </a:pPr>
            <a:endParaRPr lang="pt-BR" sz="33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3300" dirty="0"/>
              <a:t>Atendimento prioritariamente pela família. ILPI para situações  extremas.</a:t>
            </a:r>
          </a:p>
          <a:p>
            <a:pPr lvl="2">
              <a:buFont typeface="Wingdings" pitchFamily="2" charset="2"/>
              <a:buChar char="Ø"/>
            </a:pPr>
            <a:endParaRPr lang="pt-BR" sz="3300" dirty="0"/>
          </a:p>
          <a:p>
            <a:pPr lvl="1">
              <a:buFont typeface="Wingdings" pitchFamily="2" charset="2"/>
              <a:buChar char="Ø"/>
            </a:pPr>
            <a:r>
              <a:rPr lang="pt-BR" sz="3300" dirty="0"/>
              <a:t>Prioridade nos programas habitacionais populares (3%).</a:t>
            </a:r>
          </a:p>
          <a:p>
            <a:pPr lvl="2">
              <a:buFont typeface="Wingdings" pitchFamily="2" charset="2"/>
              <a:buChar char="Ø"/>
            </a:pPr>
            <a:r>
              <a:rPr lang="pt-BR" sz="3300" dirty="0"/>
              <a:t>Acessibilidade.</a:t>
            </a:r>
          </a:p>
          <a:p>
            <a:pPr lvl="2">
              <a:buFont typeface="Wingdings" pitchFamily="2" charset="2"/>
              <a:buChar char="Ø"/>
            </a:pPr>
            <a:r>
              <a:rPr lang="pt-BR" sz="3300" dirty="0"/>
              <a:t>Financiamento compatível.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414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29FA88-2397-44F8-AE7D-CA6653F7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RESPONSABILIDADE CIDADÃ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36D0047-BEE7-44AC-824B-FF48F140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84" y="2402861"/>
            <a:ext cx="7210396" cy="35993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sz="3200" b="1" dirty="0"/>
              <a:t>Estatuto do Idoso, art. 6</a:t>
            </a:r>
            <a:r>
              <a:rPr lang="pt-BR" sz="3200" b="1" u="sng" baseline="30000" dirty="0"/>
              <a:t>o</a:t>
            </a:r>
            <a:r>
              <a:rPr lang="pt-BR" sz="3200" b="1" dirty="0"/>
              <a:t> - </a:t>
            </a:r>
            <a:r>
              <a:rPr lang="pt-BR" sz="3200" dirty="0"/>
              <a:t>Todo cidadão tem o dever de comunicar à autoridade competente qualquer forma de violação a esta Lei que tenha testemunhado ou de que tenha conhecimento.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sz="3200" b="1" dirty="0"/>
              <a:t> Os crimes contra idosos são “tipificados” no Estatuto, do art. 96 ao 109.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454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AC5827-82EA-4A3F-A380-C2A7F80F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 QUEM DENUNCIAR?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F8E4F6F-7D5F-4AFE-8DCA-069E9B55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1997507"/>
            <a:ext cx="8150636" cy="359931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Disque 100, da Secretaria Nacional de Promoção e Defesa dos Direitos Humanos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Conselho Municipal do Idoso (CMI)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CREAS (onde tiver) ou CRAS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Delegacia de Proteção à Criança, Adolescente, Mulher e Idoso (onde houver) ou Delegacia de Polícia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Ministério Público do Município ou  da Comarca –Promotoria de Justiça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PROCON ( em caso de abuso ao idoso consumidor).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10137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32DF97F-919E-4D38-BF45-20BC17E7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3200" b="1" dirty="0"/>
              <a:t>À gestão pública municipal cabe </a:t>
            </a:r>
            <a:r>
              <a:rPr lang="pt-BR" sz="3200" b="1" u="sng" dirty="0"/>
              <a:t>grande parte </a:t>
            </a:r>
            <a:r>
              <a:rPr lang="pt-BR" sz="3200" b="1" dirty="0"/>
              <a:t>da responsabilidade de garantir os direitos dos idosos... </a:t>
            </a:r>
            <a:endParaRPr lang="pt-BR" sz="3200" b="1" dirty="0" smtClean="0"/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b="1" dirty="0" smtClean="0"/>
              <a:t>Mas o desafio de fazer com que cada ser humano viva, com dignidade, uma vida socialmente ativa durante todo o percurso do envelhecimento é uma responsabilidade que envolve a todos e a cada um de nós.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pt-BR" sz="3200" b="1" dirty="0"/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63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Paramos aqui </a:t>
            </a:r>
            <a:endParaRPr lang="pt-B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m para envelhecimento cel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3" y="236650"/>
            <a:ext cx="7372920" cy="642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19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323850" y="0"/>
            <a:ext cx="8520113" cy="1600200"/>
          </a:xfrm>
        </p:spPr>
        <p:txBody>
          <a:bodyPr/>
          <a:lstStyle/>
          <a:p>
            <a:r>
              <a:rPr lang="pt-BR" sz="3200" b="1" dirty="0" smtClean="0"/>
              <a:t>ENVELHECEMOS TODOS IGUAIS ?</a:t>
            </a:r>
          </a:p>
        </p:txBody>
      </p:sp>
      <p:pic>
        <p:nvPicPr>
          <p:cNvPr id="3" name="Picture 3" descr="C:\WINDOWS\Desktop\muchsun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37433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WINDOWS\Desktop\nosun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196975"/>
            <a:ext cx="3819525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tângulo 4"/>
          <p:cNvSpPr>
            <a:spLocks noChangeArrowheads="1"/>
          </p:cNvSpPr>
          <p:nvPr/>
        </p:nvSpPr>
        <p:spPr bwMode="auto">
          <a:xfrm>
            <a:off x="539750" y="6273800"/>
            <a:ext cx="1598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FFFF00"/>
                </a:solidFill>
              </a:rPr>
              <a:t>62 anos </a:t>
            </a:r>
          </a:p>
        </p:txBody>
      </p:sp>
      <p:sp>
        <p:nvSpPr>
          <p:cNvPr id="6150" name="Retângulo 5"/>
          <p:cNvSpPr>
            <a:spLocks noChangeArrowheads="1"/>
          </p:cNvSpPr>
          <p:nvPr/>
        </p:nvSpPr>
        <p:spPr bwMode="auto">
          <a:xfrm>
            <a:off x="7092950" y="6273800"/>
            <a:ext cx="1495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FFFF00"/>
                </a:solidFill>
              </a:rPr>
              <a:t>91 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1"/>
          <p:cNvSpPr>
            <a:spLocks noChangeArrowheads="1"/>
          </p:cNvSpPr>
          <p:nvPr/>
        </p:nvSpPr>
        <p:spPr bwMode="auto">
          <a:xfrm>
            <a:off x="755650" y="1412875"/>
            <a:ext cx="799306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pt-BR" sz="2800"/>
              <a:t>  </a:t>
            </a:r>
          </a:p>
          <a:p>
            <a:pPr>
              <a:buFont typeface="Wingdings" pitchFamily="2" charset="2"/>
              <a:buNone/>
            </a:pPr>
            <a:r>
              <a:rPr lang="pt-BR" sz="3200"/>
              <a:t>Parte da medicina que se ocupa com o estudo e do tratamento  dos distúrbios  e das doenças dos idosos. </a:t>
            </a:r>
          </a:p>
          <a:p>
            <a:pPr>
              <a:buFont typeface="Wingdings" pitchFamily="2" charset="2"/>
              <a:buNone/>
            </a:pPr>
            <a:r>
              <a:rPr lang="pt-BR" sz="3200"/>
              <a:t>   </a:t>
            </a:r>
          </a:p>
          <a:p>
            <a:pPr>
              <a:buFont typeface="Wingdings" pitchFamily="2" charset="2"/>
              <a:buNone/>
            </a:pPr>
            <a:r>
              <a:rPr lang="pt-BR" sz="3200"/>
              <a:t>Cabendo-lhe promover a saúde, prevenir a doença, curar se possível, postergar incapacidades, melhorar a qualidade de vida ou aliviar a dor e o sofrimento, seja físico ou mental</a:t>
            </a:r>
            <a:r>
              <a:rPr lang="pt-BR"/>
              <a:t>.</a:t>
            </a:r>
          </a:p>
        </p:txBody>
      </p:sp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1908175" y="404813"/>
            <a:ext cx="2561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 dirty="0"/>
              <a:t>GERIATRIA</a:t>
            </a:r>
            <a:r>
              <a:rPr lang="pt-BR" sz="4000" b="1" dirty="0">
                <a:solidFill>
                  <a:srgbClr val="FFDC45"/>
                </a:solidFill>
              </a:rPr>
              <a:t> 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1"/>
          <p:cNvSpPr>
            <a:spLocks noChangeArrowheads="1"/>
          </p:cNvSpPr>
          <p:nvPr/>
        </p:nvSpPr>
        <p:spPr bwMode="auto">
          <a:xfrm>
            <a:off x="900113" y="1812925"/>
            <a:ext cx="7848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FFDC45"/>
                </a:solidFill>
              </a:rPr>
              <a:t> </a:t>
            </a:r>
            <a:r>
              <a:rPr lang="pt-BR" sz="3600" b="1">
                <a:solidFill>
                  <a:srgbClr val="FFDC45"/>
                </a:solidFill>
              </a:rPr>
              <a:t> </a:t>
            </a:r>
          </a:p>
          <a:p>
            <a:r>
              <a:rPr lang="pt-BR" sz="3200"/>
              <a:t>Especialidade que está</a:t>
            </a:r>
            <a:r>
              <a:rPr lang="pt-BR" sz="3200" b="1"/>
              <a:t> </a:t>
            </a:r>
            <a:r>
              <a:rPr lang="pt-BR" sz="3200"/>
              <a:t>voltada a estudar o processo fisiológico do    envelhecimento. </a:t>
            </a:r>
          </a:p>
          <a:p>
            <a:r>
              <a:rPr lang="pt-BR" sz="3200"/>
              <a:t>E explicação das mudanças típicas deste  processo e de seus determinantes genético-biológicos, psico e socio-culturais.</a:t>
            </a:r>
          </a:p>
        </p:txBody>
      </p:sp>
      <p:sp>
        <p:nvSpPr>
          <p:cNvPr id="11267" name="Retângulo 2"/>
          <p:cNvSpPr>
            <a:spLocks noChangeArrowheads="1"/>
          </p:cNvSpPr>
          <p:nvPr/>
        </p:nvSpPr>
        <p:spPr bwMode="auto">
          <a:xfrm>
            <a:off x="1042988" y="549275"/>
            <a:ext cx="37587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 dirty="0"/>
              <a:t>GERONTOLOGIA 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559675" cy="1600200"/>
          </a:xfrm>
        </p:spPr>
        <p:txBody>
          <a:bodyPr/>
          <a:lstStyle/>
          <a:p>
            <a:r>
              <a:rPr lang="pt-BR" sz="4000" dirty="0" smtClean="0"/>
              <a:t>O QUE É ENVELHECIMENTO?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14339" name="Retângulo 2"/>
          <p:cNvSpPr>
            <a:spLocks noChangeArrowheads="1"/>
          </p:cNvSpPr>
          <p:nvPr/>
        </p:nvSpPr>
        <p:spPr bwMode="auto">
          <a:xfrm>
            <a:off x="827088" y="3644900"/>
            <a:ext cx="7056437" cy="26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E21AC5"/>
              </a:buClr>
              <a:buSzPct val="80000"/>
            </a:pPr>
            <a:endParaRPr lang="pt-BR" b="1" dirty="0"/>
          </a:p>
          <a:p>
            <a:pPr>
              <a:buClr>
                <a:srgbClr val="E21AC5"/>
              </a:buClr>
              <a:buSzPct val="80000"/>
            </a:pPr>
            <a:endParaRPr lang="pt-BR" sz="2800" b="1" dirty="0"/>
          </a:p>
          <a:p>
            <a:pPr>
              <a:buClr>
                <a:srgbClr val="E21AC5"/>
              </a:buClr>
              <a:buSzPct val="80000"/>
            </a:pPr>
            <a:r>
              <a:rPr lang="pt-BR" sz="2800" b="1" dirty="0"/>
              <a:t>3.Conceito Cronológico</a:t>
            </a:r>
          </a:p>
          <a:p>
            <a:pPr>
              <a:buClr>
                <a:srgbClr val="E21AC5"/>
              </a:buClr>
              <a:buSzPct val="80000"/>
              <a:buFont typeface="Monotype Sorts"/>
              <a:buChar char=" "/>
            </a:pPr>
            <a:r>
              <a:rPr lang="pt-BR" b="1" dirty="0"/>
              <a:t>- 60 anos ou mais (países em desenvolvimento) </a:t>
            </a:r>
          </a:p>
          <a:p>
            <a:pPr>
              <a:buClr>
                <a:srgbClr val="E21AC5"/>
              </a:buClr>
              <a:buSzPct val="80000"/>
              <a:buFont typeface="Monotype Sorts"/>
              <a:buChar char=" "/>
            </a:pPr>
            <a:r>
              <a:rPr lang="pt-BR" b="1" dirty="0"/>
              <a:t>- 65 anos  ou mais (países desenvolvidos)</a:t>
            </a:r>
          </a:p>
          <a:p>
            <a:pPr>
              <a:buClr>
                <a:srgbClr val="E21AC5"/>
              </a:buClr>
              <a:buSzPct val="80000"/>
            </a:pPr>
            <a:r>
              <a:rPr lang="pt-BR" b="1" dirty="0"/>
              <a:t> - Maior de 85 anos -</a:t>
            </a:r>
            <a:r>
              <a:rPr lang="pt-BR" b="1" dirty="0" err="1"/>
              <a:t>very</a:t>
            </a:r>
            <a:r>
              <a:rPr lang="pt-BR" b="1" dirty="0"/>
              <a:t> </a:t>
            </a:r>
            <a:r>
              <a:rPr lang="pt-BR" b="1" dirty="0" err="1"/>
              <a:t>old</a:t>
            </a:r>
            <a:r>
              <a:rPr lang="pt-BR" b="1" dirty="0"/>
              <a:t> (idoso frágil)</a:t>
            </a:r>
          </a:p>
          <a:p>
            <a:pPr>
              <a:buClr>
                <a:srgbClr val="E21AC5"/>
              </a:buClr>
              <a:buSzPct val="80000"/>
              <a:buFont typeface="Monotype Sorts"/>
              <a:buChar char=" "/>
            </a:pPr>
            <a:endParaRPr lang="pt-BR" sz="1400" dirty="0"/>
          </a:p>
          <a:p>
            <a:pPr>
              <a:lnSpc>
                <a:spcPct val="90000"/>
              </a:lnSpc>
              <a:buClr>
                <a:srgbClr val="E21AC5"/>
              </a:buClr>
              <a:buSzPct val="80000"/>
            </a:pPr>
            <a:endParaRPr lang="pt-BR" sz="1400" b="1" dirty="0"/>
          </a:p>
          <a:p>
            <a:pPr>
              <a:buClr>
                <a:srgbClr val="E21AC5"/>
              </a:buClr>
              <a:buSzPct val="80000"/>
            </a:pPr>
            <a:endParaRPr lang="pt-BR" sz="1400" b="1" dirty="0"/>
          </a:p>
        </p:txBody>
      </p:sp>
      <p:sp>
        <p:nvSpPr>
          <p:cNvPr id="14340" name="Retângulo 3"/>
          <p:cNvSpPr>
            <a:spLocks noChangeArrowheads="1"/>
          </p:cNvSpPr>
          <p:nvPr/>
        </p:nvSpPr>
        <p:spPr bwMode="auto">
          <a:xfrm>
            <a:off x="900113" y="1341438"/>
            <a:ext cx="6624637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E21AC5"/>
              </a:buClr>
              <a:buSzPct val="80000"/>
            </a:pPr>
            <a:r>
              <a:rPr lang="pt-BR" sz="2800" b="1" dirty="0"/>
              <a:t>1.Conceito Simplista </a:t>
            </a:r>
          </a:p>
          <a:p>
            <a:pPr>
              <a:lnSpc>
                <a:spcPct val="90000"/>
              </a:lnSpc>
              <a:buClr>
                <a:srgbClr val="E21AC5"/>
              </a:buClr>
              <a:buSzPct val="80000"/>
            </a:pPr>
            <a:r>
              <a:rPr lang="pt-BR" b="1" dirty="0"/>
              <a:t>É o processo pelo qual o jovem    se transforma em idoso; </a:t>
            </a:r>
          </a:p>
        </p:txBody>
      </p:sp>
      <p:sp>
        <p:nvSpPr>
          <p:cNvPr id="14341" name="Retângulo 4"/>
          <p:cNvSpPr>
            <a:spLocks noChangeArrowheads="1"/>
          </p:cNvSpPr>
          <p:nvPr/>
        </p:nvSpPr>
        <p:spPr bwMode="auto">
          <a:xfrm>
            <a:off x="971550" y="2708275"/>
            <a:ext cx="72009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E21AC5"/>
              </a:buClr>
              <a:buSzPct val="80000"/>
            </a:pPr>
            <a:r>
              <a:rPr lang="pt-BR" sz="2800" b="1" dirty="0"/>
              <a:t>2.Conceito Biológico </a:t>
            </a:r>
          </a:p>
          <a:p>
            <a:pPr>
              <a:lnSpc>
                <a:spcPct val="90000"/>
              </a:lnSpc>
              <a:buClr>
                <a:srgbClr val="E21AC5"/>
              </a:buClr>
              <a:buSzPct val="80000"/>
            </a:pPr>
            <a:r>
              <a:rPr lang="pt-BR" b="1" dirty="0"/>
              <a:t>Fenômenos que levam à redução da capacidade de adaptação  a  sobrecargas   funcionais;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-285776"/>
            <a:ext cx="8597043" cy="641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1"/>
          <p:cNvSpPr>
            <a:spLocks noChangeArrowheads="1"/>
          </p:cNvSpPr>
          <p:nvPr/>
        </p:nvSpPr>
        <p:spPr bwMode="auto">
          <a:xfrm>
            <a:off x="684213" y="692150"/>
            <a:ext cx="9234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/>
              <a:t>DETERMINANTES DA LONGEVIDADE</a:t>
            </a:r>
          </a:p>
        </p:txBody>
      </p:sp>
      <p:sp>
        <p:nvSpPr>
          <p:cNvPr id="15363" name="Retângulo 2"/>
          <p:cNvSpPr>
            <a:spLocks noChangeArrowheads="1"/>
          </p:cNvSpPr>
          <p:nvPr/>
        </p:nvSpPr>
        <p:spPr bwMode="auto">
          <a:xfrm>
            <a:off x="684213" y="1989138"/>
            <a:ext cx="75612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/>
              <a:t>GENÉTICA</a:t>
            </a:r>
          </a:p>
          <a:p>
            <a:pPr lvl="1"/>
            <a:r>
              <a:rPr lang="pt-BR" dirty="0"/>
              <a:t>Responsável por até 30% da longevidade;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r>
              <a:rPr lang="pt-BR" sz="2800" b="1" dirty="0"/>
              <a:t>MEIO-AMBIENTE</a:t>
            </a:r>
          </a:p>
          <a:p>
            <a:pPr lvl="1"/>
            <a:r>
              <a:rPr lang="pt-BR" dirty="0"/>
              <a:t>Influência principalmente até a meia-idade</a:t>
            </a:r>
            <a:r>
              <a:rPr lang="pt-BR" dirty="0" smtClean="0"/>
              <a:t>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tonio Siqueira\Desktop\T C E\cereb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8913"/>
            <a:ext cx="78486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1187450" y="5661025"/>
            <a:ext cx="6624638" cy="9366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</a:t>
            </a:r>
            <a:r>
              <a:rPr lang="pt-BR" b="1" dirty="0">
                <a:solidFill>
                  <a:srgbClr val="FFFF00"/>
                </a:solidFill>
              </a:rPr>
              <a:t>ENVELHECIMENTO CEREBRAL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684213" y="0"/>
            <a:ext cx="6477000" cy="1600200"/>
          </a:xfrm>
        </p:spPr>
        <p:txBody>
          <a:bodyPr/>
          <a:lstStyle/>
          <a:p>
            <a:r>
              <a:rPr lang="pt-BR" sz="3200" smtClean="0"/>
              <a:t>ENVELHECIMENTO CEREBRAL</a:t>
            </a:r>
          </a:p>
        </p:txBody>
      </p:sp>
      <p:sp>
        <p:nvSpPr>
          <p:cNvPr id="17411" name="Retângulo 2"/>
          <p:cNvSpPr>
            <a:spLocks noChangeArrowheads="1"/>
          </p:cNvSpPr>
          <p:nvPr/>
        </p:nvSpPr>
        <p:spPr bwMode="auto">
          <a:xfrm>
            <a:off x="468313" y="1989138"/>
            <a:ext cx="828040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-</a:t>
            </a:r>
            <a:r>
              <a:rPr lang="pt-BR" sz="2800">
                <a:cs typeface="Times New Roman" pitchFamily="18" charset="0"/>
              </a:rPr>
              <a:t>Sistema mais comprometido com o envelhecimento;</a:t>
            </a:r>
          </a:p>
          <a:p>
            <a:r>
              <a:rPr lang="pt-BR" sz="2800">
                <a:cs typeface="Times New Roman" pitchFamily="18" charset="0"/>
              </a:rPr>
              <a:t>-Perda de peso cerebral: 1,4 a 1,7% por década, após os 15 anos;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Char char="•"/>
            </a:pPr>
            <a:r>
              <a:rPr lang="pt-BR" sz="2800">
                <a:cs typeface="Times New Roman" pitchFamily="18" charset="0"/>
              </a:rPr>
              <a:t>Lentificação da velocidade da  condução nervosa</a:t>
            </a:r>
            <a:r>
              <a:rPr lang="en-US" sz="2800">
                <a:cs typeface="Times New Roman" pitchFamily="18" charset="0"/>
              </a:rPr>
              <a:t>;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Char char="•"/>
            </a:pPr>
            <a:r>
              <a:rPr lang="pt-BR" sz="2800">
                <a:cs typeface="Times New Roman" pitchFamily="18" charset="0"/>
              </a:rPr>
              <a:t>Redução progressiva  e irreversível dos neurônios; 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Char char="•"/>
            </a:pPr>
            <a:endParaRPr lang="en-US" sz="2800">
              <a:cs typeface="Times New Roman" pitchFamily="18" charset="0"/>
            </a:endParaRPr>
          </a:p>
          <a:p>
            <a:endParaRPr lang="pt-BR" sz="2800">
              <a:cs typeface="Times New Roman" pitchFamily="18" charset="0"/>
            </a:endParaRP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611188" y="304800"/>
            <a:ext cx="8304212" cy="1600200"/>
          </a:xfrm>
        </p:spPr>
        <p:txBody>
          <a:bodyPr/>
          <a:lstStyle/>
          <a:p>
            <a:r>
              <a:rPr lang="pt-BR" sz="2800" smtClean="0"/>
              <a:t>ENVELHECIMENTO CEREBRAL</a:t>
            </a:r>
          </a:p>
        </p:txBody>
      </p:sp>
      <p:sp>
        <p:nvSpPr>
          <p:cNvPr id="18435" name="Retângulo 2"/>
          <p:cNvSpPr>
            <a:spLocks noChangeArrowheads="1"/>
          </p:cNvSpPr>
          <p:nvPr/>
        </p:nvSpPr>
        <p:spPr bwMode="auto">
          <a:xfrm>
            <a:off x="574675" y="1916113"/>
            <a:ext cx="856932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Degeneração vascular amilóide;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 Aparecimento de placas senis e degeneração </a:t>
            </a:r>
            <a:r>
              <a:rPr lang="pt-BR" sz="2800" dirty="0" err="1">
                <a:cs typeface="Times New Roman" pitchFamily="18" charset="0"/>
              </a:rPr>
              <a:t>neurofibrilar</a:t>
            </a:r>
            <a:r>
              <a:rPr lang="pt-BR" sz="2800" dirty="0"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Comprometimento da </a:t>
            </a:r>
            <a:r>
              <a:rPr lang="pt-BR" sz="2800" dirty="0" err="1">
                <a:cs typeface="Times New Roman" pitchFamily="18" charset="0"/>
              </a:rPr>
              <a:t>neurotransmissão</a:t>
            </a:r>
            <a:r>
              <a:rPr lang="pt-BR" sz="2800" dirty="0">
                <a:cs typeface="Times New Roman" pitchFamily="18" charset="0"/>
              </a:rPr>
              <a:t> dopaminérgica e colinérgica. 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</a:pPr>
            <a:r>
              <a:rPr lang="pt-BR" sz="2800" dirty="0">
                <a:cs typeface="Times New Roman" pitchFamily="18" charset="0"/>
              </a:rPr>
              <a:t>Aparecimento de doenças: Alzheimer e Parkinson;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chemeClr val="tx1"/>
              </a:buClr>
              <a:buFontTx/>
              <a:buChar char="•"/>
            </a:pPr>
            <a:r>
              <a:rPr lang="pt-BR" sz="2800" dirty="0" err="1">
                <a:cs typeface="Times New Roman" pitchFamily="18" charset="0"/>
              </a:rPr>
              <a:t>Leucoaraiose</a:t>
            </a:r>
            <a:r>
              <a:rPr lang="pt-BR" sz="2800" dirty="0">
                <a:cs typeface="Times New Roman" pitchFamily="18" charset="0"/>
              </a:rPr>
              <a:t> - possível correlação com </a:t>
            </a:r>
            <a:r>
              <a:rPr lang="pt-BR" sz="2800" dirty="0" err="1">
                <a:cs typeface="Times New Roman" pitchFamily="18" charset="0"/>
              </a:rPr>
              <a:t>hipoperfusão</a:t>
            </a:r>
            <a:r>
              <a:rPr lang="pt-BR" sz="28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LEUCOARAIOSE</a:t>
            </a:r>
            <a:br>
              <a:rPr lang="pt-BR" smtClean="0"/>
            </a:br>
            <a:endParaRPr lang="pt-BR" smtClean="0"/>
          </a:p>
        </p:txBody>
      </p:sp>
      <p:pic>
        <p:nvPicPr>
          <p:cNvPr id="20483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68413"/>
            <a:ext cx="51133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ntonio Siqueira\Desktop\Medicina\Geriatria\fotos idosos\sem títul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412875"/>
            <a:ext cx="61214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tângulo 2"/>
          <p:cNvSpPr>
            <a:spLocks noChangeArrowheads="1"/>
          </p:cNvSpPr>
          <p:nvPr/>
        </p:nvSpPr>
        <p:spPr bwMode="auto">
          <a:xfrm>
            <a:off x="1116013" y="333375"/>
            <a:ext cx="4090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/>
              <a:t>ALTERAÇÕES NO SONO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6477000" cy="1600200"/>
          </a:xfrm>
        </p:spPr>
        <p:txBody>
          <a:bodyPr/>
          <a:lstStyle/>
          <a:p>
            <a:r>
              <a:rPr lang="pt-BR" sz="3200" smtClean="0"/>
              <a:t>SONO E ENVELHECIMENTO</a:t>
            </a:r>
          </a:p>
        </p:txBody>
      </p:sp>
      <p:sp>
        <p:nvSpPr>
          <p:cNvPr id="21507" name="Retângulo 2"/>
          <p:cNvSpPr>
            <a:spLocks noChangeArrowheads="1"/>
          </p:cNvSpPr>
          <p:nvPr/>
        </p:nvSpPr>
        <p:spPr bwMode="auto">
          <a:xfrm>
            <a:off x="3132138" y="32131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21508" name="Retângulo 3"/>
          <p:cNvSpPr>
            <a:spLocks noChangeArrowheads="1"/>
          </p:cNvSpPr>
          <p:nvPr/>
        </p:nvSpPr>
        <p:spPr bwMode="auto">
          <a:xfrm>
            <a:off x="611188" y="2781300"/>
            <a:ext cx="81375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pt-BR" sz="3200"/>
              <a:t>-Dorme cerca de 5h por noite;</a:t>
            </a:r>
          </a:p>
          <a:p>
            <a:pPr lvl="1"/>
            <a:r>
              <a:rPr lang="pt-BR" sz="3200"/>
              <a:t>-Despertares freqüentes (sono superficial);</a:t>
            </a:r>
          </a:p>
          <a:p>
            <a:pPr lvl="1"/>
            <a:r>
              <a:rPr lang="pt-BR" sz="3200"/>
              <a:t>-Sonolência diurna, com cochilos freqüentes;</a:t>
            </a:r>
          </a:p>
          <a:p>
            <a:pPr lvl="1"/>
            <a:r>
              <a:rPr lang="pt-BR" sz="3200"/>
              <a:t>-Dorme cedo  -  acorda cedo;</a:t>
            </a:r>
          </a:p>
          <a:p>
            <a:pPr lvl="1"/>
            <a:r>
              <a:rPr lang="pt-BR" sz="3200"/>
              <a:t>-Constantes queixas familiares.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6477000" cy="1600200"/>
          </a:xfrm>
        </p:spPr>
        <p:txBody>
          <a:bodyPr/>
          <a:lstStyle/>
          <a:p>
            <a:r>
              <a:rPr lang="pt-BR" sz="3200" smtClean="0"/>
              <a:t>SONO E ENVELHECIMENTO</a:t>
            </a:r>
          </a:p>
        </p:txBody>
      </p:sp>
      <p:sp>
        <p:nvSpPr>
          <p:cNvPr id="22531" name="Retângulo 2"/>
          <p:cNvSpPr>
            <a:spLocks noChangeArrowheads="1"/>
          </p:cNvSpPr>
          <p:nvPr/>
        </p:nvSpPr>
        <p:spPr bwMode="auto">
          <a:xfrm>
            <a:off x="684213" y="2708275"/>
            <a:ext cx="7775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i="1"/>
              <a:t>Fatores associados às dissonias do idoso:</a:t>
            </a:r>
          </a:p>
          <a:p>
            <a:pPr lvl="1"/>
            <a:r>
              <a:rPr lang="pt-BR" sz="2800"/>
              <a:t>-Redução da exposição solar;</a:t>
            </a:r>
          </a:p>
          <a:p>
            <a:pPr lvl="1"/>
            <a:r>
              <a:rPr lang="pt-BR" sz="2800"/>
              <a:t>-Redução ou ausência de atividade física;</a:t>
            </a:r>
          </a:p>
          <a:p>
            <a:pPr lvl="1"/>
            <a:r>
              <a:rPr lang="pt-BR" sz="2800"/>
              <a:t>-Insuficiências auditiva e visual;</a:t>
            </a:r>
          </a:p>
          <a:p>
            <a:pPr lvl="1"/>
            <a:r>
              <a:rPr lang="pt-BR" sz="2800"/>
              <a:t>-Polifarmácia;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Documents and Settings\Medicina\CIAPE\Pós BH\he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ângulo 2"/>
          <p:cNvSpPr>
            <a:spLocks noChangeArrowheads="1"/>
          </p:cNvSpPr>
          <p:nvPr/>
        </p:nvSpPr>
        <p:spPr bwMode="auto">
          <a:xfrm>
            <a:off x="1116013" y="476250"/>
            <a:ext cx="727233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FFFF00"/>
                </a:solidFill>
              </a:rPr>
              <a:t>ENVELHECIMENTO CARDIOVASCULAR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827088" y="0"/>
            <a:ext cx="8015287" cy="1600200"/>
          </a:xfrm>
        </p:spPr>
        <p:txBody>
          <a:bodyPr/>
          <a:lstStyle/>
          <a:p>
            <a:r>
              <a:rPr lang="pt-BR" sz="3200" smtClean="0"/>
              <a:t>ENVELHECIMENTO CARDIOVASCULAR</a:t>
            </a:r>
          </a:p>
        </p:txBody>
      </p:sp>
      <p:sp>
        <p:nvSpPr>
          <p:cNvPr id="24579" name="Retângulo 2"/>
          <p:cNvSpPr>
            <a:spLocks noChangeArrowheads="1"/>
          </p:cNvSpPr>
          <p:nvPr/>
        </p:nvSpPr>
        <p:spPr bwMode="auto">
          <a:xfrm>
            <a:off x="395288" y="1773238"/>
            <a:ext cx="8424862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-Aumento da espessura e rigidez da parede vascular;</a:t>
            </a:r>
          </a:p>
          <a:p>
            <a:r>
              <a:rPr lang="pt-BR" sz="2800"/>
              <a:t>-Aumento da PAS;</a:t>
            </a:r>
          </a:p>
          <a:p>
            <a:r>
              <a:rPr lang="pt-BR" sz="2800"/>
              <a:t>-</a:t>
            </a:r>
            <a:r>
              <a:rPr lang="pt-BR" sz="2800" b="1"/>
              <a:t>↑</a:t>
            </a:r>
            <a:r>
              <a:rPr lang="pt-BR" sz="2800"/>
              <a:t> rigidez miocárdica (disfunção no enchimento do VE);</a:t>
            </a:r>
          </a:p>
          <a:p>
            <a:r>
              <a:rPr lang="pt-BR" sz="2800"/>
              <a:t>-Maior risco de fibrilação atrial;</a:t>
            </a:r>
          </a:p>
          <a:p>
            <a:r>
              <a:rPr lang="pt-BR" sz="2800"/>
              <a:t>-Menor reserva contrátil;</a:t>
            </a:r>
          </a:p>
          <a:p>
            <a:r>
              <a:rPr lang="pt-BR" sz="2800"/>
              <a:t>-Maior risco de aterosclerose;</a:t>
            </a:r>
          </a:p>
          <a:p>
            <a:r>
              <a:rPr lang="pt-BR" sz="2800"/>
              <a:t>-ICC;</a:t>
            </a:r>
          </a:p>
          <a:p>
            <a:r>
              <a:rPr lang="pt-BR" sz="2800"/>
              <a:t>-Insuficiência Vascular Periférica</a:t>
            </a:r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  <a:p>
            <a:pPr lvl="1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Vários foram os fatores que propiciaram essa ascensão, dentre muitos, o crescimento econômico do país, acesso à água tratada e esgoto, aumento do consumo, entre outros.”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Medicina\CIAPE\Pós BH\Lu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842486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827088" y="5661025"/>
            <a:ext cx="7416800" cy="10080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</a:rPr>
              <a:t>ENVELHECIMENTO RESPIRATORIO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250825" y="0"/>
            <a:ext cx="8593138" cy="1600200"/>
          </a:xfrm>
        </p:spPr>
        <p:txBody>
          <a:bodyPr/>
          <a:lstStyle/>
          <a:p>
            <a:r>
              <a:rPr lang="pt-BR" sz="3200" smtClean="0"/>
              <a:t>ENVELHECIMENTO DO APARELHO RESPIRATÓRIO</a:t>
            </a:r>
          </a:p>
        </p:txBody>
      </p:sp>
      <p:sp>
        <p:nvSpPr>
          <p:cNvPr id="26627" name="Retângulo 2"/>
          <p:cNvSpPr>
            <a:spLocks noChangeArrowheads="1"/>
          </p:cNvSpPr>
          <p:nvPr/>
        </p:nvSpPr>
        <p:spPr bwMode="auto">
          <a:xfrm>
            <a:off x="468313" y="1844675"/>
            <a:ext cx="813752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pt-BR" sz="2800">
              <a:cs typeface="Times New Roman" pitchFamily="18" charset="0"/>
            </a:endParaRPr>
          </a:p>
          <a:p>
            <a:pPr lvl="1"/>
            <a:r>
              <a:rPr lang="pt-BR" sz="2800">
                <a:cs typeface="Times New Roman" pitchFamily="18" charset="0"/>
              </a:rPr>
              <a:t>-Redução do clareamento mucociliar;</a:t>
            </a:r>
          </a:p>
          <a:p>
            <a:pPr lvl="1"/>
            <a:r>
              <a:rPr lang="pt-BR" sz="2800">
                <a:cs typeface="Times New Roman" pitchFamily="18" charset="0"/>
              </a:rPr>
              <a:t>-Aumento da rigidez da parede torácica;</a:t>
            </a:r>
          </a:p>
          <a:p>
            <a:pPr lvl="1"/>
            <a:r>
              <a:rPr lang="pt-BR" sz="2800">
                <a:cs typeface="Times New Roman" pitchFamily="18" charset="0"/>
              </a:rPr>
              <a:t>-Redução de força e massa muscular (↓ expansão do tórax);</a:t>
            </a:r>
          </a:p>
          <a:p>
            <a:pPr lvl="1"/>
            <a:r>
              <a:rPr lang="pt-BR" sz="2800">
                <a:cs typeface="Times New Roman" pitchFamily="18" charset="0"/>
              </a:rPr>
              <a:t>-DPOC;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</a:pPr>
            <a:r>
              <a:rPr lang="pt-BR" sz="2800">
                <a:cs typeface="Times New Roman" pitchFamily="18" charset="0"/>
              </a:rPr>
              <a:t>-Pneumonia; 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</a:pPr>
            <a:r>
              <a:rPr lang="pt-BR" sz="2800">
                <a:cs typeface="Times New Roman" pitchFamily="18" charset="0"/>
              </a:rPr>
              <a:t>      -Enfraquecimento do diafragma de até 25%.</a:t>
            </a:r>
          </a:p>
          <a:p>
            <a:pPr lvl="1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Medicina\CIAPE\Pós BH\Kid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Documents and Settings\Medicina\CIAPE\Pós BH\Kid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755650" y="5949950"/>
            <a:ext cx="7632700" cy="9080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ENVELHECIMENTO GÊNITO-URINÁRIO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611188" y="304800"/>
            <a:ext cx="8304212" cy="1600200"/>
          </a:xfrm>
        </p:spPr>
        <p:txBody>
          <a:bodyPr/>
          <a:lstStyle/>
          <a:p>
            <a:r>
              <a:rPr lang="pt-BR" sz="3200" smtClean="0"/>
              <a:t>ENVELHECIMENTO GENITO-URINÁRIO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sp>
        <p:nvSpPr>
          <p:cNvPr id="28675" name="Retângulo 2"/>
          <p:cNvSpPr>
            <a:spLocks noChangeArrowheads="1"/>
          </p:cNvSpPr>
          <p:nvPr/>
        </p:nvSpPr>
        <p:spPr bwMode="auto">
          <a:xfrm>
            <a:off x="2286000" y="301307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8676" name="Retângulo 3"/>
          <p:cNvSpPr>
            <a:spLocks noChangeArrowheads="1"/>
          </p:cNvSpPr>
          <p:nvPr/>
        </p:nvSpPr>
        <p:spPr bwMode="auto">
          <a:xfrm>
            <a:off x="0" y="1341438"/>
            <a:ext cx="82804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pt-BR" dirty="0"/>
              <a:t>-</a:t>
            </a:r>
            <a:r>
              <a:rPr lang="pt-BR" sz="2400" dirty="0"/>
              <a:t>Alterações renais:</a:t>
            </a:r>
          </a:p>
          <a:p>
            <a:pPr lvl="1"/>
            <a:r>
              <a:rPr lang="pt-BR" sz="2400" dirty="0"/>
              <a:t>        </a:t>
            </a:r>
            <a:r>
              <a:rPr lang="pt-BR" sz="2400" dirty="0" smtClean="0"/>
              <a:t>-(Sódio) Na</a:t>
            </a:r>
            <a:r>
              <a:rPr lang="pt-BR" sz="2400" dirty="0"/>
              <a:t>+ nos limites inferiores da normalidade</a:t>
            </a:r>
          </a:p>
          <a:p>
            <a:pPr lvl="1"/>
            <a:r>
              <a:rPr lang="pt-BR" sz="2400" dirty="0"/>
              <a:t>        </a:t>
            </a:r>
            <a:r>
              <a:rPr lang="pt-BR" sz="2400" dirty="0" smtClean="0"/>
              <a:t>-(Potássio) K</a:t>
            </a:r>
            <a:r>
              <a:rPr lang="pt-BR" sz="2400" dirty="0"/>
              <a:t>+ nos limites superiores da normalidade; </a:t>
            </a:r>
          </a:p>
          <a:p>
            <a:pPr lvl="1"/>
            <a:r>
              <a:rPr lang="pt-BR" sz="2400" dirty="0"/>
              <a:t>        -↓função renal/ano, após os 30 anos de idade;</a:t>
            </a:r>
          </a:p>
          <a:p>
            <a:pPr lvl="1"/>
            <a:endParaRPr lang="pt-BR" sz="2400" dirty="0"/>
          </a:p>
          <a:p>
            <a:r>
              <a:rPr lang="pt-BR" sz="2400" dirty="0"/>
              <a:t>      -Alterações prostáticas:</a:t>
            </a:r>
          </a:p>
          <a:p>
            <a:r>
              <a:rPr lang="pt-BR" sz="2400" dirty="0"/>
              <a:t>	 -HPB em 90% dos idosos ≥ 80 anos;</a:t>
            </a:r>
          </a:p>
          <a:p>
            <a:r>
              <a:rPr lang="pt-BR" sz="2400" dirty="0"/>
              <a:t>	 -Ca </a:t>
            </a:r>
          </a:p>
          <a:p>
            <a:pPr lvl="1"/>
            <a:r>
              <a:rPr lang="pt-BR" sz="2400" dirty="0"/>
              <a:t>      -↓do fluxo urinário ;</a:t>
            </a:r>
          </a:p>
          <a:p>
            <a:pPr lvl="1"/>
            <a:r>
              <a:rPr lang="pt-BR" sz="2400" dirty="0"/>
              <a:t>-ITU</a:t>
            </a:r>
          </a:p>
          <a:p>
            <a:pPr lvl="1"/>
            <a:r>
              <a:rPr lang="pt-BR" sz="2400" dirty="0"/>
              <a:t>-Disfunção Sexual;</a:t>
            </a:r>
          </a:p>
          <a:p>
            <a:pPr lvl="1"/>
            <a:endParaRPr lang="pt-BR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611188" y="0"/>
            <a:ext cx="8304212" cy="1600200"/>
          </a:xfrm>
        </p:spPr>
        <p:txBody>
          <a:bodyPr/>
          <a:lstStyle/>
          <a:p>
            <a:r>
              <a:rPr lang="pt-BR" sz="3200" smtClean="0"/>
              <a:t>ALTERAÇÕES NO APARELHO GENITAL FEMININO</a:t>
            </a:r>
          </a:p>
        </p:txBody>
      </p:sp>
      <p:sp>
        <p:nvSpPr>
          <p:cNvPr id="30723" name="Retângulo 2"/>
          <p:cNvSpPr>
            <a:spLocks noChangeArrowheads="1"/>
          </p:cNvSpPr>
          <p:nvPr/>
        </p:nvSpPr>
        <p:spPr bwMode="auto">
          <a:xfrm>
            <a:off x="468313" y="1557338"/>
            <a:ext cx="8064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-↓progressivamente de tamanho dos ovários;</a:t>
            </a:r>
          </a:p>
          <a:p>
            <a:r>
              <a:rPr lang="pt-BR" sz="2800"/>
              <a:t>-Urgência miccional;</a:t>
            </a:r>
          </a:p>
          <a:p>
            <a:r>
              <a:rPr lang="pt-BR" sz="2800"/>
              <a:t>-Trompas de Falópio se fazem filiformes;</a:t>
            </a:r>
          </a:p>
          <a:p>
            <a:r>
              <a:rPr lang="pt-BR" sz="2800"/>
              <a:t>-Útero regride a tamanho pré-púbere;</a:t>
            </a:r>
          </a:p>
          <a:p>
            <a:r>
              <a:rPr lang="pt-BR" sz="2800"/>
              <a:t>-Endometrio e a mucosa do colo  uterino se atrofiam;</a:t>
            </a:r>
          </a:p>
          <a:p>
            <a:r>
              <a:rPr lang="pt-BR" sz="2800"/>
              <a:t>-Vagina </a:t>
            </a:r>
            <a:r>
              <a:rPr lang="pt-BR" sz="2800" b="1"/>
              <a:t>+</a:t>
            </a:r>
            <a:r>
              <a:rPr lang="pt-BR" sz="2800"/>
              <a:t> curta e menos elástica e menos lubrificada;</a:t>
            </a:r>
          </a:p>
          <a:p>
            <a:r>
              <a:rPr lang="pt-BR" sz="2800"/>
              <a:t>-Dispaurenia;</a:t>
            </a:r>
          </a:p>
          <a:p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547813" y="5157788"/>
            <a:ext cx="6875462" cy="17002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rgbClr val="FFFF00"/>
                </a:solidFill>
              </a:rPr>
              <a:t>     As mudanças são de forma universal, mas existem variações individuais muito importantes.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179388" y="0"/>
            <a:ext cx="8748712" cy="1600200"/>
          </a:xfrm>
        </p:spPr>
        <p:txBody>
          <a:bodyPr/>
          <a:lstStyle/>
          <a:p>
            <a:r>
              <a:rPr lang="pt-BR" sz="3200" smtClean="0"/>
              <a:t>ALTERAÇÕES NO APARELHO GENITAL MASCULINO</a:t>
            </a:r>
          </a:p>
        </p:txBody>
      </p:sp>
      <p:sp>
        <p:nvSpPr>
          <p:cNvPr id="31747" name="Retângulo 2"/>
          <p:cNvSpPr>
            <a:spLocks noChangeArrowheads="1"/>
          </p:cNvSpPr>
          <p:nvPr/>
        </p:nvSpPr>
        <p:spPr bwMode="auto">
          <a:xfrm>
            <a:off x="468313" y="1268413"/>
            <a:ext cx="79914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/>
              <a:t>-↓ da produção de </a:t>
            </a:r>
            <a:r>
              <a:rPr lang="pt-BR" sz="2400" dirty="0" err="1"/>
              <a:t>espermatozódes</a:t>
            </a:r>
            <a:r>
              <a:rPr lang="pt-BR" sz="2400" dirty="0"/>
              <a:t> (40 anos);</a:t>
            </a:r>
          </a:p>
          <a:p>
            <a:r>
              <a:rPr lang="pt-BR" sz="2400" dirty="0"/>
              <a:t>-Declínio da produção de testosterona gradual (entre 55 e 60a);</a:t>
            </a:r>
          </a:p>
          <a:p>
            <a:pPr>
              <a:buFontTx/>
              <a:buChar char="-"/>
            </a:pPr>
            <a:r>
              <a:rPr lang="pt-BR" sz="2400" dirty="0"/>
              <a:t>↓ da libido;   </a:t>
            </a:r>
          </a:p>
          <a:p>
            <a:r>
              <a:rPr lang="pt-BR" sz="2400" dirty="0"/>
              <a:t>-Ereção mais flácida;</a:t>
            </a:r>
          </a:p>
          <a:p>
            <a:r>
              <a:rPr lang="pt-BR" sz="2400" dirty="0"/>
              <a:t>-Maior tempo para alcançar o orgasmo;</a:t>
            </a:r>
          </a:p>
          <a:p>
            <a:r>
              <a:rPr lang="pt-BR" sz="2400" dirty="0"/>
              <a:t>-↓ nº de ereções noturnas involuntárias;</a:t>
            </a:r>
          </a:p>
          <a:p>
            <a:r>
              <a:rPr lang="pt-BR" sz="2400" dirty="0"/>
              <a:t>-↑ do período refratário das ereções;</a:t>
            </a:r>
          </a:p>
          <a:p>
            <a:r>
              <a:rPr lang="pt-BR" sz="2400" dirty="0"/>
              <a:t>-Redução do líquido ejaculatório;</a:t>
            </a:r>
          </a:p>
          <a:p>
            <a:endParaRPr lang="pt-BR" dirty="0"/>
          </a:p>
        </p:txBody>
      </p:sp>
      <p:sp>
        <p:nvSpPr>
          <p:cNvPr id="4" name="Bisel 3"/>
          <p:cNvSpPr/>
          <p:nvPr/>
        </p:nvSpPr>
        <p:spPr>
          <a:xfrm>
            <a:off x="395288" y="5013325"/>
            <a:ext cx="8497887" cy="1439863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Todas estas mudanças estão relacionadas com múltiplos fatores: hormonais, psicossociais, culturais e vasculares</a:t>
            </a:r>
            <a:r>
              <a:rPr lang="pt-BR" sz="20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684213" y="0"/>
            <a:ext cx="6477000" cy="1000108"/>
          </a:xfrm>
        </p:spPr>
        <p:txBody>
          <a:bodyPr/>
          <a:lstStyle/>
          <a:p>
            <a:r>
              <a:rPr lang="pt-BR" sz="3200" dirty="0" smtClean="0"/>
              <a:t>DISFUNÇÃO ERÉTIL</a:t>
            </a:r>
          </a:p>
        </p:txBody>
      </p:sp>
      <p:sp>
        <p:nvSpPr>
          <p:cNvPr id="32771" name="Retângulo 2"/>
          <p:cNvSpPr>
            <a:spLocks noChangeArrowheads="1"/>
          </p:cNvSpPr>
          <p:nvPr/>
        </p:nvSpPr>
        <p:spPr bwMode="auto">
          <a:xfrm>
            <a:off x="431800" y="4429132"/>
            <a:ext cx="8712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b="1" i="1" dirty="0"/>
          </a:p>
          <a:p>
            <a:r>
              <a:rPr lang="pt-BR" sz="2400" b="1" i="1" dirty="0"/>
              <a:t>-Transtornos </a:t>
            </a:r>
            <a:r>
              <a:rPr lang="pt-BR" sz="2400" b="1" i="1" dirty="0" err="1"/>
              <a:t>neurologicos</a:t>
            </a:r>
            <a:r>
              <a:rPr lang="pt-BR" sz="2400" b="1" i="1" dirty="0"/>
              <a:t>: </a:t>
            </a:r>
            <a:r>
              <a:rPr lang="pt-BR" sz="2400" dirty="0"/>
              <a:t>AVC, Epilepsia Temporal;</a:t>
            </a:r>
          </a:p>
          <a:p>
            <a:endParaRPr lang="pt-BR" sz="2400" b="1" i="1" dirty="0"/>
          </a:p>
          <a:p>
            <a:r>
              <a:rPr lang="pt-BR" sz="2400" b="1" i="1" dirty="0"/>
              <a:t>-Enfermidades </a:t>
            </a:r>
            <a:r>
              <a:rPr lang="pt-BR" sz="2400" b="1" i="1" dirty="0" err="1"/>
              <a:t>Sistemicas</a:t>
            </a:r>
            <a:r>
              <a:rPr lang="pt-BR" sz="2400" b="1" i="1" dirty="0"/>
              <a:t>: </a:t>
            </a:r>
            <a:r>
              <a:rPr lang="pt-BR" sz="2400" dirty="0"/>
              <a:t>IRA, DPOC, ICC,Cirrose, Ca;</a:t>
            </a:r>
          </a:p>
          <a:p>
            <a:endParaRPr lang="pt-BR" sz="2400" b="1" i="1" dirty="0"/>
          </a:p>
          <a:p>
            <a:r>
              <a:rPr lang="pt-BR" sz="2400" b="1" i="1" dirty="0"/>
              <a:t>-</a:t>
            </a:r>
            <a:r>
              <a:rPr lang="pt-BR" sz="2400" b="1" i="1" dirty="0" err="1"/>
              <a:t>Psiquicas</a:t>
            </a:r>
            <a:r>
              <a:rPr lang="pt-BR" sz="2400" b="1" i="1" dirty="0"/>
              <a:t>: </a:t>
            </a:r>
            <a:r>
              <a:rPr lang="pt-BR" sz="2400" dirty="0"/>
              <a:t>Depressão</a:t>
            </a:r>
          </a:p>
          <a:p>
            <a:endParaRPr lang="pt-BR" dirty="0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68313" y="1125538"/>
            <a:ext cx="828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i="1" dirty="0"/>
              <a:t>Transtornos vasculares :</a:t>
            </a:r>
            <a:r>
              <a:rPr lang="pt-BR" sz="2400" dirty="0" err="1"/>
              <a:t>Sind</a:t>
            </a:r>
            <a:r>
              <a:rPr lang="pt-BR" sz="2400" dirty="0"/>
              <a:t> da </a:t>
            </a:r>
            <a:r>
              <a:rPr lang="pt-BR" sz="2400" dirty="0" err="1"/>
              <a:t>Insuf</a:t>
            </a:r>
            <a:r>
              <a:rPr lang="pt-BR" sz="2400" dirty="0"/>
              <a:t>. Venosa </a:t>
            </a:r>
            <a:r>
              <a:rPr lang="pt-BR" sz="2000" dirty="0"/>
              <a:t>(causa + </a:t>
            </a:r>
            <a:r>
              <a:rPr lang="pt-BR" sz="2000" dirty="0" err="1"/>
              <a:t>frequente</a:t>
            </a:r>
            <a:r>
              <a:rPr lang="pt-BR" sz="2000" dirty="0"/>
              <a:t>);</a:t>
            </a:r>
          </a:p>
          <a:p>
            <a:endParaRPr lang="pt-BR" sz="2400" b="1" i="1" dirty="0"/>
          </a:p>
          <a:p>
            <a:r>
              <a:rPr lang="pt-BR" sz="2400" b="1" i="1" dirty="0"/>
              <a:t>-Medicamentos: </a:t>
            </a:r>
            <a:r>
              <a:rPr lang="pt-BR" sz="2400" dirty="0"/>
              <a:t>HAS, ansiolíticos, </a:t>
            </a:r>
            <a:r>
              <a:rPr lang="pt-BR" sz="2400" dirty="0" smtClean="0"/>
              <a:t>diuréticos, </a:t>
            </a:r>
            <a:r>
              <a:rPr lang="pt-BR" sz="2400" dirty="0"/>
              <a:t>antidepressivos, </a:t>
            </a:r>
            <a:r>
              <a:rPr lang="pt-BR" sz="2400" dirty="0" err="1"/>
              <a:t>antipsicóticos</a:t>
            </a:r>
            <a:r>
              <a:rPr lang="pt-BR" sz="2400" dirty="0"/>
              <a:t>, digoxina, estrógenos;</a:t>
            </a:r>
          </a:p>
          <a:p>
            <a:endParaRPr lang="pt-BR" sz="2400" dirty="0"/>
          </a:p>
          <a:p>
            <a:r>
              <a:rPr lang="pt-BR" sz="2400" dirty="0"/>
              <a:t>-</a:t>
            </a:r>
            <a:r>
              <a:rPr lang="pt-BR" sz="2400" b="1" i="1" dirty="0"/>
              <a:t>Transtornos Metabólicos </a:t>
            </a:r>
            <a:r>
              <a:rPr lang="pt-BR" sz="2400" b="1" i="1" dirty="0" smtClean="0"/>
              <a:t>/Endócrinos: </a:t>
            </a:r>
            <a:r>
              <a:rPr lang="pt-BR" sz="2400" dirty="0" smtClean="0"/>
              <a:t>Distúrbios de tiróide</a:t>
            </a:r>
            <a:r>
              <a:rPr lang="pt-BR" sz="2400" dirty="0"/>
              <a:t>, DM;</a:t>
            </a:r>
          </a:p>
          <a:p>
            <a:endParaRPr lang="pt-BR" sz="2400" b="1" i="1" dirty="0"/>
          </a:p>
          <a:p>
            <a:r>
              <a:rPr lang="pt-BR" sz="2400" b="1" i="1" dirty="0"/>
              <a:t>-Tóxicos: </a:t>
            </a:r>
            <a:r>
              <a:rPr lang="pt-BR" sz="2400" dirty="0"/>
              <a:t>Álcool, tabagismo;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611188" y="0"/>
            <a:ext cx="8016875" cy="1600200"/>
          </a:xfrm>
        </p:spPr>
        <p:txBody>
          <a:bodyPr/>
          <a:lstStyle/>
          <a:p>
            <a:r>
              <a:rPr lang="pt-BR" sz="3200" smtClean="0"/>
              <a:t>PRECONCEITO CONTRA O SEXO NA 3ª IDADE</a:t>
            </a:r>
          </a:p>
        </p:txBody>
      </p:sp>
      <p:sp>
        <p:nvSpPr>
          <p:cNvPr id="33795" name="Retângulo 2"/>
          <p:cNvSpPr>
            <a:spLocks noChangeArrowheads="1"/>
          </p:cNvSpPr>
          <p:nvPr/>
        </p:nvSpPr>
        <p:spPr bwMode="auto">
          <a:xfrm>
            <a:off x="503238" y="3860800"/>
            <a:ext cx="86407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/>
          </a:p>
          <a:p>
            <a:r>
              <a:rPr lang="pt-BR" b="1" dirty="0"/>
              <a:t>Religião: </a:t>
            </a:r>
            <a:r>
              <a:rPr lang="pt-BR" dirty="0"/>
              <a:t>quase sempre muito conservadora(pecaminosa, desvio moral, sensação de culpa);</a:t>
            </a:r>
          </a:p>
        </p:txBody>
      </p:sp>
      <p:sp>
        <p:nvSpPr>
          <p:cNvPr id="33796" name="Retângulo 3"/>
          <p:cNvSpPr>
            <a:spLocks noChangeArrowheads="1"/>
          </p:cNvSpPr>
          <p:nvPr/>
        </p:nvSpPr>
        <p:spPr bwMode="auto">
          <a:xfrm>
            <a:off x="468313" y="1484313"/>
            <a:ext cx="813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/>
              <a:t>Social:  </a:t>
            </a:r>
            <a:r>
              <a:rPr lang="pt-BR" dirty="0"/>
              <a:t>família faz comentários e piadas constrangedoras;</a:t>
            </a:r>
          </a:p>
        </p:txBody>
      </p:sp>
      <p:sp>
        <p:nvSpPr>
          <p:cNvPr id="33797" name="Retângulo 4"/>
          <p:cNvSpPr>
            <a:spLocks noChangeArrowheads="1"/>
          </p:cNvSpPr>
          <p:nvPr/>
        </p:nvSpPr>
        <p:spPr bwMode="auto">
          <a:xfrm>
            <a:off x="468313" y="2565400"/>
            <a:ext cx="8351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pt-BR" b="1" dirty="0"/>
              <a:t>Amigos/vizinhos: </a:t>
            </a:r>
            <a:r>
              <a:rPr lang="pt-BR" dirty="0"/>
              <a:t>mal informados deprimidos e desinteressados;</a:t>
            </a:r>
          </a:p>
        </p:txBody>
      </p:sp>
      <p:sp>
        <p:nvSpPr>
          <p:cNvPr id="33798" name="Retângulo 5"/>
          <p:cNvSpPr>
            <a:spLocks noChangeArrowheads="1"/>
          </p:cNvSpPr>
          <p:nvPr/>
        </p:nvSpPr>
        <p:spPr bwMode="auto">
          <a:xfrm>
            <a:off x="539750" y="3357563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pt-BR" b="1" dirty="0"/>
              <a:t>Mídia: </a:t>
            </a:r>
            <a:r>
              <a:rPr lang="pt-BR" dirty="0"/>
              <a:t>que valoriza apenas a beleza da juventude;</a:t>
            </a:r>
          </a:p>
        </p:txBody>
      </p:sp>
      <p:sp>
        <p:nvSpPr>
          <p:cNvPr id="33799" name="Retângulo 6"/>
          <p:cNvSpPr>
            <a:spLocks noChangeArrowheads="1"/>
          </p:cNvSpPr>
          <p:nvPr/>
        </p:nvSpPr>
        <p:spPr bwMode="auto">
          <a:xfrm>
            <a:off x="468313" y="5445125"/>
            <a:ext cx="8207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/>
              <a:t>Silêncio </a:t>
            </a:r>
            <a:r>
              <a:rPr lang="pt-BR" b="1" dirty="0" smtClean="0"/>
              <a:t>dos profissionais de saúde : </a:t>
            </a:r>
            <a:r>
              <a:rPr lang="pt-BR" dirty="0"/>
              <a:t>perde a última esperança que alguém ajude a desfrutar dos prazeres do sexo.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3798" grpId="0"/>
      <p:bldP spid="3379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1"/>
          <p:cNvSpPr>
            <a:spLocks noChangeArrowheads="1"/>
          </p:cNvSpPr>
          <p:nvPr/>
        </p:nvSpPr>
        <p:spPr bwMode="auto">
          <a:xfrm>
            <a:off x="323850" y="692150"/>
            <a:ext cx="83153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/>
              <a:t>CAUSAS DE DIMINUIÇÃO DA ATIVIDADE SEXUAL:</a:t>
            </a:r>
          </a:p>
          <a:p>
            <a:endParaRPr lang="pt-BR" sz="3200" b="1" dirty="0">
              <a:solidFill>
                <a:srgbClr val="FFFF00"/>
              </a:solidFill>
            </a:endParaRPr>
          </a:p>
          <a:p>
            <a:r>
              <a:rPr lang="pt-BR" sz="3200" dirty="0"/>
              <a:t>-</a:t>
            </a:r>
            <a:r>
              <a:rPr lang="pt-BR" sz="2800" dirty="0"/>
              <a:t>Capacidade e interesse do(a) companheiro(a);</a:t>
            </a:r>
          </a:p>
          <a:p>
            <a:r>
              <a:rPr lang="pt-BR" sz="2800" dirty="0"/>
              <a:t>-Aspectos culturais </a:t>
            </a:r>
            <a:r>
              <a:rPr lang="pt-BR" sz="2800" dirty="0" smtClean="0"/>
              <a:t>proibitivos</a:t>
            </a:r>
            <a:r>
              <a:rPr lang="pt-BR" sz="2800" dirty="0"/>
              <a:t>;</a:t>
            </a:r>
          </a:p>
          <a:p>
            <a:r>
              <a:rPr lang="pt-BR" sz="2800" dirty="0"/>
              <a:t>-O estado de saúde;</a:t>
            </a:r>
          </a:p>
          <a:p>
            <a:r>
              <a:rPr lang="pt-BR" sz="2800" dirty="0"/>
              <a:t>-Impotência ♂  e  </a:t>
            </a:r>
            <a:r>
              <a:rPr lang="pt-BR" sz="2800" dirty="0" err="1"/>
              <a:t>dispaurenia</a:t>
            </a:r>
            <a:r>
              <a:rPr lang="pt-BR" sz="2800" dirty="0"/>
              <a:t>  ♀;</a:t>
            </a:r>
          </a:p>
          <a:p>
            <a:r>
              <a:rPr lang="pt-BR" sz="2800" dirty="0"/>
              <a:t>-Perda de privacidade (viver em casa de filhos);</a:t>
            </a:r>
          </a:p>
          <a:p>
            <a:r>
              <a:rPr lang="pt-BR" sz="2800" dirty="0"/>
              <a:t>-Efeitos colaterais de alguns medicamentos.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dor\Desktop\Medicina\Geriatria\fotos idosos\beijo na boca ido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5903912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5651</Words>
  <Application>Microsoft Office PowerPoint</Application>
  <PresentationFormat>Apresentação na tela (4:3)</PresentationFormat>
  <Paragraphs>870</Paragraphs>
  <Slides>164</Slides>
  <Notes>31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164</vt:i4>
      </vt:variant>
    </vt:vector>
  </HeadingPairs>
  <TitlesOfParts>
    <vt:vector size="167" baseType="lpstr">
      <vt:lpstr>Tema do Office</vt:lpstr>
      <vt:lpstr>1_Tema do Office</vt:lpstr>
      <vt:lpstr>Apresentação</vt:lpstr>
      <vt:lpstr>Enfermagem em Saúde do Idoso Faculdade Dama </vt:lpstr>
      <vt:lpstr>Ciclos da vida,  transições sociais e vulnerabilidade </vt:lpstr>
      <vt:lpstr>Slide 3</vt:lpstr>
      <vt:lpstr>Slide 4</vt:lpstr>
      <vt:lpstr>Slide 5</vt:lpstr>
      <vt:lpstr>Toda a população está envelhecendo</vt:lpstr>
      <vt:lpstr>Slide 7</vt:lpstr>
      <vt:lpstr>Slide 8</vt:lpstr>
      <vt:lpstr>Slide 9</vt:lpstr>
      <vt:lpstr>Slide 10</vt:lpstr>
      <vt:lpstr>Slide 11</vt:lpstr>
      <vt:lpstr>Nordeste</vt:lpstr>
      <vt:lpstr>Slide 13</vt:lpstr>
      <vt:lpstr>Slide 14</vt:lpstr>
      <vt:lpstr>Slide 15</vt:lpstr>
      <vt:lpstr>ESTÁGIOS DA TRANSIÇÃO  DEMOGRÁFICA BRASILEIRA</vt:lpstr>
      <vt:lpstr>ESTÁGIOS DA TRANSIÇÃO  DEMOGRÁFICA BRASILEIRA</vt:lpstr>
      <vt:lpstr>ESTÁGIOS DA TRANSIÇÃO  DEMOGRÁFICA BRASILEIRA</vt:lpstr>
      <vt:lpstr>Slide 19</vt:lpstr>
      <vt:lpstr>Comparação entre contribuintes e aposentados  da previdência brasileira</vt:lpstr>
      <vt:lpstr>CENTRO DA ATENÇÃO</vt:lpstr>
      <vt:lpstr>CENTRO DA ATENÇÃO</vt:lpstr>
      <vt:lpstr>CENTRO DA ATENÇÃO</vt:lpstr>
      <vt:lpstr>CUIDADO DO IDOSO</vt:lpstr>
      <vt:lpstr>envelhecimento e suas necessidades</vt:lpstr>
      <vt:lpstr>Questões norteadoras</vt:lpstr>
      <vt:lpstr>Slide 27</vt:lpstr>
      <vt:lpstr>Slide 28</vt:lpstr>
      <vt:lpstr>Slide 29</vt:lpstr>
      <vt:lpstr>Slide 30</vt:lpstr>
      <vt:lpstr>Slide 31</vt:lpstr>
      <vt:lpstr>Slide 32</vt:lpstr>
      <vt:lpstr>LONGEVIDADE E AUMENTO DA  POPULAÇÃO IDOSA </vt:lpstr>
      <vt:lpstr>Slide 34</vt:lpstr>
      <vt:lpstr>Paramos aqui</vt:lpstr>
      <vt:lpstr>CONQUISTAS E DESAFIOS DA LONGEVIDADE</vt:lpstr>
      <vt:lpstr>Slide 37</vt:lpstr>
      <vt:lpstr>Legislação Protetiva – Agenda Internacional </vt:lpstr>
      <vt:lpstr>Slide 39</vt:lpstr>
      <vt:lpstr> Legislação Protetiva – Agenda Nacional  </vt:lpstr>
      <vt:lpstr>Slide 41</vt:lpstr>
      <vt:lpstr>Slide 42</vt:lpstr>
      <vt:lpstr>  ESTATUTO DO IDOSO – 118 artigos  </vt:lpstr>
      <vt:lpstr>Slide 44</vt:lpstr>
      <vt:lpstr>Slide 45</vt:lpstr>
      <vt:lpstr>Slide 46</vt:lpstr>
      <vt:lpstr>  O idoso vive no  MUNICÍPIO  </vt:lpstr>
      <vt:lpstr>ENVELHECIMENTO ATIVO</vt:lpstr>
      <vt:lpstr>Slide 49</vt:lpstr>
      <vt:lpstr> SAÚDE  (Art. 15 a 19) </vt:lpstr>
      <vt:lpstr>Slide 51</vt:lpstr>
      <vt:lpstr>Slide 52</vt:lpstr>
      <vt:lpstr> ASSISTÊNCIA SOCIAL   </vt:lpstr>
      <vt:lpstr>Slide 54</vt:lpstr>
      <vt:lpstr>Principais  Requisitos:</vt:lpstr>
      <vt:lpstr>ESPORTE E LAZER (Art. 20 a 25) </vt:lpstr>
      <vt:lpstr>CULTURA (Art. 20 a 25)</vt:lpstr>
      <vt:lpstr>EDUCAÇÃO (Art. 20 a 25)</vt:lpstr>
      <vt:lpstr>Slide 59</vt:lpstr>
      <vt:lpstr>TRANSPORTE E URBANISMO ( Art. 39 a 42)</vt:lpstr>
      <vt:lpstr>Slide 61</vt:lpstr>
      <vt:lpstr>Slide 62</vt:lpstr>
      <vt:lpstr>Slide 63</vt:lpstr>
      <vt:lpstr>OUTROS DIREITOS </vt:lpstr>
      <vt:lpstr>Slide 65</vt:lpstr>
      <vt:lpstr>Slide 66</vt:lpstr>
      <vt:lpstr>Slide 67</vt:lpstr>
      <vt:lpstr> PREVIDÊNCIA SOCIAL (Art. 29 a 32) – garantia de renda na velhice</vt:lpstr>
      <vt:lpstr>Slide 69</vt:lpstr>
      <vt:lpstr>HABITAÇÃO (Art. 37-38)</vt:lpstr>
      <vt:lpstr>RESPONSABILIDADE CIDADÃ</vt:lpstr>
      <vt:lpstr>A QUEM DENUNCIAR? </vt:lpstr>
      <vt:lpstr>Slide 73</vt:lpstr>
      <vt:lpstr>Slide 74</vt:lpstr>
      <vt:lpstr>Slide 75</vt:lpstr>
      <vt:lpstr>ENVELHECEMOS TODOS IGUAIS ?</vt:lpstr>
      <vt:lpstr>Slide 77</vt:lpstr>
      <vt:lpstr>Slide 78</vt:lpstr>
      <vt:lpstr>O QUE É ENVELHECIMENTO? </vt:lpstr>
      <vt:lpstr>Slide 80</vt:lpstr>
      <vt:lpstr>Slide 81</vt:lpstr>
      <vt:lpstr>ENVELHECIMENTO CEREBRAL</vt:lpstr>
      <vt:lpstr>ENVELHECIMENTO CEREBRAL</vt:lpstr>
      <vt:lpstr>LEUCOARAIOSE </vt:lpstr>
      <vt:lpstr>Slide 85</vt:lpstr>
      <vt:lpstr>SONO E ENVELHECIMENTO</vt:lpstr>
      <vt:lpstr>SONO E ENVELHECIMENTO</vt:lpstr>
      <vt:lpstr>Slide 88</vt:lpstr>
      <vt:lpstr>ENVELHECIMENTO CARDIOVASCULAR</vt:lpstr>
      <vt:lpstr>Slide 90</vt:lpstr>
      <vt:lpstr>ENVELHECIMENTO DO APARELHO RESPIRATÓRIO</vt:lpstr>
      <vt:lpstr>Slide 92</vt:lpstr>
      <vt:lpstr>ENVELHECIMENTO GENITO-URINÁRIO </vt:lpstr>
      <vt:lpstr>ALTERAÇÕES NO APARELHO GENITAL FEMININO</vt:lpstr>
      <vt:lpstr>ALTERAÇÕES NO APARELHO GENITAL MASCULINO</vt:lpstr>
      <vt:lpstr>DISFUNÇÃO ERÉTIL</vt:lpstr>
      <vt:lpstr>PRECONCEITO CONTRA O SEXO NA 3ª IDADE</vt:lpstr>
      <vt:lpstr>Slide 98</vt:lpstr>
      <vt:lpstr>Slide 99</vt:lpstr>
      <vt:lpstr>Slide 100</vt:lpstr>
      <vt:lpstr>Slide 101</vt:lpstr>
      <vt:lpstr>Slide 102</vt:lpstr>
      <vt:lpstr>ALTERAÇÕES ENDOCRINOLOGICAS</vt:lpstr>
      <vt:lpstr>ALTERAÇÕES ENDOCRINOLÓGICAS </vt:lpstr>
      <vt:lpstr>Slide 105</vt:lpstr>
      <vt:lpstr>ALTERAÇÕES VISUAIS</vt:lpstr>
      <vt:lpstr>Slide 107</vt:lpstr>
      <vt:lpstr>ALTERAÇÕES AUDITIVAS</vt:lpstr>
      <vt:lpstr>TERMORREGULAÇÃO </vt:lpstr>
      <vt:lpstr>ALTERAÇÕES DA DERME, EPIDERME, SUBCUTÂNEO E  ANEXO</vt:lpstr>
      <vt:lpstr>ALTERAÇÕES DA DERME, EPIDERME, SUBCUTÂNEO E  ANEXO</vt:lpstr>
      <vt:lpstr>       ALTERAÇÕES GASTROINTESTINAIS</vt:lpstr>
      <vt:lpstr>ALTERAÇÕES GASTROINTESTINAIS</vt:lpstr>
      <vt:lpstr>        ALTERAÇÕES OSTEOMUSCULAR</vt:lpstr>
      <vt:lpstr>ALTERAÇÕES OSTEOMUSCULAR</vt:lpstr>
      <vt:lpstr>Slide 116</vt:lpstr>
      <vt:lpstr>ANTROPOMETRIA </vt:lpstr>
      <vt:lpstr>ALTERAÇÕES  NUTRICIONAIS</vt:lpstr>
      <vt:lpstr>Slide 119</vt:lpstr>
      <vt:lpstr>ENVELHECIMENTO SADIO, COM DIGNIDADE É UM DIREITO DO IDOSO.</vt:lpstr>
      <vt:lpstr>Slide 121</vt:lpstr>
      <vt:lpstr>SE PRECISAR VOU À GUERRA</vt:lpstr>
      <vt:lpstr>IDOSO FRÁGIL</vt:lpstr>
      <vt:lpstr>ATIVIDADES BÁSICAS DE VIDA DIÁRIA  (AVDs)</vt:lpstr>
      <vt:lpstr>ATIVIDADES INSTRUMENTAIS DE VIDA DIÁRIA      (AIVDs)</vt:lpstr>
      <vt:lpstr>FATORES QUE CONTRIBUEM  PARA O AUMENTO DA LONGEVIDADE: </vt:lpstr>
      <vt:lpstr>Slide 127</vt:lpstr>
      <vt:lpstr>FATORES PARA UM  ENVELHECIMENTO PRECOCE: 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COMO ENVELHECER COM QUALIDADE</vt:lpstr>
      <vt:lpstr>COMO ENVELHECER COM QUALIDADE</vt:lpstr>
      <vt:lpstr>Slide 138</vt:lpstr>
      <vt:lpstr>Slide 139</vt:lpstr>
      <vt:lpstr>      OS “3 Ds” DA GERIATRIA </vt:lpstr>
      <vt:lpstr>Slide 141</vt:lpstr>
      <vt:lpstr>Slide 142</vt:lpstr>
      <vt:lpstr>Slide 143</vt:lpstr>
      <vt:lpstr>Slide 144</vt:lpstr>
      <vt:lpstr>Slide 145</vt:lpstr>
      <vt:lpstr>EQUIPE MULTIPROFISSIONAL</vt:lpstr>
      <vt:lpstr>A MORTE</vt:lpstr>
      <vt:lpstr>EM QUE MOMENTO INICIAR O  CUIDADO PALIATIVO</vt:lpstr>
      <vt:lpstr>PRINCÍPIOS</vt:lpstr>
      <vt:lpstr>O TRABALHO COMEÇA COM A  COMUNICAÇÃO</vt:lpstr>
      <vt:lpstr>DEFINIÇÃO DE DOR</vt:lpstr>
      <vt:lpstr>CAUSAS DE DOR NO PACIENTE  ONCOLÓGICO</vt:lpstr>
      <vt:lpstr>AVALIAÇÃO DA DOR</vt:lpstr>
      <vt:lpstr>TIPOS DE DOR</vt:lpstr>
      <vt:lpstr>ESCALAS DE AVALIAÇÃO</vt:lpstr>
      <vt:lpstr>OPIÓIDES FRACOS</vt:lpstr>
      <vt:lpstr>OPIÓIDE FORTE</vt:lpstr>
      <vt:lpstr>DÚVIDAS FREQUENTES</vt:lpstr>
      <vt:lpstr>EFEITOS ADVERSOS DOS OPIÓIDES</vt:lpstr>
      <vt:lpstr>PARA UMA BOA ADESÃO</vt:lpstr>
      <vt:lpstr>LEITURA E LINKS</vt:lpstr>
      <vt:lpstr>Caso clínico</vt:lpstr>
      <vt:lpstr>Slide 163</vt:lpstr>
      <vt:lpstr>Plano de cuidado prescrição de enfermagem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saude</dc:creator>
  <cp:lastModifiedBy>saude</cp:lastModifiedBy>
  <cp:revision>25</cp:revision>
  <dcterms:created xsi:type="dcterms:W3CDTF">2022-04-28T20:41:34Z</dcterms:created>
  <dcterms:modified xsi:type="dcterms:W3CDTF">2022-06-07T23:19:16Z</dcterms:modified>
</cp:coreProperties>
</file>