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5" r:id="rId3"/>
    <p:sldId id="258" r:id="rId4"/>
    <p:sldId id="286" r:id="rId5"/>
    <p:sldId id="287" r:id="rId6"/>
    <p:sldId id="275" r:id="rId7"/>
    <p:sldId id="259" r:id="rId8"/>
    <p:sldId id="260" r:id="rId9"/>
    <p:sldId id="294" r:id="rId10"/>
    <p:sldId id="273" r:id="rId11"/>
    <p:sldId id="274" r:id="rId12"/>
    <p:sldId id="262" r:id="rId13"/>
    <p:sldId id="276" r:id="rId14"/>
    <p:sldId id="277" r:id="rId15"/>
    <p:sldId id="278" r:id="rId16"/>
    <p:sldId id="279" r:id="rId17"/>
    <p:sldId id="280" r:id="rId18"/>
    <p:sldId id="281" r:id="rId19"/>
    <p:sldId id="263" r:id="rId20"/>
    <p:sldId id="264" r:id="rId21"/>
    <p:sldId id="265" r:id="rId22"/>
    <p:sldId id="266" r:id="rId23"/>
    <p:sldId id="288" r:id="rId24"/>
    <p:sldId id="282" r:id="rId25"/>
    <p:sldId id="284" r:id="rId26"/>
    <p:sldId id="261" r:id="rId27"/>
    <p:sldId id="290" r:id="rId28"/>
    <p:sldId id="291" r:id="rId29"/>
    <p:sldId id="292" r:id="rId30"/>
    <p:sldId id="293" r:id="rId31"/>
    <p:sldId id="269" r:id="rId32"/>
    <p:sldId id="270" r:id="rId33"/>
    <p:sldId id="271"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A53C7CA-513A-46B6-9A5E-9FBD307F4DBE}" type="slidenum">
              <a:rPr lang="pt-BR" smtClean="0"/>
              <a:t>‹nº›</a:t>
            </a:fld>
            <a:endParaRPr lang="pt-B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21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220018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322373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5918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A53C7CA-513A-46B6-9A5E-9FBD307F4DBE}" type="slidenum">
              <a:rPr lang="pt-BR" smtClean="0"/>
              <a:t>‹nº›</a:t>
            </a:fld>
            <a:endParaRPr lang="pt-B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94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215091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22960" y="2582334"/>
            <a:ext cx="370332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63440" y="2582334"/>
            <a:ext cx="370332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232049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373985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dirty="0"/>
          </a:p>
        </p:txBody>
      </p:sp>
      <p:sp>
        <p:nvSpPr>
          <p:cNvPr id="9" name="Slide Number Placeholder 8"/>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67909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68FBC8-44B2-41E1-B133-908DA81142F5}" type="datetimeFigureOut">
              <a:rPr lang="pt-BR" smtClean="0"/>
              <a:t>31/05/2022</a:t>
            </a:fld>
            <a:endParaRPr lang="pt-B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pt-B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53C7CA-513A-46B6-9A5E-9FBD307F4DBE}" type="slidenum">
              <a:rPr lang="pt-BR" smtClean="0"/>
              <a:t>‹nº›</a:t>
            </a:fld>
            <a:endParaRPr lang="pt-BR" dirty="0"/>
          </a:p>
        </p:txBody>
      </p:sp>
    </p:spTree>
    <p:extLst>
      <p:ext uri="{BB962C8B-B14F-4D97-AF65-F5344CB8AC3E}">
        <p14:creationId xmlns:p14="http://schemas.microsoft.com/office/powerpoint/2010/main" val="151969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668FBC8-44B2-41E1-B133-908DA81142F5}" type="datetimeFigureOut">
              <a:rPr lang="pt-BR" smtClean="0"/>
              <a:t>31/05/2022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A53C7CA-513A-46B6-9A5E-9FBD307F4DBE}" type="slidenum">
              <a:rPr lang="pt-BR" smtClean="0"/>
              <a:t>‹nº›</a:t>
            </a:fld>
            <a:endParaRPr lang="pt-BR" dirty="0"/>
          </a:p>
        </p:txBody>
      </p:sp>
    </p:spTree>
    <p:extLst>
      <p:ext uri="{BB962C8B-B14F-4D97-AF65-F5344CB8AC3E}">
        <p14:creationId xmlns:p14="http://schemas.microsoft.com/office/powerpoint/2010/main" val="144839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668FBC8-44B2-41E1-B133-908DA81142F5}" type="datetimeFigureOut">
              <a:rPr lang="pt-BR" smtClean="0"/>
              <a:t>31/05/2022</a:t>
            </a:fld>
            <a:endParaRPr lang="pt-B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53C7CA-513A-46B6-9A5E-9FBD307F4DBE}" type="slidenum">
              <a:rPr lang="pt-BR" smtClean="0"/>
              <a:t>‹nº›</a:t>
            </a:fld>
            <a:endParaRPr lang="pt-BR"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74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620688"/>
            <a:ext cx="7772400" cy="1161083"/>
          </a:xfrm>
        </p:spPr>
        <p:txBody>
          <a:bodyPr>
            <a:normAutofit/>
          </a:bodyPr>
          <a:lstStyle/>
          <a:p>
            <a:r>
              <a:rPr lang="pt-BR" sz="7200" dirty="0">
                <a:solidFill>
                  <a:schemeClr val="accent2">
                    <a:lumMod val="75000"/>
                  </a:schemeClr>
                </a:solidFill>
                <a:effectLst>
                  <a:outerShdw blurRad="38100" dist="38100" dir="2700000" algn="tl">
                    <a:srgbClr val="000000">
                      <a:alpha val="43137"/>
                    </a:srgbClr>
                  </a:outerShdw>
                </a:effectLst>
                <a:latin typeface="Gabriola" pitchFamily="82" charset="0"/>
              </a:rPr>
              <a:t>MASSAGEM RELAXANTE</a:t>
            </a:r>
          </a:p>
        </p:txBody>
      </p:sp>
      <p:sp>
        <p:nvSpPr>
          <p:cNvPr id="3" name="Subtítulo 2"/>
          <p:cNvSpPr>
            <a:spLocks noGrp="1"/>
          </p:cNvSpPr>
          <p:nvPr>
            <p:ph type="subTitle" idx="1"/>
          </p:nvPr>
        </p:nvSpPr>
        <p:spPr>
          <a:xfrm>
            <a:off x="5724128" y="5733256"/>
            <a:ext cx="3441398" cy="460648"/>
          </a:xfrm>
        </p:spPr>
        <p:txBody>
          <a:bodyPr>
            <a:normAutofit fontScale="47500" lnSpcReduction="20000"/>
          </a:bodyPr>
          <a:lstStyle/>
          <a:p>
            <a:r>
              <a:rPr lang="pt-BR" sz="3600" dirty="0">
                <a:latin typeface="Dubai Light" panose="020B0303030403030204" pitchFamily="34" charset="-78"/>
                <a:cs typeface="Dubai Light" panose="020B0303030403030204" pitchFamily="34" charset="-78"/>
              </a:rPr>
              <a:t>Prof Brenda Caroline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584" y="20465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060848"/>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37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BENEFICIOS</a:t>
            </a:r>
          </a:p>
        </p:txBody>
      </p:sp>
      <p:sp>
        <p:nvSpPr>
          <p:cNvPr id="3" name="Espaço Reservado para Conteúdo 2"/>
          <p:cNvSpPr>
            <a:spLocks noGrp="1"/>
          </p:cNvSpPr>
          <p:nvPr>
            <p:ph idx="1"/>
          </p:nvPr>
        </p:nvSpPr>
        <p:spPr/>
        <p:txBody>
          <a:bodyPr>
            <a:normAutofit fontScale="92500" lnSpcReduction="20000"/>
          </a:bodyPr>
          <a:lstStyle/>
          <a:p>
            <a:r>
              <a:rPr lang="pt-BR" sz="1800" dirty="0"/>
              <a:t>Bem-estar físico, mental, emocional e espiritual</a:t>
            </a:r>
          </a:p>
          <a:p>
            <a:r>
              <a:rPr lang="pt-BR" sz="1800" dirty="0"/>
              <a:t>Melhora a capacidade motora</a:t>
            </a:r>
          </a:p>
          <a:p>
            <a:r>
              <a:rPr lang="pt-BR" sz="1800" dirty="0"/>
              <a:t>Aumenta a resistência física </a:t>
            </a:r>
          </a:p>
          <a:p>
            <a:r>
              <a:rPr lang="pt-BR" sz="1800" dirty="0"/>
              <a:t>Oxigena e nutre a pele</a:t>
            </a:r>
          </a:p>
          <a:p>
            <a:r>
              <a:rPr lang="pt-BR" sz="1800" dirty="0"/>
              <a:t>Melhora a circulação sanguínea e linfática </a:t>
            </a:r>
          </a:p>
          <a:p>
            <a:r>
              <a:rPr lang="pt-BR" sz="1800" dirty="0"/>
              <a:t>Melhora a qualidade do sono </a:t>
            </a:r>
          </a:p>
          <a:p>
            <a:r>
              <a:rPr lang="pt-BR" sz="1800" dirty="0"/>
              <a:t>Relaxa a musculatura </a:t>
            </a:r>
          </a:p>
          <a:p>
            <a:r>
              <a:rPr lang="pt-BR" sz="1800" dirty="0"/>
              <a:t>Alivia as dores </a:t>
            </a:r>
          </a:p>
          <a:p>
            <a:r>
              <a:rPr lang="pt-BR" sz="1800" dirty="0"/>
              <a:t>Aumenta o contato social </a:t>
            </a:r>
          </a:p>
          <a:p>
            <a:r>
              <a:rPr lang="pt-BR" sz="1800" dirty="0"/>
              <a:t>Atende às necessidades físicas e emocionais </a:t>
            </a:r>
          </a:p>
          <a:p>
            <a:r>
              <a:rPr lang="pt-BR" sz="1800" dirty="0"/>
              <a:t> Reduz problemas psicológicos, ansiedade e depressão</a:t>
            </a:r>
          </a:p>
          <a:p>
            <a:endParaRPr lang="pt-BR" sz="1800" dirty="0"/>
          </a:p>
        </p:txBody>
      </p:sp>
    </p:spTree>
    <p:extLst>
      <p:ext uri="{BB962C8B-B14F-4D97-AF65-F5344CB8AC3E}">
        <p14:creationId xmlns:p14="http://schemas.microsoft.com/office/powerpoint/2010/main" val="345641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CONTRA INDICAÇÕES</a:t>
            </a:r>
          </a:p>
        </p:txBody>
      </p:sp>
      <p:sp>
        <p:nvSpPr>
          <p:cNvPr id="3" name="Espaço Reservado para Conteúdo 2"/>
          <p:cNvSpPr>
            <a:spLocks noGrp="1"/>
          </p:cNvSpPr>
          <p:nvPr>
            <p:ph idx="1"/>
          </p:nvPr>
        </p:nvSpPr>
        <p:spPr/>
        <p:txBody>
          <a:bodyPr>
            <a:normAutofit fontScale="92500" lnSpcReduction="20000"/>
          </a:bodyPr>
          <a:lstStyle/>
          <a:p>
            <a:r>
              <a:rPr lang="pt-BR" sz="1800" dirty="0"/>
              <a:t>Articulações inflamadas </a:t>
            </a:r>
          </a:p>
          <a:p>
            <a:r>
              <a:rPr lang="pt-BR" sz="1800" dirty="0"/>
              <a:t>Câncer </a:t>
            </a:r>
          </a:p>
          <a:p>
            <a:r>
              <a:rPr lang="pt-BR" sz="1800" dirty="0"/>
              <a:t>Erupção cutânea (bolhas, feridas) </a:t>
            </a:r>
          </a:p>
          <a:p>
            <a:r>
              <a:rPr lang="pt-BR" sz="1800" dirty="0"/>
              <a:t>Febre </a:t>
            </a:r>
          </a:p>
          <a:p>
            <a:r>
              <a:rPr lang="pt-BR" sz="1800" dirty="0"/>
              <a:t>Fraturas </a:t>
            </a:r>
          </a:p>
          <a:p>
            <a:r>
              <a:rPr lang="pt-BR" sz="1800" dirty="0"/>
              <a:t>Gânglios inchados </a:t>
            </a:r>
          </a:p>
          <a:p>
            <a:r>
              <a:rPr lang="pt-BR" sz="1800" dirty="0"/>
              <a:t>Infecções </a:t>
            </a:r>
          </a:p>
          <a:p>
            <a:r>
              <a:rPr lang="pt-BR" sz="1800" dirty="0"/>
              <a:t>Osteoporose </a:t>
            </a:r>
          </a:p>
          <a:p>
            <a:r>
              <a:rPr lang="pt-BR" sz="1800" dirty="0"/>
              <a:t>Problemas cardíacos </a:t>
            </a:r>
          </a:p>
          <a:p>
            <a:r>
              <a:rPr lang="pt-BR" sz="1800" dirty="0"/>
              <a:t>Problemas vasculares </a:t>
            </a:r>
          </a:p>
          <a:p>
            <a:r>
              <a:rPr lang="pt-BR" sz="1800" dirty="0"/>
              <a:t>Varizes</a:t>
            </a:r>
          </a:p>
          <a:p>
            <a:endParaRPr lang="pt-BR" dirty="0"/>
          </a:p>
        </p:txBody>
      </p:sp>
    </p:spTree>
    <p:extLst>
      <p:ext uri="{BB962C8B-B14F-4D97-AF65-F5344CB8AC3E}">
        <p14:creationId xmlns:p14="http://schemas.microsoft.com/office/powerpoint/2010/main" val="140817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latin typeface="Algerian" panose="04020705040A02060702" pitchFamily="82" charset="0"/>
              </a:rPr>
              <a:t>Como é feita a </a:t>
            </a:r>
            <a:r>
              <a:rPr lang="pt-BR" b="1" dirty="0">
                <a:latin typeface="Algerian" panose="04020705040A02060702" pitchFamily="82" charset="0"/>
              </a:rPr>
              <a:t>massagem relaxante</a:t>
            </a:r>
            <a:r>
              <a:rPr lang="pt-BR" dirty="0">
                <a:latin typeface="Algerian" panose="04020705040A02060702" pitchFamily="82" charset="0"/>
              </a:rPr>
              <a:t>?</a:t>
            </a:r>
          </a:p>
        </p:txBody>
      </p:sp>
      <p:sp>
        <p:nvSpPr>
          <p:cNvPr id="3" name="Espaço Reservado para Conteúdo 2"/>
          <p:cNvSpPr>
            <a:spLocks noGrp="1"/>
          </p:cNvSpPr>
          <p:nvPr>
            <p:ph idx="1"/>
          </p:nvPr>
        </p:nvSpPr>
        <p:spPr>
          <a:xfrm>
            <a:off x="822959" y="1988840"/>
            <a:ext cx="7543801" cy="3880254"/>
          </a:xfrm>
        </p:spPr>
        <p:txBody>
          <a:bodyPr/>
          <a:lstStyle/>
          <a:p>
            <a:r>
              <a:rPr lang="pt-BR" sz="2400" dirty="0"/>
              <a:t>Técnica aplicada na </a:t>
            </a:r>
            <a:r>
              <a:rPr lang="pt-BR" sz="2400" b="1" dirty="0"/>
              <a:t>massagem relaxante</a:t>
            </a:r>
            <a:r>
              <a:rPr lang="pt-BR" sz="2400" dirty="0"/>
              <a:t> por meio de movimentos suaves e firmes por todo o corpo.</a:t>
            </a:r>
          </a:p>
          <a:p>
            <a:r>
              <a:rPr lang="pt-BR" sz="2400" dirty="0"/>
              <a:t>A </a:t>
            </a:r>
            <a:r>
              <a:rPr lang="pt-BR" sz="2400" b="1" dirty="0"/>
              <a:t>massagem relaxante</a:t>
            </a:r>
            <a:r>
              <a:rPr lang="pt-BR" sz="2400" dirty="0"/>
              <a:t> é aplicada com </a:t>
            </a:r>
            <a:r>
              <a:rPr lang="pt-BR" sz="2400" b="1" dirty="0">
                <a:solidFill>
                  <a:schemeClr val="accent2">
                    <a:lumMod val="75000"/>
                  </a:schemeClr>
                </a:solidFill>
              </a:rPr>
              <a:t>óleos </a:t>
            </a:r>
            <a:r>
              <a:rPr lang="pt-BR" sz="2400" dirty="0"/>
              <a:t>ou cremes associados à aroma terapia, trazendo um efetivo bem estar e sensação de conforto e tranquilidade. </a:t>
            </a:r>
          </a:p>
        </p:txBody>
      </p:sp>
    </p:spTree>
    <p:extLst>
      <p:ext uri="{BB962C8B-B14F-4D97-AF65-F5344CB8AC3E}">
        <p14:creationId xmlns:p14="http://schemas.microsoft.com/office/powerpoint/2010/main" val="14398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764704"/>
            <a:ext cx="7886700" cy="5412259"/>
          </a:xfrm>
        </p:spPr>
        <p:txBody>
          <a:bodyPr/>
          <a:lstStyle/>
          <a:p>
            <a:r>
              <a:rPr lang="pt-BR" sz="2000" dirty="0"/>
              <a:t>Durante a massagem relaxante o profissional deve aplicar um ritmo harmônico, sempre iniciando os movimentos de forma mais lenta e superficial e, gradualmente, vai acrescentando pressão. </a:t>
            </a:r>
          </a:p>
          <a:p>
            <a:r>
              <a:rPr lang="pt-BR" sz="2000" dirty="0"/>
              <a:t>A harmonia entre uma manobra e outra é fundamental para o relaxamento do cliente, assim como a velocidade e a pressão adequada, afim de promover tranquilidade e nenhum desconforto para quem está recebendo a massagem</a:t>
            </a:r>
          </a:p>
          <a:p>
            <a:r>
              <a:rPr lang="pt-BR" sz="2000" dirty="0"/>
              <a:t>Como a massagem relaxante visa o bem-estar e o relaxamento físico e psicológico do cliente, ao longo da sessão o terapeuta deve induzi-lo ao silêncio, buscando a atenção ao seu próprio corpo, deixando-o o mais confortável possível, em um momento de profunda calma, tranquilidade e serenidade. </a:t>
            </a:r>
          </a:p>
          <a:p>
            <a:r>
              <a:rPr lang="pt-BR" sz="2000" dirty="0">
                <a:solidFill>
                  <a:srgbClr val="FF0000"/>
                </a:solidFill>
              </a:rPr>
              <a:t>A sessão de massagem relaxante, geralmente, tem duração de uma hora a uma hora e trinta minutos.</a:t>
            </a:r>
          </a:p>
          <a:p>
            <a:endParaRPr lang="pt-BR" dirty="0"/>
          </a:p>
          <a:p>
            <a:endParaRPr lang="pt-BR" dirty="0"/>
          </a:p>
          <a:p>
            <a:endParaRPr lang="pt-BR" dirty="0"/>
          </a:p>
        </p:txBody>
      </p:sp>
    </p:spTree>
    <p:extLst>
      <p:ext uri="{BB962C8B-B14F-4D97-AF65-F5344CB8AC3E}">
        <p14:creationId xmlns:p14="http://schemas.microsoft.com/office/powerpoint/2010/main" val="299046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052736"/>
            <a:ext cx="7886700" cy="5124227"/>
          </a:xfrm>
        </p:spPr>
        <p:txBody>
          <a:bodyPr>
            <a:normAutofit/>
          </a:bodyPr>
          <a:lstStyle/>
          <a:p>
            <a:r>
              <a:rPr lang="pt-BR" b="1" dirty="0"/>
              <a:t>Mediante a preparação do ambiente de atendimento, pode-se iniciar a massagem relaxante. </a:t>
            </a:r>
          </a:p>
          <a:p>
            <a:r>
              <a:rPr lang="pt-BR" b="1" dirty="0"/>
              <a:t>O cliente deve estar posicionado em decúbito dorsal e o profissional deve começar a terapia pelo membro inferior esquerdo através de movimentos de deslizamento e fricção; à medida que vai evoluindo a sessão e atingir o músculo, pode acrescentar nos movimentos as manobras de amassamento. </a:t>
            </a:r>
          </a:p>
          <a:p>
            <a:r>
              <a:rPr lang="pt-BR" b="1" dirty="0"/>
              <a:t>Assim que finalizar, o membro esquerdo deve repetir o mesmo procedimento no membro inferior direito. </a:t>
            </a:r>
          </a:p>
          <a:p>
            <a:r>
              <a:rPr lang="pt-BR" b="1" dirty="0"/>
              <a:t>Em seguida, inicia-se a massagem relaxante na região do abdome, tórax, pescoço, mãos, antebraço e braços. </a:t>
            </a:r>
          </a:p>
          <a:p>
            <a:r>
              <a:rPr lang="pt-BR" b="1" dirty="0"/>
              <a:t>Finalizando a parte anterior do cliente, solicite para virar, em posição decúbito ventral, inicie os movimentos novamente pelos membros inferiores e finalize a sessão na região das costas</a:t>
            </a:r>
          </a:p>
          <a:p>
            <a:endParaRPr lang="pt-BR" dirty="0"/>
          </a:p>
        </p:txBody>
      </p:sp>
    </p:spTree>
    <p:extLst>
      <p:ext uri="{BB962C8B-B14F-4D97-AF65-F5344CB8AC3E}">
        <p14:creationId xmlns:p14="http://schemas.microsoft.com/office/powerpoint/2010/main" val="403019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2132856"/>
            <a:ext cx="7886700" cy="4044107"/>
          </a:xfrm>
        </p:spPr>
        <p:txBody>
          <a:bodyPr/>
          <a:lstStyle/>
          <a:p>
            <a:r>
              <a:rPr lang="pt-BR" dirty="0"/>
              <a:t>Esta sequência acima é apenas uma sugestão de protocolo. Caso o profissional achar necessário, pode incluir outras manobras básicas da massagem, como vimos no tópico anterior.</a:t>
            </a:r>
          </a:p>
          <a:p>
            <a:endParaRPr lang="pt-BR" dirty="0"/>
          </a:p>
        </p:txBody>
      </p:sp>
    </p:spTree>
    <p:extLst>
      <p:ext uri="{BB962C8B-B14F-4D97-AF65-F5344CB8AC3E}">
        <p14:creationId xmlns:p14="http://schemas.microsoft.com/office/powerpoint/2010/main" val="390148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Lubrificante:</a:t>
            </a:r>
          </a:p>
        </p:txBody>
      </p:sp>
      <p:sp>
        <p:nvSpPr>
          <p:cNvPr id="3" name="Espaço Reservado para Conteúdo 2"/>
          <p:cNvSpPr>
            <a:spLocks noGrp="1"/>
          </p:cNvSpPr>
          <p:nvPr>
            <p:ph idx="1"/>
          </p:nvPr>
        </p:nvSpPr>
        <p:spPr/>
        <p:txBody>
          <a:bodyPr/>
          <a:lstStyle/>
          <a:p>
            <a:r>
              <a:rPr lang="pt-BR" dirty="0"/>
              <a:t>Óleos são ótimo deslizante, pode ser vegetal ou mineral, sendo mais indicado o vegetal, ponto negativo é que pode manchar a roupa e deve-se ter atenção ao escolher algum tipo de fragrância que seja agradável ou optar pelo neutro.</a:t>
            </a:r>
          </a:p>
          <a:p>
            <a:r>
              <a:rPr lang="pt-BR" dirty="0"/>
              <a:t>Cremes são bons deslizantes, penetram mais na pele devido seu poder de hidratação, além de muitos conter princípio ativos em sua fórmula que pode ser utilizado de acordo com cada objetivo.</a:t>
            </a:r>
          </a:p>
          <a:p>
            <a:endParaRPr lang="pt-BR" dirty="0"/>
          </a:p>
        </p:txBody>
      </p:sp>
    </p:spTree>
    <p:extLst>
      <p:ext uri="{BB962C8B-B14F-4D97-AF65-F5344CB8AC3E}">
        <p14:creationId xmlns:p14="http://schemas.microsoft.com/office/powerpoint/2010/main" val="327155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Local:</a:t>
            </a:r>
          </a:p>
        </p:txBody>
      </p:sp>
      <p:sp>
        <p:nvSpPr>
          <p:cNvPr id="3" name="Espaço Reservado para Conteúdo 2"/>
          <p:cNvSpPr>
            <a:spLocks noGrp="1"/>
          </p:cNvSpPr>
          <p:nvPr>
            <p:ph idx="1"/>
          </p:nvPr>
        </p:nvSpPr>
        <p:spPr/>
        <p:txBody>
          <a:bodyPr>
            <a:normAutofit/>
          </a:bodyPr>
          <a:lstStyle/>
          <a:p>
            <a:r>
              <a:rPr lang="pt-BR" dirty="0"/>
              <a:t>O melhor lugar e mais fácil de realizar uma massagem é sobre a maca, que tem uma altura ideal para o massagista e facilita nas mudanças de posições.</a:t>
            </a:r>
          </a:p>
          <a:p>
            <a:r>
              <a:rPr lang="pt-BR" dirty="0"/>
              <a:t>Outro local que pode ser feito é o chão e a cama, porém se torna um pouco mais cansativo para o massagista.</a:t>
            </a:r>
          </a:p>
          <a:p>
            <a:r>
              <a:rPr lang="pt-BR" dirty="0"/>
              <a:t>Para que uma massagem relaxante consiga realmente alcançar seus objetivos é necessário ter um ambiente adequado que possa proporcionar esse relaxamento. Por isso quanto melhor você preparar o ambiente , melhor será a sua massagem.</a:t>
            </a:r>
          </a:p>
          <a:p>
            <a:endParaRPr lang="pt-BR" dirty="0"/>
          </a:p>
        </p:txBody>
      </p:sp>
    </p:spTree>
    <p:extLst>
      <p:ext uri="{BB962C8B-B14F-4D97-AF65-F5344CB8AC3E}">
        <p14:creationId xmlns:p14="http://schemas.microsoft.com/office/powerpoint/2010/main" val="231959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Como preparar o ambiente?</a:t>
            </a:r>
          </a:p>
        </p:txBody>
      </p:sp>
      <p:sp>
        <p:nvSpPr>
          <p:cNvPr id="3" name="Espaço Reservado para Conteúdo 2"/>
          <p:cNvSpPr>
            <a:spLocks noGrp="1"/>
          </p:cNvSpPr>
          <p:nvPr>
            <p:ph idx="1"/>
          </p:nvPr>
        </p:nvSpPr>
        <p:spPr/>
        <p:txBody>
          <a:bodyPr>
            <a:normAutofit fontScale="85000" lnSpcReduction="20000"/>
          </a:bodyPr>
          <a:lstStyle/>
          <a:p>
            <a:r>
              <a:rPr lang="pt-BR" sz="1800" dirty="0"/>
              <a:t>Ambiente isolado e quieto, longe de barulho e alvoroço.</a:t>
            </a:r>
          </a:p>
          <a:p>
            <a:r>
              <a:rPr lang="pt-BR" sz="1800" dirty="0"/>
              <a:t>Pode utilizar música suave</a:t>
            </a:r>
          </a:p>
          <a:p>
            <a:r>
              <a:rPr lang="pt-BR" sz="1800" dirty="0"/>
              <a:t>Temperatura ideal 22° (nem muito quente e nem muito frio)</a:t>
            </a:r>
          </a:p>
          <a:p>
            <a:r>
              <a:rPr lang="pt-BR" sz="1800" dirty="0"/>
              <a:t>Não usar luz forte , principalmente sobre o rosto do paciente</a:t>
            </a:r>
          </a:p>
          <a:p>
            <a:r>
              <a:rPr lang="pt-BR" sz="1800" dirty="0"/>
              <a:t>Pode se utilizar aromas com difusor</a:t>
            </a:r>
          </a:p>
          <a:p>
            <a:pPr marL="0" indent="0">
              <a:buNone/>
            </a:pPr>
            <a:r>
              <a:rPr lang="pt-BR" sz="1800" b="1" dirty="0"/>
              <a:t>Orientações antes da massagem</a:t>
            </a:r>
          </a:p>
          <a:p>
            <a:r>
              <a:rPr lang="pt-BR" sz="1800" dirty="0"/>
              <a:t>Paciente deve estar com o mínimo de roupa possível</a:t>
            </a:r>
          </a:p>
          <a:p>
            <a:r>
              <a:rPr lang="pt-BR" sz="1800" dirty="0"/>
              <a:t>Retirar adornos</a:t>
            </a:r>
          </a:p>
          <a:p>
            <a:r>
              <a:rPr lang="pt-BR" sz="1800" dirty="0"/>
              <a:t>Peça para o paciente desligar o celular ou colocá-lo em modo silencioso</a:t>
            </a:r>
          </a:p>
          <a:p>
            <a:r>
              <a:rPr lang="pt-BR" sz="1800" dirty="0"/>
              <a:t>Quanto menos falar durante a massagem melhor, peça que só fale quando sentir dor ou incomodo</a:t>
            </a:r>
          </a:p>
          <a:p>
            <a:r>
              <a:rPr lang="pt-BR" sz="1800" dirty="0"/>
              <a:t>Peça para que ele se deite , relaxe e feche os olhos</a:t>
            </a:r>
          </a:p>
        </p:txBody>
      </p:sp>
    </p:spTree>
    <p:extLst>
      <p:ext uri="{BB962C8B-B14F-4D97-AF65-F5344CB8AC3E}">
        <p14:creationId xmlns:p14="http://schemas.microsoft.com/office/powerpoint/2010/main" val="384879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7886700" cy="1584176"/>
          </a:xfrm>
        </p:spPr>
        <p:txBody>
          <a:bodyPr/>
          <a:lstStyle/>
          <a:p>
            <a:r>
              <a:rPr lang="pt-BR" b="1" dirty="0">
                <a:solidFill>
                  <a:srgbClr val="FF0000"/>
                </a:solidFill>
              </a:rPr>
              <a:t>Técnicas de Massagem Relaxante</a:t>
            </a:r>
            <a:r>
              <a:rPr lang="pt-BR"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023683"/>
            <a:ext cx="2455472"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1907684"/>
            <a:ext cx="2232248" cy="16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112" y="3933055"/>
            <a:ext cx="2598478" cy="2116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7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21544-F1D9-9AC0-E3E9-E34C67E2D8FA}"/>
              </a:ext>
            </a:extLst>
          </p:cNvPr>
          <p:cNvSpPr>
            <a:spLocks noGrp="1"/>
          </p:cNvSpPr>
          <p:nvPr>
            <p:ph type="title"/>
          </p:nvPr>
        </p:nvSpPr>
        <p:spPr/>
        <p:txBody>
          <a:bodyPr/>
          <a:lstStyle/>
          <a:p>
            <a:pPr algn="ctr"/>
            <a:r>
              <a:rPr lang="pt-BR" dirty="0"/>
              <a:t>Definição de massagem </a:t>
            </a:r>
          </a:p>
        </p:txBody>
      </p:sp>
      <p:sp>
        <p:nvSpPr>
          <p:cNvPr id="3" name="Espaço Reservado para Conteúdo 2">
            <a:extLst>
              <a:ext uri="{FF2B5EF4-FFF2-40B4-BE49-F238E27FC236}">
                <a16:creationId xmlns:a16="http://schemas.microsoft.com/office/drawing/2014/main" id="{B4832148-7E6F-3C6A-C710-DDE9AE931050}"/>
              </a:ext>
            </a:extLst>
          </p:cNvPr>
          <p:cNvSpPr>
            <a:spLocks noGrp="1"/>
          </p:cNvSpPr>
          <p:nvPr>
            <p:ph idx="1"/>
          </p:nvPr>
        </p:nvSpPr>
        <p:spPr/>
        <p:txBody>
          <a:bodyPr>
            <a:normAutofit/>
          </a:bodyPr>
          <a:lstStyle/>
          <a:p>
            <a:r>
              <a:rPr lang="pt-BR" sz="2800" dirty="0">
                <a:latin typeface="Bahnschrift SemiBold" panose="020B0502040204020203" pitchFamily="34" charset="0"/>
              </a:rPr>
              <a:t>A  massoterapia  é  o  meio  pelo  qual  se  busca  a  melhora para  problemas  físicos  e  mentais.    </a:t>
            </a:r>
          </a:p>
          <a:p>
            <a:r>
              <a:rPr lang="pt-BR" sz="2800" dirty="0">
                <a:latin typeface="Bahnschrift SemiBold" panose="020B0502040204020203" pitchFamily="34" charset="0"/>
              </a:rPr>
              <a:t>A  principal característica  da  massagem  é  a  capacidade  de manipulação do corpo do outro por meio do toque .</a:t>
            </a:r>
          </a:p>
        </p:txBody>
      </p:sp>
    </p:spTree>
    <p:extLst>
      <p:ext uri="{BB962C8B-B14F-4D97-AF65-F5344CB8AC3E}">
        <p14:creationId xmlns:p14="http://schemas.microsoft.com/office/powerpoint/2010/main" val="286868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1414204"/>
          </a:xfrm>
        </p:spPr>
        <p:txBody>
          <a:bodyPr/>
          <a:lstStyle/>
          <a:p>
            <a:r>
              <a:rPr lang="pt-BR" sz="3600" dirty="0">
                <a:latin typeface="Algerian" panose="04020705040A02060702" pitchFamily="82" charset="0"/>
              </a:rPr>
              <a:t>Deslizamento </a:t>
            </a:r>
          </a:p>
        </p:txBody>
      </p:sp>
      <p:sp>
        <p:nvSpPr>
          <p:cNvPr id="3" name="Espaço Reservado para Conteúdo 2"/>
          <p:cNvSpPr>
            <a:spLocks noGrp="1"/>
          </p:cNvSpPr>
          <p:nvPr>
            <p:ph idx="1"/>
          </p:nvPr>
        </p:nvSpPr>
        <p:spPr>
          <a:xfrm>
            <a:off x="628650" y="1916832"/>
            <a:ext cx="5383510" cy="4260131"/>
          </a:xfrm>
        </p:spPr>
        <p:txBody>
          <a:bodyPr>
            <a:normAutofit lnSpcReduction="10000"/>
          </a:bodyPr>
          <a:lstStyle/>
          <a:p>
            <a:r>
              <a:rPr lang="pt-BR" sz="2400" dirty="0"/>
              <a:t>Um movimento de alisamento é realizado com toda a superfície palmar de uma ou ambas as mãos na </a:t>
            </a:r>
            <a:r>
              <a:rPr lang="pt-BR" sz="2400" b="1" dirty="0"/>
              <a:t>massagem relaxante</a:t>
            </a:r>
            <a:r>
              <a:rPr lang="pt-BR" sz="2400" dirty="0"/>
              <a:t>. Quando realizado lentamente, o alisamento ajuda o paciente a relaxar. Este movimento também se mostra útil na união das sequências de outros movimentos.</a:t>
            </a:r>
          </a:p>
          <a:p>
            <a:r>
              <a:rPr lang="pt-BR" sz="2400" dirty="0">
                <a:solidFill>
                  <a:srgbClr val="FF0000"/>
                </a:solidFill>
              </a:rPr>
              <a:t>Efeitos do Alisamento na </a:t>
            </a:r>
            <a:r>
              <a:rPr lang="pt-BR" sz="2400" b="1" dirty="0">
                <a:solidFill>
                  <a:srgbClr val="FF0000"/>
                </a:solidFill>
              </a:rPr>
              <a:t>massagem relaxante</a:t>
            </a:r>
            <a:endParaRPr lang="pt-BR" sz="2400" dirty="0">
              <a:solidFill>
                <a:srgbClr val="FF0000"/>
              </a:solidFill>
            </a:endParaRPr>
          </a:p>
          <a:p>
            <a:r>
              <a:rPr lang="pt-BR" sz="2400" dirty="0"/>
              <a:t>Pode ser obtido um relaxamento significativo, produzindo um efeito sedativo, que pode aliviar a dor.</a:t>
            </a:r>
          </a:p>
        </p:txBody>
      </p:sp>
      <p:pic>
        <p:nvPicPr>
          <p:cNvPr id="4" name="Imagem 3">
            <a:extLst>
              <a:ext uri="{FF2B5EF4-FFF2-40B4-BE49-F238E27FC236}">
                <a16:creationId xmlns:a16="http://schemas.microsoft.com/office/drawing/2014/main" id="{EC3D4531-765A-672E-7159-2D6A7C1FEA5E}"/>
              </a:ext>
            </a:extLst>
          </p:cNvPr>
          <p:cNvPicPr>
            <a:picLocks noChangeAspect="1"/>
          </p:cNvPicPr>
          <p:nvPr/>
        </p:nvPicPr>
        <p:blipFill>
          <a:blip r:embed="rId2"/>
          <a:stretch>
            <a:fillRect/>
          </a:stretch>
        </p:blipFill>
        <p:spPr>
          <a:xfrm>
            <a:off x="5436096" y="3717032"/>
            <a:ext cx="3264024" cy="2172616"/>
          </a:xfrm>
          <a:prstGeom prst="rect">
            <a:avLst/>
          </a:prstGeom>
        </p:spPr>
      </p:pic>
    </p:spTree>
    <p:extLst>
      <p:ext uri="{BB962C8B-B14F-4D97-AF65-F5344CB8AC3E}">
        <p14:creationId xmlns:p14="http://schemas.microsoft.com/office/powerpoint/2010/main" val="8669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Amassamento</a:t>
            </a:r>
          </a:p>
        </p:txBody>
      </p:sp>
      <p:sp>
        <p:nvSpPr>
          <p:cNvPr id="3" name="Espaço Reservado para Conteúdo 2"/>
          <p:cNvSpPr>
            <a:spLocks noGrp="1"/>
          </p:cNvSpPr>
          <p:nvPr>
            <p:ph idx="1"/>
          </p:nvPr>
        </p:nvSpPr>
        <p:spPr>
          <a:xfrm>
            <a:off x="822959" y="1845734"/>
            <a:ext cx="4325105" cy="4023360"/>
          </a:xfrm>
        </p:spPr>
        <p:txBody>
          <a:bodyPr>
            <a:normAutofit fontScale="92500" lnSpcReduction="20000"/>
          </a:bodyPr>
          <a:lstStyle/>
          <a:p>
            <a:r>
              <a:rPr lang="pt-BR" sz="2400" dirty="0"/>
              <a:t>Amassamento é uma técnica de </a:t>
            </a:r>
            <a:r>
              <a:rPr lang="pt-BR" sz="2400" b="1" dirty="0"/>
              <a:t>massagem relaxante</a:t>
            </a:r>
            <a:r>
              <a:rPr lang="pt-BR" sz="2400" dirty="0"/>
              <a:t> em que os músculos e tecidos subcutâneos são alternadamente comprimidos e liberados. </a:t>
            </a:r>
          </a:p>
          <a:p>
            <a:r>
              <a:rPr lang="pt-BR" sz="2400" dirty="0">
                <a:solidFill>
                  <a:srgbClr val="FF0000"/>
                </a:solidFill>
              </a:rPr>
              <a:t>Durante a fase de pressão </a:t>
            </a:r>
            <a:r>
              <a:rPr lang="pt-BR" sz="2400" dirty="0"/>
              <a:t>de cada movimento, a mão e a pele se movem sobre as estruturas mais profundas. </a:t>
            </a:r>
          </a:p>
          <a:p>
            <a:r>
              <a:rPr lang="pt-BR" sz="2400" dirty="0">
                <a:solidFill>
                  <a:srgbClr val="FF0000"/>
                </a:solidFill>
              </a:rPr>
              <a:t>Durante a fase de liberação </a:t>
            </a:r>
            <a:r>
              <a:rPr lang="pt-BR" sz="2400" dirty="0"/>
              <a:t>(relaxamento), a mão (ou mãos) desliza suavemente até uma área adjacente, e o movimento é repetido.</a:t>
            </a:r>
          </a:p>
          <a:p>
            <a:endParaRPr lang="pt-BR" sz="2400" dirty="0"/>
          </a:p>
        </p:txBody>
      </p:sp>
      <p:pic>
        <p:nvPicPr>
          <p:cNvPr id="4" name="Imagem 3">
            <a:extLst>
              <a:ext uri="{FF2B5EF4-FFF2-40B4-BE49-F238E27FC236}">
                <a16:creationId xmlns:a16="http://schemas.microsoft.com/office/drawing/2014/main" id="{58AEFF5C-3971-172F-D11D-D2DE8685D3C1}"/>
              </a:ext>
            </a:extLst>
          </p:cNvPr>
          <p:cNvPicPr>
            <a:picLocks noChangeAspect="1"/>
          </p:cNvPicPr>
          <p:nvPr/>
        </p:nvPicPr>
        <p:blipFill>
          <a:blip r:embed="rId2"/>
          <a:stretch>
            <a:fillRect/>
          </a:stretch>
        </p:blipFill>
        <p:spPr>
          <a:xfrm>
            <a:off x="5102763" y="2705286"/>
            <a:ext cx="3218278" cy="2304256"/>
          </a:xfrm>
          <a:prstGeom prst="rect">
            <a:avLst/>
          </a:prstGeom>
        </p:spPr>
      </p:pic>
    </p:spTree>
    <p:extLst>
      <p:ext uri="{BB962C8B-B14F-4D97-AF65-F5344CB8AC3E}">
        <p14:creationId xmlns:p14="http://schemas.microsoft.com/office/powerpoint/2010/main" val="59914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Fricções</a:t>
            </a:r>
          </a:p>
        </p:txBody>
      </p:sp>
      <p:sp>
        <p:nvSpPr>
          <p:cNvPr id="3" name="Espaço Reservado para Conteúdo 2"/>
          <p:cNvSpPr>
            <a:spLocks noGrp="1"/>
          </p:cNvSpPr>
          <p:nvPr>
            <p:ph idx="1"/>
          </p:nvPr>
        </p:nvSpPr>
        <p:spPr/>
        <p:txBody>
          <a:bodyPr/>
          <a:lstStyle/>
          <a:p>
            <a:r>
              <a:rPr lang="pt-BR" dirty="0"/>
              <a:t>As fricções são técnicas de </a:t>
            </a:r>
            <a:r>
              <a:rPr lang="pt-BR" b="1" dirty="0"/>
              <a:t>massagem relaxante</a:t>
            </a:r>
            <a:r>
              <a:rPr lang="pt-BR" dirty="0"/>
              <a:t> que consistem de movimentos breves, precisamente localizados e profundamente penetrantes realizados numa direção circular. </a:t>
            </a:r>
          </a:p>
          <a:p>
            <a:r>
              <a:rPr lang="pt-BR" dirty="0"/>
              <a:t>Esses movimentos profundos são habitualmente realizados pelas pontas dos dedos, embora a almofada do polegar ou palma também possam ser utilizadas. </a:t>
            </a:r>
          </a:p>
        </p:txBody>
      </p:sp>
      <p:pic>
        <p:nvPicPr>
          <p:cNvPr id="4" name="Imagem 3">
            <a:extLst>
              <a:ext uri="{FF2B5EF4-FFF2-40B4-BE49-F238E27FC236}">
                <a16:creationId xmlns:a16="http://schemas.microsoft.com/office/drawing/2014/main" id="{797BFAE1-8015-A15F-37E2-4554C4EDDE29}"/>
              </a:ext>
            </a:extLst>
          </p:cNvPr>
          <p:cNvPicPr>
            <a:picLocks noChangeAspect="1"/>
          </p:cNvPicPr>
          <p:nvPr/>
        </p:nvPicPr>
        <p:blipFill rotWithShape="1">
          <a:blip r:embed="rId2"/>
          <a:srcRect t="12200" b="25850"/>
          <a:stretch/>
        </p:blipFill>
        <p:spPr>
          <a:xfrm>
            <a:off x="3347864" y="3802811"/>
            <a:ext cx="4680520" cy="2174656"/>
          </a:xfrm>
          <a:prstGeom prst="rect">
            <a:avLst/>
          </a:prstGeom>
        </p:spPr>
      </p:pic>
    </p:spTree>
    <p:extLst>
      <p:ext uri="{BB962C8B-B14F-4D97-AF65-F5344CB8AC3E}">
        <p14:creationId xmlns:p14="http://schemas.microsoft.com/office/powerpoint/2010/main" val="147068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2F1F0-BEF1-C275-A1BE-8C0DC74984A3}"/>
              </a:ext>
            </a:extLst>
          </p:cNvPr>
          <p:cNvSpPr>
            <a:spLocks noGrp="1"/>
          </p:cNvSpPr>
          <p:nvPr>
            <p:ph type="title"/>
          </p:nvPr>
        </p:nvSpPr>
        <p:spPr/>
        <p:txBody>
          <a:bodyPr/>
          <a:lstStyle/>
          <a:p>
            <a:r>
              <a:rPr lang="pt-BR" dirty="0">
                <a:latin typeface="Algerian" panose="04020705040A02060702" pitchFamily="82" charset="0"/>
              </a:rPr>
              <a:t>Pinçamento </a:t>
            </a:r>
          </a:p>
        </p:txBody>
      </p:sp>
      <p:sp>
        <p:nvSpPr>
          <p:cNvPr id="3" name="Espaço Reservado para Conteúdo 2">
            <a:extLst>
              <a:ext uri="{FF2B5EF4-FFF2-40B4-BE49-F238E27FC236}">
                <a16:creationId xmlns:a16="http://schemas.microsoft.com/office/drawing/2014/main" id="{BFD5FE04-D5BA-E71F-0BBD-49339C5CB036}"/>
              </a:ext>
            </a:extLst>
          </p:cNvPr>
          <p:cNvSpPr>
            <a:spLocks noGrp="1"/>
          </p:cNvSpPr>
          <p:nvPr>
            <p:ph idx="1"/>
          </p:nvPr>
        </p:nvSpPr>
        <p:spPr/>
        <p:txBody>
          <a:bodyPr/>
          <a:lstStyle/>
          <a:p>
            <a:r>
              <a:rPr lang="pt-BR" dirty="0"/>
              <a:t>A  pressão  é  exercida  enquanto   a  manobra   circular  é  aplicada simultaneamente  em  cada  lado   do  musculo,  e  os  tecidos  são  comprimidos  e rolados sobre  as estruturas sub jacentes. </a:t>
            </a:r>
          </a:p>
        </p:txBody>
      </p:sp>
      <p:pic>
        <p:nvPicPr>
          <p:cNvPr id="4" name="Imagem 3">
            <a:extLst>
              <a:ext uri="{FF2B5EF4-FFF2-40B4-BE49-F238E27FC236}">
                <a16:creationId xmlns:a16="http://schemas.microsoft.com/office/drawing/2014/main" id="{30E6B88F-121C-C24C-FC35-F423B473FE93}"/>
              </a:ext>
            </a:extLst>
          </p:cNvPr>
          <p:cNvPicPr>
            <a:picLocks noChangeAspect="1"/>
          </p:cNvPicPr>
          <p:nvPr/>
        </p:nvPicPr>
        <p:blipFill>
          <a:blip r:embed="rId2"/>
          <a:stretch>
            <a:fillRect/>
          </a:stretch>
        </p:blipFill>
        <p:spPr>
          <a:xfrm>
            <a:off x="5796136" y="3055435"/>
            <a:ext cx="2304806" cy="2813659"/>
          </a:xfrm>
          <a:prstGeom prst="rect">
            <a:avLst/>
          </a:prstGeom>
        </p:spPr>
      </p:pic>
    </p:spTree>
    <p:extLst>
      <p:ext uri="{BB962C8B-B14F-4D97-AF65-F5344CB8AC3E}">
        <p14:creationId xmlns:p14="http://schemas.microsoft.com/office/powerpoint/2010/main" val="367472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Algerian" panose="04020705040A02060702" pitchFamily="82" charset="0"/>
              </a:rPr>
              <a:t>Percussão</a:t>
            </a:r>
          </a:p>
        </p:txBody>
      </p:sp>
      <p:sp>
        <p:nvSpPr>
          <p:cNvPr id="3" name="Espaço Reservado para Conteúdo 2"/>
          <p:cNvSpPr>
            <a:spLocks noGrp="1"/>
          </p:cNvSpPr>
          <p:nvPr>
            <p:ph idx="1"/>
          </p:nvPr>
        </p:nvSpPr>
        <p:spPr/>
        <p:txBody>
          <a:bodyPr/>
          <a:lstStyle/>
          <a:p>
            <a:r>
              <a:rPr lang="pt-BR" dirty="0"/>
              <a:t>Consiste em pequenos golpes aplicados na superfície corporal com finalidades terapêuticas. Podendo ser realizada com as mãos fechadas ou abertas, com dedos soltos e leves.</a:t>
            </a:r>
          </a:p>
          <a:p>
            <a:endParaRPr lang="pt-BR" dirty="0"/>
          </a:p>
        </p:txBody>
      </p:sp>
      <p:pic>
        <p:nvPicPr>
          <p:cNvPr id="4" name="Imagem 3">
            <a:extLst>
              <a:ext uri="{FF2B5EF4-FFF2-40B4-BE49-F238E27FC236}">
                <a16:creationId xmlns:a16="http://schemas.microsoft.com/office/drawing/2014/main" id="{7331B9CF-11BF-86CD-4B78-1451CAAE52B1}"/>
              </a:ext>
            </a:extLst>
          </p:cNvPr>
          <p:cNvPicPr>
            <a:picLocks noChangeAspect="1"/>
          </p:cNvPicPr>
          <p:nvPr/>
        </p:nvPicPr>
        <p:blipFill>
          <a:blip r:embed="rId2"/>
          <a:stretch>
            <a:fillRect/>
          </a:stretch>
        </p:blipFill>
        <p:spPr>
          <a:xfrm>
            <a:off x="2485553" y="3094840"/>
            <a:ext cx="4172893" cy="2774254"/>
          </a:xfrm>
          <a:prstGeom prst="rect">
            <a:avLst/>
          </a:prstGeom>
        </p:spPr>
      </p:pic>
    </p:spTree>
    <p:extLst>
      <p:ext uri="{BB962C8B-B14F-4D97-AF65-F5344CB8AC3E}">
        <p14:creationId xmlns:p14="http://schemas.microsoft.com/office/powerpoint/2010/main" val="197108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Algerian" panose="04020705040A02060702" pitchFamily="82" charset="0"/>
              </a:rPr>
              <a:t>Tapotagem</a:t>
            </a:r>
            <a:endParaRPr lang="pt-BR" dirty="0">
              <a:latin typeface="Algerian" panose="04020705040A02060702" pitchFamily="82" charset="0"/>
            </a:endParaRPr>
          </a:p>
        </p:txBody>
      </p:sp>
      <p:sp>
        <p:nvSpPr>
          <p:cNvPr id="3" name="Espaço Reservado para Conteúdo 2"/>
          <p:cNvSpPr>
            <a:spLocks noGrp="1"/>
          </p:cNvSpPr>
          <p:nvPr>
            <p:ph idx="1"/>
          </p:nvPr>
        </p:nvSpPr>
        <p:spPr/>
        <p:txBody>
          <a:bodyPr/>
          <a:lstStyle/>
          <a:p>
            <a:r>
              <a:rPr lang="pt-BR" dirty="0"/>
              <a:t>Movimentos realizados com as mãos em forma de concha invertida golpeando os tecidos em velocidade rápida com pequena intensidade de pressão. O objetivo dessa manobra é promover uma onda de vibração, que irá auxiliar na eliminação de secreções.</a:t>
            </a:r>
          </a:p>
          <a:p>
            <a:endParaRPr lang="pt-BR" dirty="0"/>
          </a:p>
        </p:txBody>
      </p:sp>
      <p:pic>
        <p:nvPicPr>
          <p:cNvPr id="4" name="Imagem 3">
            <a:extLst>
              <a:ext uri="{FF2B5EF4-FFF2-40B4-BE49-F238E27FC236}">
                <a16:creationId xmlns:a16="http://schemas.microsoft.com/office/drawing/2014/main" id="{A6762ABC-C861-645B-63A4-D3976179AD43}"/>
              </a:ext>
            </a:extLst>
          </p:cNvPr>
          <p:cNvPicPr>
            <a:picLocks noChangeAspect="1"/>
          </p:cNvPicPr>
          <p:nvPr/>
        </p:nvPicPr>
        <p:blipFill>
          <a:blip r:embed="rId2"/>
          <a:stretch>
            <a:fillRect/>
          </a:stretch>
        </p:blipFill>
        <p:spPr>
          <a:xfrm>
            <a:off x="4067944" y="3212976"/>
            <a:ext cx="3816424" cy="2544282"/>
          </a:xfrm>
          <a:prstGeom prst="rect">
            <a:avLst/>
          </a:prstGeom>
        </p:spPr>
      </p:pic>
    </p:spTree>
    <p:extLst>
      <p:ext uri="{BB962C8B-B14F-4D97-AF65-F5344CB8AC3E}">
        <p14:creationId xmlns:p14="http://schemas.microsoft.com/office/powerpoint/2010/main" val="374040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SESSÕES</a:t>
            </a:r>
          </a:p>
        </p:txBody>
      </p:sp>
      <p:sp>
        <p:nvSpPr>
          <p:cNvPr id="3" name="Espaço Reservado para Conteúdo 2"/>
          <p:cNvSpPr>
            <a:spLocks noGrp="1"/>
          </p:cNvSpPr>
          <p:nvPr>
            <p:ph idx="1"/>
          </p:nvPr>
        </p:nvSpPr>
        <p:spPr/>
        <p:txBody>
          <a:bodyPr/>
          <a:lstStyle/>
          <a:p>
            <a:r>
              <a:rPr lang="pt-BR" dirty="0"/>
              <a:t>A massagem relaxante deve ser feita </a:t>
            </a:r>
            <a:r>
              <a:rPr lang="pt-BR" b="1" dirty="0"/>
              <a:t>uma ou duas vezes por semana</a:t>
            </a:r>
            <a:r>
              <a:rPr lang="pt-BR" dirty="0"/>
              <a:t>, e normalmente o tratamento deve ser contínuo, para ter a manutenção dos resultados. </a:t>
            </a:r>
          </a:p>
          <a:p>
            <a:r>
              <a:rPr lang="pt-BR" dirty="0"/>
              <a:t>Cada sessão dura em média de 30 a 40 minutos, e pode haver um intervalo de 48 a 72 horas entre cada uma delas, de acordo com a avaliação do profissional.</a:t>
            </a:r>
          </a:p>
          <a:p>
            <a:endParaRPr lang="pt-BR" dirty="0"/>
          </a:p>
        </p:txBody>
      </p:sp>
    </p:spTree>
    <p:extLst>
      <p:ext uri="{BB962C8B-B14F-4D97-AF65-F5344CB8AC3E}">
        <p14:creationId xmlns:p14="http://schemas.microsoft.com/office/powerpoint/2010/main" val="192474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CCDB7-F6D6-2989-9CDC-FD09F000D029}"/>
              </a:ext>
            </a:extLst>
          </p:cNvPr>
          <p:cNvSpPr>
            <a:spLocks noGrp="1"/>
          </p:cNvSpPr>
          <p:nvPr>
            <p:ph type="title"/>
          </p:nvPr>
        </p:nvSpPr>
        <p:spPr/>
        <p:txBody>
          <a:bodyPr/>
          <a:lstStyle/>
          <a:p>
            <a:r>
              <a:rPr lang="pt-BR" dirty="0"/>
              <a:t>Pedras Quentes</a:t>
            </a:r>
          </a:p>
        </p:txBody>
      </p:sp>
      <p:sp>
        <p:nvSpPr>
          <p:cNvPr id="3" name="Espaço Reservado para Conteúdo 2">
            <a:extLst>
              <a:ext uri="{FF2B5EF4-FFF2-40B4-BE49-F238E27FC236}">
                <a16:creationId xmlns:a16="http://schemas.microsoft.com/office/drawing/2014/main" id="{D1F1D316-F435-C8CA-4FF8-95DA6B2FC0C2}"/>
              </a:ext>
            </a:extLst>
          </p:cNvPr>
          <p:cNvSpPr>
            <a:spLocks noGrp="1"/>
          </p:cNvSpPr>
          <p:nvPr>
            <p:ph idx="1"/>
          </p:nvPr>
        </p:nvSpPr>
        <p:spPr>
          <a:xfrm>
            <a:off x="822959" y="1845734"/>
            <a:ext cx="3100969" cy="4023360"/>
          </a:xfrm>
        </p:spPr>
        <p:txBody>
          <a:bodyPr/>
          <a:lstStyle/>
          <a:p>
            <a:pPr>
              <a:buFont typeface="Arial" panose="020B0604020202020204" pitchFamily="34" charset="0"/>
              <a:buChar char="•"/>
            </a:pPr>
            <a:r>
              <a:rPr lang="pt-BR" b="0" i="0" u="none" strike="noStrike" dirty="0">
                <a:solidFill>
                  <a:srgbClr val="000000"/>
                </a:solidFill>
                <a:effectLst/>
                <a:latin typeface="ff2"/>
              </a:rPr>
              <a:t>Aumento da circulação sanguínea local;</a:t>
            </a:r>
          </a:p>
          <a:p>
            <a:pPr algn="l">
              <a:buFont typeface="Arial" panose="020B0604020202020204" pitchFamily="34" charset="0"/>
              <a:buChar char="•"/>
            </a:pPr>
            <a:r>
              <a:rPr lang="pt-BR" b="0" i="0" u="none" strike="noStrike" dirty="0">
                <a:solidFill>
                  <a:srgbClr val="000000"/>
                </a:solidFill>
                <a:effectLst/>
                <a:latin typeface="ff2"/>
              </a:rPr>
              <a:t>Relaxamento profundo;</a:t>
            </a:r>
            <a:endParaRPr lang="pt-BR" b="0" i="0" u="none" strike="noStrike" dirty="0">
              <a:solidFill>
                <a:srgbClr val="000000"/>
              </a:solidFill>
              <a:effectLst/>
              <a:latin typeface="ff4"/>
            </a:endParaRPr>
          </a:p>
          <a:p>
            <a:pPr algn="l">
              <a:buFont typeface="Arial" panose="020B0604020202020204" pitchFamily="34" charset="0"/>
              <a:buChar char="•"/>
            </a:pPr>
            <a:r>
              <a:rPr lang="pt-BR" b="0" i="0" u="none" strike="noStrike" dirty="0">
                <a:solidFill>
                  <a:srgbClr val="000000"/>
                </a:solidFill>
                <a:effectLst/>
                <a:latin typeface="ff2"/>
              </a:rPr>
              <a:t>Auxilia na drenagem linfática;</a:t>
            </a:r>
          </a:p>
          <a:p>
            <a:pPr algn="l">
              <a:buFont typeface="Arial" panose="020B0604020202020204" pitchFamily="34" charset="0"/>
              <a:buChar char="•"/>
            </a:pPr>
            <a:r>
              <a:rPr lang="pt-BR" b="0" i="0" u="none" strike="noStrike" dirty="0">
                <a:solidFill>
                  <a:srgbClr val="000000"/>
                </a:solidFill>
                <a:effectLst/>
                <a:latin typeface="ff2"/>
              </a:rPr>
              <a:t>Alívio de dores musculares;</a:t>
            </a:r>
          </a:p>
          <a:p>
            <a:pPr algn="l">
              <a:buFont typeface="Arial" panose="020B0604020202020204" pitchFamily="34" charset="0"/>
              <a:buChar char="•"/>
            </a:pPr>
            <a:r>
              <a:rPr lang="pt-BR" b="0" i="0" u="none" strike="noStrike" dirty="0">
                <a:solidFill>
                  <a:srgbClr val="000000"/>
                </a:solidFill>
                <a:effectLst/>
                <a:latin typeface="ff2"/>
              </a:rPr>
              <a:t>Diminuição do estresse e tensões</a:t>
            </a:r>
          </a:p>
          <a:p>
            <a:endParaRPr lang="pt-BR" dirty="0"/>
          </a:p>
        </p:txBody>
      </p:sp>
      <p:pic>
        <p:nvPicPr>
          <p:cNvPr id="4" name="Imagem 3">
            <a:extLst>
              <a:ext uri="{FF2B5EF4-FFF2-40B4-BE49-F238E27FC236}">
                <a16:creationId xmlns:a16="http://schemas.microsoft.com/office/drawing/2014/main" id="{3784E206-323D-A8B9-16EF-64FC8B46753D}"/>
              </a:ext>
            </a:extLst>
          </p:cNvPr>
          <p:cNvPicPr>
            <a:picLocks noChangeAspect="1"/>
          </p:cNvPicPr>
          <p:nvPr/>
        </p:nvPicPr>
        <p:blipFill>
          <a:blip r:embed="rId2"/>
          <a:stretch>
            <a:fillRect/>
          </a:stretch>
        </p:blipFill>
        <p:spPr>
          <a:xfrm>
            <a:off x="4183152" y="2153825"/>
            <a:ext cx="4202931" cy="2907027"/>
          </a:xfrm>
          <a:prstGeom prst="rect">
            <a:avLst/>
          </a:prstGeom>
        </p:spPr>
      </p:pic>
    </p:spTree>
    <p:extLst>
      <p:ext uri="{BB962C8B-B14F-4D97-AF65-F5344CB8AC3E}">
        <p14:creationId xmlns:p14="http://schemas.microsoft.com/office/powerpoint/2010/main" val="237051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04435-AFD9-4416-F042-6DC3ADF401A8}"/>
              </a:ext>
            </a:extLst>
          </p:cNvPr>
          <p:cNvSpPr>
            <a:spLocks noGrp="1"/>
          </p:cNvSpPr>
          <p:nvPr>
            <p:ph type="title"/>
          </p:nvPr>
        </p:nvSpPr>
        <p:spPr/>
        <p:txBody>
          <a:bodyPr/>
          <a:lstStyle/>
          <a:p>
            <a:r>
              <a:rPr lang="pt-BR" dirty="0" err="1"/>
              <a:t>Bambuterapia</a:t>
            </a:r>
            <a:endParaRPr lang="pt-BR" dirty="0"/>
          </a:p>
        </p:txBody>
      </p:sp>
      <p:sp>
        <p:nvSpPr>
          <p:cNvPr id="3" name="Espaço Reservado para Conteúdo 2">
            <a:extLst>
              <a:ext uri="{FF2B5EF4-FFF2-40B4-BE49-F238E27FC236}">
                <a16:creationId xmlns:a16="http://schemas.microsoft.com/office/drawing/2014/main" id="{F4F78067-3CDE-A9ED-E02E-FFD958FFA8E7}"/>
              </a:ext>
            </a:extLst>
          </p:cNvPr>
          <p:cNvSpPr>
            <a:spLocks noGrp="1"/>
          </p:cNvSpPr>
          <p:nvPr>
            <p:ph idx="1"/>
          </p:nvPr>
        </p:nvSpPr>
        <p:spPr>
          <a:xfrm>
            <a:off x="822959" y="1845734"/>
            <a:ext cx="2956953" cy="4023360"/>
          </a:xfrm>
        </p:spPr>
        <p:txBody>
          <a:bodyPr>
            <a:normAutofit/>
          </a:bodyPr>
          <a:lstStyle/>
          <a:p>
            <a:pPr algn="l">
              <a:buFont typeface="Arial" panose="020B0604020202020204" pitchFamily="34" charset="0"/>
              <a:buChar char="•"/>
            </a:pPr>
            <a:r>
              <a:rPr lang="pt-BR" b="0" i="0" u="none" strike="noStrike" dirty="0">
                <a:solidFill>
                  <a:srgbClr val="000000"/>
                </a:solidFill>
                <a:effectLst/>
                <a:latin typeface="ff2"/>
              </a:rPr>
              <a:t>Alivia dores;</a:t>
            </a:r>
            <a:endParaRPr lang="pt-BR" b="0" i="0" u="none" strike="noStrike" dirty="0">
              <a:solidFill>
                <a:srgbClr val="000000"/>
              </a:solidFill>
              <a:effectLst/>
              <a:latin typeface="ff4"/>
            </a:endParaRPr>
          </a:p>
          <a:p>
            <a:pPr algn="l">
              <a:buFont typeface="Arial" panose="020B0604020202020204" pitchFamily="34" charset="0"/>
              <a:buChar char="•"/>
            </a:pPr>
            <a:r>
              <a:rPr lang="pt-BR" b="0" i="0" u="none" strike="noStrike" dirty="0">
                <a:solidFill>
                  <a:srgbClr val="000000"/>
                </a:solidFill>
                <a:effectLst/>
                <a:latin typeface="ff2"/>
              </a:rPr>
              <a:t>Proporciona relaxamento;</a:t>
            </a:r>
          </a:p>
          <a:p>
            <a:pPr algn="l">
              <a:buFont typeface="Arial" panose="020B0604020202020204" pitchFamily="34" charset="0"/>
              <a:buChar char="•"/>
            </a:pPr>
            <a:r>
              <a:rPr lang="pt-BR" b="0" i="0" u="none" strike="noStrike" dirty="0">
                <a:solidFill>
                  <a:srgbClr val="000000"/>
                </a:solidFill>
                <a:effectLst/>
                <a:latin typeface="ff2"/>
              </a:rPr>
              <a:t>Auxilia na drenagem linfática;</a:t>
            </a:r>
          </a:p>
          <a:p>
            <a:pPr algn="l">
              <a:buFont typeface="Arial" panose="020B0604020202020204" pitchFamily="34" charset="0"/>
              <a:buChar char="•"/>
            </a:pPr>
            <a:r>
              <a:rPr lang="pt-BR" b="0" i="0" u="none" strike="noStrike" dirty="0">
                <a:solidFill>
                  <a:srgbClr val="000000"/>
                </a:solidFill>
                <a:effectLst/>
                <a:latin typeface="ff2"/>
              </a:rPr>
              <a:t>Auxilia na modelagem do corpo; </a:t>
            </a:r>
          </a:p>
          <a:p>
            <a:pPr algn="l">
              <a:buFont typeface="Arial" panose="020B0604020202020204" pitchFamily="34" charset="0"/>
              <a:buChar char="•"/>
            </a:pPr>
            <a:r>
              <a:rPr lang="pt-BR" b="0" i="0" u="none" strike="noStrike" dirty="0">
                <a:solidFill>
                  <a:srgbClr val="000000"/>
                </a:solidFill>
                <a:effectLst/>
                <a:latin typeface="ff2"/>
              </a:rPr>
              <a:t>Aumenta a circulação local;</a:t>
            </a:r>
            <a:endParaRPr lang="pt-BR" b="0" i="0" u="none" strike="noStrike" dirty="0">
              <a:solidFill>
                <a:srgbClr val="000000"/>
              </a:solidFill>
              <a:effectLst/>
              <a:latin typeface="ff4"/>
            </a:endParaRPr>
          </a:p>
          <a:p>
            <a:endParaRPr lang="pt-BR" dirty="0"/>
          </a:p>
        </p:txBody>
      </p:sp>
      <p:pic>
        <p:nvPicPr>
          <p:cNvPr id="4" name="Imagem 3">
            <a:extLst>
              <a:ext uri="{FF2B5EF4-FFF2-40B4-BE49-F238E27FC236}">
                <a16:creationId xmlns:a16="http://schemas.microsoft.com/office/drawing/2014/main" id="{F883F7F4-75C2-A2C9-2A8A-7E49C6E6615A}"/>
              </a:ext>
            </a:extLst>
          </p:cNvPr>
          <p:cNvPicPr>
            <a:picLocks noChangeAspect="1"/>
          </p:cNvPicPr>
          <p:nvPr/>
        </p:nvPicPr>
        <p:blipFill>
          <a:blip r:embed="rId2"/>
          <a:stretch>
            <a:fillRect/>
          </a:stretch>
        </p:blipFill>
        <p:spPr>
          <a:xfrm>
            <a:off x="4283109" y="2492896"/>
            <a:ext cx="4104644" cy="2308862"/>
          </a:xfrm>
          <a:prstGeom prst="rect">
            <a:avLst/>
          </a:prstGeom>
        </p:spPr>
      </p:pic>
    </p:spTree>
    <p:extLst>
      <p:ext uri="{BB962C8B-B14F-4D97-AF65-F5344CB8AC3E}">
        <p14:creationId xmlns:p14="http://schemas.microsoft.com/office/powerpoint/2010/main" val="4258118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2FC19-9EE5-7589-2EA9-8F48CC6AA5E4}"/>
              </a:ext>
            </a:extLst>
          </p:cNvPr>
          <p:cNvSpPr>
            <a:spLocks noGrp="1"/>
          </p:cNvSpPr>
          <p:nvPr>
            <p:ph type="title"/>
          </p:nvPr>
        </p:nvSpPr>
        <p:spPr/>
        <p:txBody>
          <a:bodyPr/>
          <a:lstStyle/>
          <a:p>
            <a:r>
              <a:rPr lang="pt-BR" dirty="0" err="1"/>
              <a:t>Maderoterapia</a:t>
            </a:r>
            <a:r>
              <a:rPr lang="pt-BR" dirty="0"/>
              <a:t> </a:t>
            </a:r>
          </a:p>
        </p:txBody>
      </p:sp>
      <p:sp>
        <p:nvSpPr>
          <p:cNvPr id="3" name="Espaço Reservado para Conteúdo 2">
            <a:extLst>
              <a:ext uri="{FF2B5EF4-FFF2-40B4-BE49-F238E27FC236}">
                <a16:creationId xmlns:a16="http://schemas.microsoft.com/office/drawing/2014/main" id="{C22D877E-E95B-3BD8-4089-B4FE1E5E04B5}"/>
              </a:ext>
            </a:extLst>
          </p:cNvPr>
          <p:cNvSpPr>
            <a:spLocks noGrp="1"/>
          </p:cNvSpPr>
          <p:nvPr>
            <p:ph idx="1"/>
          </p:nvPr>
        </p:nvSpPr>
        <p:spPr>
          <a:xfrm>
            <a:off x="822959" y="1845734"/>
            <a:ext cx="3389001" cy="4023360"/>
          </a:xfrm>
        </p:spPr>
        <p:txBody>
          <a:bodyPr>
            <a:normAutofit/>
          </a:bodyPr>
          <a:lstStyle/>
          <a:p>
            <a:pPr algn="l">
              <a:buFont typeface="Arial" panose="020B0604020202020204" pitchFamily="34" charset="0"/>
              <a:buChar char="•"/>
            </a:pPr>
            <a:r>
              <a:rPr lang="pt-BR" b="0" i="0" u="none" strike="noStrike" dirty="0">
                <a:solidFill>
                  <a:srgbClr val="000000"/>
                </a:solidFill>
                <a:effectLst/>
                <a:latin typeface="ff2"/>
              </a:rPr>
              <a:t>Proporciona bem estar</a:t>
            </a:r>
            <a:endParaRPr lang="pt-BR" b="0" i="0" u="none" strike="noStrike" dirty="0">
              <a:solidFill>
                <a:srgbClr val="000000"/>
              </a:solidFill>
              <a:effectLst/>
              <a:latin typeface="ff4"/>
            </a:endParaRPr>
          </a:p>
          <a:p>
            <a:pPr algn="l">
              <a:buFont typeface="Arial" panose="020B0604020202020204" pitchFamily="34" charset="0"/>
              <a:buChar char="•"/>
            </a:pPr>
            <a:r>
              <a:rPr lang="pt-BR" b="0" i="0" u="none" strike="noStrike" dirty="0">
                <a:solidFill>
                  <a:srgbClr val="000000"/>
                </a:solidFill>
                <a:effectLst/>
                <a:latin typeface="ff2"/>
              </a:rPr>
              <a:t>Auxilia na redução de medidas</a:t>
            </a:r>
          </a:p>
          <a:p>
            <a:pPr algn="l">
              <a:buFont typeface="Arial" panose="020B0604020202020204" pitchFamily="34" charset="0"/>
              <a:buChar char="•"/>
            </a:pPr>
            <a:r>
              <a:rPr lang="pt-BR" b="0" i="0" u="none" strike="noStrike" dirty="0">
                <a:solidFill>
                  <a:srgbClr val="000000"/>
                </a:solidFill>
                <a:effectLst/>
                <a:latin typeface="ff2"/>
              </a:rPr>
              <a:t>Melhora o aspecto da celulite</a:t>
            </a:r>
          </a:p>
          <a:p>
            <a:pPr algn="l">
              <a:buFont typeface="Arial" panose="020B0604020202020204" pitchFamily="34" charset="0"/>
              <a:buChar char="•"/>
            </a:pPr>
            <a:r>
              <a:rPr lang="pt-BR" b="0" i="0" u="none" strike="noStrike" dirty="0">
                <a:solidFill>
                  <a:srgbClr val="000000"/>
                </a:solidFill>
                <a:effectLst/>
                <a:latin typeface="ff2"/>
              </a:rPr>
              <a:t>Estimula circulação local</a:t>
            </a:r>
            <a:endParaRPr lang="pt-BR" b="0" i="0" u="none" strike="noStrike" dirty="0">
              <a:solidFill>
                <a:srgbClr val="000000"/>
              </a:solidFill>
              <a:effectLst/>
              <a:latin typeface="ff4"/>
            </a:endParaRPr>
          </a:p>
          <a:p>
            <a:pPr algn="l">
              <a:buFont typeface="Arial" panose="020B0604020202020204" pitchFamily="34" charset="0"/>
              <a:buChar char="•"/>
            </a:pPr>
            <a:r>
              <a:rPr lang="pt-BR" b="0" i="0" u="none" strike="noStrike" dirty="0">
                <a:solidFill>
                  <a:srgbClr val="000000"/>
                </a:solidFill>
                <a:effectLst/>
                <a:latin typeface="ff2"/>
              </a:rPr>
              <a:t>Estimula o peristaltismo intestinal</a:t>
            </a:r>
          </a:p>
          <a:p>
            <a:pPr algn="l">
              <a:buFont typeface="Arial" panose="020B0604020202020204" pitchFamily="34" charset="0"/>
              <a:buChar char="•"/>
            </a:pPr>
            <a:r>
              <a:rPr lang="pt-BR" b="0" i="0" u="none" strike="noStrike" dirty="0">
                <a:solidFill>
                  <a:srgbClr val="000000"/>
                </a:solidFill>
                <a:effectLst/>
                <a:latin typeface="ff2"/>
              </a:rPr>
              <a:t>Auxilia na modelagem do corpo</a:t>
            </a:r>
          </a:p>
          <a:p>
            <a:pPr algn="l">
              <a:buFont typeface="Arial" panose="020B0604020202020204" pitchFamily="34" charset="0"/>
              <a:buChar char="•"/>
            </a:pPr>
            <a:r>
              <a:rPr lang="pt-BR" b="0" i="0" u="none" strike="noStrike" dirty="0">
                <a:solidFill>
                  <a:srgbClr val="000000"/>
                </a:solidFill>
                <a:effectLst/>
                <a:latin typeface="ff2"/>
              </a:rPr>
              <a:t>Alivia dores e tensões</a:t>
            </a:r>
            <a:endParaRPr lang="pt-BR" b="0" i="0" u="none" strike="noStrike" dirty="0">
              <a:solidFill>
                <a:srgbClr val="000000"/>
              </a:solidFill>
              <a:effectLst/>
              <a:latin typeface="ff4"/>
            </a:endParaRPr>
          </a:p>
          <a:p>
            <a:endParaRPr lang="pt-BR" dirty="0"/>
          </a:p>
        </p:txBody>
      </p:sp>
      <p:pic>
        <p:nvPicPr>
          <p:cNvPr id="4" name="Imagem 3">
            <a:extLst>
              <a:ext uri="{FF2B5EF4-FFF2-40B4-BE49-F238E27FC236}">
                <a16:creationId xmlns:a16="http://schemas.microsoft.com/office/drawing/2014/main" id="{4766B056-827C-B314-5D8A-3F2BEDA09333}"/>
              </a:ext>
            </a:extLst>
          </p:cNvPr>
          <p:cNvPicPr>
            <a:picLocks noChangeAspect="1"/>
          </p:cNvPicPr>
          <p:nvPr/>
        </p:nvPicPr>
        <p:blipFill>
          <a:blip r:embed="rId2"/>
          <a:stretch>
            <a:fillRect/>
          </a:stretch>
        </p:blipFill>
        <p:spPr>
          <a:xfrm>
            <a:off x="4299192" y="2069964"/>
            <a:ext cx="4067568" cy="3050676"/>
          </a:xfrm>
          <a:prstGeom prst="rect">
            <a:avLst/>
          </a:prstGeom>
        </p:spPr>
      </p:pic>
    </p:spTree>
    <p:extLst>
      <p:ext uri="{BB962C8B-B14F-4D97-AF65-F5344CB8AC3E}">
        <p14:creationId xmlns:p14="http://schemas.microsoft.com/office/powerpoint/2010/main" val="316592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1270188"/>
          </a:xfrm>
        </p:spPr>
        <p:txBody>
          <a:bodyPr/>
          <a:lstStyle/>
          <a:p>
            <a:pPr algn="ctr"/>
            <a:r>
              <a:rPr lang="pt-BR" dirty="0">
                <a:solidFill>
                  <a:schemeClr val="accent2">
                    <a:lumMod val="75000"/>
                  </a:schemeClr>
                </a:solidFill>
                <a:latin typeface="Algerian" panose="04020705040A02060702" pitchFamily="82" charset="0"/>
              </a:rPr>
              <a:t>Massagem Relaxante</a:t>
            </a:r>
          </a:p>
        </p:txBody>
      </p:sp>
      <p:sp>
        <p:nvSpPr>
          <p:cNvPr id="3" name="Espaço Reservado para Conteúdo 2"/>
          <p:cNvSpPr>
            <a:spLocks noGrp="1"/>
          </p:cNvSpPr>
          <p:nvPr>
            <p:ph idx="1"/>
          </p:nvPr>
        </p:nvSpPr>
        <p:spPr/>
        <p:txBody>
          <a:bodyPr>
            <a:normAutofit/>
          </a:bodyPr>
          <a:lstStyle/>
          <a:p>
            <a:r>
              <a:rPr lang="pt-BR" sz="2000" dirty="0"/>
              <a:t>A massagem é a prática de aplicar </a:t>
            </a:r>
            <a:r>
              <a:rPr lang="pt-BR" dirty="0"/>
              <a:t>pressão</a:t>
            </a:r>
            <a:r>
              <a:rPr lang="pt-BR" sz="2000" dirty="0"/>
              <a:t> ou vibração sobre os tecidos do corpo, incluindo músculos, tendões, ligamentos e articulações, os movimentos são firmes e suaves sobre os tecidos proporcionando relaxamento muscular, melhora da circulação sanguínea, alívio de tensões entre outros benefícios.</a:t>
            </a:r>
          </a:p>
          <a:p>
            <a:r>
              <a:rPr lang="pt-BR" sz="2000" dirty="0"/>
              <a:t>Trata-se de </a:t>
            </a:r>
            <a:r>
              <a:rPr lang="pt-BR" sz="2000" b="1" dirty="0"/>
              <a:t>manobras especializadas</a:t>
            </a:r>
            <a:r>
              <a:rPr lang="pt-BR" sz="2000" dirty="0"/>
              <a:t> empregadas no músculo, conferindo ao indivíduo o </a:t>
            </a:r>
            <a:r>
              <a:rPr lang="pt-BR" sz="2000" b="1" dirty="0"/>
              <a:t>relaxamento e alívio muscular</a:t>
            </a:r>
            <a:r>
              <a:rPr lang="pt-BR" sz="2000" dirty="0"/>
              <a:t>. </a:t>
            </a:r>
          </a:p>
          <a:p>
            <a:r>
              <a:rPr lang="pt-BR" sz="2000" i="1" dirty="0"/>
              <a:t>Além de produzir efeitos nos sistemas muscular e nervoso, essa massagem age com eficácia nos sistemas linfático, circulatório e respiratório.</a:t>
            </a:r>
            <a:br>
              <a:rPr lang="pt-BR" sz="2000" i="1" dirty="0"/>
            </a:br>
            <a:br>
              <a:rPr lang="pt-BR" dirty="0"/>
            </a:br>
            <a:endParaRPr lang="pt-BR" dirty="0"/>
          </a:p>
        </p:txBody>
      </p:sp>
    </p:spTree>
    <p:extLst>
      <p:ext uri="{BB962C8B-B14F-4D97-AF65-F5344CB8AC3E}">
        <p14:creationId xmlns:p14="http://schemas.microsoft.com/office/powerpoint/2010/main" val="351460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53FDB-B96E-4389-F77A-B3355F8FF41A}"/>
              </a:ext>
            </a:extLst>
          </p:cNvPr>
          <p:cNvSpPr>
            <a:spLocks noGrp="1"/>
          </p:cNvSpPr>
          <p:nvPr>
            <p:ph type="title"/>
          </p:nvPr>
        </p:nvSpPr>
        <p:spPr/>
        <p:txBody>
          <a:bodyPr/>
          <a:lstStyle/>
          <a:p>
            <a:r>
              <a:rPr lang="pt-BR" dirty="0" err="1"/>
              <a:t>Pindas</a:t>
            </a:r>
            <a:endParaRPr lang="pt-BR" dirty="0"/>
          </a:p>
        </p:txBody>
      </p:sp>
      <p:sp>
        <p:nvSpPr>
          <p:cNvPr id="3" name="Espaço Reservado para Conteúdo 2">
            <a:extLst>
              <a:ext uri="{FF2B5EF4-FFF2-40B4-BE49-F238E27FC236}">
                <a16:creationId xmlns:a16="http://schemas.microsoft.com/office/drawing/2014/main" id="{E2B1640B-60AA-80E0-3F1B-96E7B73F50ED}"/>
              </a:ext>
            </a:extLst>
          </p:cNvPr>
          <p:cNvSpPr>
            <a:spLocks noGrp="1"/>
          </p:cNvSpPr>
          <p:nvPr>
            <p:ph idx="1"/>
          </p:nvPr>
        </p:nvSpPr>
        <p:spPr>
          <a:xfrm>
            <a:off x="822959" y="1845734"/>
            <a:ext cx="3677033" cy="4023360"/>
          </a:xfrm>
        </p:spPr>
        <p:txBody>
          <a:bodyPr/>
          <a:lstStyle/>
          <a:p>
            <a:pPr>
              <a:buFont typeface="Arial" panose="020B0604020202020204" pitchFamily="34" charset="0"/>
              <a:buChar char="•"/>
            </a:pPr>
            <a:r>
              <a:rPr lang="pt-BR" b="0" i="0" u="none" strike="noStrike" dirty="0">
                <a:solidFill>
                  <a:srgbClr val="000000"/>
                </a:solidFill>
                <a:effectLst/>
                <a:latin typeface="ff2"/>
              </a:rPr>
              <a:t>Alivia dores e tensões</a:t>
            </a:r>
            <a:endParaRPr lang="pt-BR" b="0" i="0" u="none" strike="noStrike" dirty="0">
              <a:solidFill>
                <a:srgbClr val="000000"/>
              </a:solidFill>
              <a:effectLst/>
              <a:latin typeface="ff4"/>
            </a:endParaRPr>
          </a:p>
          <a:p>
            <a:pPr algn="l">
              <a:buFont typeface="Arial" panose="020B0604020202020204" pitchFamily="34" charset="0"/>
              <a:buChar char="•"/>
            </a:pPr>
            <a:r>
              <a:rPr lang="pt-BR" b="0" i="0" u="none" strike="noStrike" dirty="0">
                <a:solidFill>
                  <a:srgbClr val="000000"/>
                </a:solidFill>
                <a:effectLst/>
                <a:latin typeface="ff2"/>
              </a:rPr>
              <a:t>Promove relaxamento físico e mental</a:t>
            </a:r>
          </a:p>
          <a:p>
            <a:pPr algn="l">
              <a:buFont typeface="Arial" panose="020B0604020202020204" pitchFamily="34" charset="0"/>
              <a:buChar char="•"/>
            </a:pPr>
            <a:r>
              <a:rPr lang="pt-BR" b="0" i="0" u="none" strike="noStrike" dirty="0">
                <a:solidFill>
                  <a:srgbClr val="000000"/>
                </a:solidFill>
                <a:effectLst/>
                <a:latin typeface="ff2"/>
              </a:rPr>
              <a:t>Promove esfoliação</a:t>
            </a:r>
          </a:p>
          <a:p>
            <a:pPr algn="l">
              <a:buFont typeface="Arial" panose="020B0604020202020204" pitchFamily="34" charset="0"/>
              <a:buChar char="•"/>
            </a:pPr>
            <a:r>
              <a:rPr lang="pt-BR" b="0" i="0" u="none" strike="noStrike" dirty="0">
                <a:solidFill>
                  <a:srgbClr val="000000"/>
                </a:solidFill>
                <a:effectLst/>
                <a:latin typeface="ff2"/>
              </a:rPr>
              <a:t>Aumenta a circulação</a:t>
            </a:r>
            <a:endParaRPr lang="pt-BR" b="0" i="0" u="none" strike="noStrike" dirty="0">
              <a:solidFill>
                <a:srgbClr val="000000"/>
              </a:solidFill>
              <a:effectLst/>
              <a:latin typeface="ff4"/>
            </a:endParaRPr>
          </a:p>
          <a:p>
            <a:endParaRPr lang="pt-BR" dirty="0"/>
          </a:p>
        </p:txBody>
      </p:sp>
      <p:pic>
        <p:nvPicPr>
          <p:cNvPr id="4" name="Imagem 3">
            <a:extLst>
              <a:ext uri="{FF2B5EF4-FFF2-40B4-BE49-F238E27FC236}">
                <a16:creationId xmlns:a16="http://schemas.microsoft.com/office/drawing/2014/main" id="{28F25D33-09EE-B13D-3C0F-1E1B1B32A291}"/>
              </a:ext>
            </a:extLst>
          </p:cNvPr>
          <p:cNvPicPr>
            <a:picLocks noChangeAspect="1"/>
          </p:cNvPicPr>
          <p:nvPr/>
        </p:nvPicPr>
        <p:blipFill>
          <a:blip r:embed="rId2"/>
          <a:stretch>
            <a:fillRect/>
          </a:stretch>
        </p:blipFill>
        <p:spPr>
          <a:xfrm>
            <a:off x="4491261" y="1988840"/>
            <a:ext cx="3744416" cy="3744416"/>
          </a:xfrm>
          <a:prstGeom prst="rect">
            <a:avLst/>
          </a:prstGeom>
        </p:spPr>
      </p:pic>
    </p:spTree>
    <p:extLst>
      <p:ext uri="{BB962C8B-B14F-4D97-AF65-F5344CB8AC3E}">
        <p14:creationId xmlns:p14="http://schemas.microsoft.com/office/powerpoint/2010/main" val="351271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chemeClr val="accent2">
                    <a:lumMod val="75000"/>
                  </a:schemeClr>
                </a:solidFill>
                <a:latin typeface="Gabriola" pitchFamily="82" charset="0"/>
              </a:rPr>
              <a:t>SNA</a:t>
            </a:r>
          </a:p>
        </p:txBody>
      </p:sp>
      <p:sp>
        <p:nvSpPr>
          <p:cNvPr id="3" name="Espaço Reservado para Conteúdo 2"/>
          <p:cNvSpPr>
            <a:spLocks noGrp="1"/>
          </p:cNvSpPr>
          <p:nvPr>
            <p:ph idx="1"/>
          </p:nvPr>
        </p:nvSpPr>
        <p:spPr/>
        <p:txBody>
          <a:bodyPr/>
          <a:lstStyle/>
          <a:p>
            <a:r>
              <a:rPr lang="pt-BR" dirty="0"/>
              <a:t>A massagem relaxante tem um efeito muito calmante no sistema nervoso. </a:t>
            </a:r>
            <a:r>
              <a:rPr lang="pt-BR" dirty="0">
                <a:solidFill>
                  <a:schemeClr val="accent2">
                    <a:lumMod val="75000"/>
                  </a:schemeClr>
                </a:solidFill>
              </a:rPr>
              <a:t>O SNA (sistema nervosa autônomo)</a:t>
            </a:r>
            <a:r>
              <a:rPr lang="pt-BR" dirty="0"/>
              <a:t> tem duas divisões: o </a:t>
            </a:r>
            <a:r>
              <a:rPr lang="pt-BR" dirty="0">
                <a:solidFill>
                  <a:schemeClr val="accent2">
                    <a:lumMod val="75000"/>
                  </a:schemeClr>
                </a:solidFill>
              </a:rPr>
              <a:t>sistema simpático</a:t>
            </a:r>
            <a:r>
              <a:rPr lang="pt-BR" dirty="0"/>
              <a:t> (entre outros, responsável pela boa digestão e uma boa vida sexual) e o </a:t>
            </a:r>
            <a:r>
              <a:rPr lang="pt-BR" dirty="0">
                <a:solidFill>
                  <a:schemeClr val="accent2">
                    <a:lumMod val="75000"/>
                  </a:schemeClr>
                </a:solidFill>
              </a:rPr>
              <a:t>sistema parassimpático </a:t>
            </a:r>
            <a:r>
              <a:rPr lang="pt-BR" dirty="0"/>
              <a:t>(entre outros, responsável por atividades mais físicas).</a:t>
            </a:r>
          </a:p>
        </p:txBody>
      </p:sp>
    </p:spTree>
    <p:extLst>
      <p:ext uri="{BB962C8B-B14F-4D97-AF65-F5344CB8AC3E}">
        <p14:creationId xmlns:p14="http://schemas.microsoft.com/office/powerpoint/2010/main" val="240833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2204864"/>
            <a:ext cx="7886700" cy="3972099"/>
          </a:xfrm>
        </p:spPr>
        <p:txBody>
          <a:bodyPr/>
          <a:lstStyle/>
          <a:p>
            <a:r>
              <a:rPr lang="pt-BR" dirty="0"/>
              <a:t>A massagem relaxante liga o </a:t>
            </a:r>
            <a:r>
              <a:rPr lang="pt-BR" dirty="0">
                <a:solidFill>
                  <a:schemeClr val="accent2">
                    <a:lumMod val="75000"/>
                  </a:schemeClr>
                </a:solidFill>
              </a:rPr>
              <a:t>sistema parassimpático e desliga o sistema simpático</a:t>
            </a:r>
            <a:r>
              <a:rPr lang="pt-BR" dirty="0"/>
              <a:t>. </a:t>
            </a:r>
          </a:p>
          <a:p>
            <a:r>
              <a:rPr lang="pt-BR" dirty="0"/>
              <a:t>É difícil desligar o sistema simpático do estresse e muitas pessoas raramente se sentem calmas. </a:t>
            </a:r>
          </a:p>
          <a:p>
            <a:r>
              <a:rPr lang="pt-BR" dirty="0"/>
              <a:t>Este estresse pode levar a problemas intestinais e problemas sexuais (impotência ou falta de vontade sexual). </a:t>
            </a:r>
          </a:p>
          <a:p>
            <a:r>
              <a:rPr lang="pt-BR" dirty="0"/>
              <a:t>A massagem relaxante abaixa o ritmo cardíaco, tem efeitos bons na pressão sanguínea e deixa a pessoa disposta a enfrentar o estresse do dia a dia.</a:t>
            </a:r>
          </a:p>
        </p:txBody>
      </p:sp>
    </p:spTree>
    <p:extLst>
      <p:ext uri="{BB962C8B-B14F-4D97-AF65-F5344CB8AC3E}">
        <p14:creationId xmlns:p14="http://schemas.microsoft.com/office/powerpoint/2010/main" val="3726754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988840"/>
            <a:ext cx="8352928" cy="4869160"/>
          </a:xfrm>
        </p:spPr>
        <p:txBody>
          <a:bodyPr/>
          <a:lstStyle/>
          <a:p>
            <a:r>
              <a:rPr lang="pt-BR" sz="3600" dirty="0">
                <a:solidFill>
                  <a:schemeClr val="accent2">
                    <a:lumMod val="75000"/>
                  </a:schemeClr>
                </a:solidFill>
                <a:latin typeface="Gabriola" pitchFamily="82" charset="0"/>
              </a:rPr>
              <a:t>Toque é vital. Pessoas precisam ser tocadas para ter mais energia na vida. A massagem relaxante é um ótimo investimento para seu próprio bem estar ou como presente para alguém querido.</a:t>
            </a:r>
          </a:p>
        </p:txBody>
      </p:sp>
    </p:spTree>
    <p:extLst>
      <p:ext uri="{BB962C8B-B14F-4D97-AF65-F5344CB8AC3E}">
        <p14:creationId xmlns:p14="http://schemas.microsoft.com/office/powerpoint/2010/main" val="423616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E0254-58D7-2098-8CC4-94DC90B87BC2}"/>
              </a:ext>
            </a:extLst>
          </p:cNvPr>
          <p:cNvSpPr>
            <a:spLocks noGrp="1"/>
          </p:cNvSpPr>
          <p:nvPr>
            <p:ph type="title"/>
          </p:nvPr>
        </p:nvSpPr>
        <p:spPr/>
        <p:txBody>
          <a:bodyPr/>
          <a:lstStyle/>
          <a:p>
            <a:r>
              <a:rPr lang="pt-BR" dirty="0">
                <a:solidFill>
                  <a:srgbClr val="C00000"/>
                </a:solidFill>
              </a:rPr>
              <a:t>Pesquisa:</a:t>
            </a:r>
          </a:p>
        </p:txBody>
      </p:sp>
      <p:sp>
        <p:nvSpPr>
          <p:cNvPr id="3" name="Espaço Reservado para Conteúdo 2">
            <a:extLst>
              <a:ext uri="{FF2B5EF4-FFF2-40B4-BE49-F238E27FC236}">
                <a16:creationId xmlns:a16="http://schemas.microsoft.com/office/drawing/2014/main" id="{65F71F34-66A3-A7FF-E15F-C719076DE9A5}"/>
              </a:ext>
            </a:extLst>
          </p:cNvPr>
          <p:cNvSpPr>
            <a:spLocks noGrp="1"/>
          </p:cNvSpPr>
          <p:nvPr>
            <p:ph idx="1"/>
          </p:nvPr>
        </p:nvSpPr>
        <p:spPr/>
        <p:txBody>
          <a:bodyPr/>
          <a:lstStyle/>
          <a:p>
            <a:r>
              <a:rPr lang="pt-BR" dirty="0"/>
              <a:t> </a:t>
            </a:r>
            <a:r>
              <a:rPr lang="pt-BR" sz="3200" dirty="0"/>
              <a:t>Quais são os efeitos fisiológicos, psicológicos e terapêuticos da massagem:</a:t>
            </a:r>
          </a:p>
        </p:txBody>
      </p:sp>
    </p:spTree>
    <p:extLst>
      <p:ext uri="{BB962C8B-B14F-4D97-AF65-F5344CB8AC3E}">
        <p14:creationId xmlns:p14="http://schemas.microsoft.com/office/powerpoint/2010/main" val="322110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DC874-BCF8-80D9-5379-3A163576D998}"/>
              </a:ext>
            </a:extLst>
          </p:cNvPr>
          <p:cNvSpPr>
            <a:spLocks noGrp="1"/>
          </p:cNvSpPr>
          <p:nvPr>
            <p:ph type="title"/>
          </p:nvPr>
        </p:nvSpPr>
        <p:spPr/>
        <p:txBody>
          <a:bodyPr>
            <a:normAutofit/>
          </a:bodyPr>
          <a:lstStyle/>
          <a:p>
            <a:r>
              <a:rPr lang="pt-BR" sz="4000" dirty="0"/>
              <a:t>RELAXANTE – redução  do estresse </a:t>
            </a:r>
          </a:p>
        </p:txBody>
      </p:sp>
      <p:sp>
        <p:nvSpPr>
          <p:cNvPr id="3" name="Espaço Reservado para Conteúdo 2">
            <a:extLst>
              <a:ext uri="{FF2B5EF4-FFF2-40B4-BE49-F238E27FC236}">
                <a16:creationId xmlns:a16="http://schemas.microsoft.com/office/drawing/2014/main" id="{96E8A3AF-CA50-4630-EC60-9077E13BFD00}"/>
              </a:ext>
            </a:extLst>
          </p:cNvPr>
          <p:cNvSpPr>
            <a:spLocks noGrp="1"/>
          </p:cNvSpPr>
          <p:nvPr>
            <p:ph idx="1"/>
          </p:nvPr>
        </p:nvSpPr>
        <p:spPr/>
        <p:txBody>
          <a:bodyPr>
            <a:normAutofit/>
          </a:bodyPr>
          <a:lstStyle/>
          <a:p>
            <a:r>
              <a:rPr lang="pt-BR" sz="2400" b="1" dirty="0"/>
              <a:t>TIPOS:  </a:t>
            </a:r>
            <a:r>
              <a:rPr lang="pt-BR" sz="2400" dirty="0"/>
              <a:t>Relaxante manual, </a:t>
            </a:r>
            <a:r>
              <a:rPr lang="pt-BR" sz="2400" dirty="0" err="1"/>
              <a:t>Quick</a:t>
            </a:r>
            <a:r>
              <a:rPr lang="pt-BR" sz="2400" dirty="0"/>
              <a:t>  </a:t>
            </a:r>
            <a:r>
              <a:rPr lang="pt-BR" sz="2400" dirty="0" err="1"/>
              <a:t>Massage</a:t>
            </a:r>
            <a:r>
              <a:rPr lang="pt-BR" sz="2400" dirty="0"/>
              <a:t>, </a:t>
            </a:r>
            <a:r>
              <a:rPr lang="pt-BR" sz="2400" dirty="0" err="1"/>
              <a:t>Maderoterapia</a:t>
            </a:r>
            <a:r>
              <a:rPr lang="pt-BR" sz="2400" dirty="0"/>
              <a:t>, Pedras quentes, </a:t>
            </a:r>
            <a:r>
              <a:rPr lang="pt-BR" sz="2400" dirty="0" err="1"/>
              <a:t>Bambuterapia</a:t>
            </a:r>
            <a:r>
              <a:rPr lang="pt-BR" sz="2400" dirty="0"/>
              <a:t>, ventosa e </a:t>
            </a:r>
            <a:r>
              <a:rPr lang="pt-BR" sz="2400" dirty="0" err="1"/>
              <a:t>pindas</a:t>
            </a:r>
            <a:r>
              <a:rPr lang="pt-BR" sz="2400" dirty="0"/>
              <a:t>.</a:t>
            </a:r>
          </a:p>
          <a:p>
            <a:pPr>
              <a:buFont typeface="Wingdings" panose="05000000000000000000" pitchFamily="2" charset="2"/>
              <a:buChar char="Ø"/>
            </a:pPr>
            <a:r>
              <a:rPr lang="pt-BR" sz="2400" dirty="0"/>
              <a:t>Durante  uma  pesquisa  que  durou  mais  de 30  anos  a fisiologista  sueca  </a:t>
            </a:r>
            <a:r>
              <a:rPr lang="pt-BR" sz="2400" dirty="0" err="1"/>
              <a:t>Kerstin</a:t>
            </a:r>
            <a:r>
              <a:rPr lang="pt-BR" sz="2400" dirty="0"/>
              <a:t>  </a:t>
            </a:r>
            <a:r>
              <a:rPr lang="pt-BR" sz="2400" dirty="0" err="1"/>
              <a:t>Uvnäs</a:t>
            </a:r>
            <a:r>
              <a:rPr lang="pt-BR" sz="2400" dirty="0"/>
              <a:t>  comprovou  que  o hormônio </a:t>
            </a:r>
            <a:r>
              <a:rPr lang="pt-BR" sz="2400" b="1" dirty="0">
                <a:solidFill>
                  <a:srgbClr val="FF0000"/>
                </a:solidFill>
              </a:rPr>
              <a:t>ocitocina</a:t>
            </a:r>
            <a:r>
              <a:rPr lang="pt-BR" sz="2400" dirty="0">
                <a:solidFill>
                  <a:srgbClr val="FF0000"/>
                </a:solidFill>
              </a:rPr>
              <a:t> </a:t>
            </a:r>
            <a:r>
              <a:rPr lang="pt-BR" sz="2400" dirty="0"/>
              <a:t>é liberado no corpo  com o toque.</a:t>
            </a:r>
          </a:p>
        </p:txBody>
      </p:sp>
      <p:pic>
        <p:nvPicPr>
          <p:cNvPr id="4" name="Imagem 3">
            <a:extLst>
              <a:ext uri="{FF2B5EF4-FFF2-40B4-BE49-F238E27FC236}">
                <a16:creationId xmlns:a16="http://schemas.microsoft.com/office/drawing/2014/main" id="{075B4BE7-0B00-753A-199E-02C55C242507}"/>
              </a:ext>
            </a:extLst>
          </p:cNvPr>
          <p:cNvPicPr>
            <a:picLocks noChangeAspect="1"/>
          </p:cNvPicPr>
          <p:nvPr/>
        </p:nvPicPr>
        <p:blipFill>
          <a:blip r:embed="rId2"/>
          <a:stretch>
            <a:fillRect/>
          </a:stretch>
        </p:blipFill>
        <p:spPr>
          <a:xfrm>
            <a:off x="971600" y="4056455"/>
            <a:ext cx="2692524" cy="1921012"/>
          </a:xfrm>
          <a:prstGeom prst="rect">
            <a:avLst/>
          </a:prstGeom>
        </p:spPr>
      </p:pic>
      <p:pic>
        <p:nvPicPr>
          <p:cNvPr id="5" name="Imagem 4">
            <a:extLst>
              <a:ext uri="{FF2B5EF4-FFF2-40B4-BE49-F238E27FC236}">
                <a16:creationId xmlns:a16="http://schemas.microsoft.com/office/drawing/2014/main" id="{7A82CBEF-0784-C570-9458-F36B3D6F4B7A}"/>
              </a:ext>
            </a:extLst>
          </p:cNvPr>
          <p:cNvPicPr>
            <a:picLocks noChangeAspect="1"/>
          </p:cNvPicPr>
          <p:nvPr/>
        </p:nvPicPr>
        <p:blipFill>
          <a:blip r:embed="rId3"/>
          <a:stretch>
            <a:fillRect/>
          </a:stretch>
        </p:blipFill>
        <p:spPr>
          <a:xfrm>
            <a:off x="5479878" y="4045795"/>
            <a:ext cx="2377748" cy="2108270"/>
          </a:xfrm>
          <a:prstGeom prst="rect">
            <a:avLst/>
          </a:prstGeom>
        </p:spPr>
      </p:pic>
    </p:spTree>
    <p:extLst>
      <p:ext uri="{BB962C8B-B14F-4D97-AF65-F5344CB8AC3E}">
        <p14:creationId xmlns:p14="http://schemas.microsoft.com/office/powerpoint/2010/main" val="75173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8CAA4-F258-9C16-A0C0-8ED86448DEC6}"/>
              </a:ext>
            </a:extLst>
          </p:cNvPr>
          <p:cNvSpPr>
            <a:spLocks noGrp="1"/>
          </p:cNvSpPr>
          <p:nvPr>
            <p:ph type="title"/>
          </p:nvPr>
        </p:nvSpPr>
        <p:spPr/>
        <p:txBody>
          <a:bodyPr/>
          <a:lstStyle/>
          <a:p>
            <a:r>
              <a:rPr lang="pt-BR" dirty="0">
                <a:solidFill>
                  <a:srgbClr val="000000"/>
                </a:solidFill>
                <a:latin typeface="ffe"/>
              </a:rPr>
              <a:t>São os efeitos da ocitocina: </a:t>
            </a:r>
            <a:br>
              <a:rPr lang="pt-BR" dirty="0">
                <a:solidFill>
                  <a:srgbClr val="F07F09"/>
                </a:solidFill>
                <a:latin typeface="ff3"/>
              </a:rPr>
            </a:br>
            <a:endParaRPr lang="pt-BR" dirty="0"/>
          </a:p>
        </p:txBody>
      </p:sp>
      <p:sp>
        <p:nvSpPr>
          <p:cNvPr id="3" name="Espaço Reservado para Conteúdo 2">
            <a:extLst>
              <a:ext uri="{FF2B5EF4-FFF2-40B4-BE49-F238E27FC236}">
                <a16:creationId xmlns:a16="http://schemas.microsoft.com/office/drawing/2014/main" id="{D43AD54B-DCBF-ED5F-804D-4D26F429A472}"/>
              </a:ext>
            </a:extLst>
          </p:cNvPr>
          <p:cNvSpPr>
            <a:spLocks noGrp="1"/>
          </p:cNvSpPr>
          <p:nvPr>
            <p:ph idx="1"/>
          </p:nvPr>
        </p:nvSpPr>
        <p:spPr/>
        <p:txBody>
          <a:bodyPr/>
          <a:lstStyle/>
          <a:p>
            <a:pPr algn="l">
              <a:buFont typeface="Wingdings" panose="05000000000000000000" pitchFamily="2" charset="2"/>
              <a:buChar char="q"/>
            </a:pPr>
            <a:r>
              <a:rPr lang="pt-BR" b="0" i="0" u="none" strike="noStrike" dirty="0">
                <a:solidFill>
                  <a:srgbClr val="323232"/>
                </a:solidFill>
                <a:effectLst/>
                <a:latin typeface="ffe"/>
              </a:rPr>
              <a:t>melhora o aparelho digestivo </a:t>
            </a:r>
            <a:endParaRPr lang="pt-BR" b="0" i="0" u="none" strike="noStrike" dirty="0">
              <a:solidFill>
                <a:srgbClr val="9F2936"/>
              </a:solidFill>
              <a:effectLst/>
              <a:latin typeface="ff3"/>
            </a:endParaRPr>
          </a:p>
          <a:p>
            <a:pPr>
              <a:buFont typeface="Wingdings" panose="05000000000000000000" pitchFamily="2" charset="2"/>
              <a:buChar char="q"/>
            </a:pPr>
            <a:r>
              <a:rPr lang="pt-BR" b="0" i="0" u="none" strike="noStrike" dirty="0">
                <a:solidFill>
                  <a:srgbClr val="323232"/>
                </a:solidFill>
                <a:effectLst/>
                <a:latin typeface="ffe"/>
              </a:rPr>
              <a:t>aumenta a calma </a:t>
            </a:r>
            <a:endParaRPr lang="pt-BR" b="0" i="0" u="none" strike="noStrike" dirty="0">
              <a:solidFill>
                <a:srgbClr val="9F2936"/>
              </a:solidFill>
              <a:effectLst/>
              <a:latin typeface="ff3"/>
            </a:endParaRPr>
          </a:p>
          <a:p>
            <a:pPr algn="l">
              <a:buFont typeface="Wingdings" panose="05000000000000000000" pitchFamily="2" charset="2"/>
              <a:buChar char="q"/>
            </a:pPr>
            <a:r>
              <a:rPr lang="pt-BR" b="0" i="0" u="none" strike="noStrike" dirty="0">
                <a:solidFill>
                  <a:srgbClr val="323232"/>
                </a:solidFill>
                <a:effectLst/>
                <a:latin typeface="ffe"/>
              </a:rPr>
              <a:t>diminui o medo </a:t>
            </a:r>
            <a:endParaRPr lang="pt-BR" b="0" i="0" u="none" strike="noStrike" dirty="0">
              <a:solidFill>
                <a:srgbClr val="9F2936"/>
              </a:solidFill>
              <a:effectLst/>
              <a:latin typeface="ff3"/>
            </a:endParaRPr>
          </a:p>
          <a:p>
            <a:pPr algn="l">
              <a:buFont typeface="Wingdings" panose="05000000000000000000" pitchFamily="2" charset="2"/>
              <a:buChar char="q"/>
            </a:pPr>
            <a:r>
              <a:rPr lang="pt-BR" b="0" i="0" u="none" strike="noStrike" dirty="0">
                <a:solidFill>
                  <a:srgbClr val="323232"/>
                </a:solidFill>
                <a:effectLst/>
                <a:latin typeface="ffe"/>
              </a:rPr>
              <a:t>aumenta a resistência a dor </a:t>
            </a:r>
            <a:endParaRPr lang="pt-BR" b="0" i="0" u="none" strike="noStrike" dirty="0">
              <a:solidFill>
                <a:srgbClr val="9F2936"/>
              </a:solidFill>
              <a:effectLst/>
              <a:latin typeface="ff3"/>
            </a:endParaRPr>
          </a:p>
          <a:p>
            <a:pPr algn="l">
              <a:buFont typeface="Wingdings" panose="05000000000000000000" pitchFamily="2" charset="2"/>
              <a:buChar char="q"/>
            </a:pPr>
            <a:r>
              <a:rPr lang="pt-BR" b="0" i="0" u="none" strike="noStrike" dirty="0">
                <a:solidFill>
                  <a:srgbClr val="323232"/>
                </a:solidFill>
                <a:effectLst/>
                <a:latin typeface="ffe"/>
              </a:rPr>
              <a:t>melhora o relacionamento</a:t>
            </a:r>
            <a:endParaRPr lang="pt-BR" b="0" i="0" u="none" strike="noStrike" dirty="0">
              <a:solidFill>
                <a:srgbClr val="9F2936"/>
              </a:solidFill>
              <a:effectLst/>
              <a:latin typeface="ff3"/>
            </a:endParaRPr>
          </a:p>
          <a:p>
            <a:endParaRPr lang="pt-BR" dirty="0"/>
          </a:p>
        </p:txBody>
      </p:sp>
      <p:pic>
        <p:nvPicPr>
          <p:cNvPr id="4" name="Imagem 3">
            <a:extLst>
              <a:ext uri="{FF2B5EF4-FFF2-40B4-BE49-F238E27FC236}">
                <a16:creationId xmlns:a16="http://schemas.microsoft.com/office/drawing/2014/main" id="{3C55A544-0116-226D-E999-B8D2442326D3}"/>
              </a:ext>
            </a:extLst>
          </p:cNvPr>
          <p:cNvPicPr>
            <a:picLocks noChangeAspect="1"/>
          </p:cNvPicPr>
          <p:nvPr/>
        </p:nvPicPr>
        <p:blipFill>
          <a:blip r:embed="rId2"/>
          <a:stretch>
            <a:fillRect/>
          </a:stretch>
        </p:blipFill>
        <p:spPr>
          <a:xfrm>
            <a:off x="4693342" y="2032145"/>
            <a:ext cx="3650538" cy="3650538"/>
          </a:xfrm>
          <a:prstGeom prst="rect">
            <a:avLst/>
          </a:prstGeom>
        </p:spPr>
      </p:pic>
    </p:spTree>
    <p:extLst>
      <p:ext uri="{BB962C8B-B14F-4D97-AF65-F5344CB8AC3E}">
        <p14:creationId xmlns:p14="http://schemas.microsoft.com/office/powerpoint/2010/main" val="365119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052736"/>
            <a:ext cx="7886700" cy="5124227"/>
          </a:xfrm>
        </p:spPr>
        <p:txBody>
          <a:bodyPr>
            <a:normAutofit/>
          </a:bodyPr>
          <a:lstStyle/>
          <a:p>
            <a:pPr marL="0" indent="0">
              <a:buNone/>
            </a:pPr>
            <a:r>
              <a:rPr lang="pt-BR" sz="4400" b="1" dirty="0">
                <a:solidFill>
                  <a:srgbClr val="7030A0"/>
                </a:solidFill>
              </a:rPr>
              <a:t>Energia </a:t>
            </a:r>
          </a:p>
          <a:p>
            <a:r>
              <a:rPr lang="pt-BR" dirty="0"/>
              <a:t>O relaxamento é uma transformação de </a:t>
            </a:r>
            <a:r>
              <a:rPr lang="pt-BR" b="1" dirty="0"/>
              <a:t>energia</a:t>
            </a:r>
            <a:r>
              <a:rPr lang="pt-BR" dirty="0"/>
              <a:t> que inicia pelo corpo e logo em seguida será possível relaxar a mente. </a:t>
            </a:r>
          </a:p>
          <a:p>
            <a:r>
              <a:rPr lang="pt-BR" dirty="0">
                <a:solidFill>
                  <a:srgbClr val="7030A0"/>
                </a:solidFill>
              </a:rPr>
              <a:t>Em outras palavras, sabe-se que é através do toque que toda a superfície do corpo é estimulada. </a:t>
            </a:r>
          </a:p>
          <a:p>
            <a:r>
              <a:rPr lang="pt-BR" dirty="0"/>
              <a:t>Dessa maneira, todas as terminações nervosas são tocadas de forma rítmica, obtendo um relaxamento total. </a:t>
            </a:r>
          </a:p>
          <a:p>
            <a:r>
              <a:rPr lang="pt-BR" dirty="0"/>
              <a:t>A </a:t>
            </a:r>
            <a:r>
              <a:rPr lang="pt-BR" b="1" dirty="0">
                <a:solidFill>
                  <a:srgbClr val="7030A0"/>
                </a:solidFill>
              </a:rPr>
              <a:t>massagem relaxante é uma terapia </a:t>
            </a:r>
            <a:r>
              <a:rPr lang="pt-BR" dirty="0"/>
              <a:t>que tem sido bastante evidenciada como um meio para o resgate do equilíbrio físico e psicológico. </a:t>
            </a:r>
          </a:p>
          <a:p>
            <a:r>
              <a:rPr lang="pt-BR" dirty="0"/>
              <a:t>Através do toque suave e harmonioso do profissional, a massagem promove o autoconhecimento do cliente, resgatando sua autoestima e autocuidado.</a:t>
            </a:r>
          </a:p>
          <a:p>
            <a:endParaRPr lang="pt-BR" dirty="0"/>
          </a:p>
        </p:txBody>
      </p:sp>
    </p:spTree>
    <p:extLst>
      <p:ext uri="{BB962C8B-B14F-4D97-AF65-F5344CB8AC3E}">
        <p14:creationId xmlns:p14="http://schemas.microsoft.com/office/powerpoint/2010/main" val="11679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064ED0D-5DB9-6A8D-F5CE-7BDE7EE536CE}"/>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trans="0"/>
                    </a14:imgEffect>
                  </a14:imgLayer>
                </a14:imgProps>
              </a:ext>
            </a:extLst>
          </a:blip>
          <a:stretch>
            <a:fillRect/>
          </a:stretch>
        </p:blipFill>
        <p:spPr>
          <a:xfrm>
            <a:off x="4788024" y="378042"/>
            <a:ext cx="4067944" cy="3050958"/>
          </a:xfrm>
          <a:prstGeom prst="rect">
            <a:avLst/>
          </a:prstGeom>
          <a:effectLst>
            <a:glow>
              <a:schemeClr val="accent1">
                <a:alpha val="0"/>
              </a:schemeClr>
            </a:glow>
            <a:reflection blurRad="12700" stA="37000" endPos="65000" dist="50800" dir="5400000" sy="-100000" algn="bl" rotWithShape="0"/>
          </a:effectLst>
        </p:spPr>
      </p:pic>
      <p:sp>
        <p:nvSpPr>
          <p:cNvPr id="3" name="Espaço Reservado para Conteúdo 2"/>
          <p:cNvSpPr>
            <a:spLocks noGrp="1"/>
          </p:cNvSpPr>
          <p:nvPr>
            <p:ph idx="1"/>
          </p:nvPr>
        </p:nvSpPr>
        <p:spPr>
          <a:xfrm>
            <a:off x="628650" y="2348880"/>
            <a:ext cx="7903790" cy="3828083"/>
          </a:xfrm>
        </p:spPr>
        <p:txBody>
          <a:bodyPr>
            <a:normAutofit/>
          </a:bodyPr>
          <a:lstStyle/>
          <a:p>
            <a:r>
              <a:rPr lang="pt-BR" sz="2400" b="1" dirty="0"/>
              <a:t>É</a:t>
            </a:r>
            <a:r>
              <a:rPr lang="pt-BR" sz="2400" dirty="0"/>
              <a:t> uma técnica que auxilia no tratamento de dores musculares, contorções, luxações, edemas, distúrbios sexuais e nervosos, fadiga, estresse, entre outros efeitos terapêuticos.</a:t>
            </a:r>
            <a:br>
              <a:rPr lang="pt-BR" sz="2400" dirty="0"/>
            </a:br>
            <a:br>
              <a:rPr lang="pt-BR" sz="2400" dirty="0"/>
            </a:br>
            <a:r>
              <a:rPr lang="pt-BR" sz="2400" dirty="0"/>
              <a:t>Além dessas inúmeras vantagens ao corpo e à mente das pessoas, a </a:t>
            </a:r>
            <a:r>
              <a:rPr lang="pt-BR" sz="2400" b="1" dirty="0"/>
              <a:t>massagem terapêutica </a:t>
            </a:r>
            <a:r>
              <a:rPr lang="pt-BR" sz="2400" dirty="0"/>
              <a:t>auxilia na </a:t>
            </a:r>
            <a:r>
              <a:rPr lang="pt-BR" sz="2400" b="1" dirty="0"/>
              <a:t>diminuição da pressão arterial, fortalece o sistema imunológico, combate a insônia e retarda o envelhecimento.</a:t>
            </a:r>
            <a:br>
              <a:rPr lang="pt-BR" sz="2400" b="1" dirty="0"/>
            </a:br>
            <a:endParaRPr lang="pt-BR" sz="2400" b="1" dirty="0"/>
          </a:p>
        </p:txBody>
      </p:sp>
    </p:spTree>
    <p:extLst>
      <p:ext uri="{BB962C8B-B14F-4D97-AF65-F5344CB8AC3E}">
        <p14:creationId xmlns:p14="http://schemas.microsoft.com/office/powerpoint/2010/main" val="99657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692696"/>
            <a:ext cx="7886700" cy="5484267"/>
          </a:xfrm>
        </p:spPr>
        <p:txBody>
          <a:bodyPr>
            <a:normAutofit/>
          </a:bodyPr>
          <a:lstStyle/>
          <a:p>
            <a:r>
              <a:rPr lang="pt-BR" dirty="0">
                <a:highlight>
                  <a:srgbClr val="FF00FF"/>
                </a:highlight>
              </a:rPr>
              <a:t>Os movimentos firmes e suaves empregados na massagem relaxante visam ao </a:t>
            </a:r>
            <a:r>
              <a:rPr lang="pt-BR" b="1" dirty="0">
                <a:highlight>
                  <a:srgbClr val="FF00FF"/>
                </a:highlight>
              </a:rPr>
              <a:t>relaxamento da musculatura</a:t>
            </a:r>
            <a:r>
              <a:rPr lang="pt-BR" dirty="0">
                <a:highlight>
                  <a:srgbClr val="FF00FF"/>
                </a:highlight>
              </a:rPr>
              <a:t>, gerando uma sensação de bem-estar e alívio, além de outros benefícios. </a:t>
            </a:r>
            <a:br>
              <a:rPr lang="pt-BR" dirty="0">
                <a:highlight>
                  <a:srgbClr val="FFFF00"/>
                </a:highlight>
              </a:rPr>
            </a:br>
            <a:br>
              <a:rPr lang="pt-BR" dirty="0"/>
            </a:br>
            <a:r>
              <a:rPr lang="pt-BR" i="1" dirty="0"/>
              <a:t>Isso acontece porque ela atua no organismo humano aumentando a </a:t>
            </a:r>
            <a:r>
              <a:rPr lang="pt-BR" b="1" i="1" dirty="0">
                <a:solidFill>
                  <a:srgbClr val="FFFF00"/>
                </a:solidFill>
              </a:rPr>
              <a:t>serotonina</a:t>
            </a:r>
            <a:r>
              <a:rPr lang="pt-BR" i="1" dirty="0">
                <a:solidFill>
                  <a:srgbClr val="FFFF00"/>
                </a:solidFill>
              </a:rPr>
              <a:t>, </a:t>
            </a:r>
            <a:r>
              <a:rPr lang="pt-BR" i="1" dirty="0"/>
              <a:t>um neurotransmissor que age no cérebro normalizando o humor, o sono, o ritmo cardíaco, a temperatura corporal e a sensibilidade à dor.</a:t>
            </a:r>
            <a:br>
              <a:rPr lang="pt-BR" i="1" dirty="0"/>
            </a:br>
            <a:br>
              <a:rPr lang="pt-BR" dirty="0"/>
            </a:br>
            <a:r>
              <a:rPr lang="pt-BR" dirty="0"/>
              <a:t>Da mesma forma, esse tipo de massagem é bastante eficaz em atletas, pois possibilita um aumento de até 60% da regeneração muscular, após intensa atividade física.</a:t>
            </a:r>
            <a:br>
              <a:rPr lang="pt-BR" dirty="0"/>
            </a:br>
            <a:endParaRPr lang="pt-BR" dirty="0"/>
          </a:p>
        </p:txBody>
      </p:sp>
      <p:pic>
        <p:nvPicPr>
          <p:cNvPr id="2" name="Imagem 1">
            <a:extLst>
              <a:ext uri="{FF2B5EF4-FFF2-40B4-BE49-F238E27FC236}">
                <a16:creationId xmlns:a16="http://schemas.microsoft.com/office/drawing/2014/main" id="{23FB40ED-3F6E-3614-A8BB-7D194611FEEF}"/>
              </a:ext>
            </a:extLst>
          </p:cNvPr>
          <p:cNvPicPr>
            <a:picLocks noChangeAspect="1"/>
          </p:cNvPicPr>
          <p:nvPr/>
        </p:nvPicPr>
        <p:blipFill>
          <a:blip r:embed="rId2"/>
          <a:stretch>
            <a:fillRect/>
          </a:stretch>
        </p:blipFill>
        <p:spPr>
          <a:xfrm>
            <a:off x="4211960" y="4277433"/>
            <a:ext cx="1694406" cy="1694406"/>
          </a:xfrm>
          <a:prstGeom prst="rect">
            <a:avLst/>
          </a:prstGeom>
        </p:spPr>
      </p:pic>
      <p:pic>
        <p:nvPicPr>
          <p:cNvPr id="4" name="Imagem 3">
            <a:extLst>
              <a:ext uri="{FF2B5EF4-FFF2-40B4-BE49-F238E27FC236}">
                <a16:creationId xmlns:a16="http://schemas.microsoft.com/office/drawing/2014/main" id="{809A3EF3-1866-6125-3849-4031628883C0}"/>
              </a:ext>
            </a:extLst>
          </p:cNvPr>
          <p:cNvPicPr>
            <a:picLocks noChangeAspect="1"/>
          </p:cNvPicPr>
          <p:nvPr/>
        </p:nvPicPr>
        <p:blipFill>
          <a:blip r:embed="rId3"/>
          <a:stretch>
            <a:fillRect/>
          </a:stretch>
        </p:blipFill>
        <p:spPr>
          <a:xfrm>
            <a:off x="6228184" y="4653136"/>
            <a:ext cx="1571667" cy="943000"/>
          </a:xfrm>
          <a:prstGeom prst="rect">
            <a:avLst/>
          </a:prstGeom>
        </p:spPr>
      </p:pic>
    </p:spTree>
    <p:extLst>
      <p:ext uri="{BB962C8B-B14F-4D97-AF65-F5344CB8AC3E}">
        <p14:creationId xmlns:p14="http://schemas.microsoft.com/office/powerpoint/2010/main" val="80064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BEC8FA44-5544-6ED5-BFC2-376A4228BD84}"/>
              </a:ext>
            </a:extLst>
          </p:cNvPr>
          <p:cNvPicPr>
            <a:picLocks noGrp="1" noChangeAspect="1"/>
          </p:cNvPicPr>
          <p:nvPr>
            <p:ph idx="1"/>
          </p:nvPr>
        </p:nvPicPr>
        <p:blipFill>
          <a:blip r:embed="rId2"/>
          <a:stretch>
            <a:fillRect/>
          </a:stretch>
        </p:blipFill>
        <p:spPr>
          <a:xfrm>
            <a:off x="1871700" y="1844824"/>
            <a:ext cx="5400600" cy="4366070"/>
          </a:xfrm>
          <a:prstGeom prst="rect">
            <a:avLst/>
          </a:prstGeom>
        </p:spPr>
      </p:pic>
    </p:spTree>
    <p:extLst>
      <p:ext uri="{BB962C8B-B14F-4D97-AF65-F5344CB8AC3E}">
        <p14:creationId xmlns:p14="http://schemas.microsoft.com/office/powerpoint/2010/main" val="287171699"/>
      </p:ext>
    </p:extLst>
  </p:cSld>
  <p:clrMapOvr>
    <a:masterClrMapping/>
  </p:clrMapOvr>
</p:sld>
</file>

<file path=ppt/theme/theme1.xml><?xml version="1.0" encoding="utf-8"?>
<a:theme xmlns:a="http://schemas.openxmlformats.org/drawingml/2006/main" name="Retrospectiva">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1898</TotalTime>
  <Words>1830</Words>
  <Application>Microsoft Office PowerPoint</Application>
  <PresentationFormat>Apresentação na tela (4:3)</PresentationFormat>
  <Paragraphs>138</Paragraphs>
  <Slides>34</Slides>
  <Notes>0</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34</vt:i4>
      </vt:variant>
    </vt:vector>
  </HeadingPairs>
  <TitlesOfParts>
    <vt:vector size="47" baseType="lpstr">
      <vt:lpstr>Algerian</vt:lpstr>
      <vt:lpstr>Arial</vt:lpstr>
      <vt:lpstr>Bahnschrift SemiBold</vt:lpstr>
      <vt:lpstr>Calibri</vt:lpstr>
      <vt:lpstr>Calibri Light</vt:lpstr>
      <vt:lpstr>Dubai Light</vt:lpstr>
      <vt:lpstr>ff2</vt:lpstr>
      <vt:lpstr>ff3</vt:lpstr>
      <vt:lpstr>ff4</vt:lpstr>
      <vt:lpstr>ffe</vt:lpstr>
      <vt:lpstr>Gabriola</vt:lpstr>
      <vt:lpstr>Wingdings</vt:lpstr>
      <vt:lpstr>Retrospectiva</vt:lpstr>
      <vt:lpstr>MASSAGEM RELAXANTE</vt:lpstr>
      <vt:lpstr>Definição de massagem </vt:lpstr>
      <vt:lpstr>Massagem Relaxante</vt:lpstr>
      <vt:lpstr>RELAXANTE – redução  do estresse </vt:lpstr>
      <vt:lpstr>São os efeitos da ocitocina:  </vt:lpstr>
      <vt:lpstr>Apresentação do PowerPoint</vt:lpstr>
      <vt:lpstr>Apresentação do PowerPoint</vt:lpstr>
      <vt:lpstr>Apresentação do PowerPoint</vt:lpstr>
      <vt:lpstr>Apresentação do PowerPoint</vt:lpstr>
      <vt:lpstr>BENEFICIOS</vt:lpstr>
      <vt:lpstr>CONTRA INDICAÇÕES</vt:lpstr>
      <vt:lpstr>Como é feita a massagem relaxante?</vt:lpstr>
      <vt:lpstr>Apresentação do PowerPoint</vt:lpstr>
      <vt:lpstr>Apresentação do PowerPoint</vt:lpstr>
      <vt:lpstr>Apresentação do PowerPoint</vt:lpstr>
      <vt:lpstr>Lubrificante:</vt:lpstr>
      <vt:lpstr>Local:</vt:lpstr>
      <vt:lpstr>Como preparar o ambiente?</vt:lpstr>
      <vt:lpstr>Técnicas de Massagem Relaxante </vt:lpstr>
      <vt:lpstr>Deslizamento </vt:lpstr>
      <vt:lpstr>Amassamento</vt:lpstr>
      <vt:lpstr>Fricções</vt:lpstr>
      <vt:lpstr>Pinçamento </vt:lpstr>
      <vt:lpstr>Percussão</vt:lpstr>
      <vt:lpstr>Tapotagem</vt:lpstr>
      <vt:lpstr>SESSÕES</vt:lpstr>
      <vt:lpstr>Pedras Quentes</vt:lpstr>
      <vt:lpstr>Bambuterapia</vt:lpstr>
      <vt:lpstr>Maderoterapia </vt:lpstr>
      <vt:lpstr>Pindas</vt:lpstr>
      <vt:lpstr>SNA</vt:lpstr>
      <vt:lpstr>Apresentação do PowerPoint</vt:lpstr>
      <vt:lpstr>Apresentação do PowerPoint</vt:lpstr>
      <vt:lpstr>Pesquisa: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MASSAGEM RELAXANTE</dc:title>
  <dc:creator>Usuário do Windows</dc:creator>
  <cp:lastModifiedBy>Brenda Kuiaski</cp:lastModifiedBy>
  <cp:revision>23</cp:revision>
  <dcterms:created xsi:type="dcterms:W3CDTF">2019-03-11T18:58:18Z</dcterms:created>
  <dcterms:modified xsi:type="dcterms:W3CDTF">2022-05-31T18:39:46Z</dcterms:modified>
</cp:coreProperties>
</file>