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61" r:id="rId2"/>
    <p:sldId id="282" r:id="rId3"/>
    <p:sldId id="283" r:id="rId4"/>
    <p:sldId id="296" r:id="rId5"/>
    <p:sldId id="316" r:id="rId6"/>
    <p:sldId id="256" r:id="rId7"/>
    <p:sldId id="263" r:id="rId8"/>
    <p:sldId id="257" r:id="rId9"/>
    <p:sldId id="258" r:id="rId10"/>
    <p:sldId id="259" r:id="rId11"/>
    <p:sldId id="265" r:id="rId12"/>
    <p:sldId id="260" r:id="rId13"/>
    <p:sldId id="274" r:id="rId14"/>
    <p:sldId id="266" r:id="rId15"/>
    <p:sldId id="267" r:id="rId16"/>
    <p:sldId id="297" r:id="rId17"/>
    <p:sldId id="268" r:id="rId18"/>
    <p:sldId id="298" r:id="rId19"/>
    <p:sldId id="299" r:id="rId20"/>
    <p:sldId id="281" r:id="rId21"/>
    <p:sldId id="269" r:id="rId22"/>
    <p:sldId id="270" r:id="rId23"/>
    <p:sldId id="271" r:id="rId24"/>
    <p:sldId id="272" r:id="rId25"/>
    <p:sldId id="273" r:id="rId26"/>
    <p:sldId id="275" r:id="rId27"/>
    <p:sldId id="279" r:id="rId28"/>
    <p:sldId id="276" r:id="rId29"/>
    <p:sldId id="277" r:id="rId30"/>
    <p:sldId id="278" r:id="rId31"/>
    <p:sldId id="314" r:id="rId32"/>
    <p:sldId id="312" r:id="rId33"/>
    <p:sldId id="315" r:id="rId34"/>
    <p:sldId id="300" r:id="rId35"/>
    <p:sldId id="30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EDA2B-08F4-4610-A609-102369936C7D}" v="56" dt="2020-06-10T18:35:11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F81F-8F6F-4EEA-AD9C-E99AAEB2C78D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528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4EFE-C5D7-4987-AF18-68FAE50BC40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1679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4EFE-C5D7-4987-AF18-68FAE50BC40C}" type="slidenum">
              <a:rPr lang="pt-BR" altLang="en-US" smtClean="0"/>
              <a:pPr/>
              <a:t>‹nº›</a:t>
            </a:fld>
            <a:endParaRPr lang="pt-B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91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4EFE-C5D7-4987-AF18-68FAE50BC40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6614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4EFE-C5D7-4987-AF18-68FAE50BC40C}" type="slidenum">
              <a:rPr lang="pt-BR" altLang="en-US" smtClean="0"/>
              <a:pPr/>
              <a:t>‹nº›</a:t>
            </a:fld>
            <a:endParaRPr lang="pt-B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50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4EFE-C5D7-4987-AF18-68FAE50BC40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7847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097C-DF75-4BD4-BE2A-E61FC211B665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8599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ED86-9A6D-4D98-BBA2-32A1BCE20A8D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403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9539-D944-48CA-BF5B-6D69BA4C1CBE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722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1E22-AA59-4ABB-ADA9-11C129F2A54B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0714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8E6-6D2C-4377-A871-A91A06B2D00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4351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867A-5FCE-40BD-9C2C-78401DFBD0C1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7467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83A0-F92F-4772-BCD6-2F557BFF5CDE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5161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4EFE-C5D7-4987-AF18-68FAE50BC40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914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EF46-448F-49C2-8FF3-72A3E99A2B5D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5383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8574-F2AB-43EB-85D4-E9D0BC584FE0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1127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3D4EFE-C5D7-4987-AF18-68FAE50BC40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7724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ntendo comida&#10;&#10;Descrição gerada com muito alta confiança">
            <a:extLst>
              <a:ext uri="{FF2B5EF4-FFF2-40B4-BE49-F238E27FC236}">
                <a16:creationId xmlns:a16="http://schemas.microsoft.com/office/drawing/2014/main" id="{80AAFD50-E1D3-4725-A4BA-ACAE502F4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2" t="9091" r="27472"/>
          <a:stretch/>
        </p:blipFill>
        <p:spPr>
          <a:xfrm>
            <a:off x="3848935" y="374681"/>
            <a:ext cx="5295065" cy="6453336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0E33C43-4432-42F2-8490-1FDD478E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40" y="476672"/>
            <a:ext cx="4125728" cy="2160240"/>
          </a:xfrm>
        </p:spPr>
        <p:txBody>
          <a:bodyPr>
            <a:noAutofit/>
          </a:bodyPr>
          <a:lstStyle/>
          <a:p>
            <a:r>
              <a:rPr lang="en-US" altLang="pt-BR" sz="3500" dirty="0">
                <a:solidFill>
                  <a:schemeClr val="bg1"/>
                </a:solidFill>
              </a:rPr>
              <a:t>Fisiologia</a:t>
            </a:r>
            <a:r>
              <a:rPr lang="en-US" altLang="pt-BR" sz="3500" dirty="0">
                <a:solidFill>
                  <a:schemeClr val="tx1"/>
                </a:solidFill>
              </a:rPr>
              <a:t> </a:t>
            </a:r>
            <a:br>
              <a:rPr lang="en-US" altLang="pt-BR" sz="3500" dirty="0">
                <a:solidFill>
                  <a:schemeClr val="tx1"/>
                </a:solidFill>
              </a:rPr>
            </a:br>
            <a:r>
              <a:rPr lang="en-US" altLang="pt-BR" sz="3500" dirty="0">
                <a:solidFill>
                  <a:schemeClr val="tx1"/>
                </a:solidFill>
              </a:rPr>
              <a:t>				</a:t>
            </a:r>
            <a:br>
              <a:rPr lang="en-US" altLang="pt-BR" sz="3500" dirty="0">
                <a:solidFill>
                  <a:schemeClr val="tx1"/>
                </a:solidFill>
              </a:rPr>
            </a:br>
            <a:r>
              <a:rPr lang="en-US" altLang="pt-BR" sz="3500" dirty="0">
                <a:solidFill>
                  <a:schemeClr val="tx1"/>
                </a:solidFill>
              </a:rPr>
              <a:t>				</a:t>
            </a:r>
            <a:r>
              <a:rPr lang="en-US" altLang="pt-BR" sz="3500" dirty="0">
                <a:solidFill>
                  <a:schemeClr val="bg1"/>
                </a:solidFill>
              </a:rPr>
              <a:t>Humana</a:t>
            </a:r>
            <a:br>
              <a:rPr lang="en-US" altLang="pt-BR" sz="3500" dirty="0">
                <a:solidFill>
                  <a:schemeClr val="tx1"/>
                </a:solidFill>
              </a:rPr>
            </a:br>
            <a:br>
              <a:rPr lang="en-US" altLang="pt-BR" sz="3500" dirty="0"/>
            </a:br>
            <a:r>
              <a:rPr lang="en-US" altLang="pt-BR" sz="3500" dirty="0">
                <a:solidFill>
                  <a:schemeClr val="tx1"/>
                </a:solidFill>
              </a:rPr>
              <a:t>		 </a:t>
            </a:r>
            <a:endParaRPr lang="pt-BR" sz="35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6B36E6-9956-4DDB-9BD9-516A4F77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10" y="4264412"/>
            <a:ext cx="4385554" cy="936104"/>
          </a:xfrm>
        </p:spPr>
        <p:txBody>
          <a:bodyPr>
            <a:normAutofit lnSpcReduction="10000"/>
          </a:bodyPr>
          <a:lstStyle/>
          <a:p>
            <a:r>
              <a:rPr lang="pt-BR" sz="2500" dirty="0">
                <a:solidFill>
                  <a:schemeClr val="bg1"/>
                </a:solidFill>
              </a:rPr>
              <a:t>PROF. 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bg1"/>
                </a:solidFill>
              </a:rPr>
              <a:t>     ANDERSON FRANCO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572AD02-815C-42CF-89BA-320C8255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Tipos de célula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ADE82CD-FD39-4101-8259-A0619ACB42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599" y="1484784"/>
            <a:ext cx="6347714" cy="4968552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pt-BR" altLang="pt-BR" sz="3400" dirty="0"/>
              <a:t>Existem mais de 200 tipos de células especializadas </a:t>
            </a:r>
          </a:p>
          <a:p>
            <a:pPr algn="just" eaLnBrk="1" hangingPunct="1"/>
            <a:endParaRPr lang="pt-BR" altLang="pt-BR" sz="3400" dirty="0"/>
          </a:p>
          <a:p>
            <a:pPr algn="just" eaLnBrk="1" hangingPunct="1"/>
            <a:r>
              <a:rPr lang="pt-BR" altLang="pt-BR" sz="3400" dirty="0"/>
              <a:t>Elas se desenvolvem do seu próprio modo para formar tecidos específicos </a:t>
            </a:r>
          </a:p>
          <a:p>
            <a:pPr algn="just" eaLnBrk="1" hangingPunct="1"/>
            <a:endParaRPr lang="pt-BR" altLang="pt-BR" sz="3400" dirty="0"/>
          </a:p>
          <a:p>
            <a:pPr algn="just" eaLnBrk="1" hangingPunct="1"/>
            <a:r>
              <a:rPr lang="pt-BR" altLang="pt-BR" sz="3400" dirty="0"/>
              <a:t>Alguns tecidos são feitos de vários tipos de células.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01FC56F7-FD10-40D8-97C2-1B77F727D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pt-BR" altLang="pt-BR" sz="3400" dirty="0"/>
              <a:t>As células tem muitas formas e tamanhos dependendo das suas funções especializadas dentro dos tecidos. </a:t>
            </a:r>
          </a:p>
          <a:p>
            <a:pPr algn="just" eaLnBrk="1" hangingPunct="1"/>
            <a:endParaRPr lang="pt-BR" altLang="pt-BR" sz="3400" dirty="0"/>
          </a:p>
          <a:p>
            <a:pPr algn="just" eaLnBrk="1" hangingPunct="1"/>
            <a:r>
              <a:rPr lang="pt-BR" altLang="pt-BR" sz="3400" dirty="0"/>
              <a:t>A velocidade da divisão celular também varia, é mais rápida nas células epiteliais ( de revestimento e forração), sujeitas a abrasão física e desgaste e que precisam substituir-se continuamente.</a:t>
            </a:r>
          </a:p>
          <a:p>
            <a:pPr algn="just" eaLnBrk="1" hangingPunct="1"/>
            <a:endParaRPr lang="pt-BR" altLang="pt-BR" sz="3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54E06157-F930-4E08-84FD-2A2A1CCA46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1490" y="1484784"/>
            <a:ext cx="3840085" cy="455247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000" dirty="0"/>
              <a:t>Ela é lenta ou até inexistente em células estruturalmente complexas, como as células nervosas (neurônios).</a:t>
            </a:r>
          </a:p>
        </p:txBody>
      </p:sp>
      <p:pic>
        <p:nvPicPr>
          <p:cNvPr id="2" name="Imagem 2" descr="Uma imagem contendo animal, olhando, escuro, aberto&#10;&#10;Descrição gerada com muito alta confiança">
            <a:extLst>
              <a:ext uri="{FF2B5EF4-FFF2-40B4-BE49-F238E27FC236}">
                <a16:creationId xmlns:a16="http://schemas.microsoft.com/office/drawing/2014/main" id="{E6D1EBCC-B50A-4F07-8ACA-A8F533555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4" r="30317" b="1"/>
          <a:stretch/>
        </p:blipFill>
        <p:spPr>
          <a:xfrm>
            <a:off x="4409136" y="14209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B32CE73-84A5-4F9B-9364-0821986CD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Tipos de Células</a:t>
            </a:r>
          </a:p>
        </p:txBody>
      </p:sp>
      <p:pic>
        <p:nvPicPr>
          <p:cNvPr id="11267" name="Picture 4" descr="ovulo">
            <a:extLst>
              <a:ext uri="{FF2B5EF4-FFF2-40B4-BE49-F238E27FC236}">
                <a16:creationId xmlns:a16="http://schemas.microsoft.com/office/drawing/2014/main" id="{308F2F09-C293-4ED3-B81A-0B264A7E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32480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epiteliais">
            <a:extLst>
              <a:ext uri="{FF2B5EF4-FFF2-40B4-BE49-F238E27FC236}">
                <a16:creationId xmlns:a16="http://schemas.microsoft.com/office/drawing/2014/main" id="{EA9FDC4B-4837-4BE9-B1F5-CC1F1CA1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96975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emacia">
            <a:extLst>
              <a:ext uri="{FF2B5EF4-FFF2-40B4-BE49-F238E27FC236}">
                <a16:creationId xmlns:a16="http://schemas.microsoft.com/office/drawing/2014/main" id="{0AA4B444-226E-4FB5-B137-6FBA1224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nervoso6">
            <a:extLst>
              <a:ext uri="{FF2B5EF4-FFF2-40B4-BE49-F238E27FC236}">
                <a16:creationId xmlns:a16="http://schemas.microsoft.com/office/drawing/2014/main" id="{A29188BF-14E5-482F-999D-31AF3F33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432300"/>
            <a:ext cx="4546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Espermatozóide">
            <a:extLst>
              <a:ext uri="{FF2B5EF4-FFF2-40B4-BE49-F238E27FC236}">
                <a16:creationId xmlns:a16="http://schemas.microsoft.com/office/drawing/2014/main" id="{2831CA63-CA2D-40B8-A48A-179A0375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2076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40BDF6-8C72-4F9F-9122-74B347059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400"/>
              <a:t>Células epiteliais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53B72D-1E36-47A9-B9A9-3631E0371B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4530725"/>
          </a:xfrm>
        </p:spPr>
        <p:txBody>
          <a:bodyPr/>
          <a:lstStyle/>
          <a:p>
            <a:pPr algn="just" eaLnBrk="1" hangingPunct="1"/>
            <a:r>
              <a:rPr lang="pt-BR" altLang="pt-BR" sz="3400"/>
              <a:t>Estas células formam a pele, revestem a maioria dos órgãos e formam as cavidades. </a:t>
            </a:r>
          </a:p>
          <a:p>
            <a:pPr algn="just" eaLnBrk="1" hangingPunct="1"/>
            <a:endParaRPr lang="pt-BR" altLang="pt-BR" sz="3400"/>
          </a:p>
        </p:txBody>
      </p:sp>
      <p:pic>
        <p:nvPicPr>
          <p:cNvPr id="12292" name="Picture 4" descr="epiteliais">
            <a:extLst>
              <a:ext uri="{FF2B5EF4-FFF2-40B4-BE49-F238E27FC236}">
                <a16:creationId xmlns:a16="http://schemas.microsoft.com/office/drawing/2014/main" id="{527CE8F5-8410-4AF4-A67D-E84481A2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65516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BE8BAD2-FA25-40C5-8F7B-963333E8B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6589199" cy="1280890"/>
          </a:xfrm>
        </p:spPr>
        <p:txBody>
          <a:bodyPr/>
          <a:lstStyle/>
          <a:p>
            <a:pPr eaLnBrk="1" hangingPunct="1"/>
            <a:r>
              <a:rPr lang="pt-BR" altLang="pt-BR" sz="4400" dirty="0"/>
              <a:t>Células fotorreceptoras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E99409B-D30B-4D7C-8B8B-56966AA372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pt-BR" altLang="pt-BR" sz="3100" dirty="0"/>
              <a:t>Um cone é um tipo de célula fotossensível encontrada na retina. Os cones são ativados por luz intensa e são responsáveis pela percepção de cores.</a:t>
            </a:r>
          </a:p>
        </p:txBody>
      </p:sp>
      <p:pic>
        <p:nvPicPr>
          <p:cNvPr id="13316" name="Picture 4" descr="fotore">
            <a:extLst>
              <a:ext uri="{FF2B5EF4-FFF2-40B4-BE49-F238E27FC236}">
                <a16:creationId xmlns:a16="http://schemas.microsoft.com/office/drawing/2014/main" id="{DCFFAEC7-9DC7-4F7F-9212-6149F21A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842486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24F69-F466-4128-966C-5D13E76A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599" y="548680"/>
            <a:ext cx="6347713" cy="1320800"/>
          </a:xfrm>
        </p:spPr>
        <p:txBody>
          <a:bodyPr/>
          <a:lstStyle/>
          <a:p>
            <a:pPr algn="ctr"/>
            <a:r>
              <a:rPr lang="pt-BR" dirty="0"/>
              <a:t>Célula Fotorreceptora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0AC078B-0064-400E-ABC2-D69106F43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6" y="1916832"/>
            <a:ext cx="7138778" cy="4696010"/>
          </a:xfrm>
        </p:spPr>
      </p:pic>
    </p:spTree>
    <p:extLst>
      <p:ext uri="{BB962C8B-B14F-4D97-AF65-F5344CB8AC3E}">
        <p14:creationId xmlns:p14="http://schemas.microsoft.com/office/powerpoint/2010/main" val="55904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A3F1E35-377B-4346-83F2-D0C954154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589199" cy="1280890"/>
          </a:xfrm>
        </p:spPr>
        <p:txBody>
          <a:bodyPr/>
          <a:lstStyle/>
          <a:p>
            <a:pPr eaLnBrk="1" hangingPunct="1"/>
            <a:r>
              <a:rPr lang="pt-BR" altLang="pt-BR" sz="4400" dirty="0"/>
              <a:t>Hemácia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5D9BD65-1967-471A-A8DF-906922AED2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962525"/>
          </a:xfrm>
        </p:spPr>
        <p:txBody>
          <a:bodyPr/>
          <a:lstStyle/>
          <a:p>
            <a:pPr algn="just" eaLnBrk="1" hangingPunct="1"/>
            <a:r>
              <a:rPr lang="pt-BR" altLang="pt-BR" sz="3400" dirty="0"/>
              <a:t>Glóbulo Vermelho ou hemácia célula portadoras de oxigênio. Seu formato bicôncavo permite absorção rápida e máxima de oxigênio.</a:t>
            </a:r>
          </a:p>
        </p:txBody>
      </p:sp>
      <p:pic>
        <p:nvPicPr>
          <p:cNvPr id="14340" name="Picture 4" descr="hemacia">
            <a:extLst>
              <a:ext uri="{FF2B5EF4-FFF2-40B4-BE49-F238E27FC236}">
                <a16:creationId xmlns:a16="http://schemas.microsoft.com/office/drawing/2014/main" id="{49E72C04-201B-4B4F-9DCE-40343DDA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99" y="4005064"/>
            <a:ext cx="33115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6671F-5A70-44C1-B006-5B20629B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Leucócitos ou Glóbulos Brancos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06DAD34-86CB-424F-A0CA-CD6CE80E59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/>
              <a:t>Faz parte do sistema imunológico </a:t>
            </a:r>
          </a:p>
          <a:p>
            <a:endParaRPr lang="pt-BR" sz="2800" dirty="0"/>
          </a:p>
          <a:p>
            <a:r>
              <a:rPr lang="pt-BR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parte importante da defesa do corpo contra </a:t>
            </a:r>
            <a:r>
              <a:rPr lang="pt-BR" sz="3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organismos infecciosos</a:t>
            </a:r>
            <a:endParaRPr lang="pt-BR" sz="3000"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B830B504-017E-4433-8CD1-B02E2891F7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7" y="2160411"/>
            <a:ext cx="6416099" cy="3701596"/>
          </a:xfrm>
        </p:spPr>
      </p:pic>
    </p:spTree>
    <p:extLst>
      <p:ext uri="{BB962C8B-B14F-4D97-AF65-F5344CB8AC3E}">
        <p14:creationId xmlns:p14="http://schemas.microsoft.com/office/powerpoint/2010/main" val="399417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077CA-D3A3-4C03-9148-08710589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Fagocitose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DA5420-EAA7-47F6-BB12-0598D6F55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79" y="1556792"/>
            <a:ext cx="2776830" cy="4896544"/>
          </a:xfrm>
        </p:spPr>
        <p:txBody>
          <a:bodyPr>
            <a:noAutofit/>
          </a:bodyPr>
          <a:lstStyle/>
          <a:p>
            <a:pPr algn="just"/>
            <a:r>
              <a:rPr lang="pt-BR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Fagocitose é o processo pelo qual uma célula usa sua membrana plasmática para englobar partículas grandes</a:t>
            </a:r>
            <a:endParaRPr lang="pt-BR" sz="2800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D0A04990-D707-4D24-971D-DFEF877A62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29511"/>
            <a:ext cx="6347713" cy="3575610"/>
          </a:xfrm>
        </p:spPr>
      </p:pic>
    </p:spTree>
    <p:extLst>
      <p:ext uri="{BB962C8B-B14F-4D97-AF65-F5344CB8AC3E}">
        <p14:creationId xmlns:p14="http://schemas.microsoft.com/office/powerpoint/2010/main" val="90322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FBC65-DA78-4A9A-BEF0-BBFC614E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6589199" cy="1280890"/>
          </a:xfrm>
        </p:spPr>
        <p:txBody>
          <a:bodyPr/>
          <a:lstStyle/>
          <a:p>
            <a:r>
              <a:rPr lang="pt-BR" dirty="0"/>
              <a:t>Recapitulação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C6CD35-E2A5-44DB-A8A5-1BBD2B2D5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1093"/>
            <a:ext cx="8229600" cy="5696259"/>
          </a:xfrm>
        </p:spPr>
        <p:txBody>
          <a:bodyPr>
            <a:noAutofit/>
          </a:bodyPr>
          <a:lstStyle/>
          <a:p>
            <a:r>
              <a:rPr lang="pt-BR" sz="3600" dirty="0"/>
              <a:t>O que é posição anatômica? </a:t>
            </a:r>
          </a:p>
          <a:p>
            <a:pPr marL="0" indent="0">
              <a:buNone/>
            </a:pPr>
            <a:r>
              <a:rPr lang="pt-BR" sz="3000" dirty="0">
                <a:solidFill>
                  <a:srgbClr val="FF0000"/>
                </a:solidFill>
              </a:rPr>
              <a:t>R. Referencia para descrever posições dos órgãos e demais componentes do corpo humano. </a:t>
            </a:r>
            <a:endParaRPr lang="pt-BR" sz="2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900" dirty="0"/>
              <a:t>* </a:t>
            </a:r>
            <a:r>
              <a:rPr lang="pt-BR" sz="4000" dirty="0"/>
              <a:t>O que são planos anatômicos ? </a:t>
            </a:r>
          </a:p>
          <a:p>
            <a:pPr marL="0" indent="0">
              <a:buNone/>
            </a:pPr>
            <a:r>
              <a:rPr lang="pt-BR" sz="1500" dirty="0">
                <a:solidFill>
                  <a:schemeClr val="bg1"/>
                </a:solidFill>
              </a:rPr>
              <a:t>R</a:t>
            </a:r>
            <a:r>
              <a:rPr lang="pt-BR" sz="3000" dirty="0">
                <a:solidFill>
                  <a:srgbClr val="FF0000"/>
                </a:solidFill>
              </a:rPr>
              <a:t>. Cortes imaginários que atravessam nosso corpo</a:t>
            </a:r>
          </a:p>
          <a:p>
            <a:pPr marL="0" indent="0">
              <a:buNone/>
            </a:pPr>
            <a:endParaRPr lang="pt-BR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600" dirty="0"/>
              <a:t>* Plano Frontal divide o corpo em: </a:t>
            </a:r>
          </a:p>
          <a:p>
            <a:pPr marL="0" indent="0">
              <a:buNone/>
            </a:pPr>
            <a:r>
              <a:rPr lang="pt-BR" sz="1500" dirty="0">
                <a:solidFill>
                  <a:schemeClr val="bg1"/>
                </a:solidFill>
              </a:rPr>
              <a:t>R. Anterior e Posterior</a:t>
            </a:r>
          </a:p>
        </p:txBody>
      </p:sp>
    </p:spTree>
    <p:extLst>
      <p:ext uri="{BB962C8B-B14F-4D97-AF65-F5344CB8AC3E}">
        <p14:creationId xmlns:p14="http://schemas.microsoft.com/office/powerpoint/2010/main" val="1538781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CEF83B99-7578-472A-8940-AF89CFB37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7991475" cy="53213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 sz="3200" dirty="0">
                <a:solidFill>
                  <a:schemeClr val="accent6"/>
                </a:solidFill>
              </a:rPr>
              <a:t>Plaquetas</a:t>
            </a:r>
          </a:p>
          <a:p>
            <a:pPr algn="just" eaLnBrk="1" hangingPunct="1">
              <a:defRPr/>
            </a:pPr>
            <a:endParaRPr lang="pt-BR" altLang="pt-BR" sz="800" dirty="0"/>
          </a:p>
          <a:p>
            <a:pPr algn="just" eaLnBrk="1" hangingPunct="1">
              <a:defRPr/>
            </a:pPr>
            <a:r>
              <a:rPr lang="pt-BR" altLang="pt-BR" sz="2800" dirty="0"/>
              <a:t>São responsáveis pela coagulação sanguínea;</a:t>
            </a:r>
          </a:p>
          <a:p>
            <a:pPr algn="just" eaLnBrk="1" hangingPunct="1">
              <a:defRPr/>
            </a:pPr>
            <a:endParaRPr lang="pt-BR" altLang="pt-BR" sz="700" dirty="0"/>
          </a:p>
          <a:p>
            <a:pPr algn="just" eaLnBrk="1" hangingPunct="1">
              <a:defRPr/>
            </a:pPr>
            <a:r>
              <a:rPr lang="pt-BR" altLang="pt-BR" sz="2800" dirty="0"/>
              <a:t>Existem cerca de 200.000 a 300.000 plaquetas no sangue.</a:t>
            </a:r>
          </a:p>
        </p:txBody>
      </p:sp>
      <p:pic>
        <p:nvPicPr>
          <p:cNvPr id="15363" name="Imagem 1">
            <a:extLst>
              <a:ext uri="{FF2B5EF4-FFF2-40B4-BE49-F238E27FC236}">
                <a16:creationId xmlns:a16="http://schemas.microsoft.com/office/drawing/2014/main" id="{6E9A5491-4DA1-4035-93BF-44E6359C0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75993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558AB9-F330-4FE4-B48A-90A13ADFD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Célula adiposa (gordurosa)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4470E91-49F5-4666-A0DE-41E60C272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algn="just" eaLnBrk="1" hangingPunct="1"/>
            <a:r>
              <a:rPr lang="pt-BR" altLang="pt-BR" sz="3200" dirty="0"/>
              <a:t>As principais células adiposas, os adipócitos, são volumosas e abarrotadas de lipídios, </a:t>
            </a:r>
            <a:r>
              <a:rPr lang="pt-BR" altLang="pt-BR" sz="3200" dirty="0">
                <a:solidFill>
                  <a:srgbClr val="FF0000"/>
                </a:solidFill>
              </a:rPr>
              <a:t>que armazenam energia </a:t>
            </a:r>
            <a:r>
              <a:rPr lang="pt-BR" altLang="pt-BR" sz="3200" dirty="0"/>
              <a:t>caso a dieta não supra as necessidades.</a:t>
            </a:r>
          </a:p>
        </p:txBody>
      </p:sp>
      <p:pic>
        <p:nvPicPr>
          <p:cNvPr id="16388" name="Picture 4" descr="adiposa">
            <a:extLst>
              <a:ext uri="{FF2B5EF4-FFF2-40B4-BE49-F238E27FC236}">
                <a16:creationId xmlns:a16="http://schemas.microsoft.com/office/drawing/2014/main" id="{1D1D6B25-2AB5-49D9-841A-5B508622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61928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3BC8F74-9531-42EF-8B84-B0B2E4591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400"/>
              <a:t>Célula muscular lisa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0ACBCE7-8B8A-4FCE-A2BB-DE67329EFE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891087"/>
          </a:xfrm>
        </p:spPr>
        <p:txBody>
          <a:bodyPr/>
          <a:lstStyle/>
          <a:p>
            <a:pPr algn="just" eaLnBrk="1" hangingPunct="1"/>
            <a:r>
              <a:rPr lang="pt-BR" altLang="pt-BR" sz="2800" dirty="0"/>
              <a:t>As células grandes, alongadas e fusiformes do músculo liso são conhecidas como fibras musculares. O formato permite a contração por meio de cadeias deslizantes de </a:t>
            </a:r>
            <a:r>
              <a:rPr lang="pt-BR" altLang="pt-BR" sz="2800" dirty="0" err="1"/>
              <a:t>proteina</a:t>
            </a:r>
            <a:r>
              <a:rPr lang="pt-BR" altLang="pt-BR" sz="2800" dirty="0"/>
              <a:t> no seu interior.</a:t>
            </a:r>
          </a:p>
        </p:txBody>
      </p:sp>
      <p:pic>
        <p:nvPicPr>
          <p:cNvPr id="17412" name="Picture 4" descr="muscu">
            <a:extLst>
              <a:ext uri="{FF2B5EF4-FFF2-40B4-BE49-F238E27FC236}">
                <a16:creationId xmlns:a16="http://schemas.microsoft.com/office/drawing/2014/main" id="{E9CFB392-F412-49B0-A901-69A45367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41663"/>
            <a:ext cx="41751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4626D12-DCC7-4F2D-88BD-57024AE6C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Célula nervosa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65C3987-56CB-4FAB-A698-9C99E207E5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pt-BR" altLang="pt-BR"/>
              <a:t>Cada célula tem uma configuração de extensões curtas (dendritos) para receber sinais nervosos e um longo fio (axônio) para enviar sinais a outras células.</a:t>
            </a:r>
          </a:p>
        </p:txBody>
      </p:sp>
      <p:pic>
        <p:nvPicPr>
          <p:cNvPr id="18436" name="Picture 4" descr="nervoso6">
            <a:extLst>
              <a:ext uri="{FF2B5EF4-FFF2-40B4-BE49-F238E27FC236}">
                <a16:creationId xmlns:a16="http://schemas.microsoft.com/office/drawing/2014/main" id="{CD24CD40-5877-41AA-B7B9-E6E28B5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59055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63BF239-E75B-4940-AA83-A5BB52199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Espermatozóide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735AA0C-E65A-4641-8181-1120A7E4C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957763"/>
          </a:xfrm>
        </p:spPr>
        <p:txBody>
          <a:bodyPr/>
          <a:lstStyle/>
          <a:p>
            <a:pPr algn="just" eaLnBrk="1" hangingPunct="1"/>
            <a:r>
              <a:rPr lang="pt-BR" altLang="pt-BR" sz="2800"/>
              <a:t>Cada espermatozóide tem uma cabeça que carrega um conjunto paterno de material genético e uma longa cauda em formato de chicote que impulsiona em direção ao óvulo.</a:t>
            </a:r>
          </a:p>
        </p:txBody>
      </p:sp>
      <p:pic>
        <p:nvPicPr>
          <p:cNvPr id="19460" name="Picture 4" descr="Espermatozóide">
            <a:extLst>
              <a:ext uri="{FF2B5EF4-FFF2-40B4-BE49-F238E27FC236}">
                <a16:creationId xmlns:a16="http://schemas.microsoft.com/office/drawing/2014/main" id="{65A81FCF-9FC3-434A-87E1-BF41B46C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36004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F8FCFA5-6F42-41CD-AB1B-FAA86061D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Óvulo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4BB7C3D-69A4-4F2D-859D-857FFF8CF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algn="just" eaLnBrk="1" hangingPunct="1"/>
            <a:r>
              <a:rPr lang="pt-BR" altLang="pt-BR"/>
              <a:t>Estas células gigantes contem o complemento materno do material genético e recursos energéticos para as primeiras divisões celulares que delineiam o embrião jovem.</a:t>
            </a:r>
          </a:p>
        </p:txBody>
      </p:sp>
      <p:pic>
        <p:nvPicPr>
          <p:cNvPr id="20484" name="Picture 4" descr="ovulo">
            <a:extLst>
              <a:ext uri="{FF2B5EF4-FFF2-40B4-BE49-F238E27FC236}">
                <a16:creationId xmlns:a16="http://schemas.microsoft.com/office/drawing/2014/main" id="{72CFC93F-3B41-4AFA-9A50-BA03B771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49725"/>
            <a:ext cx="52562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7EED785-130C-40F1-B175-FDF7CC577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Células- Tronco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80FC633-EEA0-41EA-96E2-8CE725F450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pt-BR" altLang="pt-BR" sz="3200" dirty="0"/>
              <a:t>A célula tronco é uma célula iniciante ou indiferenciada, que retém a capacidade de continuar se dividindo para </a:t>
            </a:r>
            <a:r>
              <a:rPr lang="pt-BR" altLang="pt-BR" sz="3200" dirty="0" err="1"/>
              <a:t>auto-renovação</a:t>
            </a:r>
            <a:r>
              <a:rPr lang="pt-BR" altLang="pt-BR" sz="3200" dirty="0"/>
              <a:t> em certas condições.</a:t>
            </a:r>
          </a:p>
          <a:p>
            <a:pPr algn="just" eaLnBrk="1" hangingPunct="1"/>
            <a:endParaRPr lang="pt-BR" altLang="pt-BR" sz="3200" dirty="0"/>
          </a:p>
          <a:p>
            <a:pPr algn="just" eaLnBrk="1" hangingPunct="1"/>
            <a:r>
              <a:rPr lang="pt-BR" altLang="pt-BR" sz="3200" dirty="0"/>
              <a:t> As células-troncos embrionárias ocorrem no embrião jovem e têm a capacidade de se diferenciarem em qualquer um dos mais de 200 tipos de células especializadas do corpo definitivo.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78C9B5BB-1FAF-4493-BA52-D9EF7C56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1" name="Espaço Reservado para Conteúdo 3">
            <a:extLst>
              <a:ext uri="{FF2B5EF4-FFF2-40B4-BE49-F238E27FC236}">
                <a16:creationId xmlns:a16="http://schemas.microsoft.com/office/drawing/2014/main" id="{4B574248-B64C-4ACD-A85F-3C0B8C433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3813"/>
            <a:ext cx="8832850" cy="672941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4E4711E-E7D5-4B8C-A6E6-8D60BBE97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Equilíbrio corporal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773B04D-0276-46D8-8441-E3792E6DD8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599" y="1763829"/>
            <a:ext cx="6347714" cy="4484571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2500" dirty="0"/>
              <a:t>As células e os tecidos do corpo são delicados e facilmente rompidos, eles só funcionam bem se todos os aspectos do seu ambiente químico e físico são continuamente ajustados para mantê-los estáveis e em equilíbrio. Vários sistemas corpóreos trabalham em conjunto para manter um </a:t>
            </a:r>
            <a:r>
              <a:rPr lang="pt-BR" altLang="pt-BR" sz="2500" u="sng" dirty="0">
                <a:solidFill>
                  <a:srgbClr val="FF0000"/>
                </a:solidFill>
              </a:rPr>
              <a:t>ambiente equilibrado</a:t>
            </a:r>
            <a:r>
              <a:rPr lang="pt-BR" altLang="pt-BR" sz="2500" dirty="0"/>
              <a:t>, um processo denominado </a:t>
            </a:r>
            <a:r>
              <a:rPr lang="pt-BR" altLang="pt-BR" sz="2500" dirty="0">
                <a:solidFill>
                  <a:srgbClr val="FF0000"/>
                </a:solidFill>
              </a:rPr>
              <a:t>HOMEOSTASE.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0C87E7F-037D-4935-812F-FA28D9747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>
                <a:solidFill>
                  <a:schemeClr val="accent6"/>
                </a:solidFill>
                <a:latin typeface="+mn-lt"/>
              </a:rPr>
              <a:t>Homeostase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CE15D83-7817-41AE-B660-CBBC7B2CDD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31913"/>
            <a:ext cx="8229600" cy="4799012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altLang="pt-BR" sz="3200" dirty="0"/>
              <a:t>Os dois principais sistemas de controle da homeostase  são os nervos e hormônios.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pt-BR" altLang="pt-BR" sz="3200" dirty="0"/>
          </a:p>
          <a:p>
            <a:pPr algn="just" eaLnBrk="1" hangingPunct="1">
              <a:defRPr/>
            </a:pPr>
            <a:r>
              <a:rPr lang="pt-BR" altLang="pt-BR" sz="3200" dirty="0"/>
              <a:t>Se os níveis de água caem nos tecidos, o sangue e outros líquidos se tornam mais concentrados. Os centros </a:t>
            </a:r>
            <a:r>
              <a:rPr lang="pt-BR" altLang="pt-BR" sz="3200" dirty="0" err="1"/>
              <a:t>homeostaticos</a:t>
            </a:r>
            <a:r>
              <a:rPr lang="pt-BR" altLang="pt-BR" sz="3200" dirty="0"/>
              <a:t> do encéfalo disparam uma </a:t>
            </a:r>
            <a:r>
              <a:rPr lang="pt-BR" altLang="pt-BR" sz="3200" dirty="0" err="1"/>
              <a:t>seqüência</a:t>
            </a:r>
            <a:r>
              <a:rPr lang="pt-BR" altLang="pt-BR" sz="3200" dirty="0"/>
              <a:t> de ações regulatórias.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66ED9-58AB-498C-AA13-5FF7D3C9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"/>
            <a:ext cx="6347713" cy="1320800"/>
          </a:xfrm>
        </p:spPr>
        <p:txBody>
          <a:bodyPr/>
          <a:lstStyle/>
          <a:p>
            <a:r>
              <a:rPr lang="pt-BR" dirty="0"/>
              <a:t>Recapitulação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0C3FD8-EBD1-43BD-A6C5-5689EB42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39006"/>
            <a:ext cx="8229600" cy="5802362"/>
          </a:xfrm>
        </p:spPr>
        <p:txBody>
          <a:bodyPr>
            <a:normAutofit/>
          </a:bodyPr>
          <a:lstStyle/>
          <a:p>
            <a:r>
              <a:rPr lang="pt-BR" sz="3600" dirty="0"/>
              <a:t>Plano Sagital dividi o corpo em: </a:t>
            </a:r>
          </a:p>
          <a:p>
            <a:r>
              <a:rPr lang="pt-BR" sz="2500" dirty="0">
                <a:solidFill>
                  <a:srgbClr val="FF0000"/>
                </a:solidFill>
              </a:rPr>
              <a:t>R. Direita e esquerda</a:t>
            </a:r>
          </a:p>
          <a:p>
            <a:endParaRPr lang="pt-BR" sz="3000" dirty="0">
              <a:solidFill>
                <a:srgbClr val="FF0000"/>
              </a:solidFill>
            </a:endParaRPr>
          </a:p>
          <a:p>
            <a:r>
              <a:rPr lang="pt-BR" sz="3600" dirty="0"/>
              <a:t>Plano transverso divide o corpo em: </a:t>
            </a:r>
          </a:p>
          <a:p>
            <a:r>
              <a:rPr lang="pt-BR" sz="2500" dirty="0">
                <a:solidFill>
                  <a:srgbClr val="FF0000"/>
                </a:solidFill>
              </a:rPr>
              <a:t>R: Superior e inferior</a:t>
            </a:r>
            <a:endParaRPr lang="pt-BR" sz="3000" dirty="0">
              <a:solidFill>
                <a:srgbClr val="FF0000"/>
              </a:solidFill>
            </a:endParaRPr>
          </a:p>
          <a:p>
            <a:r>
              <a:rPr lang="pt-BR" sz="3600" dirty="0"/>
              <a:t>O paciente esta em decúbito dorsal, significa que ele esta em qual posição? </a:t>
            </a:r>
          </a:p>
          <a:p>
            <a:r>
              <a:rPr lang="pt-BR" sz="2500" dirty="0">
                <a:solidFill>
                  <a:srgbClr val="FF0000"/>
                </a:solidFill>
              </a:rPr>
              <a:t>R. Deitado de barriga para cima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8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EF9BA724-432A-4E83-B455-8B8780DEA2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3000" dirty="0"/>
              <a:t>O controle hormonal da excreção urinaria é ajustado para conservar água e a atividade nervosa provoca a sensação de sede, então bebemos liquido para reabastecer os níveis de água.</a:t>
            </a:r>
          </a:p>
          <a:p>
            <a:pPr algn="just" eaLnBrk="1" hangingPunct="1"/>
            <a:endParaRPr lang="pt-BR" altLang="pt-BR" sz="3000" dirty="0"/>
          </a:p>
          <a:p>
            <a:pPr algn="just" eaLnBrk="1" hangingPunct="1"/>
            <a:r>
              <a:rPr lang="pt-BR" altLang="pt-BR" sz="3000" dirty="0"/>
              <a:t>Os sensores detectam as alterações quando as concentrações de líquidos retornam ao normal, então se desligam até serem novamente necessários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F42C8-5367-49AF-9887-4818706C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O QUE É ANATOMIA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138F48-8A73-401A-901B-7B760E7E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572665"/>
          </a:xfrm>
        </p:spPr>
        <p:txBody>
          <a:bodyPr>
            <a:normAutofit/>
          </a:bodyPr>
          <a:lstStyle/>
          <a:p>
            <a:r>
              <a:rPr lang="pt-BR" sz="1500" b="1" dirty="0">
                <a:solidFill>
                  <a:srgbClr val="FF0000"/>
                </a:solidFill>
                <a:ea typeface="+mn-lt"/>
                <a:cs typeface="+mn-lt"/>
              </a:rPr>
              <a:t>ESTUDO DO CORPO</a:t>
            </a:r>
          </a:p>
          <a:p>
            <a:endParaRPr lang="pt-BR" sz="15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1500" b="1" dirty="0">
                <a:solidFill>
                  <a:srgbClr val="FF0000"/>
                </a:solidFill>
                <a:ea typeface="+mn-lt"/>
                <a:cs typeface="+mn-lt"/>
              </a:rPr>
              <a:t> HUMANO POR PARTES:</a:t>
            </a:r>
          </a:p>
          <a:p>
            <a:pPr marL="0" indent="0">
              <a:buNone/>
            </a:pPr>
            <a:endParaRPr lang="pt-BR" sz="15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1500" b="1" dirty="0">
                <a:solidFill>
                  <a:srgbClr val="FF0000"/>
                </a:solidFill>
                <a:ea typeface="+mn-lt"/>
                <a:cs typeface="+mn-lt"/>
              </a:rPr>
              <a:t> ÓRGÃOS E SISTEMAS</a:t>
            </a:r>
          </a:p>
          <a:p>
            <a:pPr marL="0" indent="0">
              <a:buNone/>
            </a:pPr>
            <a:endParaRPr lang="pt-BR" sz="4000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982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EF153-C9F2-4946-9237-81E1CF3B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066857" cy="13208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O que é um plano anatômico?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7F4E08B-FD24-4ADC-80DA-417830442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3356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Cortes imaginários que</a:t>
            </a:r>
          </a:p>
          <a:p>
            <a:pPr marL="0" indent="0">
              <a:buNone/>
            </a:pPr>
            <a:endParaRPr lang="pt-BR" sz="1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atravessam nosso corpo</a:t>
            </a:r>
          </a:p>
          <a:p>
            <a:pPr marL="0" indent="0">
              <a:buNone/>
            </a:pPr>
            <a:endParaRPr lang="pt-BR" sz="1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*    PLANO RELACIONADO À FATIA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135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E2547-AB6C-4884-86F3-F28939B4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274769" cy="13208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O que é um eixo anatômico? </a:t>
            </a:r>
            <a:br>
              <a:rPr lang="pt-BR" sz="3600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5AA57F-5CB0-4BE4-AC1C-6756DF14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390329"/>
            <a:ext cx="6770714" cy="4207023"/>
          </a:xfrm>
        </p:spPr>
        <p:txBody>
          <a:bodyPr/>
          <a:lstStyle/>
          <a:p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1500" dirty="0">
                <a:solidFill>
                  <a:srgbClr val="FF0000"/>
                </a:solidFill>
              </a:rPr>
              <a:t>Linhas imaginarias através</a:t>
            </a:r>
          </a:p>
          <a:p>
            <a:pPr marL="0" indent="0">
              <a:buNone/>
            </a:pPr>
            <a:r>
              <a:rPr lang="pt-BR" sz="1500" dirty="0">
                <a:solidFill>
                  <a:srgbClr val="FF0000"/>
                </a:solidFill>
              </a:rPr>
              <a:t> das quais acontecem os</a:t>
            </a:r>
          </a:p>
          <a:p>
            <a:pPr marL="0" indent="0">
              <a:buNone/>
            </a:pPr>
            <a:r>
              <a:rPr lang="pt-BR" sz="1500" dirty="0">
                <a:solidFill>
                  <a:srgbClr val="FF0000"/>
                </a:solidFill>
              </a:rPr>
              <a:t> movimentos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285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F4240-BB26-41F1-BA3B-1EA33164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46" y="156237"/>
            <a:ext cx="6347713" cy="1320800"/>
          </a:xfrm>
        </p:spPr>
        <p:txBody>
          <a:bodyPr/>
          <a:lstStyle/>
          <a:p>
            <a:r>
              <a:rPr lang="pt-BR" dirty="0"/>
              <a:t>PERGUNTAS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5E906-6056-41CA-ACE3-A0A0368F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40768"/>
            <a:ext cx="7706817" cy="4700595"/>
          </a:xfrm>
        </p:spPr>
        <p:txBody>
          <a:bodyPr>
            <a:normAutofit/>
          </a:bodyPr>
          <a:lstStyle/>
          <a:p>
            <a:r>
              <a:rPr lang="pt-BR" sz="3600" dirty="0"/>
              <a:t>1. Quais são as partes da divisão do corpo humano? </a:t>
            </a:r>
          </a:p>
          <a:p>
            <a:r>
              <a:rPr lang="pt-BR" sz="1000" dirty="0"/>
              <a:t>R:  Cabeça, pescoço, tronco, MMSS, MMII</a:t>
            </a:r>
          </a:p>
          <a:p>
            <a:endParaRPr lang="pt-BR" sz="1000" dirty="0"/>
          </a:p>
          <a:p>
            <a:r>
              <a:rPr lang="pt-BR" sz="3600" dirty="0"/>
              <a:t>2. O que é Fisiologia ?</a:t>
            </a:r>
          </a:p>
          <a:p>
            <a:pPr marL="0" indent="0">
              <a:buNone/>
            </a:pPr>
            <a:r>
              <a:rPr lang="pt-BR" sz="1000" dirty="0"/>
              <a:t>R: Estudo dos órgãos e sistemas em funcionamento.</a:t>
            </a:r>
            <a:r>
              <a:rPr lang="pt-BR" sz="1600" dirty="0"/>
              <a:t>  </a:t>
            </a:r>
          </a:p>
          <a:p>
            <a:pPr marL="0" indent="0">
              <a:buNone/>
            </a:pPr>
            <a:endParaRPr lang="pt-BR" sz="3600" dirty="0"/>
          </a:p>
          <a:p>
            <a:r>
              <a:rPr lang="pt-BR" sz="3600" dirty="0"/>
              <a:t>3. O que é um sistema? </a:t>
            </a:r>
          </a:p>
          <a:p>
            <a:pPr marL="0" indent="0">
              <a:buNone/>
            </a:pPr>
            <a:r>
              <a:rPr lang="pt-BR" sz="1000" dirty="0"/>
              <a:t>R. Conjunto de vários órgãos para uma determinada função.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4466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6F8E9-20F9-4364-91EC-8A7CBEC4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89" y="156237"/>
            <a:ext cx="6347713" cy="1320800"/>
          </a:xfrm>
        </p:spPr>
        <p:txBody>
          <a:bodyPr/>
          <a:lstStyle/>
          <a:p>
            <a:r>
              <a:rPr lang="pt-BR" dirty="0"/>
              <a:t>Perguntas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3C9AC-782A-4745-91EC-DE1210BED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908720"/>
            <a:ext cx="7994849" cy="5793043"/>
          </a:xfrm>
        </p:spPr>
        <p:txBody>
          <a:bodyPr/>
          <a:lstStyle/>
          <a:p>
            <a:r>
              <a:rPr lang="pt-BR" sz="3600" dirty="0"/>
              <a:t>4. Qual a função dos Glóbulos Vermelhos e Glóbulos Brancos ?</a:t>
            </a:r>
          </a:p>
          <a:p>
            <a:pPr marL="0" indent="0">
              <a:buNone/>
            </a:pPr>
            <a:r>
              <a:rPr lang="pt-BR" sz="1500" dirty="0"/>
              <a:t>R: Glóbulo Vermelho transporta oxigênio. </a:t>
            </a:r>
          </a:p>
          <a:p>
            <a:pPr marL="0" indent="0">
              <a:buNone/>
            </a:pPr>
            <a:r>
              <a:rPr lang="pt-BR" sz="1500" dirty="0"/>
              <a:t>Glóbulo Branco responsável pela defesa do organismo (Fagocitose)</a:t>
            </a:r>
          </a:p>
          <a:p>
            <a:endParaRPr lang="pt-BR" sz="3600" dirty="0"/>
          </a:p>
          <a:p>
            <a:r>
              <a:rPr lang="pt-BR" sz="3600" dirty="0"/>
              <a:t>5. O que é Homeostase?</a:t>
            </a:r>
          </a:p>
          <a:p>
            <a:pPr marL="0" indent="0">
              <a:buNone/>
            </a:pPr>
            <a:r>
              <a:rPr lang="pt-BR" sz="1500" dirty="0"/>
              <a:t>R: Equilíbrio Corporal </a:t>
            </a:r>
          </a:p>
        </p:txBody>
      </p:sp>
    </p:spTree>
    <p:extLst>
      <p:ext uri="{BB962C8B-B14F-4D97-AF65-F5344CB8AC3E}">
        <p14:creationId xmlns:p14="http://schemas.microsoft.com/office/powerpoint/2010/main" val="240911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6A22FE8-FA0C-4FF6-B1ED-E94530BEF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385" y="188680"/>
            <a:ext cx="6347713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400" dirty="0"/>
              <a:t>Divisão do corpo humano</a:t>
            </a:r>
            <a:br>
              <a:rPr lang="pt-BR" altLang="pt-BR" sz="4400" dirty="0"/>
            </a:br>
            <a:endParaRPr lang="pt-BR" altLang="pt-BR" sz="44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505F1B-83D4-476B-9EFC-D7692B00D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" y="1268760"/>
            <a:ext cx="6347714" cy="54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altLang="pt-BR" sz="3600" dirty="0"/>
              <a:t>Cabeça – Crânio e Face</a:t>
            </a:r>
          </a:p>
          <a:p>
            <a:pPr eaLnBrk="1" hangingPunct="1"/>
            <a:endParaRPr lang="pt-BR" altLang="pt-BR" sz="3600" dirty="0"/>
          </a:p>
          <a:p>
            <a:pPr eaLnBrk="1" hangingPunct="1"/>
            <a:r>
              <a:rPr lang="pt-BR" altLang="pt-BR" sz="3600" dirty="0"/>
              <a:t>Pescoço</a:t>
            </a:r>
          </a:p>
          <a:p>
            <a:pPr eaLnBrk="1" hangingPunct="1"/>
            <a:endParaRPr lang="pt-BR" altLang="pt-BR" sz="3600" dirty="0"/>
          </a:p>
          <a:p>
            <a:pPr eaLnBrk="1" hangingPunct="1"/>
            <a:r>
              <a:rPr lang="pt-BR" altLang="pt-BR" sz="3600" dirty="0"/>
              <a:t>Tronco – Tórax, abdome, pelve e dorso</a:t>
            </a:r>
          </a:p>
          <a:p>
            <a:pPr eaLnBrk="1" hangingPunct="1"/>
            <a:endParaRPr lang="pt-BR" altLang="pt-BR" sz="3600" dirty="0"/>
          </a:p>
          <a:p>
            <a:pPr eaLnBrk="1" hangingPunct="1"/>
            <a:r>
              <a:rPr lang="pt-BR" altLang="pt-BR" sz="3600" dirty="0"/>
              <a:t>Membros inferiores</a:t>
            </a:r>
          </a:p>
          <a:p>
            <a:pPr eaLnBrk="1" hangingPunct="1"/>
            <a:endParaRPr lang="pt-BR" altLang="pt-BR" sz="3600" dirty="0"/>
          </a:p>
          <a:p>
            <a:pPr eaLnBrk="1" hangingPunct="1"/>
            <a:r>
              <a:rPr lang="pt-BR" altLang="pt-BR" sz="3600" dirty="0"/>
              <a:t>Membros superiores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E1632-629A-486A-9BAB-29F75941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Variação Anatômica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2ED6A6-65D7-41EC-888F-567B678D9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176464" cy="4403576"/>
          </a:xfrm>
        </p:spPr>
        <p:txBody>
          <a:bodyPr>
            <a:noAutofit/>
          </a:bodyPr>
          <a:lstStyle/>
          <a:p>
            <a:pPr algn="l"/>
            <a:r>
              <a:rPr lang="pt-BR" sz="3600" b="0" i="0" u="none" strike="noStrike" baseline="0" dirty="0">
                <a:solidFill>
                  <a:schemeClr val="tx1"/>
                </a:solidFill>
                <a:latin typeface="HelveticaNeue"/>
              </a:rPr>
              <a:t>Variação Anatômica é qualquer fuga do padrão sem prejuízo da função.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96C62376-75EC-45BD-A9BC-038521EA48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8942" y="1484784"/>
            <a:ext cx="3945458" cy="5148822"/>
          </a:xfrm>
        </p:spPr>
      </p:pic>
    </p:spTree>
    <p:extLst>
      <p:ext uri="{BB962C8B-B14F-4D97-AF65-F5344CB8AC3E}">
        <p14:creationId xmlns:p14="http://schemas.microsoft.com/office/powerpoint/2010/main" val="336904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D2009DA-AAB1-44AA-880D-EFF1F478E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5400" dirty="0">
                <a:latin typeface="+mn-lt"/>
              </a:rPr>
              <a:t>FISIOLOGIA Definição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E10915-05FA-43F0-BC66-230B7B73803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57338"/>
            <a:ext cx="7921625" cy="424815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4000" dirty="0"/>
              <a:t>A fisiologia estuda o funcionamento e o equilíbrio do corpo humano</a:t>
            </a:r>
          </a:p>
          <a:p>
            <a:pPr algn="just" eaLnBrk="1" hangingPunct="1"/>
            <a:endParaRPr lang="pt-BR" altLang="pt-BR" sz="4000" dirty="0"/>
          </a:p>
          <a:p>
            <a:pPr algn="just" eaLnBrk="1" hangingPunct="1"/>
            <a:r>
              <a:rPr lang="pt-BR" altLang="pt-BR" sz="4000" dirty="0"/>
              <a:t>Fatores envolvidos na manutenção do corpo humano.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EE45E93-9AE5-4191-8F16-F348813D6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407" y="206339"/>
            <a:ext cx="3840085" cy="16927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dirty="0">
                <a:latin typeface="+mn-lt"/>
              </a:rPr>
              <a:t>Célula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5B96A67-4C75-4844-B618-277559C948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4968552" cy="3462228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600" dirty="0"/>
              <a:t>É a unidade estrutural e funcional básica do corpo,</a:t>
            </a:r>
          </a:p>
          <a:p>
            <a:pPr eaLnBrk="1" hangingPunct="1"/>
            <a:endParaRPr lang="pt-BR" altLang="pt-BR" sz="3600" dirty="0"/>
          </a:p>
          <a:p>
            <a:pPr eaLnBrk="1" hangingPunct="1"/>
            <a:r>
              <a:rPr lang="pt-BR" altLang="pt-BR" sz="3000" dirty="0"/>
              <a:t>Ela é a menor parte capaz dos processos que definem a vida, incluindo reprodução, movimento, respiração, digestão e excreção.</a:t>
            </a:r>
          </a:p>
        </p:txBody>
      </p:sp>
      <p:pic>
        <p:nvPicPr>
          <p:cNvPr id="2" name="Imagem 2" descr="Tigela com frutas&#10;&#10;Descrição gerada com alta confiança">
            <a:extLst>
              <a:ext uri="{FF2B5EF4-FFF2-40B4-BE49-F238E27FC236}">
                <a16:creationId xmlns:a16="http://schemas.microsoft.com/office/drawing/2014/main" id="{A94CEB23-1603-45CF-ADD9-15C898641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43" r="29237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10D28-7D69-4CD4-A53D-994F91B3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O que é sistema ? 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6E3CC786-FE63-44B9-8CA5-D72BC0C854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930400"/>
            <a:ext cx="7346777" cy="3880773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pt-BR" altLang="pt-BR" sz="3900" dirty="0"/>
              <a:t>Cada sistema pode ser visto como uma hierarquia de componentes maiores compostos por componentes menores.</a:t>
            </a:r>
          </a:p>
          <a:p>
            <a:pPr algn="just" eaLnBrk="1" hangingPunct="1"/>
            <a:endParaRPr lang="pt-BR" altLang="pt-BR" sz="3500" dirty="0"/>
          </a:p>
          <a:p>
            <a:pPr algn="just" eaLnBrk="1" hangingPunct="1"/>
            <a:r>
              <a:rPr lang="pt-BR" altLang="pt-BR" sz="3500" dirty="0"/>
              <a:t>O próprio sistema está no topo da hierarquia, a seguir estão seus órgãos, abaixo esta os tecidos que constituem os órgãos e na base estão as células.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organização">
            <a:extLst>
              <a:ext uri="{FF2B5EF4-FFF2-40B4-BE49-F238E27FC236}">
                <a16:creationId xmlns:a16="http://schemas.microsoft.com/office/drawing/2014/main" id="{FF22412D-607C-4C02-9C1D-0E331E08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846</TotalTime>
  <Words>1005</Words>
  <Application>Microsoft Office PowerPoint</Application>
  <PresentationFormat>Apresentação na tela (4:3)</PresentationFormat>
  <Paragraphs>129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arial</vt:lpstr>
      <vt:lpstr>HelveticaNeue</vt:lpstr>
      <vt:lpstr>Trebuchet MS</vt:lpstr>
      <vt:lpstr>Wingdings</vt:lpstr>
      <vt:lpstr>Wingdings 3</vt:lpstr>
      <vt:lpstr>Facetado</vt:lpstr>
      <vt:lpstr>Fisiologia           Humana     </vt:lpstr>
      <vt:lpstr>Recapitulação </vt:lpstr>
      <vt:lpstr>Recapitulação</vt:lpstr>
      <vt:lpstr>Divisão do corpo humano </vt:lpstr>
      <vt:lpstr>Variação Anatômica</vt:lpstr>
      <vt:lpstr>FISIOLOGIA Definição</vt:lpstr>
      <vt:lpstr>Célula</vt:lpstr>
      <vt:lpstr>O que é sistema ? </vt:lpstr>
      <vt:lpstr>Apresentação do PowerPoint</vt:lpstr>
      <vt:lpstr>Tipos de célula </vt:lpstr>
      <vt:lpstr>Apresentação do PowerPoint</vt:lpstr>
      <vt:lpstr>Apresentação do PowerPoint</vt:lpstr>
      <vt:lpstr>Tipos de Células</vt:lpstr>
      <vt:lpstr>Células epiteliais </vt:lpstr>
      <vt:lpstr>Células fotorreceptoras</vt:lpstr>
      <vt:lpstr>Célula Fotorreceptora </vt:lpstr>
      <vt:lpstr>Hemácia </vt:lpstr>
      <vt:lpstr>Leucócitos ou Glóbulos Brancos</vt:lpstr>
      <vt:lpstr>Fagocitose </vt:lpstr>
      <vt:lpstr>Apresentação do PowerPoint</vt:lpstr>
      <vt:lpstr>Célula adiposa (gordurosa)</vt:lpstr>
      <vt:lpstr>Célula muscular lisa</vt:lpstr>
      <vt:lpstr>Célula nervosa</vt:lpstr>
      <vt:lpstr>Espermatozóide</vt:lpstr>
      <vt:lpstr>Óvulo </vt:lpstr>
      <vt:lpstr>Células- Tronco </vt:lpstr>
      <vt:lpstr>Apresentação do PowerPoint</vt:lpstr>
      <vt:lpstr>Equilíbrio corporal</vt:lpstr>
      <vt:lpstr>Homeostase</vt:lpstr>
      <vt:lpstr>Apresentação do PowerPoint</vt:lpstr>
      <vt:lpstr>O QUE É ANATOMIA ?</vt:lpstr>
      <vt:lpstr>O que é um plano anatômico?</vt:lpstr>
      <vt:lpstr>O que é um eixo anatômico?  </vt:lpstr>
      <vt:lpstr>PERGUNTAS</vt:lpstr>
      <vt:lpstr>Perguntas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76</cp:revision>
  <dcterms:created xsi:type="dcterms:W3CDTF">2014-04-20T20:22:22Z</dcterms:created>
  <dcterms:modified xsi:type="dcterms:W3CDTF">2022-03-11T01:03:11Z</dcterms:modified>
</cp:coreProperties>
</file>