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76" r:id="rId4"/>
    <p:sldId id="303" r:id="rId5"/>
    <p:sldId id="262" r:id="rId6"/>
    <p:sldId id="273" r:id="rId7"/>
    <p:sldId id="274" r:id="rId8"/>
    <p:sldId id="299" r:id="rId9"/>
    <p:sldId id="296" r:id="rId10"/>
    <p:sldId id="294" r:id="rId11"/>
    <p:sldId id="275" r:id="rId12"/>
    <p:sldId id="279" r:id="rId13"/>
    <p:sldId id="282" r:id="rId14"/>
    <p:sldId id="304" r:id="rId15"/>
    <p:sldId id="283" r:id="rId16"/>
    <p:sldId id="287" r:id="rId17"/>
    <p:sldId id="297" r:id="rId18"/>
    <p:sldId id="302" r:id="rId19"/>
    <p:sldId id="286" r:id="rId20"/>
    <p:sldId id="288" r:id="rId21"/>
    <p:sldId id="300" r:id="rId22"/>
    <p:sldId id="280" r:id="rId23"/>
    <p:sldId id="305" r:id="rId24"/>
    <p:sldId id="278" r:id="rId25"/>
    <p:sldId id="258" r:id="rId26"/>
    <p:sldId id="277" r:id="rId27"/>
    <p:sldId id="285" r:id="rId28"/>
    <p:sldId id="289" r:id="rId29"/>
    <p:sldId id="264" r:id="rId30"/>
    <p:sldId id="266" r:id="rId31"/>
    <p:sldId id="267" r:id="rId32"/>
    <p:sldId id="268" r:id="rId33"/>
    <p:sldId id="269" r:id="rId34"/>
    <p:sldId id="270" r:id="rId35"/>
    <p:sldId id="272" r:id="rId36"/>
    <p:sldId id="271" r:id="rId37"/>
    <p:sldId id="298" r:id="rId38"/>
    <p:sldId id="265" r:id="rId39"/>
    <p:sldId id="292" r:id="rId40"/>
    <p:sldId id="263" r:id="rId41"/>
    <p:sldId id="291" r:id="rId42"/>
    <p:sldId id="260" r:id="rId43"/>
    <p:sldId id="293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5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12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7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4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97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95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6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1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171D-A1DF-4A8C-B85B-A661579B72C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D19B-D2AC-47A6-89D8-D60051244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Sistema_Internacional_de_Unidade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18" y="-188259"/>
            <a:ext cx="12192000" cy="741367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314803" y="291370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RESSONÂNCIA MAGNÉTICA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19262" y="5934670"/>
            <a:ext cx="490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Cleide Cornelsen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8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 smtClean="0"/>
              <a:t>HIDROGÊNIO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HIDROGÊNIO é um átomo constituído por uma carga positiva em seu núcleo (próton +) e uma carga negativa em sua eletrosfera (elétron e-).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movimento de rotação em torno do próprio eixo (spin nuclear). O movimento de spin nuclear, quando sofre ação do campo magnético externo, altera as suas características passando a descrever um movimento de rotação, conhecido por precessão.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4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/>
          <a:lstStyle/>
          <a:p>
            <a:r>
              <a:rPr lang="pt-BR" dirty="0" smtClean="0"/>
              <a:t>NÚCLEO DO HIDROGÊNIO-CARACTERÍSTICAS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86"/>
            <a:ext cx="3039052" cy="5167313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3039054" y="1690686"/>
            <a:ext cx="9152946" cy="516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Leis do eletromagnetismo afirmam que um campo magnético é criado quando uma partícula carregada se move.</a:t>
            </a:r>
          </a:p>
          <a:p>
            <a:r>
              <a:rPr lang="pt-BR" dirty="0" smtClean="0"/>
              <a:t>Contem apenas um próton (+) que efetua uma rotação.</a:t>
            </a:r>
          </a:p>
          <a:p>
            <a:r>
              <a:rPr lang="pt-BR" dirty="0" smtClean="0"/>
              <a:t>O magneto de cada  núcleo de hidrogênio tem efetivamente  um polo norte e um polo sul de potência igual O eixo norte/sul de cada núcleo é representado por um momento magnético.</a:t>
            </a:r>
          </a:p>
          <a:p>
            <a:r>
              <a:rPr lang="pt-BR" dirty="0" smtClean="0"/>
              <a:t>O momento magnético de cada núcleo tem propriedades de um vetor, ou seja tem tamanho e direção e é denotado por uma seta.</a:t>
            </a:r>
          </a:p>
          <a:p>
            <a:r>
              <a:rPr lang="pt-BR" dirty="0" smtClean="0"/>
              <a:t>A direção do vetor campo magnético induzido a sua volta e age como um pequeno magneto.</a:t>
            </a:r>
          </a:p>
          <a:p>
            <a:r>
              <a:rPr lang="pt-BR" dirty="0" smtClean="0"/>
              <a:t>Próton solitário-momento magnético relativamente grande.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4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690688"/>
          </a:xfrm>
          <a:solidFill>
            <a:schemeClr val="accent1"/>
          </a:solidFill>
        </p:spPr>
        <p:txBody>
          <a:bodyPr/>
          <a:lstStyle/>
          <a:p>
            <a:r>
              <a:rPr lang="pt-BR" dirty="0"/>
              <a:t>NÚCLEO DO </a:t>
            </a:r>
            <a:r>
              <a:rPr lang="pt-BR" dirty="0" smtClean="0"/>
              <a:t>HIDROGÊNIO- CARACTERÍSTICAS (resumindo)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63487" y="1690688"/>
            <a:ext cx="8628513" cy="516731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pt-BR" dirty="0" smtClean="0"/>
              <a:t>Magneto-polo norte e um polo sul de potência igual;</a:t>
            </a:r>
          </a:p>
          <a:p>
            <a:r>
              <a:rPr lang="pt-BR" dirty="0" smtClean="0"/>
              <a:t>O eixo norte/sul de cada núcleo é representado por um momento magnético;</a:t>
            </a:r>
          </a:p>
          <a:p>
            <a:r>
              <a:rPr lang="pt-BR" dirty="0" smtClean="0"/>
              <a:t>Momento magnético-vetor (tamanho e direção denotado por uma seta);</a:t>
            </a:r>
          </a:p>
          <a:p>
            <a:r>
              <a:rPr lang="pt-BR" dirty="0" smtClean="0"/>
              <a:t>A direção do vetor significa a direção do momento magnético e o comprimento o tamanho deste.</a:t>
            </a:r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90"/>
            <a:ext cx="3563487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6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99" y="0"/>
            <a:ext cx="6271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" y="0"/>
            <a:ext cx="12117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530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060"/>
            <a:ext cx="4137626" cy="51619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94" y="1435060"/>
            <a:ext cx="6268570" cy="51991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664" y="1360541"/>
            <a:ext cx="396568" cy="527362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578232" y="1548871"/>
            <a:ext cx="615553" cy="50667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pt-BR" sz="2800" dirty="0" smtClean="0"/>
              <a:t>CAMPO MAGNÉTICO B</a:t>
            </a:r>
            <a:r>
              <a:rPr lang="pt-BR" sz="2800" baseline="-25000" dirty="0" smtClean="0"/>
              <a:t>0</a:t>
            </a:r>
            <a:endParaRPr lang="pt-BR" sz="2800" b="0" cap="none" spc="0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7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um paciente é colocado no meio do magneto, os núcleos de hidrogênio em seu corpo se alinham paralela ou antiparalelamente A B</a:t>
            </a:r>
            <a:r>
              <a:rPr lang="pt-BR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Um pequeno excesso de núcleos de hidrogênio se alinha paralelamente a B</a:t>
            </a:r>
            <a:r>
              <a:rPr lang="pt-BR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constitui o VME do paciente.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diferença de energia  entre essas duas populações aumenta a medida que B</a:t>
            </a:r>
            <a:r>
              <a:rPr lang="pt-BR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aumenta. Em consequência disso, em campos de potência elevada  há menos núcleos com energia suficiente para passar a população de alta energia. Isso quer dizer que a magnitude do VME é maior em campos de alta potência que nos de baixa potência, ocasionando um sinal melhor.</a:t>
            </a:r>
            <a:endParaRPr lang="pt-BR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3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9" y="94678"/>
            <a:ext cx="5737492" cy="67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pt-BR" dirty="0" smtClean="0"/>
              <a:t>PRECESSÃO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Cada núcleo de hidrogênio que constitui o VME está girando sobre seu eixo.</a:t>
            </a:r>
          </a:p>
          <a:p>
            <a:r>
              <a:rPr lang="pt-BR" dirty="0" smtClean="0"/>
              <a:t>A influência de B </a:t>
            </a:r>
            <a:r>
              <a:rPr lang="pt-BR" baseline="-25000" dirty="0" smtClean="0"/>
              <a:t>0, </a:t>
            </a:r>
            <a:r>
              <a:rPr lang="pt-BR" dirty="0" smtClean="0"/>
              <a:t> produz uma rotação adicional ou oscilação, que é uma trajetória circular em torno de B</a:t>
            </a:r>
            <a:r>
              <a:rPr lang="pt-BR" baseline="-25000" dirty="0" smtClean="0"/>
              <a:t>0. </a:t>
            </a:r>
            <a:r>
              <a:rPr lang="pt-BR" dirty="0"/>
              <a:t> </a:t>
            </a:r>
            <a:r>
              <a:rPr lang="pt-BR" dirty="0" smtClean="0"/>
              <a:t>É designada como trajetória  de PRECESSÃO. E a velocidade com que o VME oscila em torno de B</a:t>
            </a:r>
            <a:r>
              <a:rPr lang="pt-BR" baseline="-25000" dirty="0" smtClean="0"/>
              <a:t>0</a:t>
            </a:r>
            <a:r>
              <a:rPr lang="pt-BR" dirty="0" smtClean="0"/>
              <a:t> é chamada frequência de precessão.</a:t>
            </a:r>
          </a:p>
          <a:p>
            <a:r>
              <a:rPr lang="pt-BR" dirty="0" smtClean="0"/>
              <a:t>MEGAHERTZ –Unidade de frequência de precessão.</a:t>
            </a:r>
          </a:p>
          <a:p>
            <a:r>
              <a:rPr lang="pt-BR" dirty="0" smtClean="0"/>
              <a:t>O movimento de precessão pode se entendido como uma distorção do spin nuclear em resultado da ação do campo magnético externo.</a:t>
            </a:r>
          </a:p>
          <a:p>
            <a:r>
              <a:rPr lang="pt-BR" dirty="0" smtClean="0"/>
              <a:t>Esse movimento pode ser comparado ao movimento giratório de um pião no momento em que começa a perder a sua força.</a:t>
            </a:r>
          </a:p>
          <a:p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5060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8" y="89714"/>
            <a:ext cx="10425842" cy="66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EQUAÇÃO DE LARMOR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3306"/>
            <a:ext cx="12192000" cy="5284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  A frequência com que o próton de hidrogênio precessiona depende :</a:t>
            </a:r>
          </a:p>
          <a:p>
            <a:r>
              <a:rPr lang="pt-BR" dirty="0" smtClean="0"/>
              <a:t>1-da razão giromagnética</a:t>
            </a:r>
          </a:p>
          <a:p>
            <a:r>
              <a:rPr lang="pt-BR" dirty="0" smtClean="0"/>
              <a:t>2-do campo magnético a que ele é submetido.</a:t>
            </a:r>
          </a:p>
          <a:p>
            <a:r>
              <a:rPr lang="pt-BR" dirty="0" smtClean="0"/>
              <a:t>O valor da frequência de precessão é ditado pela equação de </a:t>
            </a:r>
            <a:r>
              <a:rPr lang="pt-BR" dirty="0" err="1" smtClean="0"/>
              <a:t>Larmor</a:t>
            </a:r>
            <a:r>
              <a:rPr lang="pt-BR" dirty="0" smtClean="0"/>
              <a:t>. Essa equação afirma que: A frequência de precessão (</a:t>
            </a:r>
            <a:r>
              <a:rPr lang="el-GR" dirty="0" smtClean="0"/>
              <a:t>ω</a:t>
            </a:r>
            <a:r>
              <a:rPr lang="pt-BR" baseline="-25000" dirty="0" smtClean="0"/>
              <a:t>0</a:t>
            </a:r>
            <a:r>
              <a:rPr lang="pt-BR" dirty="0" smtClean="0"/>
              <a:t>) = B</a:t>
            </a:r>
            <a:r>
              <a:rPr lang="pt-BR" baseline="-25000" dirty="0" smtClean="0"/>
              <a:t>0</a:t>
            </a:r>
            <a:r>
              <a:rPr lang="pt-BR" dirty="0" smtClean="0"/>
              <a:t> x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/>
              <a:t>. Onde:</a:t>
            </a:r>
          </a:p>
          <a:p>
            <a:pPr marL="0" indent="0">
              <a:buNone/>
            </a:pPr>
            <a:r>
              <a:rPr lang="pt-BR" dirty="0" smtClean="0"/>
              <a:t> B0 é a potência do campo magnético do magneto e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/>
              <a:t> é a razão giromagnética .</a:t>
            </a:r>
          </a:p>
          <a:p>
            <a:pPr marL="0" indent="0">
              <a:buNone/>
            </a:pPr>
            <a:r>
              <a:rPr lang="pt-BR" dirty="0" smtClean="0"/>
              <a:t> A razão giromagnética do hidrogênio é de 42,57MHz/T.</a:t>
            </a:r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marL="0" indent="0" defTabSz="1612900">
              <a:buNone/>
            </a:pPr>
            <a:r>
              <a:rPr lang="pt-BR" dirty="0" smtClean="0"/>
              <a:t>                    1,5 T , (42,57MHz x 1,5T) = 63,68MHz</a:t>
            </a:r>
          </a:p>
          <a:p>
            <a:pPr marL="0" indent="0">
              <a:buNone/>
            </a:pPr>
            <a:r>
              <a:rPr lang="pt-BR" dirty="0" smtClean="0"/>
              <a:t>                    1,0 T , (42,57MHz x 1T)=42,57MHz</a:t>
            </a:r>
          </a:p>
          <a:p>
            <a:pPr marL="0" indent="0">
              <a:buNone/>
              <a:tabLst>
                <a:tab pos="1612900" algn="l"/>
              </a:tabLst>
            </a:pPr>
            <a:r>
              <a:rPr lang="pt-BR" dirty="0" smtClean="0"/>
              <a:t>                   3,0 T, (42,57MHz x 3 T)= 127,71MHz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74" y="4215653"/>
            <a:ext cx="394390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96156"/>
            <a:ext cx="12192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(símbolo 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é a unidade usada pelo 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2" tooltip="Sistema Internacional de Unidades"/>
              </a:rPr>
              <a:t>SI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para densidade de fluxo magnético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0" y="1250263"/>
            <a:ext cx="12192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é a unidade funcional de potência da máquina de 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ressonância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representa o magnetismo do aparelho e sua capacidade de identificar lesões muito pequenas ou sutis, proporcionando o diagnóstico preciso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0" y="2450592"/>
            <a:ext cx="12192000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Brasil, o primeiro equipamento de RM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instalado em 1986 no Hospital Israelita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Albert Einstein em São Paulo.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equipamento Philips de 0,5 T ( tesla).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Durante cerca de 3 anos foi o único em operação da América do Sul.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020252"/>
            <a:ext cx="12192000" cy="283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0</a:t>
            </a:r>
            <a:r>
              <a:rPr lang="pt-BR" sz="2400" dirty="0" smtClean="0">
                <a:solidFill>
                  <a:schemeClr val="tx1"/>
                </a:solidFill>
              </a:rPr>
              <a:t>,5 T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1,0 T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1,5T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3,0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7,0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pt-BR" dirty="0" smtClean="0"/>
              <a:t>Por que o Hidrogênio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200" b="1" i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b="1" i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O hidrogênio é o escolhido por três motivos básicos: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800" i="1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	 É o mais abundante no corpo humano: cerca de 10% do peso corporal se deve ao hidrogênio;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600" i="1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	 </a:t>
            </a:r>
            <a:r>
              <a:rPr lang="pt-BR" b="1" i="1" dirty="0">
                <a:solidFill>
                  <a:srgbClr val="E8B7B7">
                    <a:lumMod val="25000"/>
                  </a:srgbClr>
                </a:solidFill>
                <a:latin typeface="Georgia" pitchFamily="18" charset="0"/>
                <a:cs typeface="Arial" charset="0"/>
              </a:rPr>
              <a:t>As características de RM se diferem bastante entre o hidrogênio presente no tecido normal e no tecido patológico;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600" i="1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	</a:t>
            </a:r>
            <a:r>
              <a:rPr lang="pt-BR" b="1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O próton do hidrogênio possui o maior momento magnético e, portanto, a maior sensibilidade a RMN.</a:t>
            </a:r>
            <a:r>
              <a:rPr lang="pt-BR" sz="3200" i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i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o sinal que pode ser obtido é cerca de 1.000 vezes mais forte do que qualquer outro.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200" b="1" i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7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5" y="1944528"/>
            <a:ext cx="10800215" cy="29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3221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A) Felix Bloch e (B) Edward Purcel colaboradores da Universidade de Harvard e de Stanford realizaram pesquisas que colocaram em evidência a ressonância à partir dos mecanismos de troca de energia entre forças eletromagnéticas e certos núcleos atômicos</a:t>
            </a:r>
            <a:endParaRPr lang="pt-BR" sz="24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5767" y="2232211"/>
            <a:ext cx="9000465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9790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pt-BR" sz="7400" dirty="0">
                <a:latin typeface="Arial" panose="020B0604020202020204" pitchFamily="34" charset="0"/>
                <a:cs typeface="Arial" panose="020B0604020202020204" pitchFamily="34" charset="0"/>
              </a:rPr>
              <a:t>Apesar do fenômeno físico da Ressonância Magnética Nuclear ter sido descrito em 1946 por Block e </a:t>
            </a:r>
            <a:r>
              <a:rPr lang="pt-BR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Purcell, </a:t>
            </a:r>
            <a:r>
              <a:rPr lang="pt-BR" sz="7400" dirty="0">
                <a:latin typeface="Arial" panose="020B0604020202020204" pitchFamily="34" charset="0"/>
                <a:cs typeface="Arial" panose="020B0604020202020204" pitchFamily="34" charset="0"/>
              </a:rPr>
              <a:t>as primeiras imagens do corpo humano só foram possíveis cerca de trinta anos após, com os trabalhos de diversos cientistas no mundo todo, mas especialmente de Paul Lauterbur e Sir Peter Mansfield. Este intervalo de tempo demonstra a complexidade deste método e a necessidade de tecnologias aparentemente tão distintas tais como os supercondutores e o processamento de sinais serem usados para formar a imagem. Em nenhum outro método de imagem, os conceitos físicos estão tão atrelados à rotina de realização de exames e operação do equipamento que em RM.</a:t>
            </a:r>
          </a:p>
          <a:p>
            <a:endParaRPr lang="pt-BR" sz="7400" dirty="0"/>
          </a:p>
        </p:txBody>
      </p:sp>
    </p:spTree>
    <p:extLst>
      <p:ext uri="{BB962C8B-B14F-4D97-AF65-F5344CB8AC3E}">
        <p14:creationId xmlns:p14="http://schemas.microsoft.com/office/powerpoint/2010/main" val="23223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/>
          <a:p>
            <a:pPr marL="901700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sistema que aproveita as propriedades naturais dos átomos existentes no corpo humano para criar uma imagem em duas ou três dimensões.</a:t>
            </a:r>
          </a:p>
          <a:p>
            <a:pPr marL="90170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não utilizar radiação ionizante, é um método mais inócuo que a radiografia tradicional e a TC.</a:t>
            </a:r>
          </a:p>
          <a:p>
            <a:pPr marL="90170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sinal na RM surge a partir do centro do átomo, denominado núcleo.</a:t>
            </a:r>
          </a:p>
          <a:p>
            <a:pPr marL="90170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Qualquer núcleo que contenha número desigual de prótons e/ou nêutrons possui momento angular, o que é fundamental para produzir o sinal em RM.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9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3305"/>
          </a:xfrm>
          <a:solidFill>
            <a:schemeClr val="accent2"/>
          </a:solidFill>
        </p:spPr>
        <p:txBody>
          <a:bodyPr/>
          <a:lstStyle/>
          <a:p>
            <a:r>
              <a:rPr lang="pt-BR" dirty="0" smtClean="0"/>
              <a:t>RESUMINDO A IRM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3306"/>
            <a:ext cx="12192000" cy="528469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imagem por ressonância Magnética (IRM) é, resumidamente, o resultado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interação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do forte campo magnético produzido pelo equipamento com os prótons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hidrogênio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do tecido humano, criando uma condição para que possamos enviar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um pulso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 radiofrequência e, após, coletar a radiofrequência modificada, através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 uma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bobina ou antena receptora. Este sinal codificado espacialmente por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gradientes.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POTENCIAS DE CAMPO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Os equipamentos de RM possuem um forte campo magnético que varia entre 0,2 Tesla a </a:t>
            </a:r>
            <a:r>
              <a:rPr lang="pt-BR" dirty="0" smtClean="0"/>
              <a:t>3 </a:t>
            </a:r>
            <a:r>
              <a:rPr lang="pt-BR" dirty="0"/>
              <a:t>Teslas. </a:t>
            </a:r>
            <a:r>
              <a:rPr lang="pt-BR" dirty="0" smtClean="0"/>
              <a:t> 7 Tesla para experiências. Para </a:t>
            </a:r>
            <a:r>
              <a:rPr lang="pt-BR" dirty="0"/>
              <a:t>comparação, a força do campo gravitacional da Terra é de 0,005 Tesla. Para produzir um campo magnético tão forte, existem 3 </a:t>
            </a:r>
            <a:r>
              <a:rPr lang="pt-BR" b="1" dirty="0"/>
              <a:t>tipos de magnetos</a:t>
            </a:r>
            <a:r>
              <a:rPr lang="pt-BR" dirty="0"/>
              <a:t>: P</a:t>
            </a:r>
            <a:r>
              <a:rPr lang="pt-BR" dirty="0" smtClean="0"/>
              <a:t>ermanente, Resistivo </a:t>
            </a:r>
            <a:r>
              <a:rPr lang="pt-BR" dirty="0"/>
              <a:t>e Supercondutor.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27" y="3381376"/>
            <a:ext cx="47910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8520"/>
            <a:ext cx="12192000" cy="15695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i="1" dirty="0" smtClean="0">
                <a:ln/>
                <a:solidFill>
                  <a:srgbClr val="500028"/>
                </a:solidFill>
                <a:effectLst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+mj-ea"/>
                <a:cs typeface="Times New Roman" pitchFamily="18" charset="0"/>
              </a:rPr>
              <a:t>Magnetos 3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1046"/>
            <a:ext cx="12192000" cy="53169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MAGNETOS PERMANENTES</a:t>
            </a:r>
          </a:p>
          <a:p>
            <a:r>
              <a:rPr lang="pt-BR" dirty="0" smtClean="0"/>
              <a:t>MAGNETOS RESISTIVOS</a:t>
            </a:r>
          </a:p>
          <a:p>
            <a:r>
              <a:rPr lang="pt-BR" dirty="0" smtClean="0"/>
              <a:t>MAGNETOS SUPERCONDUTORES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67" y="3413536"/>
            <a:ext cx="4480358" cy="32748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9" y="3247813"/>
            <a:ext cx="3879759" cy="31848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30" y="550997"/>
            <a:ext cx="3539063" cy="31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25813"/>
            <a:ext cx="12192000" cy="37809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Ressonância Magnética (RM) é hoje um método de diagnóstico por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imagem, estabelecido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prática clínica, e em crescente desenvolvimento. Dada a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 capacidade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diferenciar tecidos e coletar informações bioquímicas, o espectro de aplicações se estende a todas as partes do corpo humano e explora aspectos anatômicos e funcionais.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325813"/>
          </a:xfrm>
          <a:solidFill>
            <a:schemeClr val="accent2"/>
          </a:solidFill>
        </p:spPr>
        <p:txBody>
          <a:bodyPr/>
          <a:lstStyle/>
          <a:p>
            <a:r>
              <a:rPr lang="pt-BR" dirty="0" smtClean="0"/>
              <a:t>RESSONÂNCIA MAGNÉTICA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6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982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PERMANENTE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0576"/>
            <a:ext cx="12192000" cy="560742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magneto permanente consiste de um material que foi magnetizado de tal modo que ele não vai perder seu campo magnético. Seu campo magnético vai de 0,1 a 0,5 T.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magnetos permanentes são constituídos por grandes blocos de material ferromagnético, que conservam o magnetismo após serem expostos a outro campo magnético.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material mais utilizado é uma liga de alumínio, níquel e cobalto.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 configuração é mais eficiente em termos de consumo de energia e custo operacional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aplicado quando o estudo está voltado para extremidades.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♦ 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campo magnético está sempre presente e com força total;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 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consumo de energia;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custo operacional (não requer força eletromotriz);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 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requer unidade resfriado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dirty="0" smtClean="0"/>
              <a:t>PERMANENTE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VANTAGENS</a:t>
            </a:r>
          </a:p>
          <a:p>
            <a:r>
              <a:rPr lang="pt-BR" dirty="0" smtClean="0"/>
              <a:t>Baixo consumo de energia</a:t>
            </a:r>
          </a:p>
          <a:p>
            <a:r>
              <a:rPr lang="pt-BR" dirty="0" smtClean="0"/>
              <a:t>Não depende de corrente elétrica para gerar o campo</a:t>
            </a:r>
          </a:p>
          <a:p>
            <a:r>
              <a:rPr lang="pt-BR" dirty="0" smtClean="0"/>
              <a:t>Baixo custo operacional</a:t>
            </a:r>
          </a:p>
          <a:p>
            <a:r>
              <a:rPr lang="pt-BR" dirty="0" smtClean="0"/>
              <a:t>Menor rejeição aos pacientes claustrofóbicos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6172200" cy="513238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DESVANTAGENS</a:t>
            </a:r>
          </a:p>
          <a:p>
            <a:r>
              <a:rPr lang="pt-BR" dirty="0" smtClean="0"/>
              <a:t>Força do campo limitada (menor que 0,5 T)</a:t>
            </a:r>
          </a:p>
          <a:p>
            <a:r>
              <a:rPr lang="pt-BR" dirty="0" smtClean="0"/>
              <a:t>Pesado</a:t>
            </a:r>
          </a:p>
        </p:txBody>
      </p:sp>
    </p:spTree>
    <p:extLst>
      <p:ext uri="{BB962C8B-B14F-4D97-AF65-F5344CB8AC3E}">
        <p14:creationId xmlns:p14="http://schemas.microsoft.com/office/powerpoint/2010/main" val="8655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8883" y="112511"/>
            <a:ext cx="10515600" cy="1325563"/>
          </a:xfrm>
        </p:spPr>
        <p:txBody>
          <a:bodyPr/>
          <a:lstStyle/>
          <a:p>
            <a:r>
              <a:rPr lang="pt-BR" dirty="0" smtClean="0"/>
              <a:t>PERMANENTE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83" y="1438074"/>
            <a:ext cx="4741772" cy="34761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65" y="-145173"/>
            <a:ext cx="4699746" cy="49347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93" y="4203045"/>
            <a:ext cx="42767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508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RESISTIVOS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95082"/>
            <a:ext cx="12191999" cy="5862918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em muitas voltas de fio enrolado ao redor de um cilindro por onde passa uma corrente elétrica, o que gera um campo magnético. Se a eletricidade for desligada , o campo magnético também desliga.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Não necessitam de refrigeração por hélio líquido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ligado e desligado pelo operador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Campo aberto com potência de 0,20 T, 0,35T e 0,50T.</a:t>
            </a:r>
          </a:p>
          <a:p>
            <a:pPr marL="0" indent="0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-4"/>
            <a:ext cx="12192000" cy="18256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RESISTIVOS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825620"/>
            <a:ext cx="7748589" cy="5032375"/>
          </a:xfrm>
          <a:solidFill>
            <a:schemeClr val="accent2"/>
          </a:solidFill>
        </p:spPr>
        <p:txBody>
          <a:bodyPr/>
          <a:lstStyle/>
          <a:p>
            <a:r>
              <a:rPr lang="pt-BR" b="1" dirty="0" smtClean="0"/>
              <a:t>VANTAGENS</a:t>
            </a:r>
          </a:p>
          <a:p>
            <a:r>
              <a:rPr lang="pt-BR" dirty="0" smtClean="0"/>
              <a:t>Custo financeiro baixo</a:t>
            </a:r>
          </a:p>
          <a:p>
            <a:r>
              <a:rPr lang="pt-BR" dirty="0" smtClean="0"/>
              <a:t>Peso Leve</a:t>
            </a:r>
          </a:p>
          <a:p>
            <a:r>
              <a:rPr lang="pt-BR" dirty="0" smtClean="0"/>
              <a:t>Pode se desligado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19800" y="1825626"/>
            <a:ext cx="6172200" cy="503237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DESVANTAGENS</a:t>
            </a:r>
          </a:p>
          <a:p>
            <a:r>
              <a:rPr lang="pt-BR" dirty="0" smtClean="0"/>
              <a:t>Alto consumo de energia</a:t>
            </a:r>
          </a:p>
          <a:p>
            <a:r>
              <a:rPr lang="pt-BR" dirty="0" smtClean="0"/>
              <a:t>Campo magnético limitado (máximo de 0,5 T)</a:t>
            </a:r>
          </a:p>
          <a:p>
            <a:r>
              <a:rPr lang="pt-BR" dirty="0" smtClean="0"/>
              <a:t>Necessidade de resfriamento constante (hídrico)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3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RESISTIVOS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212" y="1343026"/>
            <a:ext cx="7049897" cy="5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SUPERCONDUTORES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8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São magnetos alimentados por correntes elétricas de alta densidade , são eletromagnetos solenoides, semelhantes ao resistivo por também serem compostos de enrolamento de fios pelo quais passa uma corrente elétrica criando o campo magnético. A diferença é que o fio é continuamente banhado por substâncias criogênicas ( hélio liquido) á temperatura de aproximadamente -269C, fazendo com que a resistência no fio caia a zero.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São refrigerados por hélio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líquido envoltos em camadas de vácuo;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0,5 Tesla a 7,0Tesla;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Campo fechado;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Possuem melhores recursos aliados a melhor qualidade de imagem;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São mais caros.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7643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SUPERCONDUTORES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976439"/>
            <a:ext cx="5953124" cy="4881561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pt-BR" dirty="0" smtClean="0"/>
              <a:t>Vantagens                                              Alto campo magnético, gerando         Equipamentos fechados</a:t>
            </a:r>
          </a:p>
          <a:p>
            <a:pPr marL="0" indent="0">
              <a:buNone/>
            </a:pPr>
            <a:r>
              <a:rPr lang="pt-BR" dirty="0" smtClean="0"/>
              <a:t>   Melhor qualidade de imagens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3124" y="1976439"/>
            <a:ext cx="6238876" cy="488156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Desvantagens</a:t>
            </a:r>
          </a:p>
          <a:p>
            <a:pPr marL="0" indent="0">
              <a:buNone/>
            </a:pPr>
            <a:r>
              <a:rPr lang="pt-BR" dirty="0"/>
              <a:t>Necessita de hélio para manter                     o resfriamento</a:t>
            </a:r>
          </a:p>
        </p:txBody>
      </p:sp>
    </p:spTree>
    <p:extLst>
      <p:ext uri="{BB962C8B-B14F-4D97-AF65-F5344CB8AC3E}">
        <p14:creationId xmlns:p14="http://schemas.microsoft.com/office/powerpoint/2010/main" val="47811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MAGNETO SUPERCONDUTOR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6" y="1690688"/>
            <a:ext cx="5801784" cy="435133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80" y="2388954"/>
            <a:ext cx="4871337" cy="365307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90689"/>
          </a:xfrm>
          <a:solidFill>
            <a:schemeClr val="accent2"/>
          </a:solidFill>
        </p:spPr>
        <p:txBody>
          <a:bodyPr/>
          <a:lstStyle/>
          <a:p>
            <a:r>
              <a:rPr lang="pt-BR" dirty="0" smtClean="0"/>
              <a:t>Potências de Campo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2578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ABAIXO DE 1 TESLA=a maioria de categoria possuem campo aberto ou para extremidades corporais. Eles possuem a menor intensidade de campo magnético e portanto a menor qualidade de imagem.</a:t>
            </a:r>
          </a:p>
          <a:p>
            <a:r>
              <a:rPr lang="pt-BR" dirty="0" smtClean="0"/>
              <a:t>1TESLA=costuma ser mais antigo ( a maioria foi fabricado antes de 2002. Em geral possuem campos pouco eficientes, menos funcionalidade e geram imagens de inferior qualidade.</a:t>
            </a:r>
          </a:p>
          <a:p>
            <a:r>
              <a:rPr lang="pt-BR" dirty="0" smtClean="0"/>
              <a:t>1,5TESLA= são o carro chefe dos aparelho de RM. Um equipamento de 1,5T é suficiente para a maioria dos exames.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8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42560"/>
            <a:ext cx="4547616" cy="65896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8" y="2214988"/>
            <a:ext cx="2765108" cy="27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5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6247"/>
            <a:ext cx="12192000" cy="68842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22507" y="395585"/>
            <a:ext cx="4198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Campo aberto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03" y="1249362"/>
            <a:ext cx="6262347" cy="51720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00014"/>
            <a:ext cx="89011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/>
              <a:t>EXEMPLO DE APARELHO DE EXTREMIDADES DE 1,5T</a:t>
            </a:r>
            <a:br>
              <a:rPr lang="pt-BR" sz="5400" dirty="0"/>
            </a:b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26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Magneto permanente</a:t>
            </a:r>
            <a:br>
              <a:rPr lang="pt-BR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b="1" i="1" dirty="0" smtClean="0">
                <a:ln/>
                <a:solidFill>
                  <a:srgbClr val="500028"/>
                </a:solidFill>
                <a:effectLst>
                  <a:reflection blurRad="10000" stA="55000" endPos="48000" dist="500" dir="5400000" sy="-100000" algn="bl" rotWithShape="0"/>
                </a:effectLst>
                <a:ea typeface="+mj-ea"/>
                <a:cs typeface="Times New Roman" pitchFamily="18" charset="0"/>
              </a:rPr>
              <a:t/>
            </a:r>
            <a:br>
              <a:rPr lang="pt-BR" b="1" i="1" dirty="0" smtClean="0">
                <a:ln/>
                <a:solidFill>
                  <a:srgbClr val="500028"/>
                </a:solidFill>
                <a:effectLst>
                  <a:reflection blurRad="10000" stA="55000" endPos="48000" dist="500" dir="5400000" sy="-100000" algn="bl" rotWithShape="0"/>
                </a:effectLst>
                <a:ea typeface="+mj-ea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4" name="Picture 2" descr="C:\Users\67\Desktop\MATERIAIS\IMAGENS\ANATOMIA\equipamento-ressonanc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096000" y="365125"/>
            <a:ext cx="46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Campo Fechado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4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00775" y="624185"/>
            <a:ext cx="4850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OBRIGADA!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29396" y="5934670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Cleide Cornelsen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19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FÍSICOS BÁSICOS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646" y="1035738"/>
            <a:ext cx="6333566" cy="550429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002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90688"/>
          </a:xfrm>
          <a:solidFill>
            <a:schemeClr val="accent1"/>
          </a:solidFill>
        </p:spPr>
        <p:txBody>
          <a:bodyPr/>
          <a:lstStyle/>
          <a:p>
            <a:r>
              <a:rPr lang="pt-BR" dirty="0" smtClean="0"/>
              <a:t>MOVIMENTOS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90688"/>
            <a:ext cx="12192000" cy="5167312"/>
          </a:xfrm>
          <a:solidFill>
            <a:schemeClr val="accent1"/>
          </a:solidFill>
        </p:spPr>
        <p:txBody>
          <a:bodyPr/>
          <a:lstStyle/>
          <a:p>
            <a:r>
              <a:rPr lang="pt-BR" dirty="0" smtClean="0"/>
              <a:t>1- Elétrons girando sobre o seu próprio eixo</a:t>
            </a:r>
          </a:p>
          <a:p>
            <a:r>
              <a:rPr lang="pt-BR" dirty="0" smtClean="0"/>
              <a:t>2 – Elétrons em órbita em torno do núcleo</a:t>
            </a:r>
          </a:p>
          <a:p>
            <a:r>
              <a:rPr lang="pt-BR" dirty="0" smtClean="0"/>
              <a:t>3 – O próprio núcleo girando em torno do seu eixo</a:t>
            </a:r>
          </a:p>
          <a:p>
            <a:r>
              <a:rPr lang="pt-BR" dirty="0" smtClean="0"/>
              <a:t>Os princípios da IRM tem por base o movimento giratório de núcleos específicos presentes em tecidos biológicos.</a:t>
            </a:r>
          </a:p>
          <a:p>
            <a:endParaRPr lang="pt-BR" dirty="0"/>
          </a:p>
          <a:p>
            <a:r>
              <a:rPr lang="pt-BR" dirty="0" smtClean="0"/>
              <a:t>NÚCLEOS ATIVOS EM RM.</a:t>
            </a:r>
            <a:endParaRPr lang="pt-BR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10" y="3740652"/>
            <a:ext cx="3587004" cy="311734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32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6411"/>
          </a:xfrm>
          <a:solidFill>
            <a:schemeClr val="accent2"/>
          </a:solidFill>
        </p:spPr>
        <p:txBody>
          <a:bodyPr/>
          <a:lstStyle/>
          <a:p>
            <a:r>
              <a:rPr lang="pt-BR" dirty="0" smtClean="0"/>
              <a:t>NÚCLEOS ATIVOS EM RM </a:t>
            </a:r>
            <a:br>
              <a:rPr lang="pt-BR" dirty="0" smtClean="0"/>
            </a:br>
            <a:r>
              <a:rPr lang="pt-BR" dirty="0" smtClean="0"/>
              <a:t>(MASSA ATÔMICA ÍMPAR)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6412"/>
            <a:ext cx="12192000" cy="5311588"/>
          </a:xfrm>
          <a:solidFill>
            <a:schemeClr val="accent2"/>
          </a:solidFill>
        </p:spPr>
        <p:txBody>
          <a:bodyPr/>
          <a:lstStyle/>
          <a:p>
            <a:pPr marL="1882775"/>
            <a:endParaRPr lang="pt-BR" dirty="0" smtClean="0"/>
          </a:p>
          <a:p>
            <a:pPr marL="1882775"/>
            <a:r>
              <a:rPr lang="pt-BR" dirty="0" smtClean="0"/>
              <a:t>HIDROGÊNIO - 1</a:t>
            </a:r>
          </a:p>
          <a:p>
            <a:pPr marL="1882775"/>
            <a:r>
              <a:rPr lang="pt-BR" dirty="0" smtClean="0"/>
              <a:t>CARBONO – 13</a:t>
            </a:r>
          </a:p>
          <a:p>
            <a:pPr marL="1882775"/>
            <a:r>
              <a:rPr lang="pt-BR" dirty="0" smtClean="0"/>
              <a:t>NITROGÊNIO – 15</a:t>
            </a:r>
          </a:p>
          <a:p>
            <a:pPr marL="1882775"/>
            <a:r>
              <a:rPr lang="pt-BR" dirty="0" smtClean="0"/>
              <a:t>OXIGÊNIO – 17</a:t>
            </a:r>
          </a:p>
          <a:p>
            <a:pPr marL="1882775"/>
            <a:r>
              <a:rPr lang="pt-BR" dirty="0" smtClean="0"/>
              <a:t>FLÚOR- 19</a:t>
            </a:r>
          </a:p>
          <a:p>
            <a:pPr marL="1882775"/>
            <a:r>
              <a:rPr lang="pt-BR" dirty="0" smtClean="0"/>
              <a:t>SÓDIO- 23</a:t>
            </a:r>
          </a:p>
          <a:p>
            <a:pPr marL="1882775"/>
            <a:r>
              <a:rPr lang="pt-BR" dirty="0" smtClean="0"/>
              <a:t>FÓSFORO- 31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4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08" y="144434"/>
            <a:ext cx="7705343" cy="67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790701"/>
          </a:xfrm>
          <a:solidFill>
            <a:schemeClr val="accent2"/>
          </a:solidFill>
        </p:spPr>
        <p:txBody>
          <a:bodyPr/>
          <a:lstStyle/>
          <a:p>
            <a:r>
              <a:rPr lang="pt-BR" dirty="0"/>
              <a:t>NÚCLEOS ATIVOS EM RM </a:t>
            </a:r>
            <a:br>
              <a:rPr lang="pt-BR" dirty="0"/>
            </a:br>
            <a:r>
              <a:rPr lang="pt-BR" dirty="0"/>
              <a:t>(MASSA ATÔMICA ÍMPAR)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90701"/>
            <a:ext cx="12191999" cy="5167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núcleos ativos em RM se caracterizam por sua tendência a alinhar seu eixo de rotação a um campo magnético aplicado. Devido as leis de indução eletromagnética, núcleos que tem uma carga efetiva e estão em rotação adquirem um momento magnético e são capazes de alinhar-se a um campo magnético externo. O processo dessa interação é o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angular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rotação spin.</a:t>
            </a:r>
          </a:p>
        </p:txBody>
      </p:sp>
    </p:spTree>
    <p:extLst>
      <p:ext uri="{BB962C8B-B14F-4D97-AF65-F5344CB8AC3E}">
        <p14:creationId xmlns:p14="http://schemas.microsoft.com/office/powerpoint/2010/main" val="1159020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1616</Words>
  <Application>Microsoft Office PowerPoint</Application>
  <PresentationFormat>Widescreen</PresentationFormat>
  <Paragraphs>168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Georgia</vt:lpstr>
      <vt:lpstr>Times New Roman</vt:lpstr>
      <vt:lpstr>Tema do Office</vt:lpstr>
      <vt:lpstr>Apresentação do PowerPoint</vt:lpstr>
      <vt:lpstr>Apresentação do PowerPoint</vt:lpstr>
      <vt:lpstr>RESSONÂNCIA MAGNÉTICA</vt:lpstr>
      <vt:lpstr>Apresentação do PowerPoint</vt:lpstr>
      <vt:lpstr>PRINCÍPIOS FÍSICOS BÁSICOS </vt:lpstr>
      <vt:lpstr>MOVIMENTOS</vt:lpstr>
      <vt:lpstr>NÚCLEOS ATIVOS EM RM  (MASSA ATÔMICA ÍMPAR)</vt:lpstr>
      <vt:lpstr>Apresentação do PowerPoint</vt:lpstr>
      <vt:lpstr>NÚCLEOS ATIVOS EM RM  (MASSA ATÔMICA ÍMPAR)</vt:lpstr>
      <vt:lpstr>HIDROGÊNIO</vt:lpstr>
      <vt:lpstr>NÚCLEO DO HIDROGÊNIO-CARACTERÍSTICAS</vt:lpstr>
      <vt:lpstr>NÚCLEO DO HIDROGÊNIO- CARACTERÍSTICAS (resumindo)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PRECESSÃO</vt:lpstr>
      <vt:lpstr>EQUAÇÃO DE LARMOR </vt:lpstr>
      <vt:lpstr>Apresentação do PowerPoint</vt:lpstr>
      <vt:lpstr>Por que o Hidrogênio</vt:lpstr>
      <vt:lpstr>Apresentação do PowerPoint</vt:lpstr>
      <vt:lpstr>(A) Felix Bloch e (B) Edward Purcel colaboradores da Universidade de Harvard e de Stanford realizaram pesquisas que colocaram em evidência a ressonância à partir dos mecanismos de troca de energia entre forças eletromagnéticas e certos núcleos atômicos</vt:lpstr>
      <vt:lpstr>Apresentação do PowerPoint</vt:lpstr>
      <vt:lpstr>Apresentação do PowerPoint</vt:lpstr>
      <vt:lpstr>RESUMINDO A IRM</vt:lpstr>
      <vt:lpstr>POTENCIAS DE CAMPO</vt:lpstr>
      <vt:lpstr>Magnetos 3 tipos</vt:lpstr>
      <vt:lpstr>PERMANENTE</vt:lpstr>
      <vt:lpstr>PERMANENTE</vt:lpstr>
      <vt:lpstr>PERMANENTE</vt:lpstr>
      <vt:lpstr>RESISTIVOS</vt:lpstr>
      <vt:lpstr>RESISTIVOS</vt:lpstr>
      <vt:lpstr>RESISTIVOS</vt:lpstr>
      <vt:lpstr>SUPERCONDUTORES</vt:lpstr>
      <vt:lpstr>SUPERCONDUTORES</vt:lpstr>
      <vt:lpstr>MAGNETO SUPERCONDUTOR</vt:lpstr>
      <vt:lpstr>Potências de Campo</vt:lpstr>
      <vt:lpstr>Apresentação do PowerPoint</vt:lpstr>
      <vt:lpstr>Apresentação do PowerPoint</vt:lpstr>
      <vt:lpstr>Magneto permanente 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Cleide</cp:lastModifiedBy>
  <cp:revision>139</cp:revision>
  <dcterms:created xsi:type="dcterms:W3CDTF">2020-07-25T16:31:28Z</dcterms:created>
  <dcterms:modified xsi:type="dcterms:W3CDTF">2021-05-27T19:43:17Z</dcterms:modified>
</cp:coreProperties>
</file>