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73" r:id="rId4"/>
    <p:sldId id="274" r:id="rId5"/>
    <p:sldId id="261" r:id="rId6"/>
    <p:sldId id="260" r:id="rId7"/>
    <p:sldId id="280" r:id="rId8"/>
    <p:sldId id="263" r:id="rId9"/>
    <p:sldId id="281" r:id="rId10"/>
    <p:sldId id="282" r:id="rId11"/>
    <p:sldId id="264" r:id="rId12"/>
    <p:sldId id="283" r:id="rId13"/>
    <p:sldId id="262" r:id="rId14"/>
    <p:sldId id="266" r:id="rId15"/>
    <p:sldId id="271" r:id="rId16"/>
    <p:sldId id="270" r:id="rId17"/>
    <p:sldId id="267" r:id="rId18"/>
    <p:sldId id="268" r:id="rId19"/>
    <p:sldId id="269" r:id="rId20"/>
    <p:sldId id="275" r:id="rId21"/>
    <p:sldId id="276" r:id="rId22"/>
    <p:sldId id="277" r:id="rId23"/>
    <p:sldId id="278" r:id="rId24"/>
    <p:sldId id="257" r:id="rId25"/>
    <p:sldId id="279" r:id="rId26"/>
    <p:sldId id="272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F16FAF-B1AD-419A-BBC4-A15DA8C9129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70C2FF1-9E1A-4217-8A28-DD52EFEE9A16}">
      <dgm:prSet phldrT="[Texto]"/>
      <dgm:spPr/>
      <dgm:t>
        <a:bodyPr/>
        <a:lstStyle/>
        <a:p>
          <a:r>
            <a:rPr lang="pt-BR" dirty="0"/>
            <a:t>Epiderme (externa)</a:t>
          </a:r>
        </a:p>
      </dgm:t>
    </dgm:pt>
    <dgm:pt modelId="{455E8F7C-48E4-4A39-A14F-ADA557266825}" type="parTrans" cxnId="{E7EABB6D-A529-4004-A5A3-034B91AD05C9}">
      <dgm:prSet/>
      <dgm:spPr/>
      <dgm:t>
        <a:bodyPr/>
        <a:lstStyle/>
        <a:p>
          <a:endParaRPr lang="pt-BR"/>
        </a:p>
      </dgm:t>
    </dgm:pt>
    <dgm:pt modelId="{2C598C36-3F87-443A-848F-E7C37440876D}" type="sibTrans" cxnId="{E7EABB6D-A529-4004-A5A3-034B91AD05C9}">
      <dgm:prSet/>
      <dgm:spPr/>
      <dgm:t>
        <a:bodyPr/>
        <a:lstStyle/>
        <a:p>
          <a:endParaRPr lang="pt-BR"/>
        </a:p>
      </dgm:t>
    </dgm:pt>
    <dgm:pt modelId="{3BB3DDFA-C603-4D6A-AAB4-371C193676D0}">
      <dgm:prSet phldrT="[Texto]"/>
      <dgm:spPr/>
      <dgm:t>
        <a:bodyPr/>
        <a:lstStyle/>
        <a:p>
          <a:r>
            <a:rPr lang="pt-BR" dirty="0"/>
            <a:t>Derme (interna)</a:t>
          </a:r>
        </a:p>
      </dgm:t>
    </dgm:pt>
    <dgm:pt modelId="{EA79B767-0480-43FC-BBB8-8945CE20BFA8}" type="parTrans" cxnId="{9139F652-2811-4507-86A8-4A77F96AAC22}">
      <dgm:prSet/>
      <dgm:spPr/>
      <dgm:t>
        <a:bodyPr/>
        <a:lstStyle/>
        <a:p>
          <a:endParaRPr lang="pt-BR"/>
        </a:p>
      </dgm:t>
    </dgm:pt>
    <dgm:pt modelId="{B3AAC213-6799-4707-A569-DB4946FD7A8C}" type="sibTrans" cxnId="{9139F652-2811-4507-86A8-4A77F96AAC22}">
      <dgm:prSet/>
      <dgm:spPr/>
      <dgm:t>
        <a:bodyPr/>
        <a:lstStyle/>
        <a:p>
          <a:endParaRPr lang="pt-BR"/>
        </a:p>
      </dgm:t>
    </dgm:pt>
    <dgm:pt modelId="{8BBF4708-AE98-418E-A24C-B283DB1EBBA0}">
      <dgm:prSet phldrT="[Texto]"/>
      <dgm:spPr/>
      <dgm:t>
        <a:bodyPr/>
        <a:lstStyle/>
        <a:p>
          <a:r>
            <a:rPr lang="pt-BR" dirty="0"/>
            <a:t>Hipoderme (profunda)</a:t>
          </a:r>
        </a:p>
      </dgm:t>
    </dgm:pt>
    <dgm:pt modelId="{86D803C7-F135-4293-9164-0349BF93D274}" type="parTrans" cxnId="{D2B622BF-8C35-41E0-B1BF-C68EE04706D0}">
      <dgm:prSet/>
      <dgm:spPr/>
      <dgm:t>
        <a:bodyPr/>
        <a:lstStyle/>
        <a:p>
          <a:endParaRPr lang="pt-BR"/>
        </a:p>
      </dgm:t>
    </dgm:pt>
    <dgm:pt modelId="{7DA91562-B925-4DD5-A1A1-22CD5EE4D6CA}" type="sibTrans" cxnId="{D2B622BF-8C35-41E0-B1BF-C68EE04706D0}">
      <dgm:prSet/>
      <dgm:spPr/>
      <dgm:t>
        <a:bodyPr/>
        <a:lstStyle/>
        <a:p>
          <a:endParaRPr lang="pt-BR"/>
        </a:p>
      </dgm:t>
    </dgm:pt>
    <dgm:pt modelId="{A6CA2140-331A-4298-AC24-93980D7FBEDB}" type="pres">
      <dgm:prSet presAssocID="{36F16FAF-B1AD-419A-BBC4-A15DA8C9129B}" presName="linear" presStyleCnt="0">
        <dgm:presLayoutVars>
          <dgm:dir/>
          <dgm:animLvl val="lvl"/>
          <dgm:resizeHandles val="exact"/>
        </dgm:presLayoutVars>
      </dgm:prSet>
      <dgm:spPr/>
    </dgm:pt>
    <dgm:pt modelId="{3254D4E3-071E-4D8B-A86B-F947C3C34207}" type="pres">
      <dgm:prSet presAssocID="{670C2FF1-9E1A-4217-8A28-DD52EFEE9A16}" presName="parentLin" presStyleCnt="0"/>
      <dgm:spPr/>
    </dgm:pt>
    <dgm:pt modelId="{58277339-8587-49F9-A890-ACF090105245}" type="pres">
      <dgm:prSet presAssocID="{670C2FF1-9E1A-4217-8A28-DD52EFEE9A16}" presName="parentLeftMargin" presStyleLbl="node1" presStyleIdx="0" presStyleCnt="3"/>
      <dgm:spPr/>
    </dgm:pt>
    <dgm:pt modelId="{23B15617-A644-4260-A7F4-6EE53CEE1D63}" type="pres">
      <dgm:prSet presAssocID="{670C2FF1-9E1A-4217-8A28-DD52EFEE9A1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C308897-14D9-4E8F-9BAE-C9E705FF3684}" type="pres">
      <dgm:prSet presAssocID="{670C2FF1-9E1A-4217-8A28-DD52EFEE9A16}" presName="negativeSpace" presStyleCnt="0"/>
      <dgm:spPr/>
    </dgm:pt>
    <dgm:pt modelId="{5074DCDE-ECC3-48FD-B2A9-15FAD22173E7}" type="pres">
      <dgm:prSet presAssocID="{670C2FF1-9E1A-4217-8A28-DD52EFEE9A16}" presName="childText" presStyleLbl="conFgAcc1" presStyleIdx="0" presStyleCnt="3">
        <dgm:presLayoutVars>
          <dgm:bulletEnabled val="1"/>
        </dgm:presLayoutVars>
      </dgm:prSet>
      <dgm:spPr/>
    </dgm:pt>
    <dgm:pt modelId="{2E698801-6B60-429C-A3C2-77FDD3C2F447}" type="pres">
      <dgm:prSet presAssocID="{2C598C36-3F87-443A-848F-E7C37440876D}" presName="spaceBetweenRectangles" presStyleCnt="0"/>
      <dgm:spPr/>
    </dgm:pt>
    <dgm:pt modelId="{BD599C66-4445-487D-A638-47C1F63054E4}" type="pres">
      <dgm:prSet presAssocID="{3BB3DDFA-C603-4D6A-AAB4-371C193676D0}" presName="parentLin" presStyleCnt="0"/>
      <dgm:spPr/>
    </dgm:pt>
    <dgm:pt modelId="{1FAB00AC-8B86-4731-9139-C8C443C3C805}" type="pres">
      <dgm:prSet presAssocID="{3BB3DDFA-C603-4D6A-AAB4-371C193676D0}" presName="parentLeftMargin" presStyleLbl="node1" presStyleIdx="0" presStyleCnt="3"/>
      <dgm:spPr/>
    </dgm:pt>
    <dgm:pt modelId="{34B87E34-4329-4981-B179-0697D6F3711D}" type="pres">
      <dgm:prSet presAssocID="{3BB3DDFA-C603-4D6A-AAB4-371C193676D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4D07942-4BF3-4903-93E9-860CB9733AD4}" type="pres">
      <dgm:prSet presAssocID="{3BB3DDFA-C603-4D6A-AAB4-371C193676D0}" presName="negativeSpace" presStyleCnt="0"/>
      <dgm:spPr/>
    </dgm:pt>
    <dgm:pt modelId="{C5CABC59-5BF9-4DD7-9416-6EFB0BF73B46}" type="pres">
      <dgm:prSet presAssocID="{3BB3DDFA-C603-4D6A-AAB4-371C193676D0}" presName="childText" presStyleLbl="conFgAcc1" presStyleIdx="1" presStyleCnt="3">
        <dgm:presLayoutVars>
          <dgm:bulletEnabled val="1"/>
        </dgm:presLayoutVars>
      </dgm:prSet>
      <dgm:spPr/>
    </dgm:pt>
    <dgm:pt modelId="{9CDD2A16-8FA2-4FCC-BB35-491BCE6A4199}" type="pres">
      <dgm:prSet presAssocID="{B3AAC213-6799-4707-A569-DB4946FD7A8C}" presName="spaceBetweenRectangles" presStyleCnt="0"/>
      <dgm:spPr/>
    </dgm:pt>
    <dgm:pt modelId="{CC6C532E-6511-4FF7-B823-1325B2CA5189}" type="pres">
      <dgm:prSet presAssocID="{8BBF4708-AE98-418E-A24C-B283DB1EBBA0}" presName="parentLin" presStyleCnt="0"/>
      <dgm:spPr/>
    </dgm:pt>
    <dgm:pt modelId="{EAE926E5-4F86-4B2E-AD03-E017520F898E}" type="pres">
      <dgm:prSet presAssocID="{8BBF4708-AE98-418E-A24C-B283DB1EBBA0}" presName="parentLeftMargin" presStyleLbl="node1" presStyleIdx="1" presStyleCnt="3"/>
      <dgm:spPr/>
    </dgm:pt>
    <dgm:pt modelId="{D4774D53-CB0D-453C-AC02-2A149C25FB16}" type="pres">
      <dgm:prSet presAssocID="{8BBF4708-AE98-418E-A24C-B283DB1EBBA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DD0FD03-E72F-4AB8-BA81-C0C5B7145050}" type="pres">
      <dgm:prSet presAssocID="{8BBF4708-AE98-418E-A24C-B283DB1EBBA0}" presName="negativeSpace" presStyleCnt="0"/>
      <dgm:spPr/>
    </dgm:pt>
    <dgm:pt modelId="{58CC2291-0DDB-44B1-ABE7-A8D306F5B0A5}" type="pres">
      <dgm:prSet presAssocID="{8BBF4708-AE98-418E-A24C-B283DB1EBBA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352E12D-3FD4-4A37-AC1B-AEF663BA16CB}" type="presOf" srcId="{670C2FF1-9E1A-4217-8A28-DD52EFEE9A16}" destId="{58277339-8587-49F9-A890-ACF090105245}" srcOrd="0" destOrd="0" presId="urn:microsoft.com/office/officeart/2005/8/layout/list1"/>
    <dgm:cxn modelId="{0B3B7E34-C3F8-404D-90B9-FF186A02CD11}" type="presOf" srcId="{670C2FF1-9E1A-4217-8A28-DD52EFEE9A16}" destId="{23B15617-A644-4260-A7F4-6EE53CEE1D63}" srcOrd="1" destOrd="0" presId="urn:microsoft.com/office/officeart/2005/8/layout/list1"/>
    <dgm:cxn modelId="{72ECC835-2F00-40F6-9666-A61922611DF2}" type="presOf" srcId="{36F16FAF-B1AD-419A-BBC4-A15DA8C9129B}" destId="{A6CA2140-331A-4298-AC24-93980D7FBEDB}" srcOrd="0" destOrd="0" presId="urn:microsoft.com/office/officeart/2005/8/layout/list1"/>
    <dgm:cxn modelId="{E7EABB6D-A529-4004-A5A3-034B91AD05C9}" srcId="{36F16FAF-B1AD-419A-BBC4-A15DA8C9129B}" destId="{670C2FF1-9E1A-4217-8A28-DD52EFEE9A16}" srcOrd="0" destOrd="0" parTransId="{455E8F7C-48E4-4A39-A14F-ADA557266825}" sibTransId="{2C598C36-3F87-443A-848F-E7C37440876D}"/>
    <dgm:cxn modelId="{9139F652-2811-4507-86A8-4A77F96AAC22}" srcId="{36F16FAF-B1AD-419A-BBC4-A15DA8C9129B}" destId="{3BB3DDFA-C603-4D6A-AAB4-371C193676D0}" srcOrd="1" destOrd="0" parTransId="{EA79B767-0480-43FC-BBB8-8945CE20BFA8}" sibTransId="{B3AAC213-6799-4707-A569-DB4946FD7A8C}"/>
    <dgm:cxn modelId="{0204B38B-BD5A-471D-9A73-2A0EEFCC1446}" type="presOf" srcId="{8BBF4708-AE98-418E-A24C-B283DB1EBBA0}" destId="{D4774D53-CB0D-453C-AC02-2A149C25FB16}" srcOrd="1" destOrd="0" presId="urn:microsoft.com/office/officeart/2005/8/layout/list1"/>
    <dgm:cxn modelId="{3918A796-370D-41C0-87D5-6512586E357F}" type="presOf" srcId="{3BB3DDFA-C603-4D6A-AAB4-371C193676D0}" destId="{1FAB00AC-8B86-4731-9139-C8C443C3C805}" srcOrd="0" destOrd="0" presId="urn:microsoft.com/office/officeart/2005/8/layout/list1"/>
    <dgm:cxn modelId="{DB1054BB-F592-4505-8A39-7665A28E3F27}" type="presOf" srcId="{3BB3DDFA-C603-4D6A-AAB4-371C193676D0}" destId="{34B87E34-4329-4981-B179-0697D6F3711D}" srcOrd="1" destOrd="0" presId="urn:microsoft.com/office/officeart/2005/8/layout/list1"/>
    <dgm:cxn modelId="{D2B622BF-8C35-41E0-B1BF-C68EE04706D0}" srcId="{36F16FAF-B1AD-419A-BBC4-A15DA8C9129B}" destId="{8BBF4708-AE98-418E-A24C-B283DB1EBBA0}" srcOrd="2" destOrd="0" parTransId="{86D803C7-F135-4293-9164-0349BF93D274}" sibTransId="{7DA91562-B925-4DD5-A1A1-22CD5EE4D6CA}"/>
    <dgm:cxn modelId="{D31A5EBF-24C1-4A92-B033-8BA6E4FFC3C9}" type="presOf" srcId="{8BBF4708-AE98-418E-A24C-B283DB1EBBA0}" destId="{EAE926E5-4F86-4B2E-AD03-E017520F898E}" srcOrd="0" destOrd="0" presId="urn:microsoft.com/office/officeart/2005/8/layout/list1"/>
    <dgm:cxn modelId="{82E35CA7-F4E4-43E3-9519-2BC5233CB544}" type="presParOf" srcId="{A6CA2140-331A-4298-AC24-93980D7FBEDB}" destId="{3254D4E3-071E-4D8B-A86B-F947C3C34207}" srcOrd="0" destOrd="0" presId="urn:microsoft.com/office/officeart/2005/8/layout/list1"/>
    <dgm:cxn modelId="{5EF21683-6473-4D5A-8381-FE99675F2023}" type="presParOf" srcId="{3254D4E3-071E-4D8B-A86B-F947C3C34207}" destId="{58277339-8587-49F9-A890-ACF090105245}" srcOrd="0" destOrd="0" presId="urn:microsoft.com/office/officeart/2005/8/layout/list1"/>
    <dgm:cxn modelId="{5AAC13B6-6BD8-408B-A7B6-BC64651ADA7F}" type="presParOf" srcId="{3254D4E3-071E-4D8B-A86B-F947C3C34207}" destId="{23B15617-A644-4260-A7F4-6EE53CEE1D63}" srcOrd="1" destOrd="0" presId="urn:microsoft.com/office/officeart/2005/8/layout/list1"/>
    <dgm:cxn modelId="{5882A57B-9DFB-4F06-9A11-A7DBAFA9817E}" type="presParOf" srcId="{A6CA2140-331A-4298-AC24-93980D7FBEDB}" destId="{2C308897-14D9-4E8F-9BAE-C9E705FF3684}" srcOrd="1" destOrd="0" presId="urn:microsoft.com/office/officeart/2005/8/layout/list1"/>
    <dgm:cxn modelId="{3085E529-63D4-40D8-89EB-A5E54B9A939F}" type="presParOf" srcId="{A6CA2140-331A-4298-AC24-93980D7FBEDB}" destId="{5074DCDE-ECC3-48FD-B2A9-15FAD22173E7}" srcOrd="2" destOrd="0" presId="urn:microsoft.com/office/officeart/2005/8/layout/list1"/>
    <dgm:cxn modelId="{8F9E15FA-5F91-480F-AC49-AC44E7429A7C}" type="presParOf" srcId="{A6CA2140-331A-4298-AC24-93980D7FBEDB}" destId="{2E698801-6B60-429C-A3C2-77FDD3C2F447}" srcOrd="3" destOrd="0" presId="urn:microsoft.com/office/officeart/2005/8/layout/list1"/>
    <dgm:cxn modelId="{7B7BE0AD-7AA7-46C7-AEC0-285252BA3E44}" type="presParOf" srcId="{A6CA2140-331A-4298-AC24-93980D7FBEDB}" destId="{BD599C66-4445-487D-A638-47C1F63054E4}" srcOrd="4" destOrd="0" presId="urn:microsoft.com/office/officeart/2005/8/layout/list1"/>
    <dgm:cxn modelId="{7EBA42F9-AD5A-4BED-8622-2344974602C7}" type="presParOf" srcId="{BD599C66-4445-487D-A638-47C1F63054E4}" destId="{1FAB00AC-8B86-4731-9139-C8C443C3C805}" srcOrd="0" destOrd="0" presId="urn:microsoft.com/office/officeart/2005/8/layout/list1"/>
    <dgm:cxn modelId="{0C9E2F71-1CE1-48C5-9826-BA8248FF4602}" type="presParOf" srcId="{BD599C66-4445-487D-A638-47C1F63054E4}" destId="{34B87E34-4329-4981-B179-0697D6F3711D}" srcOrd="1" destOrd="0" presId="urn:microsoft.com/office/officeart/2005/8/layout/list1"/>
    <dgm:cxn modelId="{2440E28E-6563-47E2-8B80-02E43ECAEB99}" type="presParOf" srcId="{A6CA2140-331A-4298-AC24-93980D7FBEDB}" destId="{64D07942-4BF3-4903-93E9-860CB9733AD4}" srcOrd="5" destOrd="0" presId="urn:microsoft.com/office/officeart/2005/8/layout/list1"/>
    <dgm:cxn modelId="{A64F8807-32DF-41F5-952E-DF2F791F6FB1}" type="presParOf" srcId="{A6CA2140-331A-4298-AC24-93980D7FBEDB}" destId="{C5CABC59-5BF9-4DD7-9416-6EFB0BF73B46}" srcOrd="6" destOrd="0" presId="urn:microsoft.com/office/officeart/2005/8/layout/list1"/>
    <dgm:cxn modelId="{10668280-91F6-4446-AB6F-241CC392B95B}" type="presParOf" srcId="{A6CA2140-331A-4298-AC24-93980D7FBEDB}" destId="{9CDD2A16-8FA2-4FCC-BB35-491BCE6A4199}" srcOrd="7" destOrd="0" presId="urn:microsoft.com/office/officeart/2005/8/layout/list1"/>
    <dgm:cxn modelId="{76EB0FE4-5823-43BE-B798-CD4EEA9805C5}" type="presParOf" srcId="{A6CA2140-331A-4298-AC24-93980D7FBEDB}" destId="{CC6C532E-6511-4FF7-B823-1325B2CA5189}" srcOrd="8" destOrd="0" presId="urn:microsoft.com/office/officeart/2005/8/layout/list1"/>
    <dgm:cxn modelId="{CF8F73B9-B427-4E51-AD67-02E16DB7CB41}" type="presParOf" srcId="{CC6C532E-6511-4FF7-B823-1325B2CA5189}" destId="{EAE926E5-4F86-4B2E-AD03-E017520F898E}" srcOrd="0" destOrd="0" presId="urn:microsoft.com/office/officeart/2005/8/layout/list1"/>
    <dgm:cxn modelId="{3EA8E353-34C9-4A6B-88A7-60D311BBCD17}" type="presParOf" srcId="{CC6C532E-6511-4FF7-B823-1325B2CA5189}" destId="{D4774D53-CB0D-453C-AC02-2A149C25FB16}" srcOrd="1" destOrd="0" presId="urn:microsoft.com/office/officeart/2005/8/layout/list1"/>
    <dgm:cxn modelId="{1960CE74-9E60-4B00-9899-646DD522CFC7}" type="presParOf" srcId="{A6CA2140-331A-4298-AC24-93980D7FBEDB}" destId="{6DD0FD03-E72F-4AB8-BA81-C0C5B7145050}" srcOrd="9" destOrd="0" presId="urn:microsoft.com/office/officeart/2005/8/layout/list1"/>
    <dgm:cxn modelId="{A2F33E80-CF31-4D93-AA4E-05F972BD0A2C}" type="presParOf" srcId="{A6CA2140-331A-4298-AC24-93980D7FBEDB}" destId="{58CC2291-0DDB-44B1-ABE7-A8D306F5B0A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4DCDE-ECC3-48FD-B2A9-15FAD22173E7}">
      <dsp:nvSpPr>
        <dsp:cNvPr id="0" name=""/>
        <dsp:cNvSpPr/>
      </dsp:nvSpPr>
      <dsp:spPr>
        <a:xfrm>
          <a:off x="0" y="759428"/>
          <a:ext cx="5181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15617-A644-4260-A7F4-6EE53CEE1D63}">
      <dsp:nvSpPr>
        <dsp:cNvPr id="0" name=""/>
        <dsp:cNvSpPr/>
      </dsp:nvSpPr>
      <dsp:spPr>
        <a:xfrm>
          <a:off x="259080" y="346148"/>
          <a:ext cx="362712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Epiderme (externa)</a:t>
          </a:r>
        </a:p>
      </dsp:txBody>
      <dsp:txXfrm>
        <a:off x="299429" y="386497"/>
        <a:ext cx="3546422" cy="745862"/>
      </dsp:txXfrm>
    </dsp:sp>
    <dsp:sp modelId="{C5CABC59-5BF9-4DD7-9416-6EFB0BF73B46}">
      <dsp:nvSpPr>
        <dsp:cNvPr id="0" name=""/>
        <dsp:cNvSpPr/>
      </dsp:nvSpPr>
      <dsp:spPr>
        <a:xfrm>
          <a:off x="0" y="2029509"/>
          <a:ext cx="5181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87E34-4329-4981-B179-0697D6F3711D}">
      <dsp:nvSpPr>
        <dsp:cNvPr id="0" name=""/>
        <dsp:cNvSpPr/>
      </dsp:nvSpPr>
      <dsp:spPr>
        <a:xfrm>
          <a:off x="259080" y="1616228"/>
          <a:ext cx="362712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Derme (interna)</a:t>
          </a:r>
        </a:p>
      </dsp:txBody>
      <dsp:txXfrm>
        <a:off x="299429" y="1656577"/>
        <a:ext cx="3546422" cy="745862"/>
      </dsp:txXfrm>
    </dsp:sp>
    <dsp:sp modelId="{58CC2291-0DDB-44B1-ABE7-A8D306F5B0A5}">
      <dsp:nvSpPr>
        <dsp:cNvPr id="0" name=""/>
        <dsp:cNvSpPr/>
      </dsp:nvSpPr>
      <dsp:spPr>
        <a:xfrm>
          <a:off x="0" y="3299589"/>
          <a:ext cx="5181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74D53-CB0D-453C-AC02-2A149C25FB16}">
      <dsp:nvSpPr>
        <dsp:cNvPr id="0" name=""/>
        <dsp:cNvSpPr/>
      </dsp:nvSpPr>
      <dsp:spPr>
        <a:xfrm>
          <a:off x="259080" y="2886309"/>
          <a:ext cx="3627120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Hipoderme (profunda)</a:t>
          </a:r>
        </a:p>
      </dsp:txBody>
      <dsp:txXfrm>
        <a:off x="299429" y="2926658"/>
        <a:ext cx="3546422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57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67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86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14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595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710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2509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921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438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14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66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154DB7-3127-47A2-BC9F-7F9F9FD36A55}" type="datetimeFigureOut">
              <a:rPr lang="pt-BR" smtClean="0"/>
              <a:t>24/03/2022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0B3D05C8-E9E7-4DA5-85AD-761F25D6E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284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391886"/>
            <a:ext cx="10363200" cy="1854925"/>
          </a:xfrm>
        </p:spPr>
        <p:txBody>
          <a:bodyPr/>
          <a:lstStyle/>
          <a:p>
            <a:r>
              <a:rPr lang="pt-BR" sz="4800" dirty="0">
                <a:latin typeface="Algerian" panose="04020705040A02060702" pitchFamily="82" charset="0"/>
              </a:rPr>
              <a:t>Função e estrutura da pele</a:t>
            </a:r>
            <a:br>
              <a:rPr lang="pt-BR" sz="4800" dirty="0">
                <a:latin typeface="Algerian" panose="04020705040A02060702" pitchFamily="82" charset="0"/>
              </a:rPr>
            </a:br>
            <a:r>
              <a:rPr lang="pt-BR" sz="4800" dirty="0">
                <a:latin typeface="Algerian" panose="04020705040A02060702" pitchFamily="82" charset="0"/>
              </a:rPr>
              <a:t>sistema tegumentar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046720" y="5486400"/>
            <a:ext cx="4145279" cy="679268"/>
          </a:xfrm>
        </p:spPr>
        <p:txBody>
          <a:bodyPr/>
          <a:lstStyle/>
          <a:p>
            <a:r>
              <a:rPr lang="pt-BR" sz="3200" dirty="0" err="1">
                <a:latin typeface="Edwardian Script ITC" panose="030303020407070D0804" pitchFamily="66" charset="0"/>
              </a:rPr>
              <a:t>Prof</a:t>
            </a:r>
            <a:r>
              <a:rPr lang="pt-BR" sz="3200" dirty="0">
                <a:latin typeface="Edwardian Script ITC" panose="030303020407070D0804" pitchFamily="66" charset="0"/>
              </a:rPr>
              <a:t> Brenda Caroline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68" y="2429691"/>
            <a:ext cx="3246529" cy="324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269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561703"/>
            <a:ext cx="10515600" cy="5615260"/>
          </a:xfrm>
        </p:spPr>
        <p:txBody>
          <a:bodyPr/>
          <a:lstStyle/>
          <a:p>
            <a:r>
              <a:rPr lang="pt-BR" sz="2400" dirty="0"/>
              <a:t>Porém, com o passar dos anos, as células que produzem essas fibras vão ficando envelhecidas e já não produzem mais fibra de qualidade sozinhas, </a:t>
            </a:r>
            <a:r>
              <a:rPr lang="pt-BR" sz="2400" dirty="0">
                <a:solidFill>
                  <a:srgbClr val="FF0000"/>
                </a:solidFill>
              </a:rPr>
              <a:t>quando então começam a aparecer os sinais da idade, tais como rugas e flacidez.</a:t>
            </a:r>
            <a:r>
              <a:rPr lang="pt-BR" sz="2400" dirty="0"/>
              <a:t> </a:t>
            </a:r>
          </a:p>
          <a:p>
            <a:endParaRPr lang="pt-BR" sz="2400" dirty="0"/>
          </a:p>
          <a:p>
            <a:r>
              <a:rPr lang="pt-BR" sz="2400" dirty="0"/>
              <a:t>Junto com o folículo, temos outra estrutura importante que é a glândula sebácea. </a:t>
            </a:r>
          </a:p>
          <a:p>
            <a:r>
              <a:rPr lang="pt-BR" sz="2400" dirty="0"/>
              <a:t>Ela é responsável por </a:t>
            </a:r>
            <a:r>
              <a:rPr lang="pt-BR" sz="2400" dirty="0">
                <a:solidFill>
                  <a:srgbClr val="FF0000"/>
                </a:solidFill>
              </a:rPr>
              <a:t>produzir o óleo que mantém a pele hidratada</a:t>
            </a:r>
            <a:r>
              <a:rPr lang="pt-BR" sz="2400" dirty="0"/>
              <a:t>. </a:t>
            </a:r>
          </a:p>
          <a:p>
            <a:r>
              <a:rPr lang="pt-BR" sz="2400" dirty="0"/>
              <a:t>Por outro lado, quando produz uma quantidade muito elevada, provoca o aspecto indesejado da pele oleosa e também o aparecimento da</a:t>
            </a:r>
            <a:r>
              <a:rPr lang="pt-BR" sz="2400" dirty="0">
                <a:solidFill>
                  <a:srgbClr val="FF0000"/>
                </a:solidFill>
              </a:rPr>
              <a:t> </a:t>
            </a:r>
            <a:r>
              <a:rPr lang="pt-BR" sz="2400" u="sng" dirty="0">
                <a:solidFill>
                  <a:srgbClr val="FF0000"/>
                </a:solidFill>
              </a:rPr>
              <a:t>acne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0752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hipoderme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É composta de tecido frouxo com um grande numero de células adiposas.</a:t>
            </a:r>
          </a:p>
          <a:p>
            <a:r>
              <a:rPr lang="pt-BR" dirty="0"/>
              <a:t>A hipoderme faz estoque de energia e flexibilidade.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94" y="3487782"/>
            <a:ext cx="4582886" cy="240601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810" y="3487782"/>
            <a:ext cx="4863737" cy="23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927463"/>
            <a:ext cx="10515600" cy="5249500"/>
          </a:xfrm>
        </p:spPr>
        <p:txBody>
          <a:bodyPr/>
          <a:lstStyle/>
          <a:p>
            <a:r>
              <a:rPr lang="pt-BR" dirty="0"/>
              <a:t>A hipoderme não é mais considerada uma camada da pele, isso porque ela fica </a:t>
            </a:r>
            <a:r>
              <a:rPr lang="pt-BR" dirty="0">
                <a:solidFill>
                  <a:srgbClr val="FF0000"/>
                </a:solidFill>
              </a:rPr>
              <a:t>embaixo da pele</a:t>
            </a:r>
            <a:r>
              <a:rPr lang="pt-BR" dirty="0"/>
              <a:t>, </a:t>
            </a:r>
            <a:r>
              <a:rPr lang="pt-BR" dirty="0">
                <a:solidFill>
                  <a:srgbClr val="FF0000"/>
                </a:solidFill>
              </a:rPr>
              <a:t>dando sustentação </a:t>
            </a:r>
            <a:r>
              <a:rPr lang="pt-BR" dirty="0"/>
              <a:t>e suporte para toda a derme e a epiderme. </a:t>
            </a:r>
          </a:p>
          <a:p>
            <a:r>
              <a:rPr lang="pt-BR" dirty="0"/>
              <a:t>A hipoderme tem como </a:t>
            </a:r>
            <a:r>
              <a:rPr lang="pt-BR" dirty="0">
                <a:solidFill>
                  <a:srgbClr val="FF0000"/>
                </a:solidFill>
              </a:rPr>
              <a:t>principal função armazenar energia</a:t>
            </a:r>
            <a:r>
              <a:rPr lang="pt-BR" dirty="0"/>
              <a:t>, </a:t>
            </a:r>
            <a:r>
              <a:rPr lang="pt-BR" dirty="0">
                <a:solidFill>
                  <a:srgbClr val="FF0000"/>
                </a:solidFill>
              </a:rPr>
              <a:t>regular a temperatura e absorver o impacto</a:t>
            </a:r>
            <a:r>
              <a:rPr lang="pt-BR" dirty="0"/>
              <a:t>. </a:t>
            </a:r>
          </a:p>
          <a:p>
            <a:r>
              <a:rPr lang="pt-BR" dirty="0"/>
              <a:t>Dessa forma, quando sentimos alguma batida na pele, ela absorve o impacto e impede que os órgãos internos do corpo sejam danificados. </a:t>
            </a:r>
          </a:p>
        </p:txBody>
      </p:sp>
    </p:spTree>
    <p:extLst>
      <p:ext uri="{BB962C8B-B14F-4D97-AF65-F5344CB8AC3E}">
        <p14:creationId xmlns:p14="http://schemas.microsoft.com/office/powerpoint/2010/main" val="2144260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rial Black" panose="020B0A04020102020204" pitchFamily="34" charset="0"/>
              </a:rPr>
              <a:t>Função do sistema tegumentar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021704" cy="4351338"/>
          </a:xfrm>
        </p:spPr>
        <p:txBody>
          <a:bodyPr/>
          <a:lstStyle/>
          <a:p>
            <a:r>
              <a:rPr lang="pt-BR" sz="2000" dirty="0"/>
              <a:t>Proteção – protege o nosso corpo contra tudo</a:t>
            </a:r>
          </a:p>
          <a:p>
            <a:r>
              <a:rPr lang="pt-BR" sz="2000" dirty="0"/>
              <a:t>Sensorial – a pele recebe informações do meio ambiente e as envia para o sistema nervoso central.</a:t>
            </a:r>
          </a:p>
          <a:p>
            <a:r>
              <a:rPr lang="pt-BR" sz="2000" dirty="0"/>
              <a:t>Metabólica – síntese da vitamina D.</a:t>
            </a:r>
          </a:p>
          <a:p>
            <a:r>
              <a:rPr lang="pt-BR" sz="2000" dirty="0" err="1"/>
              <a:t>Termorregulação</a:t>
            </a:r>
            <a:r>
              <a:rPr lang="pt-BR" sz="2000" dirty="0"/>
              <a:t> – regula a temperatura corporal.</a:t>
            </a:r>
          </a:p>
          <a:p>
            <a:r>
              <a:rPr lang="pt-BR" sz="2000" dirty="0"/>
              <a:t>Excreção – elimina toxinas através do suor.</a:t>
            </a:r>
          </a:p>
        </p:txBody>
      </p:sp>
    </p:spTree>
    <p:extLst>
      <p:ext uri="{BB962C8B-B14F-4D97-AF65-F5344CB8AC3E}">
        <p14:creationId xmlns:p14="http://schemas.microsoft.com/office/powerpoint/2010/main" val="818991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unhas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10789"/>
            <a:ext cx="10515600" cy="4766174"/>
          </a:xfrm>
        </p:spPr>
        <p:txBody>
          <a:bodyPr/>
          <a:lstStyle/>
          <a:p>
            <a:r>
              <a:rPr lang="pt-BR" dirty="0"/>
              <a:t>As unhas são laminas epidérmicas, queratinizadas, duras e se diferenciam da pele por não serem </a:t>
            </a:r>
            <a:r>
              <a:rPr lang="pt-BR" dirty="0" err="1"/>
              <a:t>descamativas</a:t>
            </a:r>
            <a:r>
              <a:rPr lang="pt-BR" dirty="0"/>
              <a:t>.</a:t>
            </a:r>
          </a:p>
          <a:p>
            <a:r>
              <a:rPr lang="pt-BR" dirty="0"/>
              <a:t>A principal função da unha é proteger as extremidades dos dedos, aumentam a capacidade de pressão e facilitam os movimentos de precisão.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348" y="3495946"/>
            <a:ext cx="51625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77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Tipos de pele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Normal </a:t>
            </a:r>
          </a:p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Seca </a:t>
            </a:r>
          </a:p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Oleosa </a:t>
            </a:r>
          </a:p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Mista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58" y="470262"/>
            <a:ext cx="3973783" cy="55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63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262" y="901339"/>
            <a:ext cx="6730738" cy="4663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Envelhecimento x pele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825625"/>
            <a:ext cx="5549537" cy="4351338"/>
          </a:xfrm>
        </p:spPr>
        <p:txBody>
          <a:bodyPr/>
          <a:lstStyle/>
          <a:p>
            <a:r>
              <a:rPr lang="pt-BR" sz="2400" dirty="0"/>
              <a:t>Com o envelhecimento a pele começa a sofrer mudanças que modificarão seu aspecto. </a:t>
            </a:r>
          </a:p>
          <a:p>
            <a:r>
              <a:rPr lang="pt-BR" sz="2400" dirty="0"/>
              <a:t>As </a:t>
            </a:r>
            <a:r>
              <a:rPr lang="pt-BR" sz="2400" b="1" dirty="0"/>
              <a:t>fibras elásticas irão se alterar</a:t>
            </a:r>
            <a:r>
              <a:rPr lang="pt-BR" sz="2400" dirty="0"/>
              <a:t>, ocasionando a perda da elasticidade, haverá uma diminuição da espessura da pele e do tecido subcutâneo, o que levará ao aparecimento de rugas.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7019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envelhecimento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3509" y="1476103"/>
            <a:ext cx="11040291" cy="4700860"/>
          </a:xfrm>
        </p:spPr>
        <p:txBody>
          <a:bodyPr/>
          <a:lstStyle/>
          <a:p>
            <a:r>
              <a:rPr lang="pt-BR" sz="1800" dirty="0"/>
              <a:t>O envelhecimento é um processo biológico e dinâmico que ocorre desde o dia em que o ser humano nasce.</a:t>
            </a:r>
          </a:p>
          <a:p>
            <a:r>
              <a:rPr lang="pt-BR" sz="1800" dirty="0"/>
              <a:t>As células nascem, crescem, cumprem sua função e morrem. </a:t>
            </a:r>
          </a:p>
          <a:p>
            <a:r>
              <a:rPr lang="pt-BR" sz="1800" dirty="0"/>
              <a:t>Para isto, o organismo tem certa capacidade de regeneração celular, pois a pele humana é a que mais sofre com o envelhecimento, a pele fisiologicamente envelhecida altera suas funções de proteção por falta de cuidados e agressões ocorridas. </a:t>
            </a:r>
          </a:p>
          <a:p>
            <a:r>
              <a:rPr lang="pt-BR" sz="1800" dirty="0"/>
              <a:t>Os tecidos gradualmente passam por mudanças de acordo com a idade, sendo que, na pele, alterações são mais facilmente reconhecidas.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" y="4086905"/>
            <a:ext cx="97536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03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>
                <a:latin typeface="Algerian" panose="04020705040A02060702" pitchFamily="82" charset="0"/>
              </a:rPr>
              <a:t>Há várias teorias que explicam o processo de envelhecimento, por isso muitos cientistas ficam fascinados pelo estudo dos mecanismos de tal processo.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Teoria do desgaste: </a:t>
            </a:r>
            <a:r>
              <a:rPr lang="pt-BR" dirty="0"/>
              <a:t>esta teoria afirma que cada organismo estaria composto de partes impermeáveis e que a </a:t>
            </a:r>
            <a:r>
              <a:rPr lang="pt-BR" dirty="0">
                <a:solidFill>
                  <a:srgbClr val="FF0000"/>
                </a:solidFill>
              </a:rPr>
              <a:t>acumulação de falhas em suas partes vitais </a:t>
            </a:r>
            <a:r>
              <a:rPr lang="pt-BR" dirty="0"/>
              <a:t>levaria à morte das células, tecidos, órgãos e finalmente do organismo como um todo. </a:t>
            </a:r>
          </a:p>
          <a:p>
            <a:r>
              <a:rPr lang="pt-BR" b="1" dirty="0"/>
              <a:t>Teoria do erro catastrófico: </a:t>
            </a:r>
            <a:r>
              <a:rPr lang="pt-BR" dirty="0"/>
              <a:t>propõe que com o passar do tempo se produziria uma acumulação de </a:t>
            </a:r>
            <a:r>
              <a:rPr lang="pt-BR" dirty="0">
                <a:solidFill>
                  <a:srgbClr val="FF0000"/>
                </a:solidFill>
              </a:rPr>
              <a:t>erros na síntese proteica, </a:t>
            </a:r>
            <a:r>
              <a:rPr lang="pt-BR" dirty="0"/>
              <a:t>que finalmente determinaria prejuízos na função celular.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8423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62594"/>
            <a:ext cx="10515600" cy="5014369"/>
          </a:xfrm>
        </p:spPr>
        <p:txBody>
          <a:bodyPr/>
          <a:lstStyle/>
          <a:p>
            <a:r>
              <a:rPr lang="pt-BR" b="1" dirty="0"/>
              <a:t>Teoria dos radicais livres:</a:t>
            </a:r>
            <a:r>
              <a:rPr lang="pt-BR" dirty="0"/>
              <a:t> é uma das teorias mais populares, pois, defende que o envelhecimento seria o resultado de uma inadequada proteção contra os danos produzidos nos tecidos pelos </a:t>
            </a:r>
            <a:r>
              <a:rPr lang="pt-BR" dirty="0">
                <a:solidFill>
                  <a:srgbClr val="FF0000"/>
                </a:solidFill>
              </a:rPr>
              <a:t>radicais livres</a:t>
            </a:r>
            <a:r>
              <a:rPr lang="pt-BR" dirty="0"/>
              <a:t>. 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b="1" dirty="0"/>
              <a:t>Teoria do relógio biológico: </a:t>
            </a:r>
            <a:r>
              <a:rPr lang="pt-BR" dirty="0"/>
              <a:t>esta teoria foi umas das pioneiras para explicar o processo do envelhecimento, ela consta que cada </a:t>
            </a:r>
            <a:r>
              <a:rPr lang="pt-BR" dirty="0">
                <a:solidFill>
                  <a:srgbClr val="FF0000"/>
                </a:solidFill>
              </a:rPr>
              <a:t>organismo possui um relógio,</a:t>
            </a:r>
            <a:r>
              <a:rPr lang="pt-BR" dirty="0"/>
              <a:t> que determina quando se inicia o envelhecimento e marca as épocas em que suas características seriam mais visíveis.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1412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Algerian" panose="04020705040A02060702" pitchFamily="82" charset="0"/>
              </a:rPr>
              <a:t>pele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pele é o </a:t>
            </a:r>
            <a:r>
              <a:rPr lang="pt-BR" dirty="0">
                <a:solidFill>
                  <a:srgbClr val="FF0000"/>
                </a:solidFill>
              </a:rPr>
              <a:t>maior órgão </a:t>
            </a:r>
            <a:r>
              <a:rPr lang="pt-BR" dirty="0"/>
              <a:t>do corpo humano e um dos mais complexos, com a principal função de proteção e revestimento.</a:t>
            </a:r>
          </a:p>
          <a:p>
            <a:r>
              <a:rPr lang="pt-BR" dirty="0"/>
              <a:t>A pele protege o corpo contra agressões do meio ambiente e funções sensoriais tipo: </a:t>
            </a:r>
            <a:r>
              <a:rPr lang="pt-BR" dirty="0">
                <a:solidFill>
                  <a:srgbClr val="FF0000"/>
                </a:solidFill>
              </a:rPr>
              <a:t>calor, frio, pressão, dor e tato</a:t>
            </a:r>
            <a:r>
              <a:rPr lang="pt-BR" dirty="0"/>
              <a:t>, além de ter o seu importante papel na regulação térmica, defesa orgânica e controle do fluxo sanguíneo.</a:t>
            </a:r>
          </a:p>
        </p:txBody>
      </p:sp>
    </p:spTree>
    <p:extLst>
      <p:ext uri="{BB962C8B-B14F-4D97-AF65-F5344CB8AC3E}">
        <p14:creationId xmlns:p14="http://schemas.microsoft.com/office/powerpoint/2010/main" val="629326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Doenças de pele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lista de doenças de </a:t>
            </a:r>
            <a:r>
              <a:rPr lang="pt-BR" b="1" dirty="0"/>
              <a:t>pele</a:t>
            </a:r>
            <a:r>
              <a:rPr lang="pt-BR" dirty="0"/>
              <a:t> da Sociedade Brasileira de Dermatologia é longa, com mais de 70 patologias. </a:t>
            </a:r>
          </a:p>
          <a:p>
            <a:r>
              <a:rPr lang="pt-BR" dirty="0"/>
              <a:t>Entre elas estão algumas: celulite, estrias, verrugas e até o envelhecimento. </a:t>
            </a:r>
          </a:p>
          <a:p>
            <a:pPr marL="0" indent="0" algn="ctr">
              <a:buNone/>
            </a:pPr>
            <a:r>
              <a:rPr lang="pt-BR" b="1" i="1" dirty="0"/>
              <a:t>“É considerada doença qualquer alteração da normalidade da pele, tudo aquilo que interfere no bem-estar do indivíduo”</a:t>
            </a:r>
          </a:p>
        </p:txBody>
      </p:sp>
    </p:spTree>
    <p:extLst>
      <p:ext uri="{BB962C8B-B14F-4D97-AF65-F5344CB8AC3E}">
        <p14:creationId xmlns:p14="http://schemas.microsoft.com/office/powerpoint/2010/main" val="1467866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4320" y="378822"/>
            <a:ext cx="8412480" cy="2795453"/>
          </a:xfrm>
        </p:spPr>
        <p:txBody>
          <a:bodyPr/>
          <a:lstStyle/>
          <a:p>
            <a:r>
              <a:rPr lang="pt-BR" sz="2000" b="1" i="1" dirty="0"/>
              <a:t>Vitiligo</a:t>
            </a:r>
            <a:br>
              <a:rPr lang="pt-BR" sz="2000" dirty="0"/>
            </a:br>
            <a:r>
              <a:rPr lang="pt-BR" sz="2000" dirty="0"/>
              <a:t>Provoca a perda de coloração da pele em determinadas regiões. Fenômenos autoimunes e traumas psicológicos podem ocasioná-la.</a:t>
            </a:r>
          </a:p>
          <a:p>
            <a:r>
              <a:rPr lang="pt-BR" sz="2000" b="1" i="1" dirty="0"/>
              <a:t>Albinismo</a:t>
            </a:r>
            <a:br>
              <a:rPr lang="pt-BR" sz="2000" dirty="0"/>
            </a:br>
            <a:r>
              <a:rPr lang="pt-BR" sz="2000" dirty="0"/>
              <a:t>Desordem genética na qual a produção de melanina é insuficiente, por isso a pele, os cabelos e os olhos não têm pigmento.</a:t>
            </a:r>
          </a:p>
          <a:p>
            <a:pPr marL="0" indent="0">
              <a:buNone/>
            </a:pPr>
            <a:br>
              <a:rPr lang="pt-BR" dirty="0"/>
            </a:b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1136468"/>
            <a:ext cx="2995749" cy="449362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6186" r="19186"/>
          <a:stretch/>
        </p:blipFill>
        <p:spPr>
          <a:xfrm>
            <a:off x="2978331" y="2578416"/>
            <a:ext cx="5094946" cy="349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53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1074" y="705394"/>
            <a:ext cx="10922726" cy="5471570"/>
          </a:xfrm>
        </p:spPr>
        <p:txBody>
          <a:bodyPr/>
          <a:lstStyle/>
          <a:p>
            <a:r>
              <a:rPr lang="pt-BR" sz="2000" b="1" i="1" dirty="0"/>
              <a:t>Dermatite </a:t>
            </a:r>
            <a:r>
              <a:rPr lang="pt-BR" sz="2000" b="1" i="1" dirty="0" err="1"/>
              <a:t>atópica</a:t>
            </a:r>
            <a:br>
              <a:rPr lang="pt-BR" sz="2000" dirty="0"/>
            </a:br>
            <a:r>
              <a:rPr lang="pt-BR" sz="2000" dirty="0"/>
              <a:t>Genética, a doença crônica não é contagiosa e provoca secura, coceira e vermelhidão na pele.</a:t>
            </a:r>
          </a:p>
          <a:p>
            <a:r>
              <a:rPr lang="pt-BR" sz="2000" b="1" i="1" dirty="0"/>
              <a:t>Dermatite de contato</a:t>
            </a:r>
            <a:br>
              <a:rPr lang="pt-BR" sz="2000" dirty="0"/>
            </a:br>
            <a:r>
              <a:rPr lang="pt-BR" sz="2000" dirty="0"/>
              <a:t>Inflamação causada por produtos. Pode ficar restrita ao local de contato ou causar alergia maior.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57" y="2507659"/>
            <a:ext cx="4137117" cy="31028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44" y="2442754"/>
            <a:ext cx="4976529" cy="33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51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1257" y="352697"/>
            <a:ext cx="11092543" cy="5824266"/>
          </a:xfrm>
        </p:spPr>
        <p:txBody>
          <a:bodyPr/>
          <a:lstStyle/>
          <a:p>
            <a:r>
              <a:rPr lang="pt-BR" sz="2000" b="1" i="1" dirty="0"/>
              <a:t>Escabiose (ou Sarna)</a:t>
            </a:r>
            <a:br>
              <a:rPr lang="pt-BR" sz="2000" dirty="0"/>
            </a:br>
            <a:r>
              <a:rPr lang="pt-BR" sz="2000" dirty="0"/>
              <a:t>É provocada por ácaro que procria na pele. As fezes do bicho causam as lesões.</a:t>
            </a:r>
          </a:p>
          <a:p>
            <a:r>
              <a:rPr lang="pt-BR" sz="2000" b="1" i="1" dirty="0" err="1"/>
              <a:t>Melasma</a:t>
            </a:r>
            <a:br>
              <a:rPr lang="pt-BR" sz="2000" dirty="0"/>
            </a:br>
            <a:r>
              <a:rPr lang="pt-BR" sz="2000" dirty="0"/>
              <a:t>São manchas escuras na pele, principalmente no rosto. Afeta mais as mulheres e está relacionada ao uso de anticoncepcionais e à exposição solar.</a:t>
            </a:r>
          </a:p>
          <a:p>
            <a:r>
              <a:rPr lang="pt-BR" sz="2000" b="1" i="1" dirty="0"/>
              <a:t>Psoríase</a:t>
            </a:r>
            <a:br>
              <a:rPr lang="pt-BR" sz="2000" dirty="0"/>
            </a:br>
            <a:r>
              <a:rPr lang="pt-BR" sz="2000" dirty="0"/>
              <a:t>Crônica e não contagiosa, sua causa é desconhecida. Vermelhidão, descamação e surgimento de manchas espessas são os principais sintomas.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13" y="3264830"/>
            <a:ext cx="3500559" cy="196031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103" y="3175656"/>
            <a:ext cx="3397024" cy="204948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961" y="3021662"/>
            <a:ext cx="2987252" cy="298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70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Função do cosmético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cosmético tem como finalidade tratar a pele de forma a prevenir a sua deterioração e restabelecer o seu equilíbrio.</a:t>
            </a:r>
          </a:p>
          <a:p>
            <a:pPr marL="0" indent="0">
              <a:buNone/>
            </a:pPr>
            <a:r>
              <a:rPr lang="pt-BR" b="1" dirty="0"/>
              <a:t>As funções básicas dos cosméticos são</a:t>
            </a:r>
            <a:r>
              <a:rPr lang="pt-BR" dirty="0"/>
              <a:t>:</a:t>
            </a:r>
          </a:p>
          <a:p>
            <a:r>
              <a:rPr lang="pt-BR" dirty="0"/>
              <a:t>Limpar</a:t>
            </a:r>
          </a:p>
          <a:p>
            <a:r>
              <a:rPr lang="pt-BR" dirty="0"/>
              <a:t>Proteger </a:t>
            </a:r>
          </a:p>
          <a:p>
            <a:r>
              <a:rPr lang="pt-BR" dirty="0"/>
              <a:t>Corrigir </a:t>
            </a:r>
          </a:p>
          <a:p>
            <a:r>
              <a:rPr lang="pt-BR" dirty="0"/>
              <a:t>Perfumar </a:t>
            </a:r>
          </a:p>
        </p:txBody>
      </p:sp>
    </p:spTree>
    <p:extLst>
      <p:ext uri="{BB962C8B-B14F-4D97-AF65-F5344CB8AC3E}">
        <p14:creationId xmlns:p14="http://schemas.microsoft.com/office/powerpoint/2010/main" val="2460127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Embalagens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887" y="2076994"/>
            <a:ext cx="2772959" cy="30810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797" y="1807777"/>
            <a:ext cx="5715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71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FF0000"/>
                </a:solidFill>
                <a:latin typeface="Algerian" panose="04020705040A02060702" pitchFamily="82" charset="0"/>
              </a:rPr>
              <a:t>ATIVIDADES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3</a:t>
            </a:r>
            <a:r>
              <a:rPr lang="pt-BR"/>
              <a:t> </a:t>
            </a:r>
            <a:r>
              <a:rPr lang="pt-BR" dirty="0"/>
              <a:t>EQUIPES: </a:t>
            </a:r>
          </a:p>
          <a:p>
            <a:pPr marL="571500" indent="-571500">
              <a:buFont typeface="+mj-lt"/>
              <a:buAutoNum type="romanUcPeriod"/>
            </a:pPr>
            <a:r>
              <a:rPr lang="pt-BR" dirty="0"/>
              <a:t>Epiderme</a:t>
            </a:r>
          </a:p>
          <a:p>
            <a:pPr marL="571500" indent="-571500">
              <a:buFont typeface="+mj-lt"/>
              <a:buAutoNum type="romanUcPeriod"/>
            </a:pPr>
            <a:r>
              <a:rPr lang="pt-BR" dirty="0"/>
              <a:t>Derme</a:t>
            </a:r>
          </a:p>
          <a:p>
            <a:pPr marL="571500" indent="-571500">
              <a:buFont typeface="+mj-lt"/>
              <a:buAutoNum type="romanUcPeriod"/>
            </a:pPr>
            <a:r>
              <a:rPr lang="pt-BR" dirty="0"/>
              <a:t>Hipoderme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Descrever: oque é, pra que serve, desenho da estrutura, oque causa sua transformação.</a:t>
            </a:r>
          </a:p>
        </p:txBody>
      </p:sp>
    </p:spTree>
    <p:extLst>
      <p:ext uri="{BB962C8B-B14F-4D97-AF65-F5344CB8AC3E}">
        <p14:creationId xmlns:p14="http://schemas.microsoft.com/office/powerpoint/2010/main" val="3926141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483326"/>
            <a:ext cx="10515600" cy="5693637"/>
          </a:xfrm>
        </p:spPr>
        <p:txBody>
          <a:bodyPr/>
          <a:lstStyle/>
          <a:p>
            <a:r>
              <a:rPr lang="pt-BR" dirty="0"/>
              <a:t>A principal função da pele é proteger o corpo contra os agentes externos do ambiente. </a:t>
            </a:r>
          </a:p>
          <a:p>
            <a:r>
              <a:rPr lang="pt-BR" dirty="0"/>
              <a:t>Por outro lado, também é um meio de </a:t>
            </a:r>
            <a:r>
              <a:rPr lang="pt-BR" b="1" dirty="0"/>
              <a:t>expulsar para fora o que está no interior </a:t>
            </a:r>
            <a:r>
              <a:rPr lang="pt-BR" dirty="0"/>
              <a:t>do corpo e que não nos faz bem. </a:t>
            </a:r>
          </a:p>
          <a:p>
            <a:r>
              <a:rPr lang="pt-BR" dirty="0"/>
              <a:t>E é por isso que a nossa alimentação influencia muito no estado da pele. 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83" y="3161362"/>
            <a:ext cx="4175274" cy="257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502" y="2694894"/>
            <a:ext cx="3781425" cy="290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8910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0446" y="731520"/>
            <a:ext cx="5904411" cy="5445443"/>
          </a:xfrm>
        </p:spPr>
        <p:txBody>
          <a:bodyPr/>
          <a:lstStyle/>
          <a:p>
            <a:r>
              <a:rPr lang="pt-BR" sz="2000" dirty="0">
                <a:solidFill>
                  <a:srgbClr val="2B2B2B"/>
                </a:solidFill>
                <a:latin typeface="Lato"/>
              </a:rPr>
              <a:t>A pele é um tecido vivo e dinâmico que sofre alterações constantes, dependendo de onde vivemos, do que ingerimos, da </a:t>
            </a:r>
            <a:r>
              <a:rPr lang="pt-BR" sz="2000" b="1" dirty="0">
                <a:solidFill>
                  <a:srgbClr val="2B2B2B"/>
                </a:solidFill>
                <a:latin typeface="Lato"/>
              </a:rPr>
              <a:t>quantidade de água </a:t>
            </a:r>
            <a:r>
              <a:rPr lang="pt-BR" sz="2000" dirty="0">
                <a:solidFill>
                  <a:srgbClr val="2B2B2B"/>
                </a:solidFill>
                <a:latin typeface="Lato"/>
              </a:rPr>
              <a:t>que consumimos e também do nosso </a:t>
            </a:r>
            <a:r>
              <a:rPr lang="pt-BR" sz="2000" b="1" dirty="0">
                <a:solidFill>
                  <a:srgbClr val="2B2B2B"/>
                </a:solidFill>
                <a:latin typeface="Lato"/>
              </a:rPr>
              <a:t>estado emocional</a:t>
            </a:r>
            <a:r>
              <a:rPr lang="pt-BR" sz="2000" dirty="0">
                <a:solidFill>
                  <a:srgbClr val="2B2B2B"/>
                </a:solidFill>
                <a:latin typeface="Lato"/>
              </a:rPr>
              <a:t>. </a:t>
            </a:r>
          </a:p>
          <a:p>
            <a:r>
              <a:rPr lang="pt-BR" sz="2000" dirty="0">
                <a:solidFill>
                  <a:srgbClr val="2B2B2B"/>
                </a:solidFill>
                <a:latin typeface="Lato"/>
              </a:rPr>
              <a:t>Ela é a conexão do meio externo com o interior do nosso corpo. 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37" y="2844342"/>
            <a:ext cx="4222928" cy="2426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7" y="731520"/>
            <a:ext cx="5029556" cy="467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2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62000" y="296887"/>
            <a:ext cx="10515600" cy="1325563"/>
          </a:xfrm>
        </p:spPr>
        <p:txBody>
          <a:bodyPr/>
          <a:lstStyle/>
          <a:p>
            <a:r>
              <a:rPr lang="pt-BR" dirty="0">
                <a:latin typeface="Arial Black" panose="020B0A04020102020204" pitchFamily="34" charset="0"/>
              </a:rPr>
              <a:t>Sistema tegumentar</a:t>
            </a: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Espaço Reservado para Conteúdo 9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720663" y="2190625"/>
            <a:ext cx="4084674" cy="362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062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Epiderme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3890554" cy="4351338"/>
          </a:xfrm>
        </p:spPr>
        <p:txBody>
          <a:bodyPr/>
          <a:lstStyle/>
          <a:p>
            <a:r>
              <a:rPr lang="pt-BR" dirty="0"/>
              <a:t>É um epitélio composto de queratina, que são responsáveis pela renovação, coesão e barreira da epiderme.</a:t>
            </a:r>
          </a:p>
          <a:p>
            <a:r>
              <a:rPr lang="pt-BR" dirty="0"/>
              <a:t>A epiderme é um tecido </a:t>
            </a:r>
            <a:r>
              <a:rPr lang="pt-BR" dirty="0" err="1"/>
              <a:t>auto-renovador</a:t>
            </a:r>
            <a:r>
              <a:rPr lang="pt-BR" dirty="0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1476" t="8432" r="20524" b="8230"/>
          <a:stretch/>
        </p:blipFill>
        <p:spPr>
          <a:xfrm>
            <a:off x="5656217" y="692331"/>
            <a:ext cx="4992834" cy="506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74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444138"/>
            <a:ext cx="10515600" cy="5732826"/>
          </a:xfrm>
        </p:spPr>
        <p:txBody>
          <a:bodyPr/>
          <a:lstStyle/>
          <a:p>
            <a:r>
              <a:rPr lang="pt-BR" dirty="0"/>
              <a:t>A </a:t>
            </a:r>
            <a:r>
              <a:rPr lang="pt-BR" dirty="0">
                <a:solidFill>
                  <a:srgbClr val="FF0000"/>
                </a:solidFill>
              </a:rPr>
              <a:t>epiderme</a:t>
            </a:r>
            <a:r>
              <a:rPr lang="pt-BR" dirty="0"/>
              <a:t> é a camada mais superficial da pele e é onde agem os produtos que aplicamos. </a:t>
            </a:r>
          </a:p>
          <a:p>
            <a:r>
              <a:rPr lang="pt-BR" dirty="0"/>
              <a:t>Essa camada é dividida em outras cinco camadas: basal, espinhosa, granulosa, lúcida e córnea.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943" y="2586446"/>
            <a:ext cx="4932904" cy="32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7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lgerian" panose="04020705040A02060702" pitchFamily="82" charset="0"/>
              </a:rPr>
              <a:t>Derme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derme esta localizada entre a epiderme e a hipoderme, e é responsável pela resistência e a elasticidade da pele.</a:t>
            </a:r>
          </a:p>
          <a:p>
            <a:r>
              <a:rPr lang="pt-BR" dirty="0"/>
              <a:t>É constituída de fibras de colágeno e elastina.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44" y="3349456"/>
            <a:ext cx="4389118" cy="270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65760"/>
            <a:ext cx="10515600" cy="5811203"/>
          </a:xfrm>
        </p:spPr>
        <p:txBody>
          <a:bodyPr/>
          <a:lstStyle/>
          <a:p>
            <a:r>
              <a:rPr lang="pt-BR" sz="2000" dirty="0"/>
              <a:t>A derme é a camada posicionada logo abaixo da camada basal. Nela encontramos as conhecidas fibras de colágeno e elastina.</a:t>
            </a:r>
          </a:p>
          <a:p>
            <a:r>
              <a:rPr lang="pt-BR" sz="2000" dirty="0"/>
              <a:t>Essas fibras têm a função de dar sustentação à nossa pele. Digamos que elas são os pilares da epiderme, são as estruturas que seguram a pele e a mantêm firme e lisa.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795" y="2200844"/>
            <a:ext cx="5257120" cy="34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80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3">
  <a:themeElements>
    <a:clrScheme name="Laranja Vermelho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3" id="{AF7D1A3B-37A8-48AC-9638-939B3769C97E}" vid="{9D3F1639-630E-4C58-93AC-DB0463569E8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Tema3</Template>
  <TotalTime>1594</TotalTime>
  <Words>1260</Words>
  <Application>Microsoft Office PowerPoint</Application>
  <PresentationFormat>Widescreen</PresentationFormat>
  <Paragraphs>91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5" baseType="lpstr">
      <vt:lpstr>Algerian</vt:lpstr>
      <vt:lpstr>Arial</vt:lpstr>
      <vt:lpstr>Arial Black</vt:lpstr>
      <vt:lpstr>Arial Narrow</vt:lpstr>
      <vt:lpstr>Calibri</vt:lpstr>
      <vt:lpstr>Calibri Light</vt:lpstr>
      <vt:lpstr>Edwardian Script ITC</vt:lpstr>
      <vt:lpstr>Lato</vt:lpstr>
      <vt:lpstr>Tema3</vt:lpstr>
      <vt:lpstr>Função e estrutura da pele sistema tegumentar</vt:lpstr>
      <vt:lpstr>pele</vt:lpstr>
      <vt:lpstr>Apresentação do PowerPoint</vt:lpstr>
      <vt:lpstr>Apresentação do PowerPoint</vt:lpstr>
      <vt:lpstr>Sistema tegumentar</vt:lpstr>
      <vt:lpstr>Epiderme </vt:lpstr>
      <vt:lpstr>Apresentação do PowerPoint</vt:lpstr>
      <vt:lpstr>Derme </vt:lpstr>
      <vt:lpstr>Apresentação do PowerPoint</vt:lpstr>
      <vt:lpstr>Apresentação do PowerPoint</vt:lpstr>
      <vt:lpstr>hipoderme</vt:lpstr>
      <vt:lpstr>Apresentação do PowerPoint</vt:lpstr>
      <vt:lpstr>Função do sistema tegumentar</vt:lpstr>
      <vt:lpstr>unhas</vt:lpstr>
      <vt:lpstr>Tipos de pele</vt:lpstr>
      <vt:lpstr>Envelhecimento x pele</vt:lpstr>
      <vt:lpstr>envelhecimento</vt:lpstr>
      <vt:lpstr>Há várias teorias que explicam o processo de envelhecimento, por isso muitos cientistas ficam fascinados pelo estudo dos mecanismos de tal processo. </vt:lpstr>
      <vt:lpstr>Apresentação do PowerPoint</vt:lpstr>
      <vt:lpstr>Doenças de pele</vt:lpstr>
      <vt:lpstr>Apresentação do PowerPoint</vt:lpstr>
      <vt:lpstr>Apresentação do PowerPoint</vt:lpstr>
      <vt:lpstr>Apresentação do PowerPoint</vt:lpstr>
      <vt:lpstr>Função do cosmético</vt:lpstr>
      <vt:lpstr>Embalagens </vt:lpstr>
      <vt:lpstr>ATIVIDADES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Função e estrutura da pele</dc:title>
  <dc:creator>Brenda</dc:creator>
  <cp:lastModifiedBy>Brenda Kuiaski</cp:lastModifiedBy>
  <cp:revision>23</cp:revision>
  <dcterms:created xsi:type="dcterms:W3CDTF">2021-05-01T17:02:18Z</dcterms:created>
  <dcterms:modified xsi:type="dcterms:W3CDTF">2022-03-24T21:04:34Z</dcterms:modified>
</cp:coreProperties>
</file>