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72" r:id="rId3"/>
    <p:sldId id="283" r:id="rId4"/>
    <p:sldId id="284" r:id="rId5"/>
    <p:sldId id="285" r:id="rId6"/>
    <p:sldId id="273" r:id="rId7"/>
    <p:sldId id="270" r:id="rId8"/>
    <p:sldId id="257" r:id="rId9"/>
    <p:sldId id="271" r:id="rId10"/>
    <p:sldId id="258" r:id="rId11"/>
    <p:sldId id="259" r:id="rId12"/>
    <p:sldId id="274" r:id="rId13"/>
    <p:sldId id="260" r:id="rId14"/>
    <p:sldId id="261" r:id="rId15"/>
    <p:sldId id="262" r:id="rId16"/>
    <p:sldId id="263" r:id="rId17"/>
    <p:sldId id="264" r:id="rId18"/>
    <p:sldId id="278" r:id="rId19"/>
    <p:sldId id="279" r:id="rId20"/>
    <p:sldId id="265" r:id="rId21"/>
    <p:sldId id="266" r:id="rId22"/>
    <p:sldId id="267" r:id="rId23"/>
    <p:sldId id="275" r:id="rId24"/>
    <p:sldId id="276" r:id="rId25"/>
    <p:sldId id="269" r:id="rId26"/>
    <p:sldId id="281" r:id="rId27"/>
    <p:sldId id="282" r:id="rId28"/>
    <p:sldId id="280" r:id="rId29"/>
    <p:sldId id="277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0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07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23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718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91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81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5521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57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0096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612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95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BFD469-D11C-450A-AD79-5A0C924CE8BD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77762FAB-6696-42EE-B8F7-F20DC8FB2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05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74321"/>
            <a:ext cx="10363200" cy="1580606"/>
          </a:xfrm>
        </p:spPr>
        <p:txBody>
          <a:bodyPr/>
          <a:lstStyle/>
          <a:p>
            <a:r>
              <a:rPr lang="pt-BR" sz="7200" dirty="0">
                <a:latin typeface="Algerian" panose="04020705040A02060702" pitchFamily="82" charset="0"/>
              </a:rPr>
              <a:t>Cosmetologia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942218" y="5525589"/>
            <a:ext cx="4249782" cy="653141"/>
          </a:xfrm>
        </p:spPr>
        <p:txBody>
          <a:bodyPr/>
          <a:lstStyle/>
          <a:p>
            <a:r>
              <a:rPr lang="pt-BR" sz="3200" dirty="0" err="1">
                <a:latin typeface="Edwardian Script ITC" panose="030303020407070D0804" pitchFamily="66" charset="0"/>
              </a:rPr>
              <a:t>Prof</a:t>
            </a:r>
            <a:r>
              <a:rPr lang="pt-BR" sz="3200" dirty="0">
                <a:latin typeface="Edwardian Script ITC" panose="030303020407070D0804" pitchFamily="66" charset="0"/>
              </a:rPr>
              <a:t> Brenda Caroline</a:t>
            </a:r>
          </a:p>
        </p:txBody>
      </p:sp>
      <p:sp>
        <p:nvSpPr>
          <p:cNvPr id="4" name="Retângulo 3"/>
          <p:cNvSpPr/>
          <p:nvPr/>
        </p:nvSpPr>
        <p:spPr>
          <a:xfrm>
            <a:off x="914400" y="3282276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b="1" dirty="0">
                <a:latin typeface="Vivaldi" panose="03020602050506090804" pitchFamily="66" charset="0"/>
              </a:rPr>
              <a:t>Prof.ª </a:t>
            </a:r>
            <a:r>
              <a:rPr lang="pt-BR" sz="2800" dirty="0">
                <a:latin typeface="Vivaldi" panose="03020602050506090804" pitchFamily="66" charset="0"/>
              </a:rPr>
              <a:t>Brenda Caroline </a:t>
            </a:r>
            <a:r>
              <a:rPr lang="pt-BR" sz="2800" dirty="0" err="1">
                <a:latin typeface="Vivaldi" panose="03020602050506090804" pitchFamily="66" charset="0"/>
              </a:rPr>
              <a:t>Goetten</a:t>
            </a:r>
            <a:r>
              <a:rPr lang="pt-BR" sz="2800" dirty="0">
                <a:latin typeface="Vivaldi" panose="03020602050506090804" pitchFamily="66" charset="0"/>
              </a:rPr>
              <a:t> </a:t>
            </a:r>
            <a:r>
              <a:rPr lang="pt-BR" sz="2800" dirty="0" err="1">
                <a:latin typeface="Vivaldi" panose="03020602050506090804" pitchFamily="66" charset="0"/>
              </a:rPr>
              <a:t>Kuiaski</a:t>
            </a:r>
            <a:endParaRPr lang="pt-BR" sz="2800" dirty="0">
              <a:latin typeface="Vivaldi" panose="030206020505060908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Especialista em Estética e Cosmética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Especialista em Estética, Nutrição e emagrecimento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Especialista em Docência e ensino superior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Graduada em Estética e Cosmética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026376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244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783771"/>
            <a:ext cx="10515600" cy="5393192"/>
          </a:xfrm>
        </p:spPr>
        <p:txBody>
          <a:bodyPr/>
          <a:lstStyle/>
          <a:p>
            <a:r>
              <a:rPr lang="pt-BR" sz="2400" dirty="0"/>
              <a:t>Os </a:t>
            </a:r>
            <a:r>
              <a:rPr lang="pt-BR" sz="2400" b="1" dirty="0"/>
              <a:t>profissionais </a:t>
            </a:r>
            <a:r>
              <a:rPr lang="pt-BR" sz="2400" dirty="0"/>
              <a:t>da Cosmetologia exercem as mais diferentes funções, o que permite diferentes formações educacionais ― sobre as quais comentaremos adiante. </a:t>
            </a:r>
          </a:p>
          <a:p>
            <a:r>
              <a:rPr lang="pt-BR" sz="2400" dirty="0"/>
              <a:t>Por esse motivo, você vai encontrar especialistas em uma área específica, por exemplo, em laboratórios e indústrias, e pessoas envolvidas na linha de frente do atendimento a usuários de cosméticos e produtos associados em geral — como é o caso de esteticistas, cabeleireiros, </a:t>
            </a:r>
            <a:r>
              <a:rPr lang="pt-BR" sz="2400" dirty="0" err="1"/>
              <a:t>podologos</a:t>
            </a:r>
            <a:r>
              <a:rPr lang="pt-BR" sz="2400" dirty="0"/>
              <a:t>, maquiadores e consultores de venda.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013" y="3749040"/>
            <a:ext cx="6700325" cy="2231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0486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latin typeface="Algerian" panose="04020705040A02060702" pitchFamily="82" charset="0"/>
              </a:rPr>
              <a:t>principais funções da Cosmetologia são: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b="1" dirty="0"/>
              <a:t>estética e embelezamento</a:t>
            </a:r>
            <a:r>
              <a:rPr lang="pt-BR" sz="2400" dirty="0"/>
              <a:t>: tem a função de pesquisar e oferecer cosméticos adequados a cada tipo de pele, unha e cabelos para que seja melhorada a aparência da região sobre a qual o produto é aplicado;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b="1" dirty="0"/>
              <a:t>conservação</a:t>
            </a:r>
            <a:r>
              <a:rPr lang="pt-BR" sz="2400" dirty="0"/>
              <a:t>: tem o foco na proteção, principalmente da pele e cabelos, dos efeitos nocivos do meio ambiente. São exemplos a radiação solar, as oscilações de temperatura, o nível de umidade do ambiente etc.;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b="1" dirty="0"/>
              <a:t>correção</a:t>
            </a:r>
            <a:r>
              <a:rPr lang="pt-BR" sz="2400" dirty="0"/>
              <a:t>: tem o objetivo de oferecer produtos e tratamentos para corrigir imperfeições na pele, equilibrar disfunções fisiológicas.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6891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55514"/>
          </a:xfrm>
        </p:spPr>
        <p:txBody>
          <a:bodyPr/>
          <a:lstStyle/>
          <a:p>
            <a:pPr algn="ctr"/>
            <a:r>
              <a:rPr lang="pt-BR" dirty="0">
                <a:latin typeface="Algerian" panose="04020705040A02060702" pitchFamily="82" charset="0"/>
              </a:rPr>
              <a:t>Tópicos de principais atividades de um profissional </a:t>
            </a:r>
          </a:p>
        </p:txBody>
      </p:sp>
    </p:spTree>
    <p:extLst>
      <p:ext uri="{BB962C8B-B14F-4D97-AF65-F5344CB8AC3E}">
        <p14:creationId xmlns:p14="http://schemas.microsoft.com/office/powerpoint/2010/main" val="716769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>
                <a:latin typeface="Algerian" panose="04020705040A02060702" pitchFamily="82" charset="0"/>
              </a:rPr>
              <a:t>Estudar, criar e aperfeiçoar fórmulas de cosméticos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Esse profissional normalmente trabalha em </a:t>
            </a:r>
            <a:r>
              <a:rPr lang="pt-BR" b="1" dirty="0">
                <a:solidFill>
                  <a:srgbClr val="FF0000"/>
                </a:solidFill>
              </a:rPr>
              <a:t>laboratórios da indústria Cosmética</a:t>
            </a:r>
            <a:r>
              <a:rPr lang="pt-BR" dirty="0"/>
              <a:t> e Farmacêutica. Trata-se do início da fase de </a:t>
            </a:r>
            <a:r>
              <a:rPr lang="pt-BR" b="1" dirty="0"/>
              <a:t>produção de cosméticos</a:t>
            </a:r>
            <a:r>
              <a:rPr lang="pt-BR" dirty="0"/>
              <a:t>, em que realiza testes e experimentos, bem como acompanha a elaboração dos produtos que serão distribuídos para o mercado. </a:t>
            </a:r>
          </a:p>
          <a:p>
            <a:endParaRPr lang="pt-BR" dirty="0"/>
          </a:p>
          <a:p>
            <a:pPr marL="0" indent="0" algn="ctr">
              <a:buNone/>
            </a:pPr>
            <a:r>
              <a:rPr lang="pt-BR" sz="6600" b="1" dirty="0">
                <a:solidFill>
                  <a:srgbClr val="FF0000"/>
                </a:solidFill>
              </a:rPr>
              <a:t>Industrial ou Artesanal </a:t>
            </a:r>
          </a:p>
        </p:txBody>
      </p:sp>
    </p:spTree>
    <p:extLst>
      <p:ext uri="{BB962C8B-B14F-4D97-AF65-F5344CB8AC3E}">
        <p14:creationId xmlns:p14="http://schemas.microsoft.com/office/powerpoint/2010/main" val="2262201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>
                <a:latin typeface="Algerian" panose="04020705040A02060702" pitchFamily="82" charset="0"/>
              </a:rPr>
              <a:t>Analisar resultados e efeitos colaterais dos produtos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Ter os melhores resultados em um tratamento estético ou uso de cosmético significa não apenas conseguir o </a:t>
            </a:r>
            <a:r>
              <a:rPr lang="pt-BR" b="1" dirty="0"/>
              <a:t>efeito desejado</a:t>
            </a:r>
            <a:r>
              <a:rPr lang="pt-BR" dirty="0"/>
              <a:t>, mas </a:t>
            </a:r>
            <a:r>
              <a:rPr lang="pt-BR" b="1" dirty="0"/>
              <a:t>evitar danos</a:t>
            </a:r>
            <a:r>
              <a:rPr lang="pt-BR" dirty="0"/>
              <a:t> ao local de aplicação e à saúde da pessoa. </a:t>
            </a:r>
          </a:p>
          <a:p>
            <a:r>
              <a:rPr lang="pt-BR" dirty="0"/>
              <a:t>Então, o </a:t>
            </a:r>
            <a:r>
              <a:rPr lang="pt-BR" dirty="0" err="1"/>
              <a:t>cosmetologista</a:t>
            </a:r>
            <a:r>
              <a:rPr lang="pt-BR" dirty="0"/>
              <a:t> também procura identificar se esses produtos oferecem reação alérgica ou se podem ocasionar disfunções no organismo decorrentes de sua aplicação.</a:t>
            </a:r>
          </a:p>
        </p:txBody>
      </p:sp>
    </p:spTree>
    <p:extLst>
      <p:ext uri="{BB962C8B-B14F-4D97-AF65-F5344CB8AC3E}">
        <p14:creationId xmlns:p14="http://schemas.microsoft.com/office/powerpoint/2010/main" val="1652223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>
                <a:latin typeface="Algerian" panose="04020705040A02060702" pitchFamily="82" charset="0"/>
              </a:rPr>
              <a:t>Identificar produtos mais indicados para cada pessoa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Para que os </a:t>
            </a:r>
            <a:r>
              <a:rPr lang="pt-BR" dirty="0">
                <a:solidFill>
                  <a:srgbClr val="FF0000"/>
                </a:solidFill>
              </a:rPr>
              <a:t>tratamentos estéticos </a:t>
            </a:r>
            <a:r>
              <a:rPr lang="pt-BR" dirty="0"/>
              <a:t>sejam eficientes e a própria área da beleza gere os resultados esperados, cada pessoa precisa adotar </a:t>
            </a:r>
            <a:r>
              <a:rPr lang="pt-BR" b="1" dirty="0"/>
              <a:t>produtos indicados para seu tipo de pele, cabelo e unhas</a:t>
            </a:r>
            <a:r>
              <a:rPr lang="pt-BR" dirty="0"/>
              <a:t>.</a:t>
            </a:r>
          </a:p>
          <a:p>
            <a:r>
              <a:rPr lang="pt-BR" dirty="0"/>
              <a:t>Por isso, o </a:t>
            </a:r>
            <a:r>
              <a:rPr lang="pt-BR" dirty="0" err="1"/>
              <a:t>cosmetologista</a:t>
            </a:r>
            <a:r>
              <a:rPr lang="pt-BR" dirty="0"/>
              <a:t> também analisa quais produtos teriam a maior eficácia em seu uso, tanto na fase laboratorial quanto no contato com os clientes (tratamento e vendas).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3326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latin typeface="Algerian" panose="04020705040A02060702" pitchFamily="82" charset="0"/>
              </a:rPr>
              <a:t>Realizar consultoria e pesquisa de mercado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Na área de marketing e vendas, o </a:t>
            </a:r>
            <a:r>
              <a:rPr lang="pt-BR" dirty="0" err="1"/>
              <a:t>cosmetologista</a:t>
            </a:r>
            <a:r>
              <a:rPr lang="pt-BR" dirty="0"/>
              <a:t> pode trabalhar como </a:t>
            </a:r>
            <a:r>
              <a:rPr lang="pt-BR" b="1" dirty="0"/>
              <a:t>consultor de cosméticos</a:t>
            </a:r>
            <a:r>
              <a:rPr lang="pt-BR" dirty="0"/>
              <a:t> e atuar diretamente com clientes e profissionais da beleza. Para isso, atua na apresentação e comercialização de produtos, treinamentos, eventos e assim por diante.</a:t>
            </a:r>
          </a:p>
          <a:p>
            <a:r>
              <a:rPr lang="pt-BR" dirty="0"/>
              <a:t>Revender cosméticos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3513149"/>
            <a:ext cx="4654731" cy="241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5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Tipos de produtos cosméticos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7829" y="1825625"/>
            <a:ext cx="10765971" cy="4351338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/>
              <a:t>Existem quatro tipos de produtos cosméticos: o natural, o orgânico, o sustentável e o multifuncional. </a:t>
            </a:r>
          </a:p>
          <a:p>
            <a:r>
              <a:rPr lang="pt-BR" sz="2400" b="1" dirty="0"/>
              <a:t>cosmético natural</a:t>
            </a:r>
            <a:r>
              <a:rPr lang="pt-BR" sz="2400" dirty="0"/>
              <a:t>: contém, no mínimo, 95% de matérias-primas orgânicas </a:t>
            </a:r>
            <a:r>
              <a:rPr lang="pt-BR" sz="2400" dirty="0" err="1"/>
              <a:t>certiﬁcadas</a:t>
            </a:r>
            <a:r>
              <a:rPr lang="pt-BR" sz="2400" dirty="0"/>
              <a:t>;</a:t>
            </a:r>
          </a:p>
          <a:p>
            <a:r>
              <a:rPr lang="pt-BR" sz="2400" b="1" dirty="0"/>
              <a:t>cosmético orgânico: </a:t>
            </a:r>
            <a:r>
              <a:rPr lang="pt-BR" sz="2400" dirty="0"/>
              <a:t>contém 95% de matérias-primas orgânicas </a:t>
            </a:r>
            <a:r>
              <a:rPr lang="pt-BR" sz="2400" dirty="0" err="1"/>
              <a:t>certiﬁcadas</a:t>
            </a:r>
            <a:r>
              <a:rPr lang="pt-BR" sz="2400" dirty="0"/>
              <a:t>;</a:t>
            </a:r>
          </a:p>
          <a:p>
            <a:r>
              <a:rPr lang="pt-BR" sz="2400" b="1" dirty="0"/>
              <a:t>cosmético sustentável</a:t>
            </a:r>
            <a:r>
              <a:rPr lang="pt-BR" sz="2400" dirty="0"/>
              <a:t>: envolve preocupação ambiental com o uso de embalagens biodegradáveis e/ou recicladas, além de matérias-primas que não provoquem danos ao meio ambiente;</a:t>
            </a:r>
          </a:p>
          <a:p>
            <a:pPr marL="0" indent="0">
              <a:buNone/>
            </a:pPr>
            <a:r>
              <a:rPr lang="pt-BR" sz="2400" dirty="0"/>
              <a:t>• </a:t>
            </a:r>
            <a:r>
              <a:rPr lang="pt-BR" sz="2400" b="1" dirty="0"/>
              <a:t>cosmético multifuncional: </a:t>
            </a:r>
            <a:r>
              <a:rPr lang="pt-BR" sz="2400" dirty="0"/>
              <a:t>apresenta mais de uma função.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4135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797" y="685413"/>
            <a:ext cx="4349932" cy="43499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850" y="685413"/>
            <a:ext cx="4349932" cy="43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8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19" y="1384662"/>
            <a:ext cx="5153116" cy="386483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216" y="935830"/>
            <a:ext cx="47053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08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Algerian" panose="04020705040A02060702" pitchFamily="82" charset="0"/>
              </a:rPr>
              <a:t>Ementa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pt-BR" dirty="0"/>
              <a:t>Definição do conceito de cosmetologia.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pt-BR" dirty="0"/>
              <a:t>Estudo da estrutura da pele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pt-BR" dirty="0"/>
              <a:t>Veículos e ativos utilizados em cosmetologia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pt-BR" dirty="0"/>
              <a:t>Estudo dos princípios ativos dos cosméticos.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pt-BR" dirty="0"/>
              <a:t>Estabelecimento de relações entre as preparações de cosméticos, seus benefícios e formas corretas de utilização.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pt-BR" dirty="0"/>
              <a:t>Busca de compreensão dos principais ativos utilizados nos tratamentos cosméticos. </a:t>
            </a:r>
          </a:p>
          <a:p>
            <a:pPr>
              <a:buFont typeface="Courier New" panose="02070309020205020404" pitchFamily="49" charset="0"/>
              <a:buChar char="o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0410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latin typeface="Algerian" panose="04020705040A02060702" pitchFamily="82" charset="0"/>
              </a:rPr>
              <a:t>Vias de penetração do cosmético na pele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3200" dirty="0">
                <a:latin typeface="Algerian" panose="04020705040A02060702" pitchFamily="82" charset="0"/>
              </a:rPr>
              <a:t>fatores que afetam a permeabilidade cutânea: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0312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Fatores biológicos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Espessura da epiderme: </a:t>
            </a:r>
            <a:r>
              <a:rPr lang="pt-BR" dirty="0"/>
              <a:t>quanto menos espessa, maior a penetração;</a:t>
            </a:r>
          </a:p>
          <a:p>
            <a:r>
              <a:rPr lang="pt-BR" b="1" dirty="0"/>
              <a:t>Idade:</a:t>
            </a:r>
            <a:r>
              <a:rPr lang="pt-BR" dirty="0"/>
              <a:t> quanto maior a idade maior a tendência de a pele ser menos hidratada e de existir menor penetração;</a:t>
            </a:r>
          </a:p>
          <a:p>
            <a:r>
              <a:rPr lang="pt-BR" b="1" dirty="0"/>
              <a:t>Região anatômica: </a:t>
            </a:r>
            <a:r>
              <a:rPr lang="pt-BR" dirty="0"/>
              <a:t>regiões como palmas das mãos e plantas dos pés são regiões mais grossas e com menor absorção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3171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Fatores fisiológicos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Fluxo sanguíneo: </a:t>
            </a:r>
            <a:r>
              <a:rPr lang="pt-BR" dirty="0"/>
              <a:t>a vasodilatação facilita a permeabilidade;</a:t>
            </a:r>
          </a:p>
          <a:p>
            <a:pPr marL="0" indent="0">
              <a:buNone/>
            </a:pPr>
            <a:r>
              <a:rPr lang="pt-BR" dirty="0"/>
              <a:t>• </a:t>
            </a:r>
            <a:r>
              <a:rPr lang="pt-BR" b="1" dirty="0"/>
              <a:t>Hidratação:</a:t>
            </a:r>
            <a:r>
              <a:rPr lang="pt-BR" dirty="0"/>
              <a:t> quanto mais hidratada, melhor a resposta;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 </a:t>
            </a:r>
            <a:r>
              <a:rPr lang="pt-BR" b="1" dirty="0"/>
              <a:t>pH</a:t>
            </a:r>
            <a:r>
              <a:rPr lang="pt-BR" dirty="0"/>
              <a:t> de uma </a:t>
            </a:r>
            <a:r>
              <a:rPr lang="pt-BR" b="1" dirty="0"/>
              <a:t>pele</a:t>
            </a:r>
            <a:r>
              <a:rPr lang="pt-BR" dirty="0"/>
              <a:t> saudável é levemente ácido. De modo geral, ele fica entre 4,5 e 5,5.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2029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751" y="186803"/>
            <a:ext cx="5908358" cy="31752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751" y="3218351"/>
            <a:ext cx="590835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54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016" y="375648"/>
            <a:ext cx="5300390" cy="31706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804" y="1282302"/>
            <a:ext cx="4967422" cy="37207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519" y="3644537"/>
            <a:ext cx="2398758" cy="239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30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>
                <a:latin typeface="Algerian" panose="04020705040A02060702" pitchFamily="82" charset="0"/>
              </a:rPr>
              <a:t>Procedimentos estéticos que, quando aplicados, aumentam a permeabilidade cutânea: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b="1" dirty="0"/>
              <a:t>esfoliação: </a:t>
            </a:r>
            <a:r>
              <a:rPr lang="pt-BR" sz="2400" dirty="0"/>
              <a:t>retira as células mortas, deixando a pele mais receptiva a tratamentos;</a:t>
            </a:r>
          </a:p>
          <a:p>
            <a:pPr marL="0" indent="0">
              <a:buNone/>
            </a:pPr>
            <a:r>
              <a:rPr lang="pt-BR" sz="2400" dirty="0"/>
              <a:t>• </a:t>
            </a:r>
            <a:r>
              <a:rPr lang="pt-BR" sz="2400" b="1" dirty="0" err="1"/>
              <a:t>toniﬁcação</a:t>
            </a:r>
            <a:r>
              <a:rPr lang="pt-BR" sz="2400" b="1" dirty="0"/>
              <a:t>:</a:t>
            </a:r>
            <a:r>
              <a:rPr lang="pt-BR" sz="2400" dirty="0"/>
              <a:t> regula o pH da pele, com melhor resposta;</a:t>
            </a:r>
          </a:p>
          <a:p>
            <a:pPr marL="0" indent="0">
              <a:buNone/>
            </a:pPr>
            <a:r>
              <a:rPr lang="pt-BR" sz="2400" dirty="0"/>
              <a:t>• </a:t>
            </a:r>
            <a:r>
              <a:rPr lang="pt-BR" sz="2400" b="1" dirty="0"/>
              <a:t>hidratação:</a:t>
            </a:r>
            <a:r>
              <a:rPr lang="pt-BR" sz="2400" dirty="0"/>
              <a:t> maior quantidade de água no tecido e facilidade de atividade;</a:t>
            </a:r>
          </a:p>
          <a:p>
            <a:pPr marL="0" indent="0">
              <a:buNone/>
            </a:pPr>
            <a:r>
              <a:rPr lang="pt-BR" sz="2400" dirty="0"/>
              <a:t>• </a:t>
            </a:r>
            <a:r>
              <a:rPr lang="pt-BR" sz="2400" b="1" dirty="0"/>
              <a:t>massagem:</a:t>
            </a:r>
            <a:r>
              <a:rPr lang="pt-BR" sz="2400" dirty="0"/>
              <a:t> vasodilatação e melhor absorção do produto;</a:t>
            </a:r>
          </a:p>
          <a:p>
            <a:pPr marL="0" indent="0">
              <a:buNone/>
            </a:pPr>
            <a:r>
              <a:rPr lang="pt-BR" sz="2400" dirty="0"/>
              <a:t>• </a:t>
            </a:r>
            <a:r>
              <a:rPr lang="pt-BR" sz="2400" b="1" dirty="0" err="1"/>
              <a:t>peeling</a:t>
            </a:r>
            <a:r>
              <a:rPr lang="pt-BR" sz="2400" b="1" dirty="0"/>
              <a:t>:</a:t>
            </a:r>
            <a:r>
              <a:rPr lang="pt-BR" sz="2400" dirty="0"/>
              <a:t> retira as células mortas de forma mais profunda que a esfoliação;</a:t>
            </a:r>
          </a:p>
          <a:p>
            <a:pPr marL="0" indent="0">
              <a:buNone/>
            </a:pPr>
            <a:r>
              <a:rPr lang="pt-BR" sz="2400" dirty="0"/>
              <a:t>• </a:t>
            </a:r>
            <a:r>
              <a:rPr lang="pt-BR" sz="2400" b="1" dirty="0"/>
              <a:t>equipamentos a vapor:</a:t>
            </a:r>
            <a:r>
              <a:rPr lang="pt-BR" sz="2400" dirty="0"/>
              <a:t> vasodilatação dos poros;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7348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3077" y="663031"/>
            <a:ext cx="3481070" cy="43513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537" y="888274"/>
            <a:ext cx="5409542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08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799" y="496388"/>
            <a:ext cx="4241402" cy="53017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097" y="1449093"/>
            <a:ext cx="6469223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40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8206" y="796303"/>
            <a:ext cx="5843452" cy="45286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25" y="339632"/>
            <a:ext cx="3847828" cy="544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03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6000" dirty="0">
                <a:solidFill>
                  <a:srgbClr val="FF0000"/>
                </a:solidFill>
                <a:latin typeface="Algerian" panose="04020705040A02060702" pitchFamily="82" charset="0"/>
              </a:rPr>
              <a:t>RESUMO DA AULA DE HOJE</a:t>
            </a:r>
          </a:p>
          <a:p>
            <a:pPr marL="0" indent="0" algn="ctr">
              <a:buNone/>
            </a:pPr>
            <a:r>
              <a:rPr lang="pt-BR" sz="6000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9629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E43821-20B3-4004-AAB1-3A1BE7ED4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0417"/>
            <a:ext cx="10515600" cy="5156546"/>
          </a:xfrm>
        </p:spPr>
        <p:txBody>
          <a:bodyPr/>
          <a:lstStyle/>
          <a:p>
            <a:r>
              <a:rPr lang="pt-BR" dirty="0"/>
              <a:t>Ativos cosméticos utilizados para acne, seborreia, estrias, manchas cutâneas, olheiras e rugas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162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B3DF4-0351-4FA9-94D2-68C150C7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10F404-FF3C-4E38-A65A-F533FFEA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Avaliações individuais –  com peso (7,0 pontos) </a:t>
            </a:r>
          </a:p>
          <a:p>
            <a:r>
              <a:rPr lang="pt-BR" dirty="0"/>
              <a:t>Trabalhos/apresentação de seminários/Relatórios – com peso 3,0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B95CEE-5D9A-4E49-8314-D43F8BABD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808" y="3273286"/>
            <a:ext cx="4047369" cy="22581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21B0972-8B5E-4A0C-B93B-59C35885D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439" y="3273286"/>
            <a:ext cx="3362053" cy="24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2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FBFA9B-9755-4B70-BD6D-DCDE7A90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Bibliografia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08CF34-169A-4DB8-A6DA-2FE4586D9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9687"/>
            <a:ext cx="10515600" cy="5037276"/>
          </a:xfrm>
        </p:spPr>
        <p:txBody>
          <a:bodyPr/>
          <a:lstStyle/>
          <a:p>
            <a:pPr marL="0" indent="0">
              <a:buNone/>
            </a:pPr>
            <a:r>
              <a:rPr lang="pt-BR" sz="1600" b="1" dirty="0"/>
              <a:t>BÁSICA:</a:t>
            </a:r>
          </a:p>
          <a:p>
            <a:r>
              <a:rPr lang="pt-BR" sz="1600" dirty="0"/>
              <a:t>BORGES, Fábio dos Santos. </a:t>
            </a:r>
            <a:r>
              <a:rPr lang="pt-BR" sz="1600" dirty="0" err="1"/>
              <a:t>Dermato</a:t>
            </a:r>
            <a:r>
              <a:rPr lang="pt-BR" sz="1600" dirty="0"/>
              <a:t>-funcional: São Paulo: </a:t>
            </a:r>
            <a:r>
              <a:rPr lang="pt-BR" sz="1600" dirty="0" err="1"/>
              <a:t>Phorte</a:t>
            </a:r>
            <a:r>
              <a:rPr lang="pt-BR" sz="1600" dirty="0"/>
              <a:t>, 2010.</a:t>
            </a:r>
          </a:p>
          <a:p>
            <a:r>
              <a:rPr lang="pt-BR" sz="1600" dirty="0"/>
              <a:t>KEDE, Maria Paulina </a:t>
            </a:r>
            <a:r>
              <a:rPr lang="pt-BR" sz="1600" dirty="0" err="1"/>
              <a:t>Villarejo</a:t>
            </a:r>
            <a:r>
              <a:rPr lang="pt-BR" sz="1600" dirty="0"/>
              <a:t>; SABATOVICH, Oleg. . Dermatologia estética. São Paulo: Atheneu, 2004.</a:t>
            </a:r>
          </a:p>
          <a:p>
            <a:r>
              <a:rPr lang="pt-BR" sz="1600" dirty="0"/>
              <a:t>RIBEIRO, Cláudio de Jesus. Cosmetologia aplicada a </a:t>
            </a:r>
            <a:r>
              <a:rPr lang="pt-BR" sz="1600" dirty="0" err="1"/>
              <a:t>dermoestética</a:t>
            </a:r>
            <a:r>
              <a:rPr lang="pt-BR" sz="1600" dirty="0"/>
              <a:t>. São Paulo: </a:t>
            </a:r>
            <a:r>
              <a:rPr lang="pt-BR" sz="1600" dirty="0" err="1"/>
              <a:t>Phamabooks</a:t>
            </a:r>
            <a:r>
              <a:rPr lang="pt-BR" sz="1600" dirty="0"/>
              <a:t>, 2010.</a:t>
            </a:r>
          </a:p>
          <a:p>
            <a:r>
              <a:rPr lang="pt-BR" sz="1600" dirty="0"/>
              <a:t>HARRIS, Maria Inês Nogueira Camargo. Pele: do nascimento à maturidade. São Paulo: Editora Senac São Paulo, 2016.</a:t>
            </a:r>
          </a:p>
          <a:p>
            <a:pPr marL="0" indent="0">
              <a:buNone/>
            </a:pPr>
            <a:r>
              <a:rPr lang="pt-BR" sz="1600" b="1" dirty="0"/>
              <a:t>COMPLEMENTAR:</a:t>
            </a:r>
          </a:p>
          <a:p>
            <a:r>
              <a:rPr lang="pt-BR" sz="1600" dirty="0"/>
              <a:t>BATISTUZZO, José </a:t>
            </a:r>
            <a:r>
              <a:rPr lang="pt-BR" sz="1600" dirty="0" err="1"/>
              <a:t>Antonio</a:t>
            </a:r>
            <a:r>
              <a:rPr lang="pt-BR" sz="1600" dirty="0"/>
              <a:t> de Oliveira; ETO, </a:t>
            </a:r>
            <a:r>
              <a:rPr lang="pt-BR" sz="1600" dirty="0" err="1"/>
              <a:t>Yukiko</a:t>
            </a:r>
            <a:r>
              <a:rPr lang="pt-BR" sz="1600" dirty="0"/>
              <a:t>; ITAYA, </a:t>
            </a:r>
            <a:r>
              <a:rPr lang="pt-BR" sz="1600" dirty="0" err="1"/>
              <a:t>Masayuki</a:t>
            </a:r>
            <a:r>
              <a:rPr lang="pt-BR" sz="1600" dirty="0"/>
              <a:t>. Formulário médico-farmacêutico. São Paulo: </a:t>
            </a:r>
            <a:r>
              <a:rPr lang="pt-BR" sz="1600" dirty="0" err="1"/>
              <a:t>Pharmabooks</a:t>
            </a:r>
            <a:r>
              <a:rPr lang="pt-BR" sz="1600" dirty="0"/>
              <a:t>, 2006.</a:t>
            </a:r>
          </a:p>
          <a:p>
            <a:r>
              <a:rPr lang="pt-BR" sz="1600" dirty="0"/>
              <a:t>GOMES, </a:t>
            </a:r>
            <a:r>
              <a:rPr lang="pt-BR" sz="1600" dirty="0" err="1"/>
              <a:t>Rosaline</a:t>
            </a:r>
            <a:r>
              <a:rPr lang="pt-BR" sz="1600" dirty="0"/>
              <a:t> Kelly; DAMAZIO, Marlene Gabriel. Cosmetologia: descomplicando os princípios ativos. São Paulo: Médica Paulista, 2009.</a:t>
            </a:r>
          </a:p>
          <a:p>
            <a:r>
              <a:rPr lang="pt-BR" sz="1600" dirty="0"/>
              <a:t>SCHOR, Nestor; ROTTA, Osmar. Guia de dermatologia: clínica, cirúrgica e </a:t>
            </a:r>
            <a:r>
              <a:rPr lang="pt-BR" sz="1600" dirty="0" err="1"/>
              <a:t>cosmiátrica</a:t>
            </a:r>
            <a:r>
              <a:rPr lang="pt-BR" sz="1600" dirty="0"/>
              <a:t>. São Paulo: Manole, 2008.</a:t>
            </a:r>
          </a:p>
          <a:p>
            <a:r>
              <a:rPr lang="pt-BR" sz="1600" dirty="0"/>
              <a:t>SOUZA, Valeria Maria de; ANTUNES JUNIOR, Daniel. Ativos dermatológicos v.4: guia de ativos dermatológicos utilizados na farmácia de manipulação para médicos e farmacológicos. São Paulo: </a:t>
            </a:r>
            <a:r>
              <a:rPr lang="pt-BR" sz="1600" dirty="0" err="1"/>
              <a:t>Pharmabooks</a:t>
            </a:r>
            <a:r>
              <a:rPr lang="pt-BR" sz="1600" dirty="0"/>
              <a:t>, 2006.</a:t>
            </a:r>
          </a:p>
          <a:p>
            <a:r>
              <a:rPr lang="pt-BR" sz="1600" dirty="0"/>
              <a:t>SOUZA, Valeria Maria de; ANTUNES JUNIOR, Daniel. Ativos dermatológicos v.5: guia de ativos dermatológicos utilizados na farmácia de manipulação para médicos e farmacêuticos. São Paulo: </a:t>
            </a:r>
            <a:r>
              <a:rPr lang="pt-BR" sz="1600" dirty="0" err="1"/>
              <a:t>Pharmabooks</a:t>
            </a:r>
            <a:r>
              <a:rPr lang="pt-BR" sz="1600" dirty="0"/>
              <a:t>, 2008.</a:t>
            </a:r>
          </a:p>
          <a:p>
            <a:r>
              <a:rPr lang="pt-BR" sz="1600" dirty="0"/>
              <a:t>COSTA, Adilson. Tratado internacional de </a:t>
            </a:r>
            <a:r>
              <a:rPr lang="pt-BR" sz="1600" dirty="0" err="1"/>
              <a:t>cosmecêuticos</a:t>
            </a:r>
            <a:r>
              <a:rPr lang="pt-BR" sz="1600" dirty="0"/>
              <a:t>. Rio de Janeiro: Guanabara Koogan, 2012</a:t>
            </a:r>
          </a:p>
        </p:txBody>
      </p:sp>
    </p:spTree>
    <p:extLst>
      <p:ext uri="{BB962C8B-B14F-4D97-AF65-F5344CB8AC3E}">
        <p14:creationId xmlns:p14="http://schemas.microsoft.com/office/powerpoint/2010/main" val="398979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Perguntas: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Qual é seu conhecimento sobre a cosmetologia? </a:t>
            </a:r>
          </a:p>
          <a:p>
            <a:r>
              <a:rPr lang="pt-BR" dirty="0"/>
              <a:t>Já fez algum cosmético?</a:t>
            </a:r>
          </a:p>
          <a:p>
            <a:r>
              <a:rPr lang="pt-BR" dirty="0"/>
              <a:t>Deseja trabalhar com cosmetologia?</a:t>
            </a:r>
          </a:p>
          <a:p>
            <a:r>
              <a:rPr lang="pt-BR" dirty="0"/>
              <a:t>Qual área da estética te atrai?</a:t>
            </a:r>
          </a:p>
          <a:p>
            <a:r>
              <a:rPr lang="pt-BR" dirty="0"/>
              <a:t>Quais cosméticos você costuma usar?</a:t>
            </a:r>
          </a:p>
          <a:p>
            <a:r>
              <a:rPr lang="pt-BR" dirty="0"/>
              <a:t>Quais as marcas de cosmético que te atraem?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2835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Conceitos Básicos: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b="1" dirty="0"/>
              <a:t>Cosméticos:</a:t>
            </a:r>
            <a:r>
              <a:rPr lang="pt-BR" sz="2000" dirty="0"/>
              <a:t> substancias de origem animal, vegetal ou mineral utilizada para limpar, hidratar, corrigir, embelezar proteger a pele.</a:t>
            </a:r>
          </a:p>
          <a:p>
            <a:r>
              <a:rPr lang="pt-BR" sz="2000" b="1" dirty="0"/>
              <a:t>Cosmetologia:</a:t>
            </a:r>
            <a:r>
              <a:rPr lang="pt-BR" sz="2000" dirty="0"/>
              <a:t> é a ciência que serve de suporte á fabricação de produtos de beleza e permite verificar as propriedades.</a:t>
            </a:r>
          </a:p>
          <a:p>
            <a:r>
              <a:rPr lang="pt-BR" sz="2000" b="1" dirty="0" err="1"/>
              <a:t>Cosmetólogo</a:t>
            </a:r>
            <a:r>
              <a:rPr lang="pt-BR" sz="2000" b="1" dirty="0"/>
              <a:t>:</a:t>
            </a:r>
            <a:r>
              <a:rPr lang="pt-BR" sz="2000" dirty="0"/>
              <a:t> é o técnico que estuda e afina as formulações e fabrica os produtos de beleza, aplicando os métodos científicos determinados pela cosmetologia.</a:t>
            </a:r>
          </a:p>
          <a:p>
            <a:r>
              <a:rPr lang="pt-BR" sz="2000" b="1" dirty="0"/>
              <a:t>Esteticista:</a:t>
            </a:r>
            <a:r>
              <a:rPr lang="pt-BR" sz="2000" dirty="0"/>
              <a:t> é o prático que sabe escolher os cosméticos, segundo as suas propriedades, qualidades e indicações e os aplica de acordo com as técnicas e métodos ligados á profissão.</a:t>
            </a:r>
          </a:p>
          <a:p>
            <a:r>
              <a:rPr lang="pt-BR" sz="2000" b="1" dirty="0"/>
              <a:t>Dermocosméticos:</a:t>
            </a:r>
            <a:r>
              <a:rPr lang="pt-BR" sz="2000" dirty="0"/>
              <a:t> Os dermocosméticos são produtos destinados aos cuidados com a pele, pois possuem ativos e substâncias que podem ser usadas em diferentes tratamentos dermatológicos, como anti-idade, redução de flacidez, manchas na pele e cicatrizes de acne.</a:t>
            </a:r>
          </a:p>
        </p:txBody>
      </p:sp>
    </p:spTree>
    <p:extLst>
      <p:ext uri="{BB962C8B-B14F-4D97-AF65-F5344CB8AC3E}">
        <p14:creationId xmlns:p14="http://schemas.microsoft.com/office/powerpoint/2010/main" val="4079021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Oque a cosmetologia?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1446" y="1851751"/>
            <a:ext cx="5439843" cy="4351338"/>
          </a:xfrm>
        </p:spPr>
        <p:txBody>
          <a:bodyPr/>
          <a:lstStyle/>
          <a:p>
            <a:r>
              <a:rPr lang="pt-BR" sz="2000" dirty="0"/>
              <a:t>A </a:t>
            </a:r>
            <a:r>
              <a:rPr lang="pt-BR" sz="2000" b="1" dirty="0"/>
              <a:t>Cosmetologia </a:t>
            </a:r>
            <a:r>
              <a:rPr lang="pt-BR" sz="2000" dirty="0"/>
              <a:t>pode ser definida como a </a:t>
            </a:r>
            <a:r>
              <a:rPr lang="pt-BR" sz="2000" dirty="0">
                <a:solidFill>
                  <a:srgbClr val="FF0000"/>
                </a:solidFill>
              </a:rPr>
              <a:t>arte de embelezar o ser humano </a:t>
            </a:r>
            <a:r>
              <a:rPr lang="pt-BR" sz="2000" dirty="0"/>
              <a:t>e, para isso, se dedica a estudar e desenvolver produtos cosméticos.</a:t>
            </a:r>
          </a:p>
          <a:p>
            <a:r>
              <a:rPr lang="pt-BR" sz="2000" dirty="0"/>
              <a:t>A área agrega inúmeras atividades que vão da pesquisa e criação de produtos para tratamento de unhas, pele e cabelos até a realização de procedimentos em clientes.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289" y="2142307"/>
            <a:ext cx="5232511" cy="3575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631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483327"/>
            <a:ext cx="10515600" cy="5693636"/>
          </a:xfrm>
        </p:spPr>
        <p:txBody>
          <a:bodyPr/>
          <a:lstStyle/>
          <a:p>
            <a:r>
              <a:rPr lang="pt-BR" sz="2400" b="1" dirty="0"/>
              <a:t>Produtos de higiene pessoal, cosméticos e perfumes?</a:t>
            </a:r>
          </a:p>
          <a:p>
            <a:pPr marL="0" indent="0">
              <a:buNone/>
            </a:pPr>
            <a:r>
              <a:rPr lang="pt-BR" sz="2400" dirty="0"/>
              <a:t>São preparações constituídas por substancias naturais ou sintéticas, de uso externo nas diversas partes do corpo, com o objetivo exclusivo de </a:t>
            </a:r>
            <a:r>
              <a:rPr lang="pt-BR" sz="2400" dirty="0">
                <a:solidFill>
                  <a:srgbClr val="FF0000"/>
                </a:solidFill>
              </a:rPr>
              <a:t>limpá-los, perfumá-los, alterar sua aparência e corrigir odores corporais, </a:t>
            </a:r>
            <a:r>
              <a:rPr lang="pt-BR" sz="2400" dirty="0"/>
              <a:t>protege-los ou mantê-los em bom estado.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2" y="2114726"/>
            <a:ext cx="6244046" cy="374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07096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Laranja Vermelho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056054A0-F2A4-48C7-85CF-E2EA15B60FA6}" vid="{0EAF3954-BC21-47DC-9A45-665BAC72AC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2058</TotalTime>
  <Words>1405</Words>
  <Application>Microsoft Office PowerPoint</Application>
  <PresentationFormat>Widescreen</PresentationFormat>
  <Paragraphs>97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7" baseType="lpstr">
      <vt:lpstr>Algerian</vt:lpstr>
      <vt:lpstr>Arial</vt:lpstr>
      <vt:lpstr>Calibri</vt:lpstr>
      <vt:lpstr>Calibri Light</vt:lpstr>
      <vt:lpstr>Courier New</vt:lpstr>
      <vt:lpstr>Edwardian Script ITC</vt:lpstr>
      <vt:lpstr>Vivaldi</vt:lpstr>
      <vt:lpstr>Tema1</vt:lpstr>
      <vt:lpstr>Cosmetologia </vt:lpstr>
      <vt:lpstr>Ementa</vt:lpstr>
      <vt:lpstr>Apresentação do PowerPoint</vt:lpstr>
      <vt:lpstr>AVALIAÇÃO</vt:lpstr>
      <vt:lpstr>Bibliografia </vt:lpstr>
      <vt:lpstr>Perguntas:</vt:lpstr>
      <vt:lpstr>Conceitos Básicos:</vt:lpstr>
      <vt:lpstr>Oque a cosmetologia?</vt:lpstr>
      <vt:lpstr>Apresentação do PowerPoint</vt:lpstr>
      <vt:lpstr>Apresentação do PowerPoint</vt:lpstr>
      <vt:lpstr>principais funções da Cosmetologia são:</vt:lpstr>
      <vt:lpstr>Tópicos de principais atividades de um profissional </vt:lpstr>
      <vt:lpstr>Estudar, criar e aperfeiçoar fórmulas de cosméticos </vt:lpstr>
      <vt:lpstr>Analisar resultados e efeitos colaterais dos produtos</vt:lpstr>
      <vt:lpstr>Identificar produtos mais indicados para cada pessoa</vt:lpstr>
      <vt:lpstr>Realizar consultoria e pesquisa de mercado</vt:lpstr>
      <vt:lpstr>Tipos de produtos cosméticos</vt:lpstr>
      <vt:lpstr>Apresentação do PowerPoint</vt:lpstr>
      <vt:lpstr>Apresentação do PowerPoint</vt:lpstr>
      <vt:lpstr>Vias de penetração do cosmético na pele</vt:lpstr>
      <vt:lpstr>Fatores biológicos</vt:lpstr>
      <vt:lpstr>Fatores fisiológicos</vt:lpstr>
      <vt:lpstr>Apresentação do PowerPoint</vt:lpstr>
      <vt:lpstr>Apresentação do PowerPoint</vt:lpstr>
      <vt:lpstr>Procedimentos estéticos que, quando aplicados, aumentam a permeabilidade cutânea: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Cosmetologia</dc:title>
  <dc:creator>Brenda</dc:creator>
  <cp:lastModifiedBy>Brenda Kuiaski</cp:lastModifiedBy>
  <cp:revision>32</cp:revision>
  <dcterms:created xsi:type="dcterms:W3CDTF">2021-05-01T15:47:31Z</dcterms:created>
  <dcterms:modified xsi:type="dcterms:W3CDTF">2022-03-24T20:57:04Z</dcterms:modified>
</cp:coreProperties>
</file>