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820" r:id="rId2"/>
  </p:sldMasterIdLst>
  <p:sldIdLst>
    <p:sldId id="256" r:id="rId3"/>
    <p:sldId id="260" r:id="rId4"/>
    <p:sldId id="276" r:id="rId5"/>
    <p:sldId id="258" r:id="rId6"/>
    <p:sldId id="261" r:id="rId7"/>
    <p:sldId id="262" r:id="rId8"/>
    <p:sldId id="263" r:id="rId9"/>
    <p:sldId id="264" r:id="rId10"/>
    <p:sldId id="311" r:id="rId11"/>
    <p:sldId id="269" r:id="rId12"/>
    <p:sldId id="302" r:id="rId13"/>
    <p:sldId id="278" r:id="rId14"/>
    <p:sldId id="279" r:id="rId15"/>
    <p:sldId id="300" r:id="rId16"/>
    <p:sldId id="301" r:id="rId17"/>
    <p:sldId id="303" r:id="rId18"/>
    <p:sldId id="312" r:id="rId19"/>
    <p:sldId id="304" r:id="rId20"/>
    <p:sldId id="299" r:id="rId21"/>
    <p:sldId id="280" r:id="rId22"/>
    <p:sldId id="281" r:id="rId23"/>
    <p:sldId id="282" r:id="rId24"/>
    <p:sldId id="305" r:id="rId25"/>
    <p:sldId id="306" r:id="rId26"/>
    <p:sldId id="283" r:id="rId27"/>
    <p:sldId id="270" r:id="rId28"/>
    <p:sldId id="307" r:id="rId29"/>
    <p:sldId id="285" r:id="rId30"/>
    <p:sldId id="308" r:id="rId31"/>
    <p:sldId id="289" r:id="rId32"/>
    <p:sldId id="271" r:id="rId33"/>
    <p:sldId id="291" r:id="rId34"/>
    <p:sldId id="288" r:id="rId35"/>
    <p:sldId id="295" r:id="rId36"/>
    <p:sldId id="294" r:id="rId37"/>
    <p:sldId id="296" r:id="rId38"/>
    <p:sldId id="297" r:id="rId39"/>
    <p:sldId id="272" r:id="rId40"/>
    <p:sldId id="292" r:id="rId41"/>
    <p:sldId id="273" r:id="rId42"/>
    <p:sldId id="274" r:id="rId43"/>
    <p:sldId id="266" r:id="rId44"/>
    <p:sldId id="265" r:id="rId45"/>
    <p:sldId id="267" r:id="rId46"/>
    <p:sldId id="277" r:id="rId47"/>
    <p:sldId id="298" r:id="rId48"/>
    <p:sldId id="309" r:id="rId49"/>
    <p:sldId id="310" r:id="rId50"/>
    <p:sldId id="26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029" autoAdjust="0"/>
  </p:normalViewPr>
  <p:slideViewPr>
    <p:cSldViewPr snapToGrid="0">
      <p:cViewPr>
        <p:scale>
          <a:sx n="59" d="100"/>
          <a:sy n="59" d="100"/>
        </p:scale>
        <p:origin x="-91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388639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39435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2585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129191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35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173312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1508231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391619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F906757E-215D-4CC0-B603-DE4CDF850E3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79913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2D3757AC-D05A-49D4-B7B7-EEE5A3188C2E}"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208211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0F1413BF-C720-4D75-AFCC-350AC934CEB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6705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239065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C50EA51D-6CC8-4E5B-9E76-AF92F517D0B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16828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solidFill>
                <a:srgbClr val="000000"/>
              </a:solidFill>
            </a:endParaRPr>
          </a:p>
        </p:txBody>
      </p:sp>
      <p:sp>
        <p:nvSpPr>
          <p:cNvPr id="8" name="Espaço Reservado para Rodapé 7"/>
          <p:cNvSpPr>
            <a:spLocks noGrp="1"/>
          </p:cNvSpPr>
          <p:nvPr>
            <p:ph type="ftr" sz="quarter" idx="11"/>
          </p:nvPr>
        </p:nvSpPr>
        <p:spPr/>
        <p:txBody>
          <a:bodyPr/>
          <a:lstStyle>
            <a:lvl1pPr>
              <a:defRPr/>
            </a:lvl1pPr>
          </a:lstStyle>
          <a:p>
            <a:endParaRPr lang="pt-BR">
              <a:solidFill>
                <a:srgbClr val="000000"/>
              </a:solidFill>
            </a:endParaRPr>
          </a:p>
        </p:txBody>
      </p:sp>
      <p:sp>
        <p:nvSpPr>
          <p:cNvPr id="9" name="Espaço Reservado para Número de Slide 8"/>
          <p:cNvSpPr>
            <a:spLocks noGrp="1"/>
          </p:cNvSpPr>
          <p:nvPr>
            <p:ph type="sldNum" sz="quarter" idx="12"/>
          </p:nvPr>
        </p:nvSpPr>
        <p:spPr/>
        <p:txBody>
          <a:bodyPr/>
          <a:lstStyle>
            <a:lvl1pPr>
              <a:defRPr/>
            </a:lvl1pPr>
          </a:lstStyle>
          <a:p>
            <a:fld id="{47635291-800C-4D41-8CB8-C74EAC643D8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4435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solidFill>
                <a:srgbClr val="000000"/>
              </a:solidFill>
            </a:endParaRPr>
          </a:p>
        </p:txBody>
      </p:sp>
      <p:sp>
        <p:nvSpPr>
          <p:cNvPr id="4" name="Espaço Reservado para Rodapé 3"/>
          <p:cNvSpPr>
            <a:spLocks noGrp="1"/>
          </p:cNvSpPr>
          <p:nvPr>
            <p:ph type="ftr" sz="quarter" idx="11"/>
          </p:nvPr>
        </p:nvSpPr>
        <p:spPr/>
        <p:txBody>
          <a:bodyPr/>
          <a:lstStyle>
            <a:lvl1pPr>
              <a:defRPr/>
            </a:lvl1pPr>
          </a:lstStyle>
          <a:p>
            <a:endParaRPr lang="pt-BR">
              <a:solidFill>
                <a:srgbClr val="000000"/>
              </a:solidFill>
            </a:endParaRPr>
          </a:p>
        </p:txBody>
      </p:sp>
      <p:sp>
        <p:nvSpPr>
          <p:cNvPr id="5" name="Espaço Reservado para Número de Slide 4"/>
          <p:cNvSpPr>
            <a:spLocks noGrp="1"/>
          </p:cNvSpPr>
          <p:nvPr>
            <p:ph type="sldNum" sz="quarter" idx="12"/>
          </p:nvPr>
        </p:nvSpPr>
        <p:spPr/>
        <p:txBody>
          <a:bodyPr/>
          <a:lstStyle>
            <a:lvl1pPr>
              <a:defRPr/>
            </a:lvl1pPr>
          </a:lstStyle>
          <a:p>
            <a:fld id="{0A7B40BF-817F-4057-960D-25D71E86C262}"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2031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solidFill>
                <a:srgbClr val="000000"/>
              </a:solidFill>
            </a:endParaRPr>
          </a:p>
        </p:txBody>
      </p:sp>
      <p:sp>
        <p:nvSpPr>
          <p:cNvPr id="3" name="Espaço Reservado para Rodapé 2"/>
          <p:cNvSpPr>
            <a:spLocks noGrp="1"/>
          </p:cNvSpPr>
          <p:nvPr>
            <p:ph type="ftr" sz="quarter" idx="11"/>
          </p:nvPr>
        </p:nvSpPr>
        <p:spPr/>
        <p:txBody>
          <a:bodyPr/>
          <a:lstStyle>
            <a:lvl1pPr>
              <a:defRPr/>
            </a:lvl1pPr>
          </a:lstStyle>
          <a:p>
            <a:endParaRPr lang="pt-BR">
              <a:solidFill>
                <a:srgbClr val="000000"/>
              </a:solidFill>
            </a:endParaRPr>
          </a:p>
        </p:txBody>
      </p:sp>
      <p:sp>
        <p:nvSpPr>
          <p:cNvPr id="4" name="Espaço Reservado para Número de Slide 3"/>
          <p:cNvSpPr>
            <a:spLocks noGrp="1"/>
          </p:cNvSpPr>
          <p:nvPr>
            <p:ph type="sldNum" sz="quarter" idx="12"/>
          </p:nvPr>
        </p:nvSpPr>
        <p:spPr/>
        <p:txBody>
          <a:bodyPr/>
          <a:lstStyle>
            <a:lvl1pPr>
              <a:defRPr/>
            </a:lvl1pPr>
          </a:lstStyle>
          <a:p>
            <a:fld id="{24B7475C-3AA0-4BF0-83D5-33088D8CFC2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88865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7C2B876B-3D3E-43EC-8505-1A7BF8CA457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447634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CEB6F2BB-586B-4C67-9336-3FF24A684883}"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021166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44AEDA4C-382B-4244-BDB3-87A6231FDEBC}"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233842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CE3EF615-1951-4EC4-B4FE-495EFACFE74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34479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992DD8D-69A2-4BC8-A1F4-9F2EFD40498A}"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71045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992DD8D-69A2-4BC8-A1F4-9F2EFD40498A}"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244919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992DD8D-69A2-4BC8-A1F4-9F2EFD40498A}" type="datetimeFigureOut">
              <a:rPr lang="pt-BR" smtClean="0"/>
              <a:t>26/04/2020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144355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992DD8D-69A2-4BC8-A1F4-9F2EFD40498A}" type="datetimeFigureOut">
              <a:rPr lang="pt-BR" smtClean="0"/>
              <a:t>26/04/2020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368139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2DD8D-69A2-4BC8-A1F4-9F2EFD40498A}" type="datetimeFigureOut">
              <a:rPr lang="pt-BR" smtClean="0"/>
              <a:t>26/04/2020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372331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992DD8D-69A2-4BC8-A1F4-9F2EFD40498A}"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157799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992DD8D-69A2-4BC8-A1F4-9F2EFD40498A}"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27BE905-679A-424F-8BBC-873943F85821}" type="slidenum">
              <a:rPr lang="pt-BR" smtClean="0"/>
              <a:t>‹nº›</a:t>
            </a:fld>
            <a:endParaRPr lang="pt-BR"/>
          </a:p>
        </p:txBody>
      </p:sp>
    </p:spTree>
    <p:extLst>
      <p:ext uri="{BB962C8B-B14F-4D97-AF65-F5344CB8AC3E}">
        <p14:creationId xmlns:p14="http://schemas.microsoft.com/office/powerpoint/2010/main" val="427683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92DD8D-69A2-4BC8-A1F4-9F2EFD40498A}" type="datetimeFigureOut">
              <a:rPr lang="pt-BR" smtClean="0"/>
              <a:t>26/04/2020</a:t>
            </a:fld>
            <a:endParaRPr lang="pt-B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127BE905-679A-424F-8BBC-873943F85821}" type="slidenum">
              <a:rPr lang="pt-BR" smtClean="0"/>
              <a:t>‹nº›</a:t>
            </a:fld>
            <a:endParaRPr lang="pt-BR"/>
          </a:p>
        </p:txBody>
      </p:sp>
    </p:spTree>
    <p:extLst>
      <p:ext uri="{BB962C8B-B14F-4D97-AF65-F5344CB8AC3E}">
        <p14:creationId xmlns:p14="http://schemas.microsoft.com/office/powerpoint/2010/main" val="263718210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pt-BR"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pt-BR"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F517438D-9529-4D71-93AE-A0AF977D5514}" type="slidenum">
              <a:rPr lang="pt-BR" smtClean="0">
                <a:solidFill>
                  <a:srgbClr val="000000"/>
                </a:solidFill>
              </a:rPr>
              <a:pPr defTabSz="914400" fontAlgn="base">
                <a:spcBef>
                  <a:spcPct val="0"/>
                </a:spcBef>
                <a:spcAft>
                  <a:spcPct val="0"/>
                </a:spcAft>
              </a:pPr>
              <a:t>‹nº›</a:t>
            </a:fld>
            <a:endParaRPr lang="pt-BR" smtClean="0">
              <a:solidFill>
                <a:srgbClr val="000000"/>
              </a:solidFill>
            </a:endParaRPr>
          </a:p>
        </p:txBody>
      </p:sp>
    </p:spTree>
    <p:extLst>
      <p:ext uri="{BB962C8B-B14F-4D97-AF65-F5344CB8AC3E}">
        <p14:creationId xmlns:p14="http://schemas.microsoft.com/office/powerpoint/2010/main" val="40877346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aude.sc.gov.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189.28.128.100/dab/docs/portaldab/documentos/DAB_e_SUS_AB_Adriana_Kitajima.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8A04239-16F4-4522-BBE8-B6D0BE6D47B5}"/>
              </a:ext>
            </a:extLst>
          </p:cNvPr>
          <p:cNvSpPr>
            <a:spLocks noGrp="1"/>
          </p:cNvSpPr>
          <p:nvPr>
            <p:ph type="ctrTitle"/>
          </p:nvPr>
        </p:nvSpPr>
        <p:spPr>
          <a:xfrm>
            <a:off x="300039" y="410818"/>
            <a:ext cx="9444037" cy="675032"/>
          </a:xfrm>
        </p:spPr>
        <p:txBody>
          <a:bodyPr/>
          <a:lstStyle/>
          <a:p>
            <a:r>
              <a:rPr lang="pt-BR" sz="3600" b="1" dirty="0" smtClean="0"/>
              <a:t>Aula 5-Sistemas </a:t>
            </a:r>
            <a:r>
              <a:rPr lang="pt-BR" sz="3600" b="1" dirty="0"/>
              <a:t>de informação em </a:t>
            </a:r>
            <a:r>
              <a:rPr lang="pt-BR" sz="3600" b="1" dirty="0" smtClean="0"/>
              <a:t>saúde</a:t>
            </a:r>
            <a:endParaRPr lang="pt-BR" sz="3600" b="1" dirty="0"/>
          </a:p>
        </p:txBody>
      </p:sp>
      <p:sp>
        <p:nvSpPr>
          <p:cNvPr id="3" name="Subtítulo 2">
            <a:extLst>
              <a:ext uri="{FF2B5EF4-FFF2-40B4-BE49-F238E27FC236}">
                <a16:creationId xmlns="" xmlns:a16="http://schemas.microsoft.com/office/drawing/2014/main" id="{61DF8316-0318-4F9D-8F0E-0B90308DF54D}"/>
              </a:ext>
            </a:extLst>
          </p:cNvPr>
          <p:cNvSpPr>
            <a:spLocks noGrp="1"/>
          </p:cNvSpPr>
          <p:nvPr>
            <p:ph type="subTitle" idx="1"/>
          </p:nvPr>
        </p:nvSpPr>
        <p:spPr>
          <a:xfrm>
            <a:off x="428626" y="1042989"/>
            <a:ext cx="9860239" cy="5185534"/>
          </a:xfrm>
        </p:spPr>
        <p:txBody>
          <a:bodyPr>
            <a:noAutofit/>
          </a:bodyPr>
          <a:lstStyle/>
          <a:p>
            <a:endParaRPr lang="pt-BR" sz="3200" b="1" dirty="0"/>
          </a:p>
          <a:p>
            <a:pPr algn="just"/>
            <a:r>
              <a:rPr lang="pt-BR" sz="3600" dirty="0"/>
              <a:t>      A Organização Mundial de Saúde (</a:t>
            </a:r>
            <a:r>
              <a:rPr lang="pt-BR" sz="3600" dirty="0" smtClean="0"/>
              <a:t>OMS,1995) </a:t>
            </a:r>
            <a:r>
              <a:rPr lang="pt-BR" sz="3600" dirty="0"/>
              <a:t>define Sistema de Informação em Saúde (SIS) como um mecanismo de </a:t>
            </a:r>
            <a:r>
              <a:rPr lang="pt-BR" sz="3600" b="1" dirty="0"/>
              <a:t>coleta, processamento, análise e transmissão da informação</a:t>
            </a:r>
            <a:r>
              <a:rPr lang="pt-BR" sz="3600" dirty="0"/>
              <a:t> necessária para se planejar, organizar, operar e avaliar os serviços de saúde.</a:t>
            </a:r>
          </a:p>
          <a:p>
            <a:pPr algn="just"/>
            <a:endParaRPr lang="pt-BR" sz="3600" dirty="0"/>
          </a:p>
        </p:txBody>
      </p:sp>
    </p:spTree>
    <p:extLst>
      <p:ext uri="{BB962C8B-B14F-4D97-AF65-F5344CB8AC3E}">
        <p14:creationId xmlns:p14="http://schemas.microsoft.com/office/powerpoint/2010/main" val="207703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271464"/>
            <a:ext cx="9938278" cy="914399"/>
          </a:xfrm>
        </p:spPr>
        <p:txBody>
          <a:bodyPr/>
          <a:lstStyle/>
          <a:p>
            <a:r>
              <a:rPr lang="pt-BR" dirty="0" smtClean="0"/>
              <a:t>SIM- Sistema de Informação de Mortalidade</a:t>
            </a:r>
            <a:endParaRPr lang="pt-BR" dirty="0"/>
          </a:p>
        </p:txBody>
      </p:sp>
      <p:sp>
        <p:nvSpPr>
          <p:cNvPr id="3" name="Espaço Reservado para Conteúdo 2"/>
          <p:cNvSpPr>
            <a:spLocks noGrp="1"/>
          </p:cNvSpPr>
          <p:nvPr>
            <p:ph idx="1"/>
          </p:nvPr>
        </p:nvSpPr>
        <p:spPr>
          <a:xfrm>
            <a:off x="677335" y="1143001"/>
            <a:ext cx="8596668" cy="4898362"/>
          </a:xfrm>
        </p:spPr>
        <p:txBody>
          <a:bodyPr>
            <a:noAutofit/>
          </a:bodyPr>
          <a:lstStyle/>
          <a:p>
            <a:r>
              <a:rPr lang="pt-BR" sz="3200" dirty="0"/>
              <a:t>O processo de </a:t>
            </a:r>
            <a:r>
              <a:rPr lang="pt-BR" sz="3200" b="1" dirty="0"/>
              <a:t>coleta, armazenamento e gerenciamento de registros de óbitos</a:t>
            </a:r>
            <a:r>
              <a:rPr lang="pt-BR" sz="3200" dirty="0"/>
              <a:t>, no Brasil, é apoiado pelo Sistema de Informações sobre Mortalidade (SIM), de alimentação obrigatória em todos os municípios. </a:t>
            </a:r>
            <a:endParaRPr lang="pt-BR" sz="3200" dirty="0" smtClean="0"/>
          </a:p>
          <a:p>
            <a:r>
              <a:rPr lang="pt-BR" sz="3200" dirty="0" smtClean="0"/>
              <a:t>Os </a:t>
            </a:r>
            <a:r>
              <a:rPr lang="pt-BR" sz="3200" dirty="0"/>
              <a:t>registros de mortalidade são periodicamente enviados às Secretarias Estaduais de Saúde e </a:t>
            </a:r>
            <a:r>
              <a:rPr lang="pt-BR" sz="3200" dirty="0" smtClean="0"/>
              <a:t>transmitidos </a:t>
            </a:r>
            <a:r>
              <a:rPr lang="pt-BR" sz="3200" dirty="0"/>
              <a:t>para o banco de dados nacional do Ministério da </a:t>
            </a:r>
            <a:r>
              <a:rPr lang="pt-BR" sz="3200" dirty="0" smtClean="0"/>
              <a:t>Saúde.</a:t>
            </a:r>
          </a:p>
          <a:p>
            <a:endParaRPr lang="pt-BR" sz="3200" dirty="0" smtClean="0"/>
          </a:p>
          <a:p>
            <a:endParaRPr lang="pt-BR" sz="3200" dirty="0"/>
          </a:p>
        </p:txBody>
      </p:sp>
    </p:spTree>
    <p:extLst>
      <p:ext uri="{BB962C8B-B14F-4D97-AF65-F5344CB8AC3E}">
        <p14:creationId xmlns:p14="http://schemas.microsoft.com/office/powerpoint/2010/main" val="339372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42888"/>
            <a:ext cx="9444037" cy="64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59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700" y="1"/>
            <a:ext cx="8624715" cy="749299"/>
          </a:xfrm>
        </p:spPr>
        <p:txBody>
          <a:bodyPr/>
          <a:lstStyle/>
          <a:p>
            <a:r>
              <a:rPr lang="pt-BR" dirty="0" smtClean="0"/>
              <a:t>SIM</a:t>
            </a:r>
            <a:endParaRPr lang="pt-BR" dirty="0"/>
          </a:p>
        </p:txBody>
      </p:sp>
      <p:sp>
        <p:nvSpPr>
          <p:cNvPr id="3" name="Espaço Reservado para Conteúdo 2"/>
          <p:cNvSpPr>
            <a:spLocks noGrp="1"/>
          </p:cNvSpPr>
          <p:nvPr>
            <p:ph idx="1"/>
          </p:nvPr>
        </p:nvSpPr>
        <p:spPr>
          <a:xfrm>
            <a:off x="203200" y="635000"/>
            <a:ext cx="11417299" cy="5406363"/>
          </a:xfrm>
        </p:spPr>
        <p:txBody>
          <a:bodyPr>
            <a:noAutofit/>
          </a:bodyPr>
          <a:lstStyle/>
          <a:p>
            <a:r>
              <a:rPr lang="pt-BR" sz="3200" dirty="0"/>
              <a:t>Criado em 1975; </a:t>
            </a:r>
          </a:p>
          <a:p>
            <a:r>
              <a:rPr lang="pt-BR" sz="3200" dirty="0"/>
              <a:t>Seu instrumento padronizado de coleta de dados é a </a:t>
            </a:r>
            <a:r>
              <a:rPr lang="pt-BR" sz="3200" b="1" dirty="0"/>
              <a:t>Declaração de Óbito </a:t>
            </a:r>
            <a:r>
              <a:rPr lang="pt-BR" sz="3200" dirty="0"/>
              <a:t>(DO), impressa em três vias</a:t>
            </a:r>
            <a:r>
              <a:rPr lang="pt-BR" sz="3200" dirty="0" smtClean="0"/>
              <a:t>;</a:t>
            </a:r>
          </a:p>
          <a:p>
            <a:r>
              <a:rPr lang="pt-BR" sz="3200" dirty="0"/>
              <a:t>Nos óbitos de causas naturais ocorridos fora do estabelecimento de saúde, mas com assistência médica, o médico que fornecer a DO deverá levar a 1ª (branca) e 3ª (rosa) vias para a SMS, entregando a 2ª (amarela) para os familiares do falecido.</a:t>
            </a:r>
          </a:p>
          <a:p>
            <a:r>
              <a:rPr lang="pt-BR" sz="3200" dirty="0" smtClean="0"/>
              <a:t>O </a:t>
            </a:r>
            <a:r>
              <a:rPr lang="pt-BR" sz="3200" dirty="0"/>
              <a:t>preenchimento da DO deve ser realizado exclusivamente por médicos, exceto em locais onde não existam, situação na qual poderá ser preenchida por oficiais de Cartórios de Registro Civil, assinada por duas testemunhas;</a:t>
            </a:r>
          </a:p>
          <a:p>
            <a:pPr marL="0" indent="0">
              <a:buNone/>
            </a:pPr>
            <a:endParaRPr lang="pt-BR" sz="3200" dirty="0"/>
          </a:p>
        </p:txBody>
      </p:sp>
    </p:spTree>
    <p:extLst>
      <p:ext uri="{BB962C8B-B14F-4D97-AF65-F5344CB8AC3E}">
        <p14:creationId xmlns:p14="http://schemas.microsoft.com/office/powerpoint/2010/main" val="201086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64" y="128588"/>
            <a:ext cx="8773939" cy="642937"/>
          </a:xfrm>
        </p:spPr>
        <p:txBody>
          <a:bodyPr/>
          <a:lstStyle/>
          <a:p>
            <a:r>
              <a:rPr lang="pt-BR" dirty="0" smtClean="0"/>
              <a:t>SIM</a:t>
            </a:r>
            <a:endParaRPr lang="pt-BR" dirty="0"/>
          </a:p>
        </p:txBody>
      </p:sp>
      <p:sp>
        <p:nvSpPr>
          <p:cNvPr id="3" name="Espaço Reservado para Conteúdo 2"/>
          <p:cNvSpPr>
            <a:spLocks noGrp="1"/>
          </p:cNvSpPr>
          <p:nvPr>
            <p:ph idx="1"/>
          </p:nvPr>
        </p:nvSpPr>
        <p:spPr>
          <a:xfrm>
            <a:off x="185739" y="728663"/>
            <a:ext cx="11329987" cy="5312700"/>
          </a:xfrm>
        </p:spPr>
        <p:txBody>
          <a:bodyPr>
            <a:noAutofit/>
          </a:bodyPr>
          <a:lstStyle/>
          <a:p>
            <a:r>
              <a:rPr lang="pt-BR" sz="2800" dirty="0" smtClean="0"/>
              <a:t>Óbitos </a:t>
            </a:r>
            <a:r>
              <a:rPr lang="pt-BR" sz="2800" b="1" dirty="0"/>
              <a:t>por causas acidentais e/ou </a:t>
            </a:r>
            <a:r>
              <a:rPr lang="pt-BR" sz="2800" b="1" dirty="0" smtClean="0"/>
              <a:t>violentas</a:t>
            </a:r>
            <a:r>
              <a:rPr lang="pt-BR" sz="2800" dirty="0" smtClean="0"/>
              <a:t>, o </a:t>
            </a:r>
            <a:r>
              <a:rPr lang="pt-BR" sz="2800" dirty="0"/>
              <a:t>legista do Instituto Médico Legal (IML) ou, no caso de não existir na localidade o IML, o perito designado para tal preenche a DO.</a:t>
            </a:r>
          </a:p>
          <a:p>
            <a:r>
              <a:rPr lang="pt-BR" sz="2800" dirty="0" smtClean="0"/>
              <a:t>Secretarias </a:t>
            </a:r>
            <a:r>
              <a:rPr lang="pt-BR" sz="2800" dirty="0"/>
              <a:t>Municipais de Saúde </a:t>
            </a:r>
            <a:r>
              <a:rPr lang="pt-BR" sz="2800" dirty="0" smtClean="0"/>
              <a:t>realizarão </a:t>
            </a:r>
            <a:r>
              <a:rPr lang="pt-BR" sz="2800" dirty="0"/>
              <a:t>a </a:t>
            </a:r>
            <a:r>
              <a:rPr lang="pt-BR" sz="2800" b="1" dirty="0"/>
              <a:t>busca ativa dessas vias </a:t>
            </a:r>
            <a:r>
              <a:rPr lang="pt-BR" sz="2800" dirty="0"/>
              <a:t>em todos os hospitais e cartórios, evitando a perda de registro de óbitos no SIM, </a:t>
            </a:r>
            <a:r>
              <a:rPr lang="pt-BR" sz="2800" dirty="0" smtClean="0"/>
              <a:t>para evitar </a:t>
            </a:r>
            <a:r>
              <a:rPr lang="pt-BR" sz="2800" dirty="0"/>
              <a:t>perfil irreal da </a:t>
            </a:r>
            <a:r>
              <a:rPr lang="pt-BR" sz="2800" dirty="0" smtClean="0"/>
              <a:t>mortalidade. </a:t>
            </a:r>
          </a:p>
          <a:p>
            <a:r>
              <a:rPr lang="pt-BR" sz="2800" dirty="0" smtClean="0"/>
              <a:t>Nas </a:t>
            </a:r>
            <a:r>
              <a:rPr lang="pt-BR" sz="2800" dirty="0"/>
              <a:t>SMS </a:t>
            </a:r>
            <a:r>
              <a:rPr lang="pt-BR" sz="2800" dirty="0" smtClean="0"/>
              <a:t>as </a:t>
            </a:r>
            <a:r>
              <a:rPr lang="pt-BR" sz="2800" dirty="0"/>
              <a:t>1ª (branca) vias </a:t>
            </a:r>
            <a:r>
              <a:rPr lang="pt-BR" sz="2800" dirty="0" smtClean="0"/>
              <a:t>são </a:t>
            </a:r>
            <a:r>
              <a:rPr lang="pt-BR" sz="2800" dirty="0"/>
              <a:t>digitadas e enviadas </a:t>
            </a:r>
            <a:r>
              <a:rPr lang="pt-BR" sz="2800" dirty="0" smtClean="0"/>
              <a:t>para </a:t>
            </a:r>
            <a:r>
              <a:rPr lang="pt-BR" sz="2800" dirty="0"/>
              <a:t>as Regionais, </a:t>
            </a:r>
            <a:r>
              <a:rPr lang="pt-BR" sz="2800" dirty="0" smtClean="0"/>
              <a:t>para </a:t>
            </a:r>
            <a:r>
              <a:rPr lang="pt-BR" sz="2800" dirty="0"/>
              <a:t>as secretarias estaduais de saúde, que consolidam os dados estaduais e os repassam para o Ministério da Saúde. </a:t>
            </a:r>
            <a:endParaRPr lang="pt-BR" sz="2800" dirty="0" smtClean="0"/>
          </a:p>
          <a:p>
            <a:r>
              <a:rPr lang="pt-BR" sz="2800" dirty="0"/>
              <a:t>Variáveis mais </a:t>
            </a:r>
            <a:r>
              <a:rPr lang="pt-BR" sz="2800" dirty="0" smtClean="0"/>
              <a:t>importantes: </a:t>
            </a:r>
            <a:r>
              <a:rPr lang="pt-BR" sz="2800" dirty="0"/>
              <a:t>causa básica, sexo, idade, grau de instrução, ocupação habitual, local de ocorrência, assistência médica.</a:t>
            </a:r>
          </a:p>
          <a:p>
            <a:endParaRPr lang="pt-BR" sz="2800" dirty="0"/>
          </a:p>
        </p:txBody>
      </p:sp>
    </p:spTree>
    <p:extLst>
      <p:ext uri="{BB962C8B-B14F-4D97-AF65-F5344CB8AC3E}">
        <p14:creationId xmlns:p14="http://schemas.microsoft.com/office/powerpoint/2010/main" val="96816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914" y="185739"/>
            <a:ext cx="8831090" cy="785812"/>
          </a:xfrm>
        </p:spPr>
        <p:txBody>
          <a:bodyPr/>
          <a:lstStyle/>
          <a:p>
            <a:r>
              <a:rPr lang="pt-BR" b="1" dirty="0" smtClean="0"/>
              <a:t>Indicadores</a:t>
            </a:r>
            <a:endParaRPr lang="pt-BR" b="1" dirty="0"/>
          </a:p>
        </p:txBody>
      </p:sp>
      <p:sp>
        <p:nvSpPr>
          <p:cNvPr id="3" name="Espaço Reservado para Conteúdo 2"/>
          <p:cNvSpPr>
            <a:spLocks noGrp="1"/>
          </p:cNvSpPr>
          <p:nvPr>
            <p:ph idx="1"/>
          </p:nvPr>
        </p:nvSpPr>
        <p:spPr>
          <a:xfrm>
            <a:off x="242888" y="900113"/>
            <a:ext cx="11029949" cy="5141251"/>
          </a:xfrm>
        </p:spPr>
        <p:txBody>
          <a:bodyPr>
            <a:noAutofit/>
          </a:bodyPr>
          <a:lstStyle/>
          <a:p>
            <a:pPr marL="0" indent="0">
              <a:buNone/>
            </a:pPr>
            <a:r>
              <a:rPr lang="pt-BR" sz="3200" dirty="0"/>
              <a:t>Mortalidade Proporcional (%): </a:t>
            </a:r>
            <a:endParaRPr lang="pt-BR" sz="3200" dirty="0" smtClean="0"/>
          </a:p>
          <a:p>
            <a:r>
              <a:rPr lang="pt-BR" sz="3200" dirty="0" smtClean="0"/>
              <a:t>• </a:t>
            </a:r>
            <a:r>
              <a:rPr lang="pt-BR" sz="3200" dirty="0"/>
              <a:t>por causas ou grupos de causas </a:t>
            </a:r>
            <a:endParaRPr lang="pt-BR" sz="3200" dirty="0" smtClean="0"/>
          </a:p>
          <a:p>
            <a:r>
              <a:rPr lang="pt-BR" sz="3200" dirty="0" smtClean="0"/>
              <a:t>• </a:t>
            </a:r>
            <a:r>
              <a:rPr lang="pt-BR" sz="3200" dirty="0"/>
              <a:t>por faixas etárias </a:t>
            </a:r>
            <a:endParaRPr lang="pt-BR" sz="3200" dirty="0" smtClean="0"/>
          </a:p>
          <a:p>
            <a:r>
              <a:rPr lang="pt-BR" sz="3200" dirty="0" smtClean="0"/>
              <a:t>• </a:t>
            </a:r>
            <a:r>
              <a:rPr lang="pt-BR" sz="3200" dirty="0"/>
              <a:t>por causas mal </a:t>
            </a:r>
            <a:r>
              <a:rPr lang="pt-BR" sz="3200" dirty="0" smtClean="0"/>
              <a:t>definidas.</a:t>
            </a:r>
          </a:p>
          <a:p>
            <a:pPr marL="0" indent="0">
              <a:buNone/>
            </a:pPr>
            <a:r>
              <a:rPr lang="pt-BR" sz="3200" b="1" dirty="0">
                <a:solidFill>
                  <a:schemeClr val="accent1"/>
                </a:solidFill>
              </a:rPr>
              <a:t>Coeficientes</a:t>
            </a:r>
            <a:r>
              <a:rPr lang="pt-BR" sz="3200" b="1" dirty="0" smtClean="0">
                <a:solidFill>
                  <a:schemeClr val="accent1"/>
                </a:solidFill>
              </a:rPr>
              <a:t>:</a:t>
            </a:r>
          </a:p>
          <a:p>
            <a:pPr marL="0" indent="0">
              <a:buNone/>
            </a:pPr>
            <a:r>
              <a:rPr lang="pt-BR" sz="3200" dirty="0" smtClean="0"/>
              <a:t> </a:t>
            </a:r>
            <a:r>
              <a:rPr lang="pt-BR" sz="3200" dirty="0"/>
              <a:t>•Mortalidade </a:t>
            </a:r>
            <a:r>
              <a:rPr lang="pt-BR" sz="3200" dirty="0" smtClean="0"/>
              <a:t>Geral</a:t>
            </a:r>
          </a:p>
          <a:p>
            <a:pPr marL="0" indent="0">
              <a:buNone/>
            </a:pPr>
            <a:r>
              <a:rPr lang="pt-BR" sz="3200" dirty="0" smtClean="0"/>
              <a:t> </a:t>
            </a:r>
            <a:r>
              <a:rPr lang="pt-BR" sz="3200" dirty="0"/>
              <a:t>•Mortalidade Infantil (Neonatal e Infantil Tardia) </a:t>
            </a:r>
            <a:endParaRPr lang="pt-BR" sz="3200" dirty="0" smtClean="0"/>
          </a:p>
          <a:p>
            <a:pPr marL="0" indent="0">
              <a:buNone/>
            </a:pPr>
            <a:r>
              <a:rPr lang="pt-BR" sz="3200" dirty="0" smtClean="0"/>
              <a:t>•</a:t>
            </a:r>
            <a:r>
              <a:rPr lang="pt-BR" sz="3200" dirty="0"/>
              <a:t>Mortalidade Materna </a:t>
            </a:r>
            <a:endParaRPr lang="pt-BR" sz="3200" dirty="0" smtClean="0"/>
          </a:p>
          <a:p>
            <a:pPr marL="0" indent="0">
              <a:buNone/>
            </a:pPr>
            <a:r>
              <a:rPr lang="pt-BR" sz="3200" dirty="0" smtClean="0"/>
              <a:t>•</a:t>
            </a:r>
            <a:r>
              <a:rPr lang="pt-BR" sz="3200" dirty="0"/>
              <a:t>Mortalidade por causas ou grupos de causas específicos </a:t>
            </a:r>
          </a:p>
        </p:txBody>
      </p:sp>
    </p:spTree>
    <p:extLst>
      <p:ext uri="{BB962C8B-B14F-4D97-AF65-F5344CB8AC3E}">
        <p14:creationId xmlns:p14="http://schemas.microsoft.com/office/powerpoint/2010/main" val="56206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74268"/>
            <a:ext cx="10115549" cy="618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32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7" y="600999"/>
            <a:ext cx="9941170" cy="56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6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Morte Fetal</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4000" dirty="0" smtClean="0"/>
              <a:t>É </a:t>
            </a:r>
            <a:r>
              <a:rPr lang="pt-BR" sz="4000" dirty="0"/>
              <a:t>a </a:t>
            </a:r>
            <a:r>
              <a:rPr lang="pt-BR" sz="4000" b="1" dirty="0"/>
              <a:t>morte</a:t>
            </a:r>
            <a:r>
              <a:rPr lang="pt-BR" sz="4000" dirty="0"/>
              <a:t> do produto da concepção, ocorrida antes da sua completa expulsão ou extração do organismo materno, independentemente do tempo de gestação.</a:t>
            </a:r>
          </a:p>
        </p:txBody>
      </p:sp>
    </p:spTree>
    <p:extLst>
      <p:ext uri="{BB962C8B-B14F-4D97-AF65-F5344CB8AC3E}">
        <p14:creationId xmlns:p14="http://schemas.microsoft.com/office/powerpoint/2010/main" val="336359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91" y="572244"/>
            <a:ext cx="9261231" cy="60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4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54" y="422031"/>
            <a:ext cx="9837100" cy="60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4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E5214A-924A-4D9B-9B3D-4238BCE81C61}"/>
              </a:ext>
            </a:extLst>
          </p:cNvPr>
          <p:cNvSpPr>
            <a:spLocks noGrp="1"/>
          </p:cNvSpPr>
          <p:nvPr>
            <p:ph type="title"/>
          </p:nvPr>
        </p:nvSpPr>
        <p:spPr>
          <a:xfrm>
            <a:off x="677335" y="609601"/>
            <a:ext cx="8596668" cy="790575"/>
          </a:xfrm>
        </p:spPr>
        <p:txBody>
          <a:bodyPr/>
          <a:lstStyle/>
          <a:p>
            <a:r>
              <a:rPr lang="pt-BR" b="1" dirty="0" smtClean="0"/>
              <a:t>Sistemas </a:t>
            </a:r>
            <a:r>
              <a:rPr lang="pt-BR" b="1" dirty="0"/>
              <a:t>de informação em saúde</a:t>
            </a:r>
            <a:endParaRPr lang="pt-BR" dirty="0"/>
          </a:p>
        </p:txBody>
      </p:sp>
      <p:sp>
        <p:nvSpPr>
          <p:cNvPr id="3" name="Espaço Reservado para Conteúdo 2">
            <a:extLst>
              <a:ext uri="{FF2B5EF4-FFF2-40B4-BE49-F238E27FC236}">
                <a16:creationId xmlns="" xmlns:a16="http://schemas.microsoft.com/office/drawing/2014/main" id="{7BD4D2A2-0C17-4DD3-AA85-D116D93C815D}"/>
              </a:ext>
            </a:extLst>
          </p:cNvPr>
          <p:cNvSpPr>
            <a:spLocks noGrp="1"/>
          </p:cNvSpPr>
          <p:nvPr>
            <p:ph idx="1"/>
          </p:nvPr>
        </p:nvSpPr>
        <p:spPr/>
        <p:txBody>
          <a:bodyPr/>
          <a:lstStyle/>
          <a:p>
            <a:r>
              <a:rPr lang="pt-BR" dirty="0" smtClean="0"/>
              <a:t> </a:t>
            </a:r>
            <a:r>
              <a:rPr lang="pt-BR" sz="4000" dirty="0"/>
              <a:t>Coleta </a:t>
            </a:r>
            <a:endParaRPr lang="pt-BR" sz="4000" dirty="0" smtClean="0"/>
          </a:p>
          <a:p>
            <a:r>
              <a:rPr lang="pt-BR" sz="4000" dirty="0" smtClean="0"/>
              <a:t> Processamento</a:t>
            </a:r>
          </a:p>
          <a:p>
            <a:r>
              <a:rPr lang="pt-BR" sz="4000" dirty="0" smtClean="0"/>
              <a:t> </a:t>
            </a:r>
            <a:r>
              <a:rPr lang="pt-BR" sz="4000" dirty="0"/>
              <a:t>Análise </a:t>
            </a:r>
            <a:endParaRPr lang="pt-BR" sz="4000" dirty="0" smtClean="0"/>
          </a:p>
          <a:p>
            <a:r>
              <a:rPr lang="pt-BR" sz="4000" dirty="0" smtClean="0"/>
              <a:t> </a:t>
            </a:r>
            <a:r>
              <a:rPr lang="pt-BR" sz="4000" dirty="0"/>
              <a:t>Transmissão da Informação </a:t>
            </a:r>
          </a:p>
        </p:txBody>
      </p:sp>
    </p:spTree>
    <p:extLst>
      <p:ext uri="{BB962C8B-B14F-4D97-AF65-F5344CB8AC3E}">
        <p14:creationId xmlns:p14="http://schemas.microsoft.com/office/powerpoint/2010/main" val="151182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6146" name="Picture 2" descr="PPT - DESTAQUES DO PREENCHIMENTO ADEQUADO DA DECLARAÇÃO DE ÓBI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469441"/>
            <a:ext cx="10301288" cy="62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628650"/>
            <a:ext cx="104298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27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600077"/>
            <a:ext cx="10015539"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96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pPr marL="0" indent="0">
              <a:buNone/>
            </a:pPr>
            <a:endParaRPr lang="pt-BR" sz="2400" b="1" dirty="0" smtClean="0"/>
          </a:p>
          <a:p>
            <a:endParaRPr lang="pt-BR" sz="2800" b="1" dirty="0" smtClean="0">
              <a:solidFill>
                <a:srgbClr val="00B050"/>
              </a:solidFill>
            </a:endParaRPr>
          </a:p>
          <a:p>
            <a:r>
              <a:rPr lang="pt-BR" sz="2800" b="1" dirty="0" smtClean="0">
                <a:solidFill>
                  <a:srgbClr val="00B050"/>
                </a:solidFill>
              </a:rPr>
              <a:t>Codificador</a:t>
            </a:r>
            <a:endParaRPr lang="pt-BR" sz="2800" b="1" dirty="0">
              <a:solidFill>
                <a:srgbClr val="00B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599985"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974" y="4032737"/>
            <a:ext cx="7408734" cy="245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ta para a direita 3"/>
          <p:cNvSpPr/>
          <p:nvPr/>
        </p:nvSpPr>
        <p:spPr>
          <a:xfrm>
            <a:off x="3241430" y="4664808"/>
            <a:ext cx="1230922" cy="973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614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523" y="515816"/>
            <a:ext cx="4212615" cy="549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58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9600"/>
            <a:ext cx="9274003" cy="1320800"/>
          </a:xfrm>
        </p:spPr>
        <p:txBody>
          <a:bodyPr>
            <a:normAutofit fontScale="90000"/>
          </a:bodyPr>
          <a:lstStyle/>
          <a:p>
            <a:r>
              <a:rPr lang="pt-BR" b="1" dirty="0" smtClean="0"/>
              <a:t>SINASC</a:t>
            </a:r>
            <a:r>
              <a:rPr lang="pt-BR" dirty="0" smtClean="0"/>
              <a:t>-Sistema de informação sobre nascidos vivos</a:t>
            </a:r>
            <a:br>
              <a:rPr lang="pt-BR" dirty="0" smtClean="0"/>
            </a:br>
            <a:endParaRPr lang="pt-BR" dirty="0"/>
          </a:p>
        </p:txBody>
      </p:sp>
      <p:sp>
        <p:nvSpPr>
          <p:cNvPr id="3" name="Espaço Reservado para Conteúdo 2"/>
          <p:cNvSpPr>
            <a:spLocks noGrp="1"/>
          </p:cNvSpPr>
          <p:nvPr>
            <p:ph idx="1"/>
          </p:nvPr>
        </p:nvSpPr>
        <p:spPr>
          <a:xfrm>
            <a:off x="242888" y="1814515"/>
            <a:ext cx="11730037" cy="4226849"/>
          </a:xfrm>
        </p:spPr>
        <p:txBody>
          <a:bodyPr>
            <a:noAutofit/>
          </a:bodyPr>
          <a:lstStyle/>
          <a:p>
            <a:r>
              <a:rPr lang="pt-BR" sz="3200" dirty="0" smtClean="0"/>
              <a:t>Nascido Vivo</a:t>
            </a:r>
            <a:r>
              <a:rPr lang="pt-BR" sz="3200" dirty="0"/>
              <a:t> </a:t>
            </a:r>
            <a:r>
              <a:rPr lang="pt-BR" sz="3200" dirty="0" smtClean="0"/>
              <a:t>- </a:t>
            </a:r>
            <a:r>
              <a:rPr lang="pt-BR" sz="3200" dirty="0"/>
              <a:t>todo produto da concepção que, independente do tempo de gestação, depois de expulso ou extraído do corpo da mãe, </a:t>
            </a:r>
            <a:r>
              <a:rPr lang="pt-BR" sz="3200" b="1" dirty="0"/>
              <a:t>respire ou apresente qualquer outro sinal de vida, pulso, batimento cardíaco</a:t>
            </a:r>
            <a:r>
              <a:rPr lang="pt-BR" sz="3200" dirty="0" smtClean="0"/>
              <a:t>. (OMS</a:t>
            </a:r>
            <a:r>
              <a:rPr lang="pt-BR" sz="3200" dirty="0"/>
              <a:t>, 1995</a:t>
            </a:r>
            <a:r>
              <a:rPr lang="pt-BR" sz="3200" dirty="0" smtClean="0"/>
              <a:t>).</a:t>
            </a:r>
            <a:endParaRPr lang="pt-BR" sz="32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280" y="3843338"/>
            <a:ext cx="3535681" cy="289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0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SINASC</a:t>
            </a:r>
            <a:endParaRPr lang="pt-BR" dirty="0"/>
          </a:p>
        </p:txBody>
      </p:sp>
      <p:sp>
        <p:nvSpPr>
          <p:cNvPr id="3" name="Espaço Reservado para Conteúdo 2"/>
          <p:cNvSpPr>
            <a:spLocks noGrp="1"/>
          </p:cNvSpPr>
          <p:nvPr>
            <p:ph idx="1"/>
          </p:nvPr>
        </p:nvSpPr>
        <p:spPr/>
        <p:txBody>
          <a:bodyPr/>
          <a:lstStyle/>
          <a:p>
            <a:endParaRPr lang="pt-BR" dirty="0"/>
          </a:p>
        </p:txBody>
      </p:sp>
      <p:pic>
        <p:nvPicPr>
          <p:cNvPr id="7172" name="Picture 4" descr="Sina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40" y="428624"/>
            <a:ext cx="9529761" cy="610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8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DNV       Declaração de nascido Vivo</a:t>
            </a:r>
            <a:endParaRPr lang="pt-BR" dirty="0"/>
          </a:p>
        </p:txBody>
      </p:sp>
      <p:sp>
        <p:nvSpPr>
          <p:cNvPr id="3" name="Espaço Reservado para Conteúdo 2"/>
          <p:cNvSpPr>
            <a:spLocks noGrp="1"/>
          </p:cNvSpPr>
          <p:nvPr>
            <p:ph idx="1"/>
          </p:nvPr>
        </p:nvSpPr>
        <p:spPr>
          <a:xfrm>
            <a:off x="0" y="1303957"/>
            <a:ext cx="11247119" cy="4730723"/>
          </a:xfrm>
        </p:spPr>
        <p:txBody>
          <a:bodyPr/>
          <a:lstStyle/>
          <a:p>
            <a:pPr marL="0" indent="0">
              <a:buNone/>
            </a:pPr>
            <a:r>
              <a:rPr lang="pt-BR" sz="3200" dirty="0" smtClean="0"/>
              <a:t>Para que serve:</a:t>
            </a:r>
          </a:p>
          <a:p>
            <a:pPr marL="0" indent="0">
              <a:buNone/>
            </a:pPr>
            <a:r>
              <a:rPr lang="pt-BR" dirty="0" smtClean="0"/>
              <a:t>     </a:t>
            </a:r>
          </a:p>
          <a:p>
            <a:pPr marL="0" indent="0">
              <a:buNone/>
            </a:pPr>
            <a:r>
              <a:rPr lang="pt-BR" dirty="0" smtClean="0"/>
              <a:t>          </a:t>
            </a:r>
            <a:r>
              <a:rPr lang="pt-BR" sz="3200" dirty="0" smtClean="0"/>
              <a:t>Para dados estatísticos </a:t>
            </a:r>
          </a:p>
          <a:p>
            <a:pPr marL="0" indent="0">
              <a:buNone/>
            </a:pPr>
            <a:r>
              <a:rPr lang="pt-BR" sz="3200" dirty="0" smtClean="0"/>
              <a:t>     Informações para o IBGE</a:t>
            </a:r>
          </a:p>
          <a:p>
            <a:pPr marL="0" indent="0">
              <a:buNone/>
            </a:pPr>
            <a:r>
              <a:rPr lang="pt-BR" sz="3200" dirty="0" smtClean="0"/>
              <a:t>      Para retirada do Registro de Nascimento</a:t>
            </a:r>
          </a:p>
          <a:p>
            <a:pPr marL="0" indent="0">
              <a:buNone/>
            </a:pPr>
            <a:endParaRPr lang="pt-BR" sz="3200" dirty="0" smtClean="0"/>
          </a:p>
          <a:p>
            <a:pPr marL="0" indent="0">
              <a:buNone/>
            </a:pPr>
            <a:r>
              <a:rPr lang="pt-BR" dirty="0" smtClean="0"/>
              <a:t> </a:t>
            </a:r>
            <a:endParaRPr lang="pt-BR" dirty="0"/>
          </a:p>
        </p:txBody>
      </p:sp>
      <p:sp>
        <p:nvSpPr>
          <p:cNvPr id="4" name="Seta para a direita 3"/>
          <p:cNvSpPr/>
          <p:nvPr/>
        </p:nvSpPr>
        <p:spPr>
          <a:xfrm>
            <a:off x="1946030" y="742422"/>
            <a:ext cx="468923" cy="382993"/>
          </a:xfrm>
          <a:prstGeom prst="righ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140674" y="2452892"/>
            <a:ext cx="468923" cy="382993"/>
          </a:xfrm>
          <a:prstGeom prst="righ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8" name="Seta para a direita 7"/>
          <p:cNvSpPr/>
          <p:nvPr/>
        </p:nvSpPr>
        <p:spPr>
          <a:xfrm>
            <a:off x="140676" y="3067451"/>
            <a:ext cx="468923" cy="382993"/>
          </a:xfrm>
          <a:prstGeom prst="righ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140675" y="3915148"/>
            <a:ext cx="468923" cy="382993"/>
          </a:xfrm>
          <a:prstGeom prst="righ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3356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609600"/>
            <a:ext cx="8596668" cy="762000"/>
          </a:xfrm>
        </p:spPr>
        <p:txBody>
          <a:bodyPr/>
          <a:lstStyle/>
          <a:p>
            <a:r>
              <a:rPr lang="pt-BR" b="1" dirty="0"/>
              <a:t>SINASC</a:t>
            </a:r>
            <a:endParaRPr lang="pt-BR" dirty="0"/>
          </a:p>
        </p:txBody>
      </p:sp>
      <p:sp>
        <p:nvSpPr>
          <p:cNvPr id="3" name="Espaço Reservado para Conteúdo 2"/>
          <p:cNvSpPr>
            <a:spLocks noGrp="1"/>
          </p:cNvSpPr>
          <p:nvPr>
            <p:ph idx="1"/>
          </p:nvPr>
        </p:nvSpPr>
        <p:spPr>
          <a:xfrm>
            <a:off x="171451" y="1385889"/>
            <a:ext cx="11801475" cy="4655474"/>
          </a:xfrm>
        </p:spPr>
        <p:txBody>
          <a:bodyPr>
            <a:noAutofit/>
          </a:bodyPr>
          <a:lstStyle/>
          <a:p>
            <a:r>
              <a:rPr lang="pt-BR" sz="3200" dirty="0">
                <a:latin typeface="Verdana" pitchFamily="34" charset="0"/>
              </a:rPr>
              <a:t>Hospital emite três vias da DN que:</a:t>
            </a:r>
          </a:p>
          <a:p>
            <a:r>
              <a:rPr lang="pt-BR" sz="3200" dirty="0">
                <a:latin typeface="Verdana" pitchFamily="34" charset="0"/>
              </a:rPr>
              <a:t>1ª via (branca)órgão de </a:t>
            </a:r>
            <a:r>
              <a:rPr lang="pt-BR" sz="3200" dirty="0" smtClean="0">
                <a:latin typeface="Verdana" pitchFamily="34" charset="0"/>
              </a:rPr>
              <a:t>processamento(SMS)</a:t>
            </a:r>
            <a:endParaRPr lang="pt-BR" sz="3200" dirty="0">
              <a:latin typeface="Verdana" pitchFamily="34" charset="0"/>
            </a:endParaRPr>
          </a:p>
          <a:p>
            <a:r>
              <a:rPr lang="pt-BR" sz="3200" dirty="0">
                <a:latin typeface="Verdana" pitchFamily="34" charset="0"/>
              </a:rPr>
              <a:t>2ª via (amarela) família </a:t>
            </a:r>
            <a:r>
              <a:rPr lang="pt-BR" sz="3200" dirty="0" smtClean="0">
                <a:latin typeface="Verdana" pitchFamily="34" charset="0"/>
              </a:rPr>
              <a:t>utilizará </a:t>
            </a:r>
            <a:r>
              <a:rPr lang="pt-BR" sz="3200" dirty="0">
                <a:latin typeface="Verdana" pitchFamily="34" charset="0"/>
              </a:rPr>
              <a:t>para registrar o </a:t>
            </a:r>
            <a:r>
              <a:rPr lang="pt-BR" sz="3200" dirty="0" smtClean="0">
                <a:latin typeface="Verdana" pitchFamily="34" charset="0"/>
              </a:rPr>
              <a:t>RN</a:t>
            </a:r>
            <a:endParaRPr lang="pt-BR" sz="3200" dirty="0">
              <a:latin typeface="Verdana" pitchFamily="34" charset="0"/>
            </a:endParaRPr>
          </a:p>
          <a:p>
            <a:r>
              <a:rPr lang="pt-BR" sz="3200" dirty="0">
                <a:latin typeface="Verdana" pitchFamily="34" charset="0"/>
              </a:rPr>
              <a:t>3ª via (rosa) será utilizada no prontuário da puérpera</a:t>
            </a:r>
          </a:p>
          <a:p>
            <a:r>
              <a:rPr lang="pt-BR" sz="3200" dirty="0">
                <a:latin typeface="Verdana" pitchFamily="34" charset="0"/>
              </a:rPr>
              <a:t>Pode-se calcular os indicadores números de consultas realizadas no pré-natal, baixo peso ao nascer, proporção de nascimentos prematuros, proporção de partos Cesário, proporção de nascidos vivos de mães adolescentes, valores de índice de </a:t>
            </a:r>
            <a:r>
              <a:rPr lang="pt-BR" sz="3200" dirty="0" err="1">
                <a:latin typeface="Verdana" pitchFamily="34" charset="0"/>
              </a:rPr>
              <a:t>apgar</a:t>
            </a:r>
            <a:r>
              <a:rPr lang="pt-BR" sz="3200" dirty="0" smtClean="0">
                <a:latin typeface="Verdana" pitchFamily="34" charset="0"/>
              </a:rPr>
              <a:t>.</a:t>
            </a:r>
            <a:endParaRPr lang="pt-BR" sz="3200" dirty="0">
              <a:latin typeface="Verdana" pitchFamily="34" charset="0"/>
            </a:endParaRPr>
          </a:p>
        </p:txBody>
      </p:sp>
    </p:spTree>
    <p:extLst>
      <p:ext uri="{BB962C8B-B14F-4D97-AF65-F5344CB8AC3E}">
        <p14:creationId xmlns:p14="http://schemas.microsoft.com/office/powerpoint/2010/main" val="19068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82880" y="198120"/>
            <a:ext cx="11826240" cy="6431280"/>
          </a:xfrm>
        </p:spPr>
        <p:txBody>
          <a:bodyPr>
            <a:normAutofit fontScale="55000" lnSpcReduction="20000"/>
          </a:bodyPr>
          <a:lstStyle/>
          <a:p>
            <a:r>
              <a:rPr lang="pt-BR" sz="4400" b="1" dirty="0"/>
              <a:t>4. Ainda nesse endereço  </a:t>
            </a:r>
            <a:r>
              <a:rPr lang="pt-BR" sz="4400" b="1" u="sng" dirty="0">
                <a:solidFill>
                  <a:schemeClr val="tx1"/>
                </a:solidFill>
                <a:hlinkClick r:id="rId2"/>
              </a:rPr>
              <a:t>www.saude.sc.gov.br</a:t>
            </a:r>
            <a:r>
              <a:rPr lang="pt-BR" sz="4400" b="1" dirty="0">
                <a:solidFill>
                  <a:schemeClr val="tx1"/>
                </a:solidFill>
              </a:rPr>
              <a:t> </a:t>
            </a:r>
            <a:r>
              <a:rPr lang="pt-BR" sz="4400" dirty="0">
                <a:solidFill>
                  <a:schemeClr val="tx1"/>
                </a:solidFill>
              </a:rPr>
              <a:t>I</a:t>
            </a:r>
            <a:r>
              <a:rPr lang="pt-BR" sz="4400" dirty="0"/>
              <a:t>nformações em saúde </a:t>
            </a:r>
            <a:r>
              <a:rPr lang="pt-BR" sz="4400" b="1" dirty="0"/>
              <a:t>==&gt;</a:t>
            </a:r>
            <a:r>
              <a:rPr lang="pt-BR" sz="4400" dirty="0"/>
              <a:t>Banco de dados </a:t>
            </a:r>
            <a:r>
              <a:rPr lang="pt-BR" sz="4400" dirty="0" err="1"/>
              <a:t>tabnet</a:t>
            </a:r>
            <a:r>
              <a:rPr lang="pt-BR" sz="4400" dirty="0"/>
              <a:t> </a:t>
            </a:r>
            <a:r>
              <a:rPr lang="pt-BR" sz="4400" b="1" dirty="0"/>
              <a:t>=&gt;</a:t>
            </a:r>
            <a:r>
              <a:rPr lang="pt-BR" sz="4400" dirty="0"/>
              <a:t>Nascidos vivos </a:t>
            </a:r>
            <a:r>
              <a:rPr lang="pt-BR" sz="4400" b="1" dirty="0"/>
              <a:t>==&gt; </a:t>
            </a:r>
            <a:r>
              <a:rPr lang="pt-BR" sz="4400" dirty="0"/>
              <a:t>Município de residência </a:t>
            </a:r>
            <a:r>
              <a:rPr lang="pt-BR" sz="4400" b="1" dirty="0"/>
              <a:t>=&gt;Ano</a:t>
            </a:r>
            <a:r>
              <a:rPr lang="pt-BR" sz="4400" dirty="0"/>
              <a:t>:</a:t>
            </a:r>
          </a:p>
          <a:p>
            <a:pPr marL="0" indent="0">
              <a:buNone/>
            </a:pPr>
            <a:r>
              <a:rPr lang="pt-BR" sz="4400" dirty="0" smtClean="0"/>
              <a:t> </a:t>
            </a:r>
          </a:p>
          <a:p>
            <a:r>
              <a:rPr lang="pt-BR" sz="4400" dirty="0" smtClean="0"/>
              <a:t>   </a:t>
            </a:r>
            <a:r>
              <a:rPr lang="pt-BR" sz="4400" dirty="0"/>
              <a:t>Em 2015 anote o número de Parto normal</a:t>
            </a:r>
            <a:r>
              <a:rPr lang="pt-BR" sz="4400" dirty="0" smtClean="0"/>
              <a:t>______________ </a:t>
            </a:r>
            <a:endParaRPr lang="pt-BR" sz="4400" dirty="0"/>
          </a:p>
          <a:p>
            <a:r>
              <a:rPr lang="pt-BR" sz="4400" dirty="0"/>
              <a:t>   Em 2015 anote o número de cesáreas </a:t>
            </a:r>
            <a:r>
              <a:rPr lang="pt-BR" sz="4400" dirty="0" smtClean="0"/>
              <a:t>__________</a:t>
            </a:r>
            <a:endParaRPr lang="pt-BR" sz="4400" dirty="0"/>
          </a:p>
          <a:p>
            <a:r>
              <a:rPr lang="pt-BR" sz="4400" dirty="0"/>
              <a:t>   Em 2015 anote o número de crianças baixo peso ao nascer (menor que 2499g</a:t>
            </a:r>
            <a:r>
              <a:rPr lang="pt-BR" sz="4400" dirty="0" smtClean="0"/>
              <a:t>)__</a:t>
            </a:r>
            <a:endParaRPr lang="pt-BR" sz="4400" dirty="0"/>
          </a:p>
          <a:p>
            <a:r>
              <a:rPr lang="pt-BR" sz="4400" dirty="0"/>
              <a:t>   Em 2015 anote o número de crianças com peso superior a 4.000kg ao nascer</a:t>
            </a:r>
            <a:r>
              <a:rPr lang="pt-BR" sz="4400" dirty="0" smtClean="0"/>
              <a:t>__</a:t>
            </a:r>
            <a:endParaRPr lang="pt-BR" sz="4400" dirty="0"/>
          </a:p>
          <a:p>
            <a:r>
              <a:rPr lang="pt-BR" sz="4400" dirty="0"/>
              <a:t>   Em 2015 anote o número de mães adolescentes (de 10 a 19 anos</a:t>
            </a:r>
            <a:r>
              <a:rPr lang="pt-BR" sz="4400" dirty="0" smtClean="0"/>
              <a:t>)________</a:t>
            </a:r>
            <a:endParaRPr lang="pt-BR" sz="4400" dirty="0"/>
          </a:p>
          <a:p>
            <a:r>
              <a:rPr lang="pt-BR" sz="4400" dirty="0"/>
              <a:t>   Em 2015 anote quantas mães acima de 40 anos tiveram filhos</a:t>
            </a:r>
            <a:r>
              <a:rPr lang="pt-BR" sz="4400" dirty="0" smtClean="0"/>
              <a:t>___________</a:t>
            </a:r>
            <a:endParaRPr lang="pt-BR" sz="4400" dirty="0"/>
          </a:p>
          <a:p>
            <a:r>
              <a:rPr lang="pt-BR" sz="4400" dirty="0"/>
              <a:t>   Em 2015 anote o número de mães que fizeram 1-3 consultas de pré-natal</a:t>
            </a:r>
            <a:r>
              <a:rPr lang="pt-BR" sz="4400" dirty="0" smtClean="0"/>
              <a:t>____</a:t>
            </a:r>
            <a:endParaRPr lang="pt-BR" sz="4400" dirty="0"/>
          </a:p>
          <a:p>
            <a:r>
              <a:rPr lang="pt-BR" sz="4400" dirty="0"/>
              <a:t>   Em 2015 anote o número de mães que fizeram 7 ou + consultas de pré-natal</a:t>
            </a:r>
            <a:r>
              <a:rPr lang="pt-BR" sz="4400" dirty="0" smtClean="0"/>
              <a:t>___</a:t>
            </a:r>
            <a:endParaRPr lang="pt-BR" sz="4400" dirty="0"/>
          </a:p>
          <a:p>
            <a:r>
              <a:rPr lang="pt-BR" sz="4400" dirty="0"/>
              <a:t>   Em 2015 anote nascidos do sexo masculino_________________</a:t>
            </a:r>
          </a:p>
          <a:p>
            <a:r>
              <a:rPr lang="pt-BR" sz="4400" dirty="0"/>
              <a:t>   Em 2015 anote nascidos de sexo feminino__________________</a:t>
            </a:r>
          </a:p>
          <a:p>
            <a:r>
              <a:rPr lang="pt-BR" sz="4400" dirty="0"/>
              <a:t>   Em 2015 anote quantas mães não tinham instrução___________</a:t>
            </a:r>
          </a:p>
          <a:p>
            <a:r>
              <a:rPr lang="pt-BR" sz="4400" dirty="0"/>
              <a:t>   Em 2015 anote quantos </a:t>
            </a:r>
            <a:r>
              <a:rPr lang="pt-BR" sz="4400" dirty="0" err="1"/>
              <a:t>RNs</a:t>
            </a:r>
            <a:r>
              <a:rPr lang="pt-BR" sz="4400" dirty="0"/>
              <a:t> nasceram no domicilio</a:t>
            </a:r>
            <a:r>
              <a:rPr lang="pt-BR" sz="4400" dirty="0" smtClean="0"/>
              <a:t>_____________</a:t>
            </a:r>
            <a:endParaRPr lang="pt-BR" sz="4400" dirty="0"/>
          </a:p>
          <a:p>
            <a:endParaRPr lang="pt-BR" sz="4400" dirty="0"/>
          </a:p>
          <a:p>
            <a:endParaRPr lang="pt-BR" dirty="0"/>
          </a:p>
        </p:txBody>
      </p:sp>
    </p:spTree>
    <p:extLst>
      <p:ext uri="{BB962C8B-B14F-4D97-AF65-F5344CB8AC3E}">
        <p14:creationId xmlns:p14="http://schemas.microsoft.com/office/powerpoint/2010/main" val="161800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5" y="685800"/>
            <a:ext cx="9615487" cy="5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09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pt-BR" dirty="0"/>
          </a:p>
        </p:txBody>
      </p:sp>
      <p:sp>
        <p:nvSpPr>
          <p:cNvPr id="8195" name="Rectangle 3"/>
          <p:cNvSpPr>
            <a:spLocks noGrp="1" noChangeArrowheads="1"/>
          </p:cNvSpPr>
          <p:nvPr>
            <p:ph type="body" idx="1"/>
          </p:nvPr>
        </p:nvSpPr>
        <p:spPr/>
        <p:txBody>
          <a:bodyPr/>
          <a:lstStyle/>
          <a:p>
            <a:endParaRPr lang="pt-B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00026"/>
            <a:ext cx="11137900" cy="603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2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8" y="609600"/>
            <a:ext cx="11401425" cy="1320800"/>
          </a:xfrm>
        </p:spPr>
        <p:txBody>
          <a:bodyPr/>
          <a:lstStyle/>
          <a:p>
            <a:pPr>
              <a:lnSpc>
                <a:spcPct val="80000"/>
              </a:lnSpc>
            </a:pPr>
            <a:r>
              <a:rPr lang="pt-BR" b="1" dirty="0" smtClean="0"/>
              <a:t>SINAN</a:t>
            </a:r>
            <a:r>
              <a:rPr lang="pt-BR" dirty="0" smtClean="0"/>
              <a:t>-</a:t>
            </a:r>
            <a:r>
              <a:rPr lang="pt-BR" b="1" dirty="0"/>
              <a:t>Sistema de Informação de Agravos de Notificação</a:t>
            </a:r>
          </a:p>
        </p:txBody>
      </p:sp>
      <p:sp>
        <p:nvSpPr>
          <p:cNvPr id="3" name="Espaço Reservado para Conteúdo 2"/>
          <p:cNvSpPr>
            <a:spLocks noGrp="1"/>
          </p:cNvSpPr>
          <p:nvPr>
            <p:ph idx="1"/>
          </p:nvPr>
        </p:nvSpPr>
        <p:spPr>
          <a:xfrm>
            <a:off x="257174" y="1685926"/>
            <a:ext cx="10215563" cy="4355438"/>
          </a:xfrm>
        </p:spPr>
        <p:txBody>
          <a:bodyPr>
            <a:normAutofit lnSpcReduction="10000"/>
          </a:bodyPr>
          <a:lstStyle/>
          <a:p>
            <a:pPr lvl="1">
              <a:lnSpc>
                <a:spcPct val="80000"/>
              </a:lnSpc>
              <a:buSzPct val="50000"/>
              <a:buFont typeface="Monotype Sorts" pitchFamily="2" charset="2"/>
              <a:buChar char="l"/>
            </a:pPr>
            <a:r>
              <a:rPr lang="pt-BR" sz="4000" dirty="0"/>
              <a:t>Criado em 1990</a:t>
            </a:r>
          </a:p>
          <a:p>
            <a:pPr lvl="1">
              <a:lnSpc>
                <a:spcPct val="80000"/>
              </a:lnSpc>
              <a:buSzPct val="50000"/>
              <a:buFont typeface="Monotype Sorts" pitchFamily="2" charset="2"/>
              <a:buChar char="l"/>
            </a:pPr>
            <a:endParaRPr lang="pt-BR" sz="4000" dirty="0" smtClean="0"/>
          </a:p>
          <a:p>
            <a:pPr lvl="1">
              <a:lnSpc>
                <a:spcPct val="80000"/>
              </a:lnSpc>
              <a:buSzPct val="50000"/>
              <a:buFont typeface="Monotype Sorts" pitchFamily="2" charset="2"/>
              <a:buChar char="l"/>
            </a:pPr>
            <a:r>
              <a:rPr lang="pt-BR" sz="4000" dirty="0" smtClean="0"/>
              <a:t>Objetivo</a:t>
            </a:r>
            <a:r>
              <a:rPr lang="pt-BR" sz="4000" b="1" dirty="0"/>
              <a:t>:</a:t>
            </a:r>
            <a:r>
              <a:rPr lang="pt-BR" sz="4000" dirty="0"/>
              <a:t> </a:t>
            </a:r>
            <a:r>
              <a:rPr lang="pt-BR" sz="4000" b="1" dirty="0"/>
              <a:t>coletar e processar dados sobre agravos de notificação </a:t>
            </a:r>
            <a:r>
              <a:rPr lang="pt-BR" sz="4000" dirty="0"/>
              <a:t>em todo território nacional, fornecendo informações para a análise do perfil de morbidade e contribuindo para a tomada de decisões nos três níveis do sistema.</a:t>
            </a:r>
          </a:p>
          <a:p>
            <a:endParaRPr lang="pt-BR" dirty="0"/>
          </a:p>
        </p:txBody>
      </p:sp>
    </p:spTree>
    <p:extLst>
      <p:ext uri="{BB962C8B-B14F-4D97-AF65-F5344CB8AC3E}">
        <p14:creationId xmlns:p14="http://schemas.microsoft.com/office/powerpoint/2010/main" val="40257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pt-BR"/>
          </a:p>
        </p:txBody>
      </p:sp>
      <p:sp>
        <p:nvSpPr>
          <p:cNvPr id="6147" name="Rectangle 3"/>
          <p:cNvSpPr>
            <a:spLocks noGrp="1" noChangeArrowheads="1"/>
          </p:cNvSpPr>
          <p:nvPr>
            <p:ph type="body" idx="1"/>
          </p:nvPr>
        </p:nvSpPr>
        <p:spPr/>
        <p:txBody>
          <a:bodyPr/>
          <a:lstStyle/>
          <a:p>
            <a:endParaRPr lang="pt-B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0" y="137160"/>
            <a:ext cx="10673409" cy="644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28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4" y="657224"/>
            <a:ext cx="10301286"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14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33401"/>
            <a:ext cx="926465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668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914"/>
            <a:ext cx="8886825"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850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790" y="557213"/>
            <a:ext cx="8826810" cy="59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19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452438"/>
            <a:ext cx="856297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33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SIH</a:t>
            </a:r>
            <a:endParaRPr lang="pt-BR" b="1" dirty="0"/>
          </a:p>
        </p:txBody>
      </p:sp>
      <p:sp>
        <p:nvSpPr>
          <p:cNvPr id="3" name="Espaço Reservado para Conteúdo 2"/>
          <p:cNvSpPr>
            <a:spLocks noGrp="1"/>
          </p:cNvSpPr>
          <p:nvPr>
            <p:ph idx="1"/>
          </p:nvPr>
        </p:nvSpPr>
        <p:spPr>
          <a:xfrm>
            <a:off x="677334" y="2160590"/>
            <a:ext cx="9338203" cy="4440235"/>
          </a:xfrm>
        </p:spPr>
        <p:txBody>
          <a:bodyPr/>
          <a:lstStyle/>
          <a:p>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271589"/>
            <a:ext cx="8878888"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74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485775"/>
            <a:ext cx="9629775"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56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735306-251B-4982-A7F4-76829AC1B4C9}"/>
              </a:ext>
            </a:extLst>
          </p:cNvPr>
          <p:cNvSpPr>
            <a:spLocks noGrp="1"/>
          </p:cNvSpPr>
          <p:nvPr>
            <p:ph type="title"/>
          </p:nvPr>
        </p:nvSpPr>
        <p:spPr>
          <a:xfrm>
            <a:off x="157163" y="609600"/>
            <a:ext cx="11530012" cy="804863"/>
          </a:xfrm>
        </p:spPr>
        <p:txBody>
          <a:bodyPr/>
          <a:lstStyle/>
          <a:p>
            <a:r>
              <a:rPr lang="pt-BR" dirty="0" smtClean="0"/>
              <a:t>FUNÇÕES-SISTEMAS </a:t>
            </a:r>
            <a:r>
              <a:rPr lang="pt-BR" dirty="0"/>
              <a:t>DE INFORMAÇÃO EM </a:t>
            </a:r>
            <a:r>
              <a:rPr lang="pt-BR" dirty="0" smtClean="0"/>
              <a:t>SAÚDE</a:t>
            </a:r>
            <a:endParaRPr lang="pt-BR" dirty="0"/>
          </a:p>
        </p:txBody>
      </p:sp>
      <p:sp>
        <p:nvSpPr>
          <p:cNvPr id="3" name="Espaço Reservado para Conteúdo 2">
            <a:extLst>
              <a:ext uri="{FF2B5EF4-FFF2-40B4-BE49-F238E27FC236}">
                <a16:creationId xmlns="" xmlns:a16="http://schemas.microsoft.com/office/drawing/2014/main" id="{0ADB4E1F-B38C-4031-89D6-313F1462A427}"/>
              </a:ext>
            </a:extLst>
          </p:cNvPr>
          <p:cNvSpPr>
            <a:spLocks noGrp="1"/>
          </p:cNvSpPr>
          <p:nvPr>
            <p:ph idx="1"/>
          </p:nvPr>
        </p:nvSpPr>
        <p:spPr>
          <a:xfrm>
            <a:off x="171450" y="1563759"/>
            <a:ext cx="10958513" cy="4477605"/>
          </a:xfrm>
        </p:spPr>
        <p:txBody>
          <a:bodyPr>
            <a:normAutofit lnSpcReduction="10000"/>
          </a:bodyPr>
          <a:lstStyle/>
          <a:p>
            <a:r>
              <a:rPr lang="pt-BR" sz="2800" dirty="0" smtClean="0"/>
              <a:t>Respaldar </a:t>
            </a:r>
            <a:r>
              <a:rPr lang="pt-BR" sz="2800" dirty="0"/>
              <a:t>a </a:t>
            </a:r>
            <a:r>
              <a:rPr lang="pt-BR" sz="2800" dirty="0" smtClean="0"/>
              <a:t>equipe de saúde e </a:t>
            </a:r>
            <a:r>
              <a:rPr lang="pt-BR" sz="2800" dirty="0"/>
              <a:t>a gestão da atenção à saúde; </a:t>
            </a:r>
          </a:p>
          <a:p>
            <a:r>
              <a:rPr lang="pt-BR" sz="2800" dirty="0" smtClean="0"/>
              <a:t>Conhecer </a:t>
            </a:r>
            <a:r>
              <a:rPr lang="pt-BR" sz="2800" dirty="0"/>
              <a:t>e monitorar o estado de saúde da </a:t>
            </a:r>
            <a:r>
              <a:rPr lang="pt-BR" sz="2800" dirty="0" smtClean="0"/>
              <a:t>população; </a:t>
            </a:r>
            <a:endParaRPr lang="pt-BR" sz="2800" dirty="0"/>
          </a:p>
          <a:p>
            <a:r>
              <a:rPr lang="pt-BR" sz="2800" dirty="0" smtClean="0"/>
              <a:t>Facilitar </a:t>
            </a:r>
            <a:r>
              <a:rPr lang="pt-BR" sz="2800" dirty="0"/>
              <a:t>o planejamento, a </a:t>
            </a:r>
            <a:r>
              <a:rPr lang="pt-BR" sz="2800" dirty="0" smtClean="0"/>
              <a:t>supervisão, o </a:t>
            </a:r>
            <a:r>
              <a:rPr lang="pt-BR" sz="2800" dirty="0"/>
              <a:t>controle e avaliação </a:t>
            </a:r>
            <a:r>
              <a:rPr lang="pt-BR" sz="2800" dirty="0" smtClean="0"/>
              <a:t>dos </a:t>
            </a:r>
            <a:r>
              <a:rPr lang="pt-BR" sz="2800" dirty="0"/>
              <a:t>serviços;</a:t>
            </a:r>
          </a:p>
          <a:p>
            <a:r>
              <a:rPr lang="pt-BR" sz="2800" dirty="0"/>
              <a:t> </a:t>
            </a:r>
            <a:r>
              <a:rPr lang="pt-BR" sz="2800" dirty="0" smtClean="0"/>
              <a:t>Subsidiar </a:t>
            </a:r>
            <a:r>
              <a:rPr lang="pt-BR" sz="2800" dirty="0"/>
              <a:t>os processos decisórios nos diversos níveis de decisão e </a:t>
            </a:r>
            <a:r>
              <a:rPr lang="pt-BR" sz="2800" dirty="0" smtClean="0"/>
              <a:t>ação;</a:t>
            </a:r>
          </a:p>
          <a:p>
            <a:r>
              <a:rPr lang="pt-BR" sz="2800" dirty="0"/>
              <a:t>Disponibilizar informações para as atividades de diagnóstico e tratamento;</a:t>
            </a:r>
          </a:p>
          <a:p>
            <a:r>
              <a:rPr lang="pt-BR" sz="2800" dirty="0"/>
              <a:t> Monitorar e avaliar as intervenções, resultados e impactos; </a:t>
            </a:r>
          </a:p>
          <a:p>
            <a:endParaRPr lang="pt-BR" sz="2800" dirty="0"/>
          </a:p>
        </p:txBody>
      </p:sp>
    </p:spTree>
    <p:extLst>
      <p:ext uri="{BB962C8B-B14F-4D97-AF65-F5344CB8AC3E}">
        <p14:creationId xmlns:p14="http://schemas.microsoft.com/office/powerpoint/2010/main" val="2385750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a:t>
            </a:r>
            <a:r>
              <a:rPr lang="pt-BR" dirty="0" smtClean="0"/>
              <a:t>IA</a:t>
            </a:r>
            <a:endParaRPr lang="pt-BR" dirty="0"/>
          </a:p>
        </p:txBody>
      </p:sp>
      <p:sp>
        <p:nvSpPr>
          <p:cNvPr id="3" name="Espaço Reservado para Conteúdo 2"/>
          <p:cNvSpPr>
            <a:spLocks noGrp="1"/>
          </p:cNvSpPr>
          <p:nvPr>
            <p:ph idx="1"/>
          </p:nvPr>
        </p:nvSpPr>
        <p:spPr/>
        <p:txBody>
          <a:bodyPr/>
          <a:lstStyle/>
          <a:p>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00038"/>
            <a:ext cx="10547349"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356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SIPNI</a:t>
            </a:r>
            <a:endParaRPr lang="pt-BR" dirty="0"/>
          </a:p>
        </p:txBody>
      </p:sp>
      <p:sp>
        <p:nvSpPr>
          <p:cNvPr id="3" name="Espaço Reservado para Conteúdo 2"/>
          <p:cNvSpPr>
            <a:spLocks noGrp="1"/>
          </p:cNvSpPr>
          <p:nvPr>
            <p:ph idx="1"/>
          </p:nvPr>
        </p:nvSpPr>
        <p:spPr/>
        <p:txBody>
          <a:bodyPr/>
          <a:lstStyle/>
          <a:p>
            <a:endParaRPr lang="pt-B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428625"/>
            <a:ext cx="10723563" cy="62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106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385764"/>
            <a:ext cx="8672512"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13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hlinkClick r:id="rId2"/>
              </a:rPr>
              <a:t>http://</a:t>
            </a:r>
            <a:r>
              <a:rPr lang="pt-BR" dirty="0" smtClean="0">
                <a:hlinkClick r:id="rId2"/>
              </a:rPr>
              <a:t>189.28.128.100/dab/docs/portaldab/documentos/DAB_e_SUS_AB_Adriana_Kitajima.pdf</a:t>
            </a:r>
            <a:r>
              <a:rPr lang="pt-BR" dirty="0" smtClean="0"/>
              <a:t>    </a:t>
            </a:r>
            <a:r>
              <a:rPr lang="pt-BR" dirty="0" err="1" smtClean="0"/>
              <a:t>E-sus</a:t>
            </a:r>
            <a:r>
              <a:rPr lang="pt-BR" dirty="0" smtClean="0"/>
              <a:t> AB</a:t>
            </a:r>
            <a:endParaRPr lang="pt-B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0" y="3486150"/>
            <a:ext cx="10000341"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827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42938"/>
            <a:ext cx="9844088"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1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9" y="442914"/>
            <a:ext cx="9615487" cy="608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936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95263"/>
            <a:ext cx="10587037"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940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SIPNI</a:t>
            </a:r>
            <a:endParaRPr lang="pt-BR" dirty="0"/>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1" y="214313"/>
            <a:ext cx="9281160"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53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396241"/>
            <a:ext cx="9079230" cy="618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600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5400" dirty="0">
                <a:solidFill>
                  <a:srgbClr val="FF0000"/>
                </a:solidFill>
              </a:rPr>
              <a:t>OBRIGAD@!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4" y="2057399"/>
            <a:ext cx="373439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47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371475"/>
            <a:ext cx="9458327"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95290"/>
            <a:ext cx="1007268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Brasil registra, em 24 horas, 114 óbitos por coronavírus, a ma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6" y="3152778"/>
            <a:ext cx="26416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o o distanciamento social ajuda a “achatar a curva” e conter 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996440"/>
            <a:ext cx="2852739"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472440"/>
            <a:ext cx="9936480" cy="60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5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128589"/>
            <a:ext cx="9686925" cy="672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31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42543"/>
            <a:ext cx="10007600" cy="602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123927"/>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Facet</Template>
  <TotalTime>1035</TotalTime>
  <Words>902</Words>
  <Application>Microsoft Office PowerPoint</Application>
  <PresentationFormat>Personalizar</PresentationFormat>
  <Paragraphs>89</Paragraphs>
  <Slides>49</Slides>
  <Notes>0</Notes>
  <HiddenSlides>0</HiddenSlides>
  <MMClips>0</MMClips>
  <ScaleCrop>false</ScaleCrop>
  <HeadingPairs>
    <vt:vector size="4" baseType="variant">
      <vt:variant>
        <vt:lpstr>Tema</vt:lpstr>
      </vt:variant>
      <vt:variant>
        <vt:i4>2</vt:i4>
      </vt:variant>
      <vt:variant>
        <vt:lpstr>Títulos de slides</vt:lpstr>
      </vt:variant>
      <vt:variant>
        <vt:i4>49</vt:i4>
      </vt:variant>
    </vt:vector>
  </HeadingPairs>
  <TitlesOfParts>
    <vt:vector size="51" baseType="lpstr">
      <vt:lpstr>Facetado</vt:lpstr>
      <vt:lpstr>1_Design padrão</vt:lpstr>
      <vt:lpstr>Aula 5-Sistemas de informação em saúde</vt:lpstr>
      <vt:lpstr>Sistemas de informação em saúde</vt:lpstr>
      <vt:lpstr>Apresentação do PowerPoint</vt:lpstr>
      <vt:lpstr>FUNÇÕES-SISTEMAS DE INFORMAÇÃO EM SAÚDE</vt:lpstr>
      <vt:lpstr>Apresentação do PowerPoint</vt:lpstr>
      <vt:lpstr>Apresentação do PowerPoint</vt:lpstr>
      <vt:lpstr>Apresentação do PowerPoint</vt:lpstr>
      <vt:lpstr>Apresentação do PowerPoint</vt:lpstr>
      <vt:lpstr>Apresentação do PowerPoint</vt:lpstr>
      <vt:lpstr>SIM- Sistema de Informação de Mortalidade</vt:lpstr>
      <vt:lpstr>Apresentação do PowerPoint</vt:lpstr>
      <vt:lpstr>SIM</vt:lpstr>
      <vt:lpstr>SIM</vt:lpstr>
      <vt:lpstr>Indicadores</vt:lpstr>
      <vt:lpstr>Apresentação do PowerPoint</vt:lpstr>
      <vt:lpstr>Apresentação do PowerPoint</vt:lpstr>
      <vt:lpstr>Morte Fetal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SINASC-Sistema de informação sobre nascidos vivos </vt:lpstr>
      <vt:lpstr>SINASC</vt:lpstr>
      <vt:lpstr>DNV       Declaração de nascido Vivo</vt:lpstr>
      <vt:lpstr>SINASC</vt:lpstr>
      <vt:lpstr>Apresentação do PowerPoint</vt:lpstr>
      <vt:lpstr>Apresentação do PowerPoint</vt:lpstr>
      <vt:lpstr>SINAN-Sistema de Informação de Agravos de Notificação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SIH</vt:lpstr>
      <vt:lpstr>Apresentação do PowerPoint</vt:lpstr>
      <vt:lpstr>SIA</vt:lpstr>
      <vt:lpstr>SIPNI</vt:lpstr>
      <vt:lpstr>Apresentação do PowerPoint</vt:lpstr>
      <vt:lpstr>Apresentação do PowerPoint</vt:lpstr>
      <vt:lpstr>Apresentação do PowerPoint</vt:lpstr>
      <vt:lpstr>Apresentação do PowerPoint</vt:lpstr>
      <vt:lpstr>Apresentação do PowerPoint</vt:lpstr>
      <vt:lpstr>SIPNI</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informação em saude</dc:title>
  <dc:creator>iolanda ruthes silveira</dc:creator>
  <cp:lastModifiedBy>User</cp:lastModifiedBy>
  <cp:revision>48</cp:revision>
  <dcterms:created xsi:type="dcterms:W3CDTF">2020-04-08T23:15:19Z</dcterms:created>
  <dcterms:modified xsi:type="dcterms:W3CDTF">2020-04-26T18:36:34Z</dcterms:modified>
</cp:coreProperties>
</file>