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9" r:id="rId3"/>
    <p:sldId id="280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281" r:id="rId31"/>
    <p:sldId id="311" r:id="rId32"/>
    <p:sldId id="282" r:id="rId33"/>
    <p:sldId id="283" r:id="rId34"/>
    <p:sldId id="312" r:id="rId35"/>
    <p:sldId id="313" r:id="rId36"/>
    <p:sldId id="314" r:id="rId37"/>
    <p:sldId id="315" r:id="rId38"/>
    <p:sldId id="316" r:id="rId39"/>
    <p:sldId id="310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5E083-F107-41DA-A8DB-69102228EAEF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45711-8606-4448-9769-3878C3A286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41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90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71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92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36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50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42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52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97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26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3000" b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6AEA-8D32-44C8-AEC8-2D3F589E0AD7}" type="datetimeFigureOut">
              <a:rPr lang="pt-BR" smtClean="0"/>
              <a:t>20/05/2022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7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pp.nexojornal.com.br/glossario/Sa%C3%BAde-mental-e-pol%C3%ADticas-p%C3%Bablica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slideplayer.com.br/slide/5947447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12685" y="2080306"/>
            <a:ext cx="9144000" cy="2387600"/>
          </a:xfrm>
        </p:spPr>
        <p:txBody>
          <a:bodyPr/>
          <a:lstStyle/>
          <a:p>
            <a:r>
              <a:rPr lang="pt-BR" dirty="0" smtClean="0"/>
              <a:t>PSICOLOGIA </a:t>
            </a:r>
            <a:r>
              <a:rPr lang="pt-BR" dirty="0" smtClean="0"/>
              <a:t>APLICADA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12685" y="4864781"/>
            <a:ext cx="9144000" cy="1655762"/>
          </a:xfrm>
        </p:spPr>
        <p:txBody>
          <a:bodyPr/>
          <a:lstStyle/>
          <a:p>
            <a:r>
              <a:rPr lang="pt-BR" dirty="0" smtClean="0"/>
              <a:t>Ms. Valmir </a:t>
            </a:r>
            <a:r>
              <a:rPr lang="pt-BR" dirty="0" err="1" smtClean="0"/>
              <a:t>Pasa</a:t>
            </a:r>
            <a:endParaRPr lang="pt-BR" dirty="0" smtClean="0"/>
          </a:p>
          <a:p>
            <a:r>
              <a:rPr lang="pt-BR" dirty="0" smtClean="0"/>
              <a:t>Aula </a:t>
            </a:r>
            <a:r>
              <a:rPr lang="pt-BR" dirty="0" smtClean="0"/>
              <a:t>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34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7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804"/>
            <a:ext cx="12192000" cy="696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55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10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5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9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9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73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87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3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13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5923" y="370312"/>
            <a:ext cx="11358093" cy="6056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4. Psicologia Social e as questões da Saúde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 smtClean="0"/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dirty="0" smtClean="0"/>
              <a:t>4.1</a:t>
            </a:r>
            <a:r>
              <a:rPr lang="pt-BR" sz="3200" dirty="0"/>
              <a:t>. Psicologia e as Políticas em Saúde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4.2. A Psicologia e a Saúde Coletiva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4.3. O Psicólogo na estratégia de Saúde da Família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4.4. As políticas de Saúde Mental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4.5. CID F</a:t>
            </a:r>
            <a:r>
              <a:rPr lang="pt-BR" sz="3200" dirty="0"/>
              <a:t/>
            </a:r>
            <a:br>
              <a:rPr lang="pt-BR" sz="3200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41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1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47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55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5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1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12203" cy="6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30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77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15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75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2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530" y="1633403"/>
            <a:ext cx="10515600" cy="1325563"/>
          </a:xfrm>
        </p:spPr>
        <p:txBody>
          <a:bodyPr/>
          <a:lstStyle/>
          <a:p>
            <a:r>
              <a:rPr lang="pt-BR" dirty="0"/>
              <a:t>4.1. Psicologia e as Políticas em Saúde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621" y="2662886"/>
            <a:ext cx="73733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95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257" y="358394"/>
            <a:ext cx="10515600" cy="1325563"/>
          </a:xfrm>
        </p:spPr>
        <p:txBody>
          <a:bodyPr/>
          <a:lstStyle/>
          <a:p>
            <a:r>
              <a:rPr lang="pt-BR" dirty="0"/>
              <a:t>4.2. A Psicologia e a Saúde Coletiva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257" y="1400621"/>
            <a:ext cx="8537619" cy="55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59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89"/>
            <a:ext cx="8919538" cy="65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14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530" y="1942496"/>
            <a:ext cx="10515600" cy="1325563"/>
          </a:xfrm>
        </p:spPr>
        <p:txBody>
          <a:bodyPr/>
          <a:lstStyle/>
          <a:p>
            <a:r>
              <a:rPr lang="pt-BR" dirty="0"/>
              <a:t>4.3. O Psicólogo na estratégia de Saúde da Família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862" y="3461242"/>
            <a:ext cx="10515600" cy="4351338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1921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530" y="1633403"/>
            <a:ext cx="10515600" cy="1325563"/>
          </a:xfrm>
        </p:spPr>
        <p:txBody>
          <a:bodyPr/>
          <a:lstStyle/>
          <a:p>
            <a:r>
              <a:rPr lang="pt-BR" dirty="0"/>
              <a:t>4.4. As políticas de Saúde Mental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958966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pt-BR" sz="3600" dirty="0"/>
              <a:t>No Brasil, o atendimento público e gratuito à saúde mental é realizado pelo SUS. O acolhimento acontece por meio da Rede de Atenção Psicossocial (RAPS) com serviços de atendimento e acompanhamento nas Unidades Básicas de Saúde, em Centros de Atendimento Psicossocial (CAPS) e de </a:t>
            </a:r>
            <a:r>
              <a:rPr lang="pt-BR" sz="3600" dirty="0" err="1"/>
              <a:t>desinstitucionalização</a:t>
            </a:r>
            <a:r>
              <a:rPr lang="pt-BR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4680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7135" y="331675"/>
            <a:ext cx="8305800" cy="61979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600" dirty="0"/>
              <a:t>A Rede de Atenção em Saúde Mental oferece serviços previstos pela lei. Alguns serviços são: o acesso à medicação, acolhimento, desenvolvimento de ações de promoção de saúde mental, psicoterapia individual e em grupo, intervenções terapêuticas coletivas, regime de atenção diária, acompanhamento contínuo, atenção hospitalar e às urgências e reabilitação psicossocial.</a:t>
            </a:r>
          </a:p>
        </p:txBody>
      </p:sp>
    </p:spTree>
    <p:extLst>
      <p:ext uri="{BB962C8B-B14F-4D97-AF65-F5344CB8AC3E}">
        <p14:creationId xmlns:p14="http://schemas.microsoft.com/office/powerpoint/2010/main" val="1528988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5631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O melhor exemplo é a RAPS(Rede de Atenção Psicossocial), composta por serviços e equipamentos variados no âmbito do Sistema Único de Saúde , como:</a:t>
            </a:r>
          </a:p>
          <a:p>
            <a:endParaRPr lang="pt-BR" dirty="0"/>
          </a:p>
          <a:p>
            <a:r>
              <a:rPr lang="pt-BR" dirty="0"/>
              <a:t>CAPS (Centros de Atenção Psicossocial), serviços estratégicos que funcionam com “portas abertas” e principais articuladores da RAPS que variam de acordo com o porte dos municípios;</a:t>
            </a:r>
          </a:p>
          <a:p>
            <a:r>
              <a:rPr lang="pt-BR" dirty="0" err="1"/>
              <a:t>CAPSij</a:t>
            </a:r>
            <a:r>
              <a:rPr lang="pt-BR" dirty="0"/>
              <a:t>, direcionados para o acolhimento do público </a:t>
            </a:r>
            <a:r>
              <a:rPr lang="pt-BR" dirty="0" err="1"/>
              <a:t>infantojuvenil</a:t>
            </a:r>
            <a:r>
              <a:rPr lang="pt-BR" dirty="0"/>
              <a:t>;</a:t>
            </a:r>
          </a:p>
          <a:p>
            <a:r>
              <a:rPr lang="pt-BR" dirty="0"/>
              <a:t>Unidades Básicas de Saúde e Consultórios na Rua (serviço específico para a população em situação de rua); pontos de atenção de urgência e emergência como o SAMU e as UPA (Unidades de Pronto Atendimento);</a:t>
            </a:r>
          </a:p>
          <a:p>
            <a:r>
              <a:rPr lang="pt-BR" dirty="0"/>
              <a:t>Áreas de atenção de componentes hospitalares, nos leitos de saúde mental em hospitais gerais e especializados;</a:t>
            </a:r>
          </a:p>
          <a:p>
            <a:r>
              <a:rPr lang="pt-BR" dirty="0"/>
              <a:t>Hospitais-Dia, que oferecem atendimento médico para pacientes que precisam permanecer sob cuidados por até 12 horas.</a:t>
            </a:r>
          </a:p>
          <a:p>
            <a:endParaRPr lang="pt-BR" dirty="0"/>
          </a:p>
          <a:p>
            <a:r>
              <a:rPr lang="pt-BR" dirty="0"/>
              <a:t>Link para matéria: https://pp.nexojornal.com.br/glossario/Sa%C3%BAde-mental-e-pol%C3%ADticas-p%C3%BAblicas</a:t>
            </a:r>
          </a:p>
          <a:p>
            <a:r>
              <a:rPr lang="pt-BR" dirty="0"/>
              <a:t>© 2022 | Todos os direitos deste material são reservados ao NEXO JORNAL LTDA., conforme a Lei nº 9.610/98. A sua publicação, redistribuição, transmissão e reescrita sem autorização prévia é proibida.</a:t>
            </a:r>
          </a:p>
        </p:txBody>
      </p:sp>
    </p:spTree>
    <p:extLst>
      <p:ext uri="{BB962C8B-B14F-4D97-AF65-F5344CB8AC3E}">
        <p14:creationId xmlns:p14="http://schemas.microsoft.com/office/powerpoint/2010/main" val="1302182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acesso aos cuidados em saúde mental é um direito humano fundamental de todos os brasileiros, previsto na Constituição Federal pela lei federal n. 10.216/2001, que assegura o bem-estar mental, integridade psíquica e pleno desenvolvimento intelectual e emocional. A Lei prevê atendimento gratuito</a:t>
            </a:r>
          </a:p>
          <a:p>
            <a:endParaRPr lang="pt-BR" dirty="0"/>
          </a:p>
          <a:p>
            <a:r>
              <a:rPr lang="pt-BR" dirty="0"/>
              <a:t>Link para matéria: </a:t>
            </a:r>
            <a:r>
              <a:rPr lang="pt-BR" dirty="0" smtClean="0">
                <a:hlinkClick r:id="rId2"/>
              </a:rPr>
              <a:t>https</a:t>
            </a:r>
            <a:r>
              <a:rPr lang="pt-BR" dirty="0">
                <a:hlinkClick r:id="rId2"/>
              </a:rPr>
              <a:t>://</a:t>
            </a:r>
            <a:r>
              <a:rPr lang="pt-BR" dirty="0" smtClean="0">
                <a:hlinkClick r:id="rId2"/>
              </a:rPr>
              <a:t>pp.nexojornal.com.br/glossario/Sa%C3%BAde-mental-e-pol%C3%ADticas-p%C3%Bablicas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289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5772" y="1980172"/>
            <a:ext cx="11946228" cy="4877828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Ter acesso ao melhor tratamento do sistema de saúde, de acordo com suas necessidades;</a:t>
            </a:r>
          </a:p>
          <a:p>
            <a:r>
              <a:rPr lang="pt-BR" dirty="0"/>
              <a:t>Ser tratada com humanidade e respeito e no interesse exclusivo de beneficiar sua saúde, para alcançar sua recuperação pela inclusão na família, no trabalho e na comunidade;</a:t>
            </a:r>
          </a:p>
          <a:p>
            <a:r>
              <a:rPr lang="pt-BR" dirty="0"/>
              <a:t>Ser protegida contra qualquer forma de abuso e exploração;</a:t>
            </a:r>
          </a:p>
          <a:p>
            <a:r>
              <a:rPr lang="pt-BR" dirty="0"/>
              <a:t>Ter garantia de sigilo nas informações prestadas;</a:t>
            </a:r>
          </a:p>
          <a:p>
            <a:r>
              <a:rPr lang="pt-BR" dirty="0"/>
              <a:t>Ter direito à presença médica, em qualquer tempo, para esclarecer a necessidade ou não de sua hospitalização sem sua concordância;</a:t>
            </a:r>
          </a:p>
          <a:p>
            <a:r>
              <a:rPr lang="pt-BR" dirty="0"/>
              <a:t>Ter livre acesso aos meios de comunicação disponíveis;</a:t>
            </a:r>
          </a:p>
          <a:p>
            <a:r>
              <a:rPr lang="pt-BR" dirty="0"/>
              <a:t>Receber o maior número de informações a respeito de sua doença e de seu tratamento;</a:t>
            </a:r>
          </a:p>
          <a:p>
            <a:r>
              <a:rPr lang="pt-BR" dirty="0"/>
              <a:t>Ser tratada em ambiente terapêutico pelos meios menos invasivos possíveis;</a:t>
            </a:r>
          </a:p>
          <a:p>
            <a:r>
              <a:rPr lang="pt-BR" dirty="0"/>
              <a:t>Ser tratada, preferencialmente, em serviços comunitários de saúde mental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7294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536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 digitais e bibliográficas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 smtClean="0"/>
              <a:t>Atuação do Psicólogo no SUS. Disponível em: </a:t>
            </a:r>
            <a:r>
              <a:rPr lang="pt-BR" dirty="0" smtClean="0">
                <a:hlinkClick r:id="rId2"/>
              </a:rPr>
              <a:t>https</a:t>
            </a:r>
            <a:r>
              <a:rPr lang="pt-BR" dirty="0">
                <a:hlinkClick r:id="rId2"/>
              </a:rPr>
              <a:t>://slideplayer.com.br/slide/5947447</a:t>
            </a:r>
            <a:r>
              <a:rPr lang="pt-BR" dirty="0" smtClean="0">
                <a:hlinkClick r:id="rId2"/>
              </a:rPr>
              <a:t>/</a:t>
            </a:r>
            <a:r>
              <a:rPr lang="pt-BR" dirty="0" smtClean="0"/>
              <a:t>. Acesso: Maio/22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ALBUQUERQUE, J. A. G. Doença mental, metáfora da desordem. In: ___. Metáforas da desordem. Rio de Janeiro: Paz e Terra, 1978, p. 15-24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CHIORO, A. SCAFF, A. Saúde e Cidadania – a implantação do Sistema Único de Saúde, “http://www.consaúde.com.br/dowloads/saúde.doc”. Acesso em 3/5/2006. CONSELHO REGIONAL DE PSICOLOGIA – 6ª Região. Trancar não é tratar. 2ª ed., São Paulo, </a:t>
            </a:r>
            <a:r>
              <a:rPr lang="pt-BR" dirty="0" smtClean="0"/>
              <a:t>1997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RESENDE, H. Política de saúde mental no Brasil: uma visão histórica. In: COSTA, N.R. e TUNDIS, S.A. (org.) Cidadania e Loucura - Políticas de Saúde Mental no Brasil. Petrópolis: Vozes, 1987, p. </a:t>
            </a:r>
          </a:p>
        </p:txBody>
      </p:sp>
    </p:spTree>
    <p:extLst>
      <p:ext uri="{BB962C8B-B14F-4D97-AF65-F5344CB8AC3E}">
        <p14:creationId xmlns:p14="http://schemas.microsoft.com/office/powerpoint/2010/main" val="4255424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018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95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7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1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93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0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0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22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690</Words>
  <Application>Microsoft Office PowerPoint</Application>
  <PresentationFormat>Widescreen</PresentationFormat>
  <Paragraphs>42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Tema do Office</vt:lpstr>
      <vt:lpstr>PSICOLOGIA APLICADA</vt:lpstr>
      <vt:lpstr>Apresentação do PowerPoint</vt:lpstr>
      <vt:lpstr>4.1. Psicologia e as Políticas em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4.2. A Psicologia e a Saúde Coletiva</vt:lpstr>
      <vt:lpstr>Apresentação do PowerPoint</vt:lpstr>
      <vt:lpstr>4.3. O Psicólogo na estratégia de Saúde da Família</vt:lpstr>
      <vt:lpstr>4.4. As políticas de Saúde Mental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 digitais e bibliográficas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PSICOOGIAVOTAAPARAAEMERMAGEM</dc:title>
  <dc:creator>Padre Valmir</dc:creator>
  <cp:lastModifiedBy>User</cp:lastModifiedBy>
  <cp:revision>81</cp:revision>
  <dcterms:created xsi:type="dcterms:W3CDTF">2019-02-25T15:44:54Z</dcterms:created>
  <dcterms:modified xsi:type="dcterms:W3CDTF">2022-05-20T21:07:10Z</dcterms:modified>
</cp:coreProperties>
</file>