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1"/>
  </p:notesMasterIdLst>
  <p:handoutMasterIdLst>
    <p:handoutMasterId r:id="rId4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2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29/06/2021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29/06/2021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29/06/2021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29/06/2021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29/06/2021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29/06/2021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29/06/2021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29/06/2021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29/06/2021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29/06/2021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29/06/2021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29/06/2021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29/06/2021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ASSISTÊNCIA DE ENFERMAGEM frente as funções RESPIRATÓRIAS </a:t>
            </a:r>
            <a:endParaRPr lang="pt-br" sz="4400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ENFERMEIRA DANIELA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0FE48E-9CB0-451B-B657-84BC72E65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762" y="387618"/>
            <a:ext cx="10058400" cy="1371600"/>
          </a:xfrm>
        </p:spPr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ASMA BRÔNQUICA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b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5B97A7-EBEB-4256-8730-20F78D84A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1072662"/>
            <a:ext cx="11034346" cy="4246683"/>
          </a:xfrm>
        </p:spPr>
        <p:txBody>
          <a:bodyPr numCol="1">
            <a:noAutofit/>
          </a:bodyPr>
          <a:lstStyle/>
          <a:p>
            <a:pPr marL="0" indent="0" algn="l">
              <a:buNone/>
            </a:pP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 Inflamação crônica das vias aéreas, o que determina o seu estreitamento, causando dificuldade respiratória. </a:t>
            </a:r>
          </a:p>
          <a:p>
            <a:pPr marL="0" indent="0" algn="l">
              <a:buNone/>
            </a:pP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 Este estreitamento é reversível e pode ocorrer em decorrência </a:t>
            </a:r>
            <a:endParaRPr lang="pt-BR" sz="17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da exposição a diferentes fatores desencadeantes ("gatilhos").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Esta obstrução à passagem de ar pode ser revertida espontaneamente ou com uso de medicações. </a:t>
            </a:r>
          </a:p>
          <a:p>
            <a:pPr marL="0" indent="0" algn="l">
              <a:buNone/>
            </a:pP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2"/>
              </a:rPr>
              <a:t>Sintomas 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(forma cíclica, com períodos de piora): </a:t>
            </a:r>
            <a:endParaRPr lang="pt-BR" sz="17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- tosse; falta de ar; chiado no peito (</a:t>
            </a:r>
            <a:r>
              <a:rPr lang="pt-BR" sz="17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sibilância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); dor ou "aperto" no </a:t>
            </a:r>
          </a:p>
          <a:p>
            <a:pPr marL="0" indent="0" algn="l">
              <a:buNone/>
            </a:pP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peito.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2"/>
              </a:rPr>
              <a:t>Diagnóstico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7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2"/>
              </a:rPr>
              <a:t>Exame físico: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7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sibilância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 pulmonar, principalmente nas exacerbações da doença. </a:t>
            </a:r>
          </a:p>
          <a:p>
            <a:pPr marL="0" indent="0" algn="l">
              <a:buNone/>
            </a:pP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2"/>
              </a:rPr>
              <a:t>Exames complementares: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 radiografia do tórax, exames de sangue e de pele (para constatar se o paciente é alérgico) e </a:t>
            </a:r>
            <a:r>
              <a:rPr lang="pt-BR" sz="17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aespirometria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 (identifica e quantifica a obstrução ao fluxo de ar).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2"/>
              </a:rPr>
              <a:t>Tratamento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7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1700" dirty="0">
                <a:solidFill>
                  <a:srgbClr val="000000"/>
                </a:solidFill>
                <a:latin typeface="ff3"/>
              </a:rPr>
              <a:t>- 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7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Broncodilatadores</a:t>
            </a: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7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700" b="0" i="0" u="none" strike="noStrike" dirty="0">
                <a:solidFill>
                  <a:srgbClr val="000000"/>
                </a:solidFill>
                <a:effectLst/>
                <a:latin typeface="ff1"/>
              </a:rPr>
              <a:t>- </a:t>
            </a:r>
            <a:r>
              <a:rPr lang="pt-BR" sz="17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Antiinflamatórios</a:t>
            </a:r>
            <a:endParaRPr lang="pt-BR" sz="17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endParaRPr lang="pt-BR" sz="17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6410DB-043C-4AAE-B26A-497026FB9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17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2E04E-894A-44AF-A136-326B10B5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ASSISTÊNCIA DE ENFERMAGEM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b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B0F399-F8EA-43D5-BECE-D038CABEE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1"/>
              </a:rPr>
              <a:t> Atentar SSVV (FR e Sat O2) </a:t>
            </a:r>
            <a:endParaRPr lang="pt-BR" sz="19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1"/>
              </a:rPr>
              <a:t> Manter decúbito elevado </a:t>
            </a:r>
            <a:endParaRPr lang="pt-BR" sz="19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1"/>
              </a:rPr>
              <a:t> Observar aspecto e quantidade da secreção expelida </a:t>
            </a:r>
            <a:endParaRPr lang="pt-BR" sz="19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1"/>
              </a:rPr>
              <a:t> Estimular ingesta hídrica </a:t>
            </a: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1"/>
              </a:rPr>
              <a:t> ***obs. </a:t>
            </a:r>
            <a:r>
              <a:rPr lang="pt-BR" sz="19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Contra-indicação</a:t>
            </a: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900" dirty="0">
              <a:solidFill>
                <a:srgbClr val="000000"/>
              </a:solidFill>
              <a:latin typeface="ff3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1"/>
              </a:rPr>
              <a:t>Orientar sobre os possíveis alérgenos que causam crises </a:t>
            </a:r>
            <a:r>
              <a:rPr lang="pt-BR" sz="19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asmaticas</a:t>
            </a: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</a:p>
          <a:p>
            <a:pPr marL="0" indent="0" algn="l">
              <a:buNone/>
            </a:pP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1"/>
              </a:rPr>
              <a:t> Auxiliar no </a:t>
            </a:r>
            <a:r>
              <a:rPr lang="pt-BR" sz="19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auto-cuidado</a:t>
            </a:r>
            <a:r>
              <a:rPr lang="pt-BR" sz="1900" b="0" i="0" u="none" strike="noStrike" dirty="0">
                <a:solidFill>
                  <a:srgbClr val="000000"/>
                </a:solidFill>
                <a:effectLst/>
                <a:latin typeface="ff1"/>
              </a:rPr>
              <a:t> SN </a:t>
            </a:r>
            <a:endParaRPr lang="pt-BR" sz="19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sz="19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4B5108-97E3-4729-A944-0A7090CC4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67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7743F-81EF-40BE-9852-87191BA23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DOENÇA PULMONAR OBSTRUTIVA CRÔNICA 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5"/>
              </a:rPr>
              <a:t>–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 DPOC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8BF202-AB61-4A61-B6BD-E1CDF8144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É um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conjunto de doenças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, do qual fazem parte o enfisema e a bronquite crônica.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Característica mais comum da DPOC: restrição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tanto da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entrada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, como da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saída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de ar dos pulmões, provocando sensação de falta de ar.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Bronquite crônica e enfisema pulmonar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5ª doença mais letal no Brasil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30 mil mortes/ano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Fator de risco principal: tabagismo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Ambas situações -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suceptibilidade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à infecção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ctr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AF131A-4BDF-4C55-BA89-2CF220F7D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00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3E65E-C900-4F70-9C0D-E95386F86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FISIOPATOLOGIA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DAS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DPOC’</a:t>
            </a:r>
            <a:r>
              <a:rPr lang="pt-BR" dirty="0" err="1">
                <a:solidFill>
                  <a:srgbClr val="000000"/>
                </a:solidFill>
                <a:latin typeface="ff2"/>
              </a:rPr>
              <a:t>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D24462-A5A8-4226-827E-5D9B03799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915" y="1839351"/>
            <a:ext cx="10058400" cy="3849624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Bronquite: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espessamento da mucosa brônquica (dilatação, edema, congestão)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glândula hipertrofiadas + secreção excessiva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prejudica a atividade ciliar - diminuindo a intensidade do fluxo inspiratório e expiratório ;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Bronquite crônica: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estreitamento crônico dos brônquios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hipertrofia das glândulas mucosas- acúmulo de muco e secreções - bloqueia as VA- dificuldade na troca gasosa ,tosse produtiva na maioria dos dias, por pelo menos três meses ao ano, em dois anos consecutivos.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Enfisema pulmonar: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dilatação anormal e permanente de espaços aéreos terminais levando à destruição dos alvéolos (ficam </a:t>
            </a:r>
          </a:p>
          <a:p>
            <a:pPr marL="0" indent="0" algn="l">
              <a:buNone/>
            </a:pP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hiperinsuflados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dificuldade na troca gasosa).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Infecções recorrentes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dimimui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 área de contato da superfície alveolar com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com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os capilares pulmonares, impedindo a troca gasosa, podendo levar a hipoxemia. </a:t>
            </a: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B92FE3-9C4E-4583-86FA-B5FD49BA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65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FF4515-5B3E-469F-8297-94FB67CD1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162" y="457200"/>
            <a:ext cx="11148646" cy="59436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pt-BR" sz="2400" b="1" i="0" u="sng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400" b="1" i="0" u="sng" strike="noStrike" dirty="0">
                <a:solidFill>
                  <a:srgbClr val="000000"/>
                </a:solidFill>
                <a:effectLst/>
                <a:latin typeface="ff2"/>
              </a:rPr>
              <a:t>Causas: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anos de tabagismo ou exposição à poeira (em torno de 30 anos), poluição,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fumça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, alérgenos, infecção, tromboembolismo pulmonar. </a:t>
            </a: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- DPOC retentor de CO2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aumento de dióxido de carbono no sangue arterial (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hipercapnia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) e menor quantidade de oxigênio (hipoxemia). </a:t>
            </a: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- Tronco (centro respiratório)- aumento do CO2 e queda do O2 estimula o SNC - regula os níveis através da respiração. </a:t>
            </a:r>
          </a:p>
          <a:p>
            <a:pPr algn="l"/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Esse processo não ocorre no DPOC, pois existe uma adaptação do SNC à hipoxemia (O2 &lt; 60) e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hipercapnia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(CO2 &gt;45).  Se começar ofertar O2 para esse indivíduo o centro respiratório vai entender que ele está com muito oxigênio e vai iniciar um processo de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hipoventilação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o que vai aumentar ainda mais os níveis de CO2 causando a narcose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intoxicação pelo dióxido de carbono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parada respiratória.</a:t>
            </a:r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929979-ABC6-4698-A41B-C1DC4932B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24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7E1D4F-A394-47ED-807B-C127F2D41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8" y="580291"/>
            <a:ext cx="11175024" cy="5732585"/>
          </a:xfrm>
        </p:spPr>
        <p:txBody>
          <a:bodyPr numCol="2">
            <a:noAutofit/>
          </a:bodyPr>
          <a:lstStyle/>
          <a:p>
            <a:pPr marL="0" indent="0" algn="l">
              <a:buNone/>
            </a:pP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ff2"/>
              </a:rPr>
              <a:t>Sintomas</a:t>
            </a: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4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Perda de peso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Tosse produtiva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Dispnéia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Infecções respiratórias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freqüentes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Arritmias cardíacas( Fibrilação atrial-FA)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Deformidade de caixa torácica (tórax em barril)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Aumento do diâmetro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antero-posterior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endParaRPr lang="pt-BR" sz="2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0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endParaRPr lang="pt-BR" sz="2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0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ff2"/>
              </a:rPr>
              <a:t>Diagnóstico</a:t>
            </a:r>
            <a:r>
              <a:rPr lang="pt-BR" sz="4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4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Alterações ventilatórias no exame físico, aliado às alterações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referidas pelo paciente e sua longa exposição ao fumo.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Exames de imagem ou de função pulmonar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Exames de sangue.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Radiografia ou tomografia computadorizada do tórax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Espirometria: monstra a função pulmonar.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Gasometria arterial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just">
              <a:buNone/>
            </a:pP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48A2E9-D36B-493F-9BC8-41A4D72A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26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C163DC-5CEB-472D-9F1D-F6EA9F07F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048043"/>
            <a:ext cx="10058400" cy="384962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Tratamento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Abandono do fumo,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boncodilatadores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,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corticosteróides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, uso de oxigênio domiciliar, reabilitação pulmonar, e antibioticoterapia. </a:t>
            </a:r>
          </a:p>
          <a:p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320BC4-8F81-4995-9017-281F3BBCE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40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FC38E-48F2-4F60-A41C-0C10D43F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ASSISTÊNCIA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1F370F-4078-4DF0-AF04-614D68874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Oxigenioterapia (nos retentores até 1l/min)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Manter cabeceira elevada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Estimular tosse e expectoração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Observar aspecto e quantidade de secreção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Observar padrão respiratório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Aspirar VA s/n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Estimular movimentação no leito e deambulação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Controlar SSVV (T, FC, FR,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sat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de O2)- estar atento a arritmias cardíacas </a:t>
            </a: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Evitar irritantes respiratórios e tabaco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Estar atento aos efeitos colaterais dos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brocodilatadores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(teofilina,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berotec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-taquicardia) e antibióticos(inapetência, alergias cutâneas e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diarréias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). </a:t>
            </a: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Estimular ingesta hídrica(se não tiver restrição)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Estimular ingesta alimentar (proteínas, carboidratos) - manutenção do sistema imune </a:t>
            </a: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Manter higiene oral rigorosa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Realizar banho de aspersão em cadeira higiênica com oxigênio contínuo ou realizar banho no leito </a:t>
            </a: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Orientações de autocuidado: banho em cadeira, evitar subir e descer escadas, uso de oxigênio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domicil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iar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, comer devagar e dietas de fácil mastigação e digestão, ingerir líquidos, inalações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freqüentes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com soro fisiológico, procurar serviço de saúde em casos de piora da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dispnéia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, aumento da secreção pulmonar e alteração da coloração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  <a:latin typeface="ff1"/>
              </a:rPr>
              <a:t>Presença de Febre.</a:t>
            </a:r>
            <a:endParaRPr lang="pt-BR" b="0" i="0" u="none" strike="noStrike" dirty="0">
              <a:solidFill>
                <a:srgbClr val="000000"/>
              </a:solidFill>
              <a:effectLst/>
              <a:latin typeface="ff1"/>
            </a:endParaRP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FA0111-2343-4341-ACC5-71D96EC1E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16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62617-D238-4596-B558-85086EC1F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PNEUMONIA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3E2EFE-3393-43EC-863F-DBC66F956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Fisiopatologia: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Invasão de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microorganismos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(bactérias, fungos, vírus) no parênquima pulmonar por falha dos mecanismos de defesa (filtração da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nasofaringe,ação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mucociliar).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Fatores de risco: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Imunossupressão(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patologias-câncer,medicamentos-quimioterapia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, desnutrição);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Extremos de idade;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Acamados;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Em ventilação mecânica;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Reflexo de tosse diminuído ou disfagias( comum pneumonias em HTD)</a:t>
            </a:r>
          </a:p>
          <a:p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B4E970-9A6E-4C08-A171-7C96200F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5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2C899B-B1B1-4E63-8864-3093D997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 DE PNM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6A9449-C78E-4125-94ED-A1A2CF42D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ff2"/>
              </a:rPr>
              <a:t>Adquiridas na comunidade</a:t>
            </a: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ocorrem no ambiente comunitário ou dentro das primeiras 48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hs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de hospitalização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ex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: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streptococcus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pneumoniae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(pneumococo) coco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gram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positivo que coloniza o trato respiratório superior e pode invadir o trato respiratório inferior em algumas situações;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ff2"/>
              </a:rPr>
              <a:t>Adquiridas no hospital ou nosocomial-</a:t>
            </a:r>
            <a:r>
              <a:rPr lang="pt-BR" sz="2000" b="1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início dos sintomas após 48 horas da admissão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ex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: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pseudomonas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aeroginosa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- bacilo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gram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negativo possui capacidade de invadir os vasos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sangüíneos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, causando hemorragia e infarto pulmonar. Cepas resistentes paciente deve ser isolado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isolamento de contato . 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A4A746-861B-4AA5-8D2A-8D3C947BF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9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2B1075-E17B-462A-AAD5-D8B734910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92" y="923192"/>
            <a:ext cx="10430608" cy="502955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FUNÇÃO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Promoção da troca gasosa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Vias aéreas superiores: </a:t>
            </a: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Nariz, boca, faringe e laringe.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Vias aéreas inferiores: </a:t>
            </a: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Traquéia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, brônquios direito e esquerdo, brônquios segmentares e subsegmentares, bronquíolos terminais e alvéolos.</a:t>
            </a:r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8C0320-FD68-4CE5-AA00-32D098C1F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52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50691C-A691-4E6B-8D66-2D55C17AC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123" y="580291"/>
            <a:ext cx="11113477" cy="5688623"/>
          </a:xfrm>
        </p:spPr>
        <p:txBody>
          <a:bodyPr numCol="2">
            <a:noAutofit/>
          </a:bodyPr>
          <a:lstStyle/>
          <a:p>
            <a:pPr marL="0" indent="0" algn="l">
              <a:buNone/>
            </a:pP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2"/>
              </a:rPr>
              <a:t>Sinais e Sintomas</a:t>
            </a: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1"/>
              </a:rPr>
              <a:t>: </a:t>
            </a:r>
            <a:endParaRPr lang="pt-BR" sz="2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Febre com ou sem calafrios;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Taquicardia;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Dor torácica que se agrava com a respiração;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Tosse produtiva- escarro purulento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Taquipnéia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/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dispnéia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Inapetência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Cansaço e mal-estar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endParaRPr lang="pt-BR" sz="2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0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endParaRPr lang="pt-BR" sz="2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0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2"/>
              </a:rPr>
              <a:t>Diagnóstico Clínico:</a:t>
            </a: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Anamnese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Exame físico (ausculta: crepitação local, roncos, sibilos)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Rx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de tórax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Hemograma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avaliar células brancas (leucócitos, bastões,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segmentados,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mielócitos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,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metamielócitos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)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Outros: Hemocultura em casos de bacteremia(toxinas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bacterianas circulante) e cultura de escarro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FBA793-686B-4C20-8E8B-9C310045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66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2602EE-F9A3-48B2-9CDD-1936D7E10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2"/>
              </a:rPr>
              <a:t>Tratamento farmacológico:</a:t>
            </a: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1"/>
              </a:rPr>
              <a:t> Antibioticoterapia (infecções bacterianas), analgésicos e antipiréticos(</a:t>
            </a:r>
            <a:r>
              <a:rPr lang="pt-BR" sz="2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ex</a:t>
            </a: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1"/>
              </a:rPr>
              <a:t>: dipirona, paracetamol), infusões de soro com eletrólitos(hidratação)</a:t>
            </a:r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BCBBF8-1CCC-4380-B307-9B2D9FB88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82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EE20A1-E049-4ABC-85D2-31C98B92F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ASSISTÊNCIA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57096A-45D4-4807-AD8A-F9D3263C3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253" y="1811215"/>
            <a:ext cx="11016761" cy="4492870"/>
          </a:xfrm>
        </p:spPr>
        <p:txBody>
          <a:bodyPr numCol="2"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Oxigenioterapia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Manter cabeceira elevada- posição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fowler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/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semi-fowler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Estimular tosse e expectoração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Observar aspecto e quantidade de secreção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Realizar inalações com ar comprimido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Observar padrão respiratório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Aspirar VA s/n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Estimular movimentação no leito e deambulação (estar atento a área de opacidade pulmonar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relação V/Q prejudicada)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Controlar SSVV (T, FC, FR,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sat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de O2)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Acompanhar evolução clínica (exames laboratoriais, exames de imagem)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Estar atento aos efeitos colaterais dos fármacos(ATB-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diarréia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, náuseas, inapetência, erupções cutâneas)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Estimular ingesta hídrica(se não tiver restrição)-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re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pôr perdas insensíveis e fluidificar secreção </a:t>
            </a:r>
          </a:p>
          <a:p>
            <a:pPr algn="l"/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Estimular ingesta alimentar(proteínas, carboidratos) – averiguar necessidade de suporte de oxigênio durante a ingestão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Encaminhar ao banho de aspersão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Realizar banho no leito ou em cadeira higiênica com oxigenioterapia c/ auxílio</a:t>
            </a:r>
          </a:p>
          <a:p>
            <a:pPr marL="0" indent="0" algn="l">
              <a:buNone/>
            </a:pP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AD7A7C-953A-4594-872A-D3261E873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22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1541E-A777-4500-8665-DD76B65C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DERRAME PLEURAL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CB3D4C-5FD8-4E35-B87B-43D6768F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Fisiológico: 5 a 15 ml de líquido pleural - lubrificante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Coleção de líquido no espaço pleural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Transudato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filtrado plasmático que se desloca das paredes dos capilares íntegros, como por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ex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: ascite, ICC, IRA ou IRC (acúmulo de líquido) </a:t>
            </a: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Exsudato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- extravasamento de líquido para dentro dos tecidos e cavidades, resultantes de inflamação, de agentes microbianos e tumores que envolvem a superfície pleural: 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tipos: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empiema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, hemotórax e pneumotórax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Diagnóstico por imagem: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Rx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, USG (delimitar área de punção/diagnóstico complementar -diferenciação de tumor) </a:t>
            </a: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Diagnóstico diferencial- toracocentese 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análise do líquido aspirado/drenado- contagem de leucócitos, proteínas, análise microbiana(bacilo álcool-ácido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resistent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e BAAR), culturas bacterianas </a:t>
            </a: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Toracocentese também são utilizadas apenas para alívio.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6452F2-53B4-4007-8F0A-1C7007517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78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9CB50B-F7EC-4924-8747-40B526CF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606669"/>
            <a:ext cx="11104685" cy="5688623"/>
          </a:xfrm>
        </p:spPr>
        <p:txBody>
          <a:bodyPr numCol="2">
            <a:noAutofit/>
          </a:bodyPr>
          <a:lstStyle/>
          <a:p>
            <a:pPr marL="0" indent="0" algn="l">
              <a:buNone/>
            </a:pPr>
            <a:r>
              <a:rPr lang="pt-BR" sz="2600" b="0" i="0" u="none" strike="noStrike" dirty="0">
                <a:solidFill>
                  <a:srgbClr val="000000"/>
                </a:solidFill>
                <a:effectLst/>
                <a:latin typeface="ff2"/>
              </a:rPr>
              <a:t>SINAIS CLÍNICOS</a:t>
            </a:r>
            <a:r>
              <a:rPr lang="pt-BR" sz="26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6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Murmúrios vesiculares diminuídos ou ausentes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Percussão maciça ou timpânica (líquido ou ar)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Dificuldade respiratória (grande quantidade de líquido)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Dor localizada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endParaRPr lang="pt-BR" sz="2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0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endParaRPr lang="pt-BR" sz="2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0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endParaRPr lang="pt-BR" sz="2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0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r>
              <a:rPr lang="pt-BR" sz="2600" b="0" i="0" u="none" strike="noStrike" dirty="0">
                <a:solidFill>
                  <a:srgbClr val="000000"/>
                </a:solidFill>
                <a:effectLst/>
                <a:latin typeface="ff2"/>
              </a:rPr>
              <a:t>TRATAMENTO CLÍNICO</a:t>
            </a:r>
            <a:r>
              <a:rPr lang="pt-BR" sz="26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6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De acordo com patologia de base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Drenagem contínua com selo d’água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- exsudatos complicados (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empiemas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, hemotórax, pneumotórax)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6"/>
              </a:rPr>
              <a:t>Critérios de remoção do dreno- indicativo de melhora do quadro clínico: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6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Reexpansão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clínico-radiológica do pulmão 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Débito do dreno&lt;100ml em 24h 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Ausência de fuga aérea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506383-9513-4852-9134-28913E96B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07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7BA7AF-2C28-4B9D-9071-FC9CC4A9C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ASSISTÊNCIA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B3D405-731A-4F67-9C83-95CB86945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Monitorar padrão respiratório e débito de dreno de tórax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Observar funcionamento adequado do dreno (oscilação/borbulhamento) </a:t>
            </a: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Acompanhar evolução clínica e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reexpansão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pulmonar através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do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Rx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de tórax 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estar atento a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enfizema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subcutâneo </a:t>
            </a: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Estar atento o posicionamento do paciente para não obstruir a drenagem e estimular mudança de decúbito </a:t>
            </a: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Estimular deambulação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Estimular inspirar profundamente e tossir - auxilia na expansibilidade pulmonar </a:t>
            </a: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Observar queixas álgicas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Registrar volume drenado a cada 6 horas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Realizar a troca do selo d’ água a cada 24 horas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Manter frasco abaixo do nível do paciente e despinçado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Realizar curativo oclusivo diário na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inser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ção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do dreno com PVPI tópico/alcóolico ou clorexidina aquosa/alcóolica</a:t>
            </a:r>
          </a:p>
          <a:p>
            <a:pPr marL="0" indent="0" algn="l">
              <a:buNone/>
            </a:pP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28847B-2F41-4FAB-8062-5F1CE01FE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87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4180FA-38E2-4CCE-A2D8-C5B5A0AD6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EDEMA PULMONAR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2925DF-9167-44FF-83A8-773CC7512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Acúmulo anormal de líquido nos tecidos dos pulmões.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Causas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: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Problemas cardíacos; como cardiomiopatia, IAM ou problemas nas válvulas do coração (principais causas do edema pulmonar).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Infecção pulmonar ou sepse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Diminuição de proteínas circulantes no sangue, seja por problema nos rins ou no fígado.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Reações alérgicas por uso de medicações,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Extubação precoce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Mudança rápida de altitude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907773-A86B-48A4-84FF-C047F95F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07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566520-B5B2-4945-A21F-DB8DFA0F8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161" y="589085"/>
            <a:ext cx="11060723" cy="5627077"/>
          </a:xfrm>
        </p:spPr>
        <p:txBody>
          <a:bodyPr numCol="3"/>
          <a:lstStyle/>
          <a:p>
            <a:pPr marL="0" indent="0" algn="l">
              <a:buNone/>
            </a:pPr>
            <a:r>
              <a:rPr lang="pt-BR" sz="2600" b="0" i="0" u="none" strike="noStrike" dirty="0">
                <a:solidFill>
                  <a:srgbClr val="000000"/>
                </a:solidFill>
                <a:effectLst/>
                <a:latin typeface="ff2"/>
              </a:rPr>
              <a:t>Sintomas</a:t>
            </a:r>
            <a:r>
              <a:rPr lang="pt-BR" sz="26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6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Expansibilidade torácica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diminuíd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a; </a:t>
            </a:r>
            <a:r>
              <a:rPr lang="pt-BR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Ortopnéia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; Tosse;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Taquicardia; Aumento da pressão arterial; Dor torácica; Ruídos adventícios; Cianose; Ansiedade. </a:t>
            </a:r>
          </a:p>
          <a:p>
            <a:pPr algn="l"/>
            <a:endParaRPr lang="pt-BR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endParaRPr lang="pt-BR" dirty="0">
              <a:solidFill>
                <a:srgbClr val="000000"/>
              </a:solidFill>
              <a:latin typeface="ff2"/>
            </a:endParaRPr>
          </a:p>
          <a:p>
            <a:pPr algn="l"/>
            <a:endParaRPr lang="pt-BR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endParaRPr lang="pt-BR" dirty="0">
              <a:solidFill>
                <a:srgbClr val="000000"/>
              </a:solidFill>
              <a:latin typeface="ff2"/>
            </a:endParaRPr>
          </a:p>
          <a:p>
            <a:pPr algn="l"/>
            <a:endParaRPr lang="pt-BR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endParaRPr lang="pt-BR" dirty="0">
              <a:solidFill>
                <a:srgbClr val="000000"/>
              </a:solidFill>
              <a:latin typeface="ff2"/>
            </a:endParaRPr>
          </a:p>
          <a:p>
            <a:pPr algn="l"/>
            <a:endParaRPr lang="pt-BR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endParaRPr lang="pt-BR" dirty="0">
              <a:solidFill>
                <a:srgbClr val="000000"/>
              </a:solidFill>
              <a:latin typeface="ff2"/>
            </a:endParaRPr>
          </a:p>
          <a:p>
            <a:pPr algn="l"/>
            <a:endParaRPr lang="pt-BR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8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endParaRPr lang="pt-BR" sz="2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8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2"/>
              </a:rPr>
              <a:t>Diagnóstico</a:t>
            </a: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Questionar a presença prévia de doença cardíaca ou pulmonar. </a:t>
            </a: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Radiografia de tórax confirma excesso de líquido nos pulmões.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algn="l"/>
            <a:endParaRPr lang="pt-BR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endParaRPr lang="pt-BR" dirty="0">
              <a:solidFill>
                <a:srgbClr val="000000"/>
              </a:solidFill>
              <a:latin typeface="ff2"/>
            </a:endParaRPr>
          </a:p>
          <a:p>
            <a:pPr algn="l"/>
            <a:endParaRPr lang="pt-BR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endParaRPr lang="pt-BR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2"/>
              </a:rPr>
              <a:t>Tratamento</a:t>
            </a: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Oxigenoterapia (cateter de O2, nebulização, BIPAP, VM)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Diuréticos </a:t>
            </a:r>
            <a:endParaRPr lang="pt-BR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24DE27-F39C-4CB8-A127-DB400E597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584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0CE8D-0BF4-4073-9C98-55B6EDAC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ASSISTÊNCIA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E6973D-4D41-4FDA-A293-DA73849CF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Manter via aérea pérvia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Atentar SSVV (FC e Sat O2)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Administração de O2 SN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Manter decúbito elevado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Manter acesso venoso periférico pérvio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Manter controle hídrico rigoroso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Auxiliar na higiene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7EFA7A-2C6B-4554-B731-108B26892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70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18F6B-77D9-4A0F-B4B4-172B796BC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CÂNCER DE PULMÃO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12D467-1CBE-44F2-BCBB-0BD5B05BC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É o mais comum dos tumores malignos, apresentando um aumento por ano de 2% na sua incidência mundial. Alta mortalidade.</a:t>
            </a:r>
          </a:p>
          <a:p>
            <a:pPr marL="0" indent="0" algn="l">
              <a:buNone/>
            </a:pPr>
            <a:r>
              <a:rPr lang="pt-BR" sz="1800" dirty="0">
                <a:solidFill>
                  <a:srgbClr val="000000"/>
                </a:solidFill>
                <a:latin typeface="ff1"/>
              </a:rPr>
              <a:t>CAUSAS: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Tabagismo: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principal fator de risco para o desenvolvimento do câncer de pulmão. Responsável por 90% dos casos.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Agentes químicos: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arsênico, asbesto, berílio, radônio, níquel, cromo, cádmio e cloreto de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vinila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, principalmente encontrados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no ambiente ocupacional.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Outros fatores: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dietéticos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(baixo consumo de frutas e verduras),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genéticos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,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DPOC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(enfisema pulmonar e bronquite crônica).</a:t>
            </a:r>
          </a:p>
          <a:p>
            <a:pPr marL="0" indent="0" algn="l">
              <a:buNone/>
            </a:pPr>
            <a:endParaRPr lang="pt-BR" sz="1800" i="0" u="none" strike="noStrike" dirty="0">
              <a:solidFill>
                <a:srgbClr val="000000"/>
              </a:solidFill>
              <a:effectLst/>
              <a:latin typeface="ff1"/>
            </a:endParaRP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C71AEA-E154-40CE-A5C1-58A8F7EC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9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E8B23F-E3D6-4566-8750-022C24D7E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277" y="801858"/>
            <a:ext cx="10058400" cy="3849624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VENTILAÇÃO PULMONAR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Inspiração: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Aumento da caixa torácica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, com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conseqüente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redução da pressão interna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= ar entra. </a:t>
            </a: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Expiração: Diminuição do volume da caixa torácica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, com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conseqüente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aumento da pressão interna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= ar sai. </a:t>
            </a: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TRANSPORTE DE GASES RESPIRATÓRIOS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Alvéolos pulmonares: O2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do ar difunde-se para os capilares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sangüíneos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e penetra nas hemácias, onde se combina com a </a:t>
            </a: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hemoglobina, enquanto o gás carbônico (CO2) é liberado para o ar.</a:t>
            </a: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Tecidos: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processo inverso =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O2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dissocia-se da hemoglobina e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difunde-se pelo líquido tissular,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atingind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o as células.</a:t>
            </a:r>
          </a:p>
          <a:p>
            <a:pPr marL="0" indent="0" algn="l">
              <a:buNone/>
            </a:pPr>
            <a:endParaRPr lang="pt-BR" sz="2400" b="0" i="0" u="none" strike="noStrike" dirty="0">
              <a:solidFill>
                <a:srgbClr val="000000"/>
              </a:solidFill>
              <a:effectLst/>
              <a:latin typeface="ff1"/>
            </a:endParaRPr>
          </a:p>
          <a:p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69CDC7-1FF8-4C41-8C31-F0E1EB592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947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314147-A671-435D-826A-C2E6E5CED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085" y="571500"/>
            <a:ext cx="11051930" cy="5829300"/>
          </a:xfrm>
        </p:spPr>
        <p:txBody>
          <a:bodyPr numCol="2">
            <a:noAutofit/>
          </a:bodyPr>
          <a:lstStyle/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Sintomas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Tosse persistente ou mudança na tosse usual do fumante</a:t>
            </a:r>
            <a:r>
              <a:rPr lang="pt-BR" sz="1800" dirty="0">
                <a:solidFill>
                  <a:srgbClr val="000000"/>
                </a:solidFill>
                <a:latin typeface="ff1"/>
              </a:rPr>
              <a:t>;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Diminuição da expansibilidade torácica, Escarro com sangue; Rouquidão, Dor torácica persistente ou aguda quando o indivíduo respira profundamente, Pneumonias de repetição,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sibilância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, Mal-estar ou Cansaço, Perda de peso ou apetite. </a:t>
            </a:r>
          </a:p>
          <a:p>
            <a:pPr marL="0" indent="0" algn="l">
              <a:buNone/>
            </a:pP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18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18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18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18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Diagnóstico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Radiografia do tórax: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lesão suspeita.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Exame cito-patológico do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escar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ro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.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Fibrobroncoscopia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: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lavado brônquico, escovado e biópsia brônquica são enviados para exame no laboratório de patologia.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Punção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pulmonar com agulha: tumor mais periférico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material da lesão.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Toracocentese: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retirada do líquido que fica na cavidade pleural.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Toracotomia: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abertura cirúrgica do tórax para a confirmação do câncer de pulmão.</a:t>
            </a: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Tratamento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Cirurgia, quimioterapia e/ou radioterapia.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0F34AB-687C-4FF0-879C-1B68CA694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274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F8985-6371-47EE-9C7D-02AE71726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ASSISTÊNCIA DE ENFERMAGEM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A4DF4E-EB00-422E-B7FF-96097F30C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Atentar SSVV (FR e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sat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O2)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Aspirar VAS SN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Administrar O2 e inalação conforme prescrição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Auxiliar no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auto-cuidado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Oferecer apoio emocional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6A47A8-6CE9-4F5C-B331-8970A5E6E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399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34E671-2EC0-4264-BC44-50DEA5FA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PNEUMOTÓRAX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34AE12-CBFB-4DE8-AA19-FC4CBA024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Acúmulo anormal de ar no espaço pleural: entre o pulmão e uma pleura que reveste internamente a parede do tórax.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Sintomas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Dor torácica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referida em 90% dos casos;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Tosse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ocorre em 10% dos pacientes;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Expansibilidade diminuída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ocorre em 80% dos indivíduos;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Agitação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;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02F73D-C760-4720-853F-87BB41049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547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15BD83-4106-4629-BAFD-165ECBD80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Classificação do pneumotórax quanto a causa</a:t>
            </a:r>
            <a:r>
              <a:rPr lang="pt-BR" dirty="0">
                <a:solidFill>
                  <a:srgbClr val="000000"/>
                </a:solidFill>
                <a:latin typeface="ff1"/>
              </a:rPr>
              <a:t>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ED2AFA-28D3-4DA8-8841-0AF1AC6EA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Pneumotórax espontâneo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algn="l"/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primário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- não se identifica uma doença pulmonar concomitante; </a:t>
            </a:r>
          </a:p>
          <a:p>
            <a:pPr algn="l"/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secundário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quando existe uma doença pulmonar associada, como o enfisema pulmonar, por exemplo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Pneumotórax traumático: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resulta de um traumatismo na região do tórax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ferimentos por faca, punhal, tiro de arma de fogo,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pancadas por atropelamentos ou outros.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Pneumotórax iatrogênico: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resultado de algum procedimento médico; (passagem de CVC)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Pneumotórax: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aberto ou fechado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quando existir ou não comunicação do espaço pleural com o ambiente.</a:t>
            </a: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8AB5E1-4D64-45AA-9DA6-DB1DE5EB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754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A95FD9-3FB2-4373-A5AC-6D7C2FF00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815" y="1081454"/>
            <a:ext cx="10228385" cy="4871290"/>
          </a:xfrm>
        </p:spPr>
        <p:txBody>
          <a:bodyPr numCol="2">
            <a:noAutofit/>
          </a:bodyPr>
          <a:lstStyle/>
          <a:p>
            <a:pPr marL="0" indent="0" algn="l">
              <a:buNone/>
            </a:pP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2"/>
              </a:rPr>
              <a:t>Diagnóstico</a:t>
            </a: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Exame físico e histórico;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Radiografia do tórax;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endParaRPr lang="pt-BR" sz="24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4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endParaRPr lang="pt-BR" sz="24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4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endParaRPr lang="pt-BR" sz="24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4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endParaRPr lang="pt-BR" sz="24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4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endParaRPr lang="pt-BR" sz="24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endParaRPr lang="pt-BR" sz="2400" dirty="0">
              <a:solidFill>
                <a:srgbClr val="000000"/>
              </a:solidFill>
              <a:latin typeface="ff2"/>
            </a:endParaRPr>
          </a:p>
          <a:p>
            <a:pPr marL="0" indent="0" algn="l">
              <a:buNone/>
            </a:pPr>
            <a:r>
              <a:rPr lang="pt-BR" sz="2800" b="0" i="0" u="none" strike="noStrike" dirty="0">
                <a:solidFill>
                  <a:srgbClr val="000000"/>
                </a:solidFill>
                <a:effectLst/>
                <a:latin typeface="ff2"/>
              </a:rPr>
              <a:t>Tratamento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Dreno de tórax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Cirurgia para correção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Reabsorção do ar que está em lugar anormal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83FBB7-6074-4469-B613-659342E7E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27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6FA13-0C87-4A06-ABF4-BFB52F775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ASSISTÊNCIA DE ENFERMAGEM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760088-511B-4B34-A08F-DE68CD548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Atentar SSVV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Manter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decubito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elevado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Observar inserção do dreno de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torax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Manter cuidados com o dreno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Auxiliar no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auto-cuidado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SN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Orientar quanto ao manuseio do dreno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Administrar oxigenioterapia e medicação conforme prescrição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DFBE38-1CD9-442A-83D2-9476A3986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287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60ACE-D2D3-4DB3-952C-5A4717134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TUBERCULOSE PULMONAR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0C0D6B-FFF2-45EA-9309-F10BDA1FE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Infecção causada por um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microorganismo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chamado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6"/>
              </a:rPr>
              <a:t>Mycobacterium </a:t>
            </a:r>
            <a:r>
              <a:rPr lang="pt-BR" sz="2400" b="0" i="0" u="none" strike="noStrike" dirty="0" err="1">
                <a:solidFill>
                  <a:srgbClr val="000000"/>
                </a:solidFill>
                <a:effectLst/>
                <a:latin typeface="ff6"/>
              </a:rPr>
              <a:t>tuberculosis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, também conhecido por bacilo de Koch.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6"/>
            </a:endParaRPr>
          </a:p>
          <a:p>
            <a:pPr algn="l"/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Transmissão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Ar contaminado eliminado pelo indivíduo com a tuberculose nos pulmões = gotículas contaminadas ao tossir, espirrar ou falar </a:t>
            </a: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(sobrevivem no ar por horas desde que não tenham contato com a luz solar). </a:t>
            </a: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Sistema de defesa em boa vigilância = bactéria não causará doença, ficará latente e poderá ou não entrar em atividade. </a:t>
            </a:r>
          </a:p>
          <a:p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509B1D-B883-4115-B543-B4D2DC16D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973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C9D6C8-1259-400E-B57D-6D706267C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085" y="606669"/>
            <a:ext cx="11034346" cy="566224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Após a transmissão do bacilo de Koch pela via inalatória, quatro situações podem ocorrer: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1. O indivíduo, através de suas defesas, elimina o bacilo; </a:t>
            </a:r>
          </a:p>
          <a:p>
            <a:pPr algn="l"/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2. A bactéria se desenvolve, mas não causa a doença; </a:t>
            </a:r>
          </a:p>
          <a:p>
            <a:pPr algn="l"/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3. A tuberculose se desenvolve, causando a doença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chamada de tuberculose primária; </a:t>
            </a:r>
          </a:p>
          <a:p>
            <a:pPr algn="l"/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4. Ativação da doença vários anos depois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chamada de tuberculose pós-primária </a:t>
            </a:r>
          </a:p>
          <a:p>
            <a:pPr marL="0" indent="0" algn="l">
              <a:buNone/>
            </a:pPr>
            <a:endParaRPr lang="pt-BR" sz="2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A contagiosidade da doença depende: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Da extensão da doença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presença de “cavernas” (lesões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como cavidades causadas pelo bacilo da tuberculose no doente).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Condições do ambiente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locais com pouca luz e mal ventilados favorecem o contágio.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Tempo de exposição do indivíduo sadio com o doente.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CAE9FD-36EB-44BE-A12C-99CCB8901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571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D0DDEC-8C34-4F78-BC3B-726E8B26D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Fatores de risco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071F2C-E4EB-4280-83D2-1C9DD3EA5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Morar em região de grande prevalência da doença;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Ser profissional da área da saúde;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Confinamento em asilos, presídios, manicômios ou quartéis;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Predisposição genética;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Idade avançada;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Desnutrição;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Alcoolismo;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Uso de drogas ilícitas;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Uso crônico de medicações como os que transplantados de órgãos usam, como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corticóides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ou outras que também diminuam a defesa do organismo;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Doenças como SIDA, diabete, insuficiência crônica dos rins, silicose (doença crônica pulmonar) ou tumores.</a:t>
            </a: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57433A-0908-41D6-AACF-D0CCFA83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579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FD73EA-63BB-450C-A85C-A60B28A97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ASSISTÊNCIA DE ENFERMAGEM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7FA212-5BA1-40E1-B3D7-89659706B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Atentar para SSVV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Manter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decubito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elevado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Administrar oxigenioterapia e inalação conforme prescrição médica </a:t>
            </a: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Estimular ingesta hídrica e alimentar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Orientar sobre a importância do tratamento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Orientar a família sobre o controle da infecção.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ED6E70-C554-426C-9A2B-FF676D7C5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10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2D3C6B-E7AD-47D0-B5DE-78A555CC1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762" y="817685"/>
            <a:ext cx="10395438" cy="5135059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2"/>
              </a:rPr>
              <a:t>CONTROLE DA RESPIRAÇÃO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2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l">
              <a:buNone/>
            </a:pP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 Centro respiratório: 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2"/>
              </a:rPr>
              <a:t>bulbo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 nervos responsáveis pela contração dos músculos respiratórios (diafragma e músculos </a:t>
            </a:r>
          </a:p>
          <a:p>
            <a:pPr marL="0" indent="0" algn="l">
              <a:buNone/>
            </a:pP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intercostais). </a:t>
            </a:r>
          </a:p>
          <a:p>
            <a:pPr marL="0" indent="0" algn="l">
              <a:buNone/>
            </a:pP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 O CR é capaz de aumentar e de diminuir tanto a </a:t>
            </a:r>
            <a:r>
              <a:rPr lang="pt-BR" sz="22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freqüência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 como a amplitude dos movimentos respiratórios, pois possui 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2"/>
              </a:rPr>
              <a:t>quimiorreceptores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 que são bastante 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2"/>
              </a:rPr>
              <a:t>sensíveis ao pH do plasma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.</a:t>
            </a:r>
          </a:p>
          <a:p>
            <a:pPr marL="0" indent="0" algn="l">
              <a:buNone/>
            </a:pP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Se o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2"/>
              </a:rPr>
              <a:t> pH 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está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2"/>
              </a:rPr>
              <a:t> abaixo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 do normal (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2"/>
              </a:rPr>
              <a:t>acidose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), o centro respiratório é 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2"/>
              </a:rPr>
              <a:t>excitado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, 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2"/>
              </a:rPr>
              <a:t>aumentando a </a:t>
            </a:r>
            <a:r>
              <a:rPr lang="pt-BR" sz="22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freqüência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2"/>
              </a:rPr>
              <a:t> e a amplitude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 dos movimentos respiratórios. O aumento da ventilação pulmonar determina 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2"/>
              </a:rPr>
              <a:t>eliminação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 de maior quantidade de 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2"/>
              </a:rPr>
              <a:t>CO2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, o que eleva o pH do plasma ao seu valor normal. </a:t>
            </a:r>
          </a:p>
          <a:p>
            <a:pPr marL="0" indent="0" algn="l">
              <a:buNone/>
            </a:pP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200" b="0" i="0" u="none" strike="noStrike" dirty="0">
                <a:solidFill>
                  <a:srgbClr val="000000"/>
                </a:solidFill>
                <a:effectLst/>
                <a:latin typeface="ff1"/>
              </a:rPr>
              <a:t> A respiração é ainda o principal mecanismo de controle do pH do sangue.</a:t>
            </a:r>
          </a:p>
          <a:p>
            <a:pPr marL="0" indent="0" algn="l">
              <a:buNone/>
            </a:pPr>
            <a:endParaRPr lang="pt-BR" sz="22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>
              <a:buNone/>
            </a:pPr>
            <a:endParaRPr lang="pt-BR" sz="22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D221AF-CF09-4A77-8176-181E82E6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886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A0156E-7589-4FCC-8808-A5D240441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RITMOS RESPIRATÓRIOS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D01418-676E-497F-978E-AE36329AE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007" y="2014194"/>
            <a:ext cx="10964007" cy="4201212"/>
          </a:xfrm>
        </p:spPr>
        <p:txBody>
          <a:bodyPr>
            <a:normAutofit/>
          </a:bodyPr>
          <a:lstStyle/>
          <a:p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Ritmo normal</a:t>
            </a:r>
            <a:r>
              <a:rPr lang="pt-BR" sz="1800" dirty="0">
                <a:solidFill>
                  <a:srgbClr val="000000"/>
                </a:solidFill>
                <a:latin typeface="ff1"/>
              </a:rPr>
              <a:t>: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Ciclos iguais, com inspiração mais duradoura que a inspiração. Tem profundidade e ritmo regulares. </a:t>
            </a:r>
          </a:p>
          <a:p>
            <a:pPr algn="l"/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Taquipnéia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respiração rápida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Hiperpnéia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respiração + profunda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Bradipnéia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respiração lenta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Hipopnéia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respiração + superficial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Apnéia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ausência de respiração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Hiperventilação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aumento da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freqüência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 profundidade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l"/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Hipoventilação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diminuição da </a:t>
            </a: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freqüência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e profundidade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21CC9A-8951-40F5-B565-F3791C4FB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35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B678E9-D67E-4107-AFEA-018C8C8BE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SONS RESPIRATÓRIOS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b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108E32-BB51-4E38-A4A8-7975BDBF8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Normais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: Murmúrios vesiculares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2"/>
              </a:rPr>
              <a:t>Ruídos adventícios: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Sibilos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Roncos 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400" b="0" i="0" u="none" strike="noStrike" dirty="0">
                <a:solidFill>
                  <a:srgbClr val="000000"/>
                </a:solidFill>
                <a:effectLst/>
                <a:latin typeface="ff1"/>
              </a:rPr>
              <a:t> Crepitações</a:t>
            </a:r>
            <a:endParaRPr lang="pt-BR" sz="24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C33706-5D5F-4CDE-9945-075152B34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4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E345AF-FAA3-4BE1-AFFD-92412CC5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PERCUSSÃO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b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5FFEA5-71A6-4F1D-84D9-D019C968C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54" y="1767254"/>
            <a:ext cx="10158046" cy="418549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Som claro pulmonar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intensidade forte, duração prolongada, frequência baixa.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Som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submaciço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intensidade fraca, duração curta, frequência elevada.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Som maciço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menor intensidade, frequência muito elevada, duração muito curta.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Som timpânico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mais ressonante que o som claro, com intensidade, altura e duração variáveis; é um som musical, rico,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fundamentalmente reconhecido.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Som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hipersonoro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mais intenso, mais grave, mais prolongado que o som claro, porém desprovido de caráter musical do som timpânico</a:t>
            </a:r>
          </a:p>
          <a:p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BAEF53-BB82-4442-973C-D89DFB9EB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51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34C33-B220-42E6-A86B-08A932261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PRINCIPAIS SINTOMAS DAS ALTERÇÕES RESPIRATÓRIAS</a:t>
            </a:r>
            <a:r>
              <a:rPr lang="pt-BR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b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7A1F46-EC16-4A4F-96C7-321835B2D1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Dor torácica: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o paciente consegue localizar com precisão 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Tosse: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estímul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o dos receptores da mucosa das VA (≠s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naturezas)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Expectoração: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consequencia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da tosse (avaliar as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caracteristicas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: serosa,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mucóide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, purulenta,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hemoptóica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)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Hemoptise: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eliminação de sangue através da tosse = indica hemorragias brônquicas ou alveolares </a:t>
            </a:r>
          </a:p>
          <a:p>
            <a:pPr marL="0" indent="0" algn="l">
              <a:buNone/>
            </a:pP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Dispnéia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At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mosféricas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(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4"/>
              </a:rPr>
              <a:t>↓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O2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atmosf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 = grandes altitudes);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2"/>
              </a:rPr>
              <a:t>Obstrutivas 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(redução do calibre das </a:t>
            </a:r>
            <a:r>
              <a:rPr lang="pt-BR" sz="2000" b="0" i="0" u="none" strike="noStrike" dirty="0" err="1">
                <a:solidFill>
                  <a:srgbClr val="000000"/>
                </a:solidFill>
                <a:effectLst/>
                <a:latin typeface="ff1"/>
              </a:rPr>
              <a:t>VAs</a:t>
            </a:r>
            <a:r>
              <a:rPr lang="pt-BR" sz="2000" b="0" i="0" u="none" strike="noStrike" dirty="0">
                <a:solidFill>
                  <a:srgbClr val="000000"/>
                </a:solidFill>
                <a:effectLst/>
                <a:latin typeface="ff1"/>
              </a:rPr>
              <a:t>)</a:t>
            </a:r>
            <a:endParaRPr lang="pt-BR" sz="20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endParaRPr lang="pt-BR" sz="20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D7211B-3D97-46DB-936A-9F11BD0DA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35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C57E32-FE1F-41D4-8C28-38B248C4D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0" i="0" u="none" strike="noStrike" dirty="0">
                <a:solidFill>
                  <a:srgbClr val="000000"/>
                </a:solidFill>
                <a:effectLst/>
                <a:latin typeface="ff2"/>
              </a:rPr>
              <a:t>PRINCIPAIS SINTOMAS DAS ALTERÇÕES RESPIRATÓRIAS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ECEDD0-3FCC-40B9-AD37-FF6B96BBF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Parenquimatosas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(afecções que reduzem a área de hematose)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800" b="0" i="0" u="none" strike="noStrike" dirty="0" err="1">
                <a:solidFill>
                  <a:srgbClr val="000000"/>
                </a:solidFill>
                <a:effectLst/>
                <a:latin typeface="ff2"/>
              </a:rPr>
              <a:t>Toracopulmonares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(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4"/>
              </a:rPr>
              <a:t>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expansividade ou assimetria)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Diafragmáticas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(diafragma = 50% da ventilação / paralisia, hérnias, elevações por ascite, hepatoesplenomegalia ou gravidez)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Pleurais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(pleurites = dor =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4"/>
              </a:rPr>
              <a:t>↓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expansão pulmonar)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Cardíacas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(insuficiência VE = congestão pulmonar)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Relacionada s com o Sistema Nervoso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just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Psicogênicas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(distúrbios emocionais)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2"/>
            </a:endParaRPr>
          </a:p>
          <a:p>
            <a:pPr marL="0" indent="0" algn="just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Ruídos adventícios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just">
              <a:buNone/>
            </a:pP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3"/>
              </a:rPr>
              <a:t>•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2"/>
              </a:rPr>
              <a:t>Tiragem 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(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4"/>
              </a:rPr>
              <a:t>↑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ff1"/>
              </a:rPr>
              <a:t> da retração dos espaços intercostais)</a:t>
            </a:r>
            <a:endParaRPr lang="pt-BR" sz="1800" b="0" i="0" u="none" strike="noStrike" dirty="0">
              <a:solidFill>
                <a:srgbClr val="000000"/>
              </a:solidFill>
              <a:effectLst/>
              <a:latin typeface="ff3"/>
            </a:endParaRPr>
          </a:p>
          <a:p>
            <a:pPr marL="0" indent="0" algn="just">
              <a:buNone/>
            </a:pPr>
            <a:endParaRPr lang="pt-BR" sz="180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729928-BEFC-45D7-B959-E10D5C0B9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29/06/2021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26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{B61B997A-8D6A-481A-8DED-0E28A33E4740}tf78438558_win32</Template>
  <TotalTime>255</TotalTime>
  <Words>3343</Words>
  <Application>Microsoft Office PowerPoint</Application>
  <PresentationFormat>Widescreen</PresentationFormat>
  <Paragraphs>415</Paragraphs>
  <Slides>39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51" baseType="lpstr">
      <vt:lpstr>Arial</vt:lpstr>
      <vt:lpstr>Calibri</vt:lpstr>
      <vt:lpstr>Century Gothic</vt:lpstr>
      <vt:lpstr>ff1</vt:lpstr>
      <vt:lpstr>ff2</vt:lpstr>
      <vt:lpstr>ff3</vt:lpstr>
      <vt:lpstr>ff4</vt:lpstr>
      <vt:lpstr>ff5</vt:lpstr>
      <vt:lpstr>ff6</vt:lpstr>
      <vt:lpstr>Garamond</vt:lpstr>
      <vt:lpstr>Wingdings</vt:lpstr>
      <vt:lpstr>SavonVTI</vt:lpstr>
      <vt:lpstr>ASSISTÊNCIA DE ENFERMAGEM frente as funções RESPIRATÓRIAS </vt:lpstr>
      <vt:lpstr>Apresentação do PowerPoint</vt:lpstr>
      <vt:lpstr>Apresentação do PowerPoint</vt:lpstr>
      <vt:lpstr>Apresentação do PowerPoint</vt:lpstr>
      <vt:lpstr>RITMOS RESPIRATÓRIOS</vt:lpstr>
      <vt:lpstr>SONS RESPIRATÓRIOS  </vt:lpstr>
      <vt:lpstr>PERCUSSÃO  </vt:lpstr>
      <vt:lpstr>PRINCIPAIS SINTOMAS DAS ALTERÇÕES RESPIRATÓRIAS  </vt:lpstr>
      <vt:lpstr>PRINCIPAIS SINTOMAS DAS ALTERÇÕES RESPIRATÓRIAS</vt:lpstr>
      <vt:lpstr>ASMA BRÔNQUICA  </vt:lpstr>
      <vt:lpstr>ASSISTÊNCIA DE ENFERMAGEM  </vt:lpstr>
      <vt:lpstr>DOENÇA PULMONAR OBSTRUTIVA CRÔNICA – DPOC </vt:lpstr>
      <vt:lpstr>FISIOPATOLOGIA DAS DPOC’s</vt:lpstr>
      <vt:lpstr>Apresentação do PowerPoint</vt:lpstr>
      <vt:lpstr>Apresentação do PowerPoint</vt:lpstr>
      <vt:lpstr>Apresentação do PowerPoint</vt:lpstr>
      <vt:lpstr>ASSISTÊNCIA DE ENFERMAGEM</vt:lpstr>
      <vt:lpstr>PNEUMONIA </vt:lpstr>
      <vt:lpstr>CLASSIFICAÇÃO DE PNM</vt:lpstr>
      <vt:lpstr>Apresentação do PowerPoint</vt:lpstr>
      <vt:lpstr>Apresentação do PowerPoint</vt:lpstr>
      <vt:lpstr>ASSISTÊNCIA DE ENFERMAGEM</vt:lpstr>
      <vt:lpstr>DERRAME PLEURAL</vt:lpstr>
      <vt:lpstr>Apresentação do PowerPoint</vt:lpstr>
      <vt:lpstr>ASSISTÊNCIA DE ENFERMAGEM</vt:lpstr>
      <vt:lpstr>EDEMA PULMONAR</vt:lpstr>
      <vt:lpstr>Apresentação do PowerPoint</vt:lpstr>
      <vt:lpstr>ASSISTÊNCIA DE ENFERMAGEM</vt:lpstr>
      <vt:lpstr>CÂNCER DE PULMÃO</vt:lpstr>
      <vt:lpstr>Apresentação do PowerPoint</vt:lpstr>
      <vt:lpstr>ASSISTÊNCIA DE ENFERMAGEM </vt:lpstr>
      <vt:lpstr>PNEUMOTÓRAX </vt:lpstr>
      <vt:lpstr>Classificação do pneumotórax quanto a causa:</vt:lpstr>
      <vt:lpstr>Apresentação do PowerPoint</vt:lpstr>
      <vt:lpstr>ASSISTÊNCIA DE ENFERMAGEM </vt:lpstr>
      <vt:lpstr>TUBERCULOSE PULMONAR </vt:lpstr>
      <vt:lpstr>Apresentação do PowerPoint</vt:lpstr>
      <vt:lpstr>Fatores de risco </vt:lpstr>
      <vt:lpstr>ASSISTÊNCIA DE ENFERMAGEM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ASSISTÊNCIA DE ENFERMAGEM frente as funções RESPIRATÓRIAS</dc:title>
  <dc:creator>Proprietário</dc:creator>
  <cp:lastModifiedBy>Proprietário</cp:lastModifiedBy>
  <cp:revision>15</cp:revision>
  <dcterms:created xsi:type="dcterms:W3CDTF">2021-06-29T17:49:43Z</dcterms:created>
  <dcterms:modified xsi:type="dcterms:W3CDTF">2021-06-29T22:05:10Z</dcterms:modified>
</cp:coreProperties>
</file>