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11/06/2021</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11/06/2021</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11/06/2021</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11/06/2021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11/06/2021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11/06/2021</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11/06/2021</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11/06/2021</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11/06/2021</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11/06/2021</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11/06/2021</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11/06/2021</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11/06/2021</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11/06/2021</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beecorp.com.br/saude/aps-atencao-primaria-a-saud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pt-BR" sz="2400" dirty="0"/>
              <a:t>Educação em Saúde: </a:t>
            </a:r>
            <a:br>
              <a:rPr lang="pt-BR" sz="2400" dirty="0"/>
            </a:br>
            <a:r>
              <a:rPr lang="pt-BR" sz="2400" dirty="0"/>
              <a:t>saúde preventiva, saúde coletiva e o SUS</a:t>
            </a:r>
            <a:endParaRPr lang="pt-br" sz="2400" dirty="0">
              <a:solidFill>
                <a:schemeClr val="tx1"/>
              </a:solidFill>
            </a:endParaRP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pt-BR" dirty="0">
                <a:solidFill>
                  <a:schemeClr val="tx1"/>
                </a:solidFill>
              </a:rPr>
              <a:t>Enfermeira Daniela</a:t>
            </a:r>
            <a:endParaRPr lang="pt-br"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56FA254-4E87-44B0-ADC3-7D26D3BABAF0}"/>
              </a:ext>
            </a:extLst>
          </p:cNvPr>
          <p:cNvSpPr>
            <a:spLocks noGrp="1"/>
          </p:cNvSpPr>
          <p:nvPr>
            <p:ph idx="1"/>
          </p:nvPr>
        </p:nvSpPr>
        <p:spPr>
          <a:xfrm>
            <a:off x="562708" y="580291"/>
            <a:ext cx="11087100" cy="5732585"/>
          </a:xfrm>
        </p:spPr>
        <p:txBody>
          <a:bodyPr/>
          <a:lstStyle/>
          <a:p>
            <a:pPr marL="0" indent="0">
              <a:buNone/>
            </a:pPr>
            <a:r>
              <a:rPr lang="pt-BR" b="0" i="0" dirty="0">
                <a:effectLst/>
                <a:latin typeface="Verdana" panose="020B0604030504040204" pitchFamily="34" charset="0"/>
                <a:ea typeface="Verdana" panose="020B0604030504040204" pitchFamily="34" charset="0"/>
              </a:rPr>
              <a:t>Um dos mais importantes estudos de avaliação de risco em doença cardiovascular é conhecido como </a:t>
            </a:r>
            <a:r>
              <a:rPr lang="pt-BR" b="0" i="0" dirty="0" err="1">
                <a:effectLst/>
                <a:latin typeface="Verdana" panose="020B0604030504040204" pitchFamily="34" charset="0"/>
                <a:ea typeface="Verdana" panose="020B0604030504040204" pitchFamily="34" charset="0"/>
              </a:rPr>
              <a:t>Framingham</a:t>
            </a:r>
            <a:r>
              <a:rPr lang="pt-BR" b="0" i="0" dirty="0">
                <a:effectLst/>
                <a:latin typeface="Verdana" panose="020B0604030504040204" pitchFamily="34" charset="0"/>
                <a:ea typeface="Verdana" panose="020B0604030504040204" pitchFamily="34" charset="0"/>
              </a:rPr>
              <a:t> Heart </a:t>
            </a:r>
            <a:r>
              <a:rPr lang="pt-BR" b="0" i="0" dirty="0" err="1">
                <a:effectLst/>
                <a:latin typeface="Verdana" panose="020B0604030504040204" pitchFamily="34" charset="0"/>
                <a:ea typeface="Verdana" panose="020B0604030504040204" pitchFamily="34" charset="0"/>
              </a:rPr>
              <a:t>Study</a:t>
            </a:r>
            <a:r>
              <a:rPr lang="pt-BR" b="0" i="0" dirty="0">
                <a:effectLst/>
                <a:latin typeface="Verdana" panose="020B0604030504040204" pitchFamily="34" charset="0"/>
                <a:ea typeface="Verdana" panose="020B0604030504040204" pitchFamily="34" charset="0"/>
              </a:rPr>
              <a:t>. Em 1948, sob a direção do então </a:t>
            </a:r>
            <a:r>
              <a:rPr lang="pt-BR" b="0" i="0" dirty="0" err="1">
                <a:effectLst/>
                <a:latin typeface="Verdana" panose="020B0604030504040204" pitchFamily="34" charset="0"/>
                <a:ea typeface="Verdana" panose="020B0604030504040204" pitchFamily="34" charset="0"/>
              </a:rPr>
              <a:t>National</a:t>
            </a:r>
            <a:r>
              <a:rPr lang="pt-BR" b="0" i="0" dirty="0">
                <a:effectLst/>
                <a:latin typeface="Verdana" panose="020B0604030504040204" pitchFamily="34" charset="0"/>
                <a:ea typeface="Verdana" panose="020B0604030504040204" pitchFamily="34" charset="0"/>
              </a:rPr>
              <a:t> Heart </a:t>
            </a:r>
            <a:r>
              <a:rPr lang="pt-BR" b="0" i="0" dirty="0" err="1">
                <a:effectLst/>
                <a:latin typeface="Verdana" panose="020B0604030504040204" pitchFamily="34" charset="0"/>
                <a:ea typeface="Verdana" panose="020B0604030504040204" pitchFamily="34" charset="0"/>
              </a:rPr>
              <a:t>Institute</a:t>
            </a:r>
            <a:r>
              <a:rPr lang="pt-BR" b="0" i="0" dirty="0">
                <a:effectLst/>
                <a:latin typeface="Verdana" panose="020B0604030504040204" pitchFamily="34" charset="0"/>
                <a:ea typeface="Verdana" panose="020B0604030504040204" pitchFamily="34" charset="0"/>
              </a:rPr>
              <a:t> (Instituto Nacional do Coração), hoje conhecido como </a:t>
            </a:r>
            <a:r>
              <a:rPr lang="pt-BR" b="0" i="0" dirty="0" err="1">
                <a:effectLst/>
                <a:latin typeface="Verdana" panose="020B0604030504040204" pitchFamily="34" charset="0"/>
                <a:ea typeface="Verdana" panose="020B0604030504040204" pitchFamily="34" charset="0"/>
              </a:rPr>
              <a:t>National</a:t>
            </a:r>
            <a:r>
              <a:rPr lang="pt-BR" b="0" i="0" dirty="0">
                <a:effectLst/>
                <a:latin typeface="Verdana" panose="020B0604030504040204" pitchFamily="34" charset="0"/>
                <a:ea typeface="Verdana" panose="020B0604030504040204" pitchFamily="34" charset="0"/>
              </a:rPr>
              <a:t> Heart, </a:t>
            </a:r>
            <a:r>
              <a:rPr lang="pt-BR" b="0" i="0" dirty="0" err="1">
                <a:effectLst/>
                <a:latin typeface="Verdana" panose="020B0604030504040204" pitchFamily="34" charset="0"/>
                <a:ea typeface="Verdana" panose="020B0604030504040204" pitchFamily="34" charset="0"/>
              </a:rPr>
              <a:t>Lung</a:t>
            </a:r>
            <a:r>
              <a:rPr lang="pt-BR" b="0" i="0" dirty="0">
                <a:effectLst/>
                <a:latin typeface="Verdana" panose="020B0604030504040204" pitchFamily="34" charset="0"/>
                <a:ea typeface="Verdana" panose="020B0604030504040204" pitchFamily="34" charset="0"/>
              </a:rPr>
              <a:t> </a:t>
            </a:r>
            <a:r>
              <a:rPr lang="pt-BR" b="0" i="0" dirty="0" err="1">
                <a:effectLst/>
                <a:latin typeface="Verdana" panose="020B0604030504040204" pitchFamily="34" charset="0"/>
                <a:ea typeface="Verdana" panose="020B0604030504040204" pitchFamily="34" charset="0"/>
              </a:rPr>
              <a:t>and</a:t>
            </a:r>
            <a:r>
              <a:rPr lang="pt-BR" b="0" i="0" dirty="0">
                <a:effectLst/>
                <a:latin typeface="Verdana" panose="020B0604030504040204" pitchFamily="34" charset="0"/>
                <a:ea typeface="Verdana" panose="020B0604030504040204" pitchFamily="34" charset="0"/>
              </a:rPr>
              <a:t> </a:t>
            </a:r>
            <a:r>
              <a:rPr lang="pt-BR" b="0" i="0" dirty="0" err="1">
                <a:effectLst/>
                <a:latin typeface="Verdana" panose="020B0604030504040204" pitchFamily="34" charset="0"/>
                <a:ea typeface="Verdana" panose="020B0604030504040204" pitchFamily="34" charset="0"/>
              </a:rPr>
              <a:t>Blood</a:t>
            </a:r>
            <a:r>
              <a:rPr lang="pt-BR" b="0" i="0" dirty="0">
                <a:effectLst/>
                <a:latin typeface="Verdana" panose="020B0604030504040204" pitchFamily="34" charset="0"/>
                <a:ea typeface="Verdana" panose="020B0604030504040204" pitchFamily="34" charset="0"/>
              </a:rPr>
              <a:t> </a:t>
            </a:r>
            <a:r>
              <a:rPr lang="pt-BR" b="0" i="0" dirty="0" err="1">
                <a:effectLst/>
                <a:latin typeface="Verdana" panose="020B0604030504040204" pitchFamily="34" charset="0"/>
                <a:ea typeface="Verdana" panose="020B0604030504040204" pitchFamily="34" charset="0"/>
              </a:rPr>
              <a:t>Institute</a:t>
            </a:r>
            <a:r>
              <a:rPr lang="pt-BR" b="0" i="0" dirty="0">
                <a:effectLst/>
                <a:latin typeface="Verdana" panose="020B0604030504040204" pitchFamily="34" charset="0"/>
                <a:ea typeface="Verdana" panose="020B0604030504040204" pitchFamily="34" charset="0"/>
              </a:rPr>
              <a:t> – NHLBI (Instituto Nacional do Coração, Pulmão e Sangue), foi iniciado um ambicioso projeto, voltado para descobrir as principais causas de doenças cardiovasculares, uma vez que pouco se sabia sobre elas, mas ao mesmo tempo, passou a se constituir na principal causa de mortalidade não apenas nos Estados Unidos, mas em diversos outros países, incluindo o Brasil, como já vimos há pouco.</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O Projeto desenvolvido contou com o apoio conjunto da Universidade de Boston.</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Os pesquisadores analisaram 5.209 pessoas com idade entre 30 e 62 anos, residentes na cidade de </a:t>
            </a:r>
            <a:r>
              <a:rPr lang="pt-BR" b="0" i="0" dirty="0" err="1">
                <a:effectLst/>
                <a:latin typeface="Verdana" panose="020B0604030504040204" pitchFamily="34" charset="0"/>
                <a:ea typeface="Verdana" panose="020B0604030504040204" pitchFamily="34" charset="0"/>
              </a:rPr>
              <a:t>Framingham</a:t>
            </a:r>
            <a:r>
              <a:rPr lang="pt-BR" b="0" i="0" dirty="0">
                <a:effectLst/>
                <a:latin typeface="Verdana" panose="020B0604030504040204" pitchFamily="34" charset="0"/>
                <a:ea typeface="Verdana" panose="020B0604030504040204" pitchFamily="34" charset="0"/>
              </a:rPr>
              <a:t>, Massachusetts. Nesta primeira fase do Projeto, essas pessoas foram entrevistadas, examinadas e o estilo de vida de cada uma, analisado. Desde 1948, a cada dois anos, essas pessoas têm retornado para novos exames, testes e entrevistas. Em 1971, teve início a análise da segunda geração, constituída por 5.124 pessoas, filhos e esposas dos primeiros participantes do estudo. Em 2002, teve início o estudo com a terceira geração, constituída pelos netos dos participantes do estudo original. A primeira fase deste estudo da terceira geração foi completada em 2005 e envolveu 4.095 participantes.</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Ao longo dos anos e após análise dos resultados decorrentes deste estudo foram identificados os principais fatores de risco para doenças cardiovasculares: hipertensão arterial, hipercolesterolemia, tabagismo, obesidade e sedentarismo, além de fatores correlatos como hipertrigliceridemia, níveis de colesterol HDL, idade, sexo e fatores psicossociais.</a:t>
            </a: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B64DFF95-060D-48EF-8580-2A68C639CEE9}"/>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18989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BE396E6-55E5-45F6-9B76-D8465624FF9E}"/>
              </a:ext>
            </a:extLst>
          </p:cNvPr>
          <p:cNvSpPr>
            <a:spLocks noGrp="1"/>
          </p:cNvSpPr>
          <p:nvPr>
            <p:ph idx="1"/>
          </p:nvPr>
        </p:nvSpPr>
        <p:spPr>
          <a:xfrm>
            <a:off x="556846" y="1468315"/>
            <a:ext cx="11078307" cy="3921370"/>
          </a:xfrm>
        </p:spPr>
        <p:txBody>
          <a:bodyPr/>
          <a:lstStyle/>
          <a:p>
            <a:pPr marL="0" indent="0">
              <a:buNone/>
            </a:pPr>
            <a:r>
              <a:rPr lang="pt-BR" b="0" i="0" dirty="0">
                <a:effectLst/>
                <a:latin typeface="Verdana" panose="020B0604030504040204" pitchFamily="34" charset="0"/>
                <a:ea typeface="Verdana" panose="020B0604030504040204" pitchFamily="34" charset="0"/>
              </a:rPr>
              <a:t>Diante destas informações, fica evidente a necessidade de Programas de Saúde Preventiva para a população em geral, com foco em:</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Diagnóstico, tratamento e acompanhamento da Hipertensão Arterial;</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Avaliação do perfil lipídico, com especial atenção para o colesterol total, suas frações e o nível de triglicerídeos;</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Combate ao tabagismo;</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Avaliação da circunferência abdominal e índice de massa corporal da população assistida, bem como adoção de medidas que privilegiem uma alimentação saudável;</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Prática de exercícios;</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Diagnóstico e controle da diabetes mellitus.</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Esses são fatores de risco considerados modificáveis, pois podem ser mudados. Há, no entanto, os que não podem ser modificados, como idade, sexo, fatores familiares. Estas pessoas devem então redobrar os cuidados, pois os fatores de risco são aditivos, ou seja, quanto mais fatores, maiores os riscos.</a:t>
            </a: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6651021F-B185-4E4A-A286-B1C38A6E0EC9}"/>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162633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8C6481-72FF-4E62-BB7F-96D7EDCB3E19}"/>
              </a:ext>
            </a:extLst>
          </p:cNvPr>
          <p:cNvSpPr>
            <a:spLocks noGrp="1"/>
          </p:cNvSpPr>
          <p:nvPr>
            <p:ph type="title"/>
          </p:nvPr>
        </p:nvSpPr>
        <p:spPr>
          <a:xfrm>
            <a:off x="1163516" y="2207625"/>
            <a:ext cx="10058400" cy="1371600"/>
          </a:xfrm>
        </p:spPr>
        <p:txBody>
          <a:bodyPr>
            <a:normAutofit fontScale="90000"/>
          </a:bodyPr>
          <a:lstStyle/>
          <a:p>
            <a:pPr algn="ctr"/>
            <a:r>
              <a:rPr lang="pt-BR" b="0" i="0" dirty="0">
                <a:solidFill>
                  <a:schemeClr val="tx1"/>
                </a:solidFill>
                <a:effectLst/>
              </a:rPr>
              <a:t>Por que Programa e não Campanha?</a:t>
            </a:r>
            <a:br>
              <a:rPr lang="pt-BR" dirty="0">
                <a:solidFill>
                  <a:schemeClr val="tx1"/>
                </a:solidFill>
              </a:rPr>
            </a:br>
            <a:br>
              <a:rPr lang="pt-BR" dirty="0">
                <a:solidFill>
                  <a:schemeClr val="tx1"/>
                </a:solidFill>
              </a:rPr>
            </a:br>
            <a:r>
              <a:rPr lang="pt-BR" b="0" i="0" dirty="0">
                <a:solidFill>
                  <a:schemeClr val="tx1"/>
                </a:solidFill>
                <a:effectLst/>
              </a:rPr>
              <a:t>É comum as pessoas buscarem campanhas preventivas, quando na verdade querem programas. </a:t>
            </a:r>
            <a:br>
              <a:rPr lang="pt-BR" b="0" i="0" dirty="0">
                <a:solidFill>
                  <a:schemeClr val="tx1"/>
                </a:solidFill>
                <a:effectLst/>
              </a:rPr>
            </a:br>
            <a:br>
              <a:rPr lang="pt-BR" b="0" i="0" dirty="0">
                <a:solidFill>
                  <a:schemeClr val="tx1"/>
                </a:solidFill>
                <a:effectLst/>
              </a:rPr>
            </a:br>
            <a:r>
              <a:rPr lang="pt-BR" b="0" i="0" dirty="0">
                <a:solidFill>
                  <a:schemeClr val="tx1"/>
                </a:solidFill>
                <a:effectLst/>
              </a:rPr>
              <a:t>Qual a diferença?</a:t>
            </a:r>
            <a:endParaRPr lang="pt-BR" dirty="0">
              <a:solidFill>
                <a:schemeClr val="tx1"/>
              </a:solidFill>
            </a:endParaRPr>
          </a:p>
        </p:txBody>
      </p:sp>
      <p:sp>
        <p:nvSpPr>
          <p:cNvPr id="4" name="Espaço Reservado para Data 3">
            <a:extLst>
              <a:ext uri="{FF2B5EF4-FFF2-40B4-BE49-F238E27FC236}">
                <a16:creationId xmlns:a16="http://schemas.microsoft.com/office/drawing/2014/main" id="{54B660F7-A8E6-421A-BD18-F11AA4B6D5F6}"/>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561590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13708FF-8556-4812-B609-BB63D4CD39EA}"/>
              </a:ext>
            </a:extLst>
          </p:cNvPr>
          <p:cNvSpPr>
            <a:spLocks noGrp="1"/>
          </p:cNvSpPr>
          <p:nvPr>
            <p:ph idx="1"/>
          </p:nvPr>
        </p:nvSpPr>
        <p:spPr>
          <a:xfrm>
            <a:off x="526073" y="1222131"/>
            <a:ext cx="11139854" cy="5829300"/>
          </a:xfrm>
        </p:spPr>
        <p:txBody>
          <a:bodyPr/>
          <a:lstStyle/>
          <a:p>
            <a:pPr marL="0" indent="0" fontAlgn="base">
              <a:lnSpc>
                <a:spcPct val="100000"/>
              </a:lnSpc>
              <a:buNone/>
            </a:pPr>
            <a:r>
              <a:rPr lang="pt-BR" b="0" i="0" dirty="0">
                <a:effectLst/>
                <a:latin typeface="Verdana" panose="020B0604030504040204" pitchFamily="34" charset="0"/>
                <a:ea typeface="Verdana" panose="020B0604030504040204" pitchFamily="34" charset="0"/>
              </a:rPr>
              <a:t>Uma Campanha tem data de início e de fim. Possui um objetivo específico e geralmente envolve mutirões para sua condução. Exemplo: Campanha de Detecção Precoce do Câncer de Pele em uma comunidade. Durante alguns dias, uma equipe multidisciplinar promove um evento em que geralmente é iniciado com uma apresentação falando dos fatores de risco e da gravidade do câncer de pele, sobretudo o melanoma. Apresenta alguns sinais que são considerados como de alerta, ou seja, quando presentes, devem ser examinados por um dermatologista e são ensinadas medidas preventivas. Esta é uma atividade de Promoção da Saúde e ao mesmo tempo, Prevenção de Doenças. Nos dias que se seguem são realizadas triagens de pacientes, e os casos suspeitos, examinados por dermatologistas que podem tranquilizar o paciente quando não houver suspeitas de malignidade, ou retirar o material para biópsia e encaminhar para análise. Se confirmada a malignidade, é realizada a cirurgia.</a:t>
            </a:r>
            <a:br>
              <a:rPr lang="pt-BR" b="0" i="0" dirty="0">
                <a:effectLst/>
                <a:latin typeface="Verdana" panose="020B0604030504040204" pitchFamily="34" charset="0"/>
                <a:ea typeface="Verdana" panose="020B0604030504040204" pitchFamily="34" charset="0"/>
              </a:rPr>
            </a:br>
            <a:br>
              <a:rPr lang="pt-BR" b="0" i="0" dirty="0">
                <a:effectLst/>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Percebam que após a data de conclusão da campanha não mais haverá dermatologistas naquele local, nem serão realizadas outras atividades específicas, a menos que se torne um Programa.</a:t>
            </a:r>
            <a:br>
              <a:rPr lang="pt-BR" b="0" i="0" dirty="0">
                <a:effectLst/>
                <a:latin typeface="Verdana" panose="020B0604030504040204" pitchFamily="34" charset="0"/>
                <a:ea typeface="Verdana" panose="020B0604030504040204" pitchFamily="34" charset="0"/>
              </a:rPr>
            </a:br>
            <a:br>
              <a:rPr lang="pt-BR" b="0" i="0" dirty="0">
                <a:effectLst/>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No Programa, as ações são continuadas. Não há prazo para encerramento das atividades. Há um cuidado com a Promoção de Saúde por meio de palestras, cartilhas, filmes, bem como com o diagnóstico precoce e o acompanhamento assistencial.</a:t>
            </a:r>
            <a:br>
              <a:rPr lang="pt-BR" b="0" i="0" dirty="0">
                <a:effectLst/>
                <a:latin typeface="Verdana" panose="020B0604030504040204" pitchFamily="34" charset="0"/>
                <a:ea typeface="Verdana" panose="020B0604030504040204" pitchFamily="34" charset="0"/>
              </a:rPr>
            </a:br>
            <a:br>
              <a:rPr lang="pt-BR" b="0" i="0" dirty="0">
                <a:effectLst/>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Geralmente, os Programas são mais voltados para as doenças mais prevalentes.</a:t>
            </a:r>
          </a:p>
        </p:txBody>
      </p:sp>
      <p:sp>
        <p:nvSpPr>
          <p:cNvPr id="4" name="Espaço Reservado para Data 3">
            <a:extLst>
              <a:ext uri="{FF2B5EF4-FFF2-40B4-BE49-F238E27FC236}">
                <a16:creationId xmlns:a16="http://schemas.microsoft.com/office/drawing/2014/main" id="{3A49A984-AF6A-4E7C-AE0A-57F514F57363}"/>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75201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09B09-9236-4C05-99FF-0861CF2CA7F0}"/>
              </a:ext>
            </a:extLst>
          </p:cNvPr>
          <p:cNvSpPr>
            <a:spLocks noGrp="1"/>
          </p:cNvSpPr>
          <p:nvPr>
            <p:ph type="title"/>
          </p:nvPr>
        </p:nvSpPr>
        <p:spPr/>
        <p:txBody>
          <a:bodyPr/>
          <a:lstStyle/>
          <a:p>
            <a:r>
              <a:rPr lang="pt-BR" dirty="0"/>
              <a:t>SAÚDE COLETIVA</a:t>
            </a:r>
          </a:p>
        </p:txBody>
      </p:sp>
      <p:sp>
        <p:nvSpPr>
          <p:cNvPr id="3" name="Espaço Reservado para Conteúdo 2">
            <a:extLst>
              <a:ext uri="{FF2B5EF4-FFF2-40B4-BE49-F238E27FC236}">
                <a16:creationId xmlns:a16="http://schemas.microsoft.com/office/drawing/2014/main" id="{451ABE25-39B5-4799-939C-566D27685FE1}"/>
              </a:ext>
            </a:extLst>
          </p:cNvPr>
          <p:cNvSpPr>
            <a:spLocks noGrp="1"/>
          </p:cNvSpPr>
          <p:nvPr>
            <p:ph idx="1"/>
          </p:nvPr>
        </p:nvSpPr>
        <p:spPr/>
        <p:txBody>
          <a:bodyPr/>
          <a:lstStyle/>
          <a:p>
            <a:pPr marL="0" indent="0" algn="just">
              <a:lnSpc>
                <a:spcPct val="150000"/>
              </a:lnSpc>
              <a:buNone/>
            </a:pPr>
            <a:r>
              <a:rPr lang="pt-BR" b="0" i="0" dirty="0">
                <a:effectLst/>
                <a:latin typeface="Verdana" panose="020B0604030504040204" pitchFamily="34" charset="0"/>
                <a:ea typeface="Verdana" panose="020B0604030504040204" pitchFamily="34" charset="0"/>
              </a:rPr>
              <a:t>A saúde coletiva é um campo de atuação multidisciplinar resultante da integração entre as ciências biomédicas e as ciências sociais. Ela surge das interações sociais e econômicas com o meio ambiente e da avaliação de como as condições de salubridade de uma comunidade são afetadas por essas relações.</a:t>
            </a:r>
          </a:p>
          <a:p>
            <a:pPr marL="0" indent="0" algn="just">
              <a:lnSpc>
                <a:spcPct val="150000"/>
              </a:lnSpc>
              <a:buNone/>
            </a:pPr>
            <a:r>
              <a:rPr lang="pt-BR" b="0" i="0" dirty="0">
                <a:effectLst/>
                <a:latin typeface="Verdana" panose="020B0604030504040204" pitchFamily="34" charset="0"/>
                <a:ea typeface="Verdana" panose="020B0604030504040204" pitchFamily="34" charset="0"/>
              </a:rPr>
              <a:t>A ideia de saúde coletiva emerge a partir da contestação dos paradigmas de saúde existentes nos anos 1970, não apenas no Brasil, mas em quase toda a América Latina. O resultado foi o surgimento de um movimento sanitarista que culminou com a reforma sanitária brasileira.</a:t>
            </a:r>
          </a:p>
          <a:p>
            <a:pPr marL="0" indent="0" algn="just">
              <a:lnSpc>
                <a:spcPct val="150000"/>
              </a:lnSpc>
              <a:buNone/>
            </a:pPr>
            <a:r>
              <a:rPr lang="pt-BR" b="0" i="0" dirty="0">
                <a:effectLst/>
                <a:latin typeface="Verdana" panose="020B0604030504040204" pitchFamily="34" charset="0"/>
                <a:ea typeface="Verdana" panose="020B0604030504040204" pitchFamily="34" charset="0"/>
              </a:rPr>
              <a:t>Esse movimento trouxe novas formas de pensar a saúde e o bem-estar da população. Na verdade, a saúde passa a compor um conceito mais amplo, que leva em conta também a busca por melhor </a:t>
            </a:r>
            <a:r>
              <a:rPr lang="pt-BR" dirty="0">
                <a:latin typeface="Verdana" panose="020B0604030504040204" pitchFamily="34" charset="0"/>
                <a:ea typeface="Verdana" panose="020B0604030504040204" pitchFamily="34" charset="0"/>
              </a:rPr>
              <a:t>qualidade de vida</a:t>
            </a:r>
            <a:r>
              <a:rPr lang="pt-BR" b="0" i="0" dirty="0">
                <a:effectLst/>
                <a:latin typeface="Verdana" panose="020B0604030504040204" pitchFamily="34" charset="0"/>
                <a:ea typeface="Verdana" panose="020B0604030504040204" pitchFamily="34" charset="0"/>
              </a:rPr>
              <a:t>.</a:t>
            </a:r>
          </a:p>
          <a:p>
            <a:pPr algn="just">
              <a:lnSpc>
                <a:spcPct val="150000"/>
              </a:lnSpc>
            </a:pP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297EA23E-87C5-4A10-86E2-551B407338BD}"/>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511408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2C1FB3-953C-4582-BA85-858F23705CB1}"/>
              </a:ext>
            </a:extLst>
          </p:cNvPr>
          <p:cNvSpPr>
            <a:spLocks noGrp="1"/>
          </p:cNvSpPr>
          <p:nvPr>
            <p:ph type="title"/>
          </p:nvPr>
        </p:nvSpPr>
        <p:spPr/>
        <p:txBody>
          <a:bodyPr/>
          <a:lstStyle/>
          <a:p>
            <a:r>
              <a:rPr lang="pt-BR" dirty="0"/>
              <a:t>OBJETIVO DA SAÚDE COLETIVA</a:t>
            </a:r>
          </a:p>
        </p:txBody>
      </p:sp>
      <p:sp>
        <p:nvSpPr>
          <p:cNvPr id="3" name="Espaço Reservado para Conteúdo 2">
            <a:extLst>
              <a:ext uri="{FF2B5EF4-FFF2-40B4-BE49-F238E27FC236}">
                <a16:creationId xmlns:a16="http://schemas.microsoft.com/office/drawing/2014/main" id="{1C1736D3-7A3A-47A9-8DC0-6B31D063C773}"/>
              </a:ext>
            </a:extLst>
          </p:cNvPr>
          <p:cNvSpPr>
            <a:spLocks noGrp="1"/>
          </p:cNvSpPr>
          <p:nvPr>
            <p:ph idx="1"/>
          </p:nvPr>
        </p:nvSpPr>
        <p:spPr/>
        <p:txBody>
          <a:bodyPr/>
          <a:lstStyle/>
          <a:p>
            <a:pPr marL="0" indent="0" algn="just">
              <a:buNone/>
            </a:pPr>
            <a:r>
              <a:rPr lang="pt-BR" b="0" i="0" dirty="0">
                <a:effectLst/>
                <a:latin typeface="Verdana" panose="020B0604030504040204" pitchFamily="34" charset="0"/>
                <a:ea typeface="Verdana" panose="020B0604030504040204" pitchFamily="34" charset="0"/>
              </a:rPr>
              <a:t>De modo geral, o principal objetivo da saúde coletiva é investigar as variáveis sociais por trás da origem das doenças. Desse modo, torna-se possível construir um planejamento de forma mais consistente, assim como organizar a assistência prestada pelos serviços de saúde.</a:t>
            </a:r>
          </a:p>
          <a:p>
            <a:pPr marL="0" indent="0" algn="just">
              <a:buNone/>
            </a:pPr>
            <a:r>
              <a:rPr lang="pt-BR" b="0" i="0" dirty="0">
                <a:effectLst/>
                <a:latin typeface="Verdana" panose="020B0604030504040204" pitchFamily="34" charset="0"/>
                <a:ea typeface="Verdana" panose="020B0604030504040204" pitchFamily="34" charset="0"/>
              </a:rPr>
              <a:t>As propostas resultantes da reforma sanitária no Brasil produziram como resultado direto a importância da universalidade do direito à saúde. Abraçada pela Constituição de 1988, originou, finalmente, o Sistema Único de Saúde (SUS).</a:t>
            </a:r>
          </a:p>
          <a:p>
            <a:pPr marL="0" indent="0" algn="just">
              <a:buNone/>
            </a:pPr>
            <a:r>
              <a:rPr lang="pt-BR" b="0" i="0" dirty="0">
                <a:effectLst/>
                <a:latin typeface="Verdana" panose="020B0604030504040204" pitchFamily="34" charset="0"/>
                <a:ea typeface="Verdana" panose="020B0604030504040204" pitchFamily="34" charset="0"/>
              </a:rPr>
              <a:t>Assim, adotando perfis sanitários mais condizentes com as características culturais e as necessidades de cada região, o alcance é mais efetivo. Políticas de saúde bucal, programas de atendimento às doenças sexualmente transmissíveis (DST), assim como a viabilização de práticas sanitárias básicas nas comunidades mais carentes, entre outros, caracterizam os objetivos da saúde coletiva.</a:t>
            </a:r>
          </a:p>
          <a:p>
            <a:pPr marL="0" indent="0" algn="just">
              <a:buNone/>
            </a:pPr>
            <a:r>
              <a:rPr lang="pt-BR" b="0" i="0" dirty="0">
                <a:effectLst/>
                <a:latin typeface="Verdana" panose="020B0604030504040204" pitchFamily="34" charset="0"/>
                <a:ea typeface="Verdana" panose="020B0604030504040204" pitchFamily="34" charset="0"/>
              </a:rPr>
              <a:t>Entre os campos que se desenvolveram na aplicação dos trabalhos de </a:t>
            </a:r>
            <a:r>
              <a:rPr lang="pt-BR" dirty="0">
                <a:latin typeface="Verdana" panose="020B0604030504040204" pitchFamily="34" charset="0"/>
                <a:ea typeface="Verdana" panose="020B0604030504040204" pitchFamily="34" charset="0"/>
              </a:rPr>
              <a:t>saúde coletiva no Brasil</a:t>
            </a:r>
            <a:r>
              <a:rPr lang="pt-BR" b="0" i="0" dirty="0">
                <a:effectLst/>
                <a:latin typeface="Verdana" panose="020B0604030504040204" pitchFamily="34" charset="0"/>
                <a:ea typeface="Verdana" panose="020B0604030504040204" pitchFamily="34" charset="0"/>
              </a:rPr>
              <a:t>, alimentação e nutrição encontram destaque especial.</a:t>
            </a:r>
          </a:p>
          <a:p>
            <a:pPr marL="0" indent="0" algn="just">
              <a:buNone/>
            </a:pP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52393491-286B-40B2-87D9-D77DF0BFB4E0}"/>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978922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763A8A-1DAA-4D09-8499-C2D9334E416B}"/>
              </a:ext>
            </a:extLst>
          </p:cNvPr>
          <p:cNvSpPr>
            <a:spLocks noGrp="1"/>
          </p:cNvSpPr>
          <p:nvPr>
            <p:ph type="title"/>
          </p:nvPr>
        </p:nvSpPr>
        <p:spPr>
          <a:xfrm>
            <a:off x="996462" y="818440"/>
            <a:ext cx="10058400" cy="896060"/>
          </a:xfrm>
        </p:spPr>
        <p:txBody>
          <a:bodyPr>
            <a:normAutofit fontScale="90000"/>
          </a:bodyPr>
          <a:lstStyle/>
          <a:p>
            <a:r>
              <a:rPr lang="pt-BR" b="1" i="0" dirty="0">
                <a:solidFill>
                  <a:srgbClr val="333333"/>
                </a:solidFill>
                <a:effectLst/>
              </a:rPr>
              <a:t>Qual a diferença entre saúde pública e coletiva?</a:t>
            </a:r>
            <a:br>
              <a:rPr lang="pt-BR" b="1" i="0" dirty="0">
                <a:solidFill>
                  <a:srgbClr val="333333"/>
                </a:solidFill>
                <a:effectLst/>
              </a:rPr>
            </a:br>
            <a:endParaRPr lang="pt-BR" dirty="0"/>
          </a:p>
        </p:txBody>
      </p:sp>
      <p:sp>
        <p:nvSpPr>
          <p:cNvPr id="3" name="Espaço Reservado para Conteúdo 2">
            <a:extLst>
              <a:ext uri="{FF2B5EF4-FFF2-40B4-BE49-F238E27FC236}">
                <a16:creationId xmlns:a16="http://schemas.microsoft.com/office/drawing/2014/main" id="{815B77EF-5916-4E32-A842-F00D3352616A}"/>
              </a:ext>
            </a:extLst>
          </p:cNvPr>
          <p:cNvSpPr>
            <a:spLocks noGrp="1"/>
          </p:cNvSpPr>
          <p:nvPr>
            <p:ph idx="1"/>
          </p:nvPr>
        </p:nvSpPr>
        <p:spPr>
          <a:xfrm>
            <a:off x="562707" y="1626577"/>
            <a:ext cx="11060723" cy="4580792"/>
          </a:xfrm>
        </p:spPr>
        <p:txBody>
          <a:bodyPr>
            <a:normAutofit fontScale="92500" lnSpcReduction="20000"/>
          </a:bodyPr>
          <a:lstStyle/>
          <a:p>
            <a:pPr marL="0" indent="0" algn="just">
              <a:lnSpc>
                <a:spcPct val="150000"/>
              </a:lnSpc>
              <a:buNone/>
            </a:pPr>
            <a:r>
              <a:rPr lang="pt-BR" b="0" i="0" dirty="0">
                <a:effectLst/>
                <a:latin typeface="Verdana" panose="020B0604030504040204" pitchFamily="34" charset="0"/>
                <a:ea typeface="Verdana" panose="020B0604030504040204" pitchFamily="34" charset="0"/>
              </a:rPr>
              <a:t>De modo geral, a pessoa leiga tende a enxergar a saúde pública e a saúde coletiva como sendo a mesma coisa. No entanto, decididamente apresentam diferenças marcantes, como se mostrará a seguir.</a:t>
            </a:r>
          </a:p>
          <a:p>
            <a:pPr marL="0" indent="0" algn="just">
              <a:lnSpc>
                <a:spcPct val="150000"/>
              </a:lnSpc>
              <a:buNone/>
            </a:pPr>
            <a:r>
              <a:rPr lang="pt-BR" b="0" i="0" dirty="0">
                <a:effectLst/>
                <a:latin typeface="Verdana" panose="020B0604030504040204" pitchFamily="34" charset="0"/>
                <a:ea typeface="Verdana" panose="020B0604030504040204" pitchFamily="34" charset="0"/>
              </a:rPr>
              <a:t>Primeiramente, a saúde pública visa o indivíduo em sua comunidade e, nesse sentido, procura diagnosticar e tratar alguma doença que o aflija. Ao mesmo tempo, também considera o padrão de vida que adota e as adequações que deve fazer.</a:t>
            </a:r>
          </a:p>
          <a:p>
            <a:pPr marL="0" indent="0" algn="just">
              <a:lnSpc>
                <a:spcPct val="150000"/>
              </a:lnSpc>
              <a:buNone/>
            </a:pPr>
            <a:r>
              <a:rPr lang="pt-BR" b="0" i="0" dirty="0">
                <a:effectLst/>
                <a:latin typeface="Verdana" panose="020B0604030504040204" pitchFamily="34" charset="0"/>
                <a:ea typeface="Verdana" panose="020B0604030504040204" pitchFamily="34" charset="0"/>
              </a:rPr>
              <a:t>Por sua vez, a saúde coletiva analisa o processo saúde-doença vigente em uma comunidade segundo o contexto social em que ela está inserida. Desse modo, seu intento não é tratar um indivíduo doente, mas prevenir e evitar que doenças sejam disseminadas no ambiente da comunidade em que vive.</a:t>
            </a:r>
          </a:p>
          <a:p>
            <a:pPr marL="0" indent="0" algn="just">
              <a:lnSpc>
                <a:spcPct val="150000"/>
              </a:lnSpc>
              <a:buNone/>
            </a:pPr>
            <a:r>
              <a:rPr lang="pt-BR" b="0" i="0" dirty="0">
                <a:effectLst/>
                <a:latin typeface="Verdana" panose="020B0604030504040204" pitchFamily="34" charset="0"/>
                <a:ea typeface="Verdana" panose="020B0604030504040204" pitchFamily="34" charset="0"/>
              </a:rPr>
              <a:t>Para a saúde pública, os principais objetos de trabalho são constituídos pelos problemas de saúde representados pelos óbitos, doenças e riscos ocorrentes na sociedade. Para a saúde coletiva, no entanto, a essência do objeto de trabalho é constituída pelas necessidades de saúde.</a:t>
            </a:r>
          </a:p>
          <a:p>
            <a:pPr marL="0" indent="0" algn="just">
              <a:lnSpc>
                <a:spcPct val="150000"/>
              </a:lnSpc>
              <a:buNone/>
            </a:pPr>
            <a:r>
              <a:rPr lang="pt-BR" b="0" i="0" dirty="0">
                <a:effectLst/>
                <a:latin typeface="Verdana" panose="020B0604030504040204" pitchFamily="34" charset="0"/>
                <a:ea typeface="Verdana" panose="020B0604030504040204" pitchFamily="34" charset="0"/>
              </a:rPr>
              <a:t>Dessa forma, o foco da saúde coletiva não se limita a evitar as doenças e a prolongar o tempo de vida. Na verdade, reside na identificação e na viabilização das condições necessárias para ampliar a qualidade de vida das pessoas de uma comunidade.</a:t>
            </a:r>
          </a:p>
          <a:p>
            <a:pPr marL="0" indent="0" algn="just">
              <a:lnSpc>
                <a:spcPct val="150000"/>
              </a:lnSpc>
              <a:buNone/>
            </a:pP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EF08526B-DAC5-4A41-9B28-64FBA63099E8}"/>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096849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2473BA-2098-44DC-9AAE-2AA2F08347F2}"/>
              </a:ext>
            </a:extLst>
          </p:cNvPr>
          <p:cNvSpPr>
            <a:spLocks noGrp="1"/>
          </p:cNvSpPr>
          <p:nvPr>
            <p:ph type="title"/>
          </p:nvPr>
        </p:nvSpPr>
        <p:spPr/>
        <p:txBody>
          <a:bodyPr/>
          <a:lstStyle/>
          <a:p>
            <a:r>
              <a:rPr lang="pt-BR" b="1" i="0" dirty="0">
                <a:solidFill>
                  <a:srgbClr val="333333"/>
                </a:solidFill>
                <a:effectLst/>
              </a:rPr>
              <a:t>APS – Atenção Primária à Saúde</a:t>
            </a:r>
            <a:br>
              <a:rPr lang="pt-BR" b="1" i="0" dirty="0">
                <a:solidFill>
                  <a:srgbClr val="333333"/>
                </a:solidFill>
                <a:effectLst/>
              </a:rPr>
            </a:br>
            <a:endParaRPr lang="pt-BR" dirty="0"/>
          </a:p>
        </p:txBody>
      </p:sp>
      <p:sp>
        <p:nvSpPr>
          <p:cNvPr id="3" name="Espaço Reservado para Conteúdo 2">
            <a:extLst>
              <a:ext uri="{FF2B5EF4-FFF2-40B4-BE49-F238E27FC236}">
                <a16:creationId xmlns:a16="http://schemas.microsoft.com/office/drawing/2014/main" id="{7AAE70E6-B9C9-4621-8214-BA427309CF90}"/>
              </a:ext>
            </a:extLst>
          </p:cNvPr>
          <p:cNvSpPr>
            <a:spLocks noGrp="1"/>
          </p:cNvSpPr>
          <p:nvPr>
            <p:ph idx="1"/>
          </p:nvPr>
        </p:nvSpPr>
        <p:spPr/>
        <p:txBody>
          <a:bodyPr/>
          <a:lstStyle/>
          <a:p>
            <a:pPr marL="0" indent="0" algn="l">
              <a:buNone/>
            </a:pPr>
            <a:r>
              <a:rPr lang="pt-BR" b="0" i="0" dirty="0">
                <a:effectLst/>
                <a:latin typeface="Verdana" panose="020B0604030504040204" pitchFamily="34" charset="0"/>
                <a:ea typeface="Verdana" panose="020B0604030504040204" pitchFamily="34" charset="0"/>
              </a:rPr>
              <a:t>A </a:t>
            </a:r>
            <a:r>
              <a:rPr lang="pt-BR" b="0" i="0" u="none" strike="noStrike" dirty="0">
                <a:effectLst/>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Atenção Primária à Saúde</a:t>
            </a:r>
            <a:r>
              <a:rPr lang="pt-BR" b="0" i="0" dirty="0">
                <a:effectLst/>
                <a:latin typeface="Verdana" panose="020B0604030504040204" pitchFamily="34" charset="0"/>
                <a:ea typeface="Verdana" panose="020B0604030504040204" pitchFamily="34" charset="0"/>
              </a:rPr>
              <a:t> (APS) é o primeiro nível de contato do indivíduo com o sistema de saúde pública. A APS se caracteriza por abranger serviços e cuidados como:</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promoção da saúde;</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proteção da saúde;</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prevenção de agravos;</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diagnóstico;</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tratamento;</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reabilitação;</a:t>
            </a:r>
          </a:p>
          <a:p>
            <a:pPr algn="l">
              <a:buFont typeface="Arial" panose="020B0604020202020204" pitchFamily="34" charset="0"/>
              <a:buChar char="•"/>
            </a:pPr>
            <a:r>
              <a:rPr lang="pt-BR" b="0" i="0" dirty="0">
                <a:effectLst/>
                <a:latin typeface="Verdana" panose="020B0604030504040204" pitchFamily="34" charset="0"/>
                <a:ea typeface="Verdana" panose="020B0604030504040204" pitchFamily="34" charset="0"/>
              </a:rPr>
              <a:t>manutenção da saúde.</a:t>
            </a:r>
          </a:p>
          <a:p>
            <a:pPr marL="0" indent="0">
              <a:buNone/>
            </a:pP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7EE3FDE8-F1F1-4020-9632-5CC2E423E99F}"/>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2223861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382BD-81FA-4127-AD56-A20BE2C3104E}"/>
              </a:ext>
            </a:extLst>
          </p:cNvPr>
          <p:cNvSpPr>
            <a:spLocks noGrp="1"/>
          </p:cNvSpPr>
          <p:nvPr>
            <p:ph type="title"/>
          </p:nvPr>
        </p:nvSpPr>
        <p:spPr/>
        <p:txBody>
          <a:bodyPr/>
          <a:lstStyle/>
          <a:p>
            <a:pPr algn="ctr"/>
            <a:r>
              <a:rPr lang="pt-BR"/>
              <a:t>AÇÕES</a:t>
            </a:r>
          </a:p>
        </p:txBody>
      </p:sp>
      <p:sp>
        <p:nvSpPr>
          <p:cNvPr id="3" name="Espaço Reservado para Conteúdo 2">
            <a:extLst>
              <a:ext uri="{FF2B5EF4-FFF2-40B4-BE49-F238E27FC236}">
                <a16:creationId xmlns:a16="http://schemas.microsoft.com/office/drawing/2014/main" id="{36EBE64B-48CE-4F94-AF9E-4BE736526F2B}"/>
              </a:ext>
            </a:extLst>
          </p:cNvPr>
          <p:cNvSpPr>
            <a:spLocks noGrp="1"/>
          </p:cNvSpPr>
          <p:nvPr>
            <p:ph idx="1"/>
          </p:nvPr>
        </p:nvSpPr>
        <p:spPr/>
        <p:txBody>
          <a:bodyPr>
            <a:normAutofit/>
          </a:bodyPr>
          <a:lstStyle/>
          <a:p>
            <a:r>
              <a:rPr lang="pt-BR" sz="3600" b="1" i="0" dirty="0">
                <a:solidFill>
                  <a:srgbClr val="333333"/>
                </a:solidFill>
                <a:effectLst/>
                <a:latin typeface="Montserrat"/>
              </a:rPr>
              <a:t>Incentivo à atividade física</a:t>
            </a:r>
          </a:p>
          <a:p>
            <a:r>
              <a:rPr lang="pt-BR" sz="3600" b="1" i="0" dirty="0">
                <a:solidFill>
                  <a:srgbClr val="333333"/>
                </a:solidFill>
                <a:effectLst/>
                <a:latin typeface="Montserrat"/>
              </a:rPr>
              <a:t>Saúde mental</a:t>
            </a:r>
          </a:p>
          <a:p>
            <a:r>
              <a:rPr lang="pt-BR" sz="3600" b="1" i="0" dirty="0">
                <a:solidFill>
                  <a:srgbClr val="333333"/>
                </a:solidFill>
                <a:effectLst/>
                <a:latin typeface="Montserrat"/>
              </a:rPr>
              <a:t>Nutrição em saúde coletiva</a:t>
            </a:r>
          </a:p>
          <a:p>
            <a:pPr marL="0" indent="0">
              <a:buNone/>
            </a:pPr>
            <a:endParaRPr lang="pt-BR" sz="3600" dirty="0"/>
          </a:p>
        </p:txBody>
      </p:sp>
      <p:sp>
        <p:nvSpPr>
          <p:cNvPr id="4" name="Espaço Reservado para Data 3">
            <a:extLst>
              <a:ext uri="{FF2B5EF4-FFF2-40B4-BE49-F238E27FC236}">
                <a16:creationId xmlns:a16="http://schemas.microsoft.com/office/drawing/2014/main" id="{81B13E84-FC6B-40F0-9CC1-4485D4C45FC0}"/>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219016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5F403E-6165-4E35-8CC0-F643AE7CE88A}"/>
              </a:ext>
            </a:extLst>
          </p:cNvPr>
          <p:cNvSpPr>
            <a:spLocks noGrp="1"/>
          </p:cNvSpPr>
          <p:nvPr>
            <p:ph type="title"/>
          </p:nvPr>
        </p:nvSpPr>
        <p:spPr/>
        <p:txBody>
          <a:bodyPr/>
          <a:lstStyle/>
          <a:p>
            <a:r>
              <a:rPr lang="pt-BR" dirty="0"/>
              <a:t>SUS</a:t>
            </a:r>
          </a:p>
        </p:txBody>
      </p:sp>
      <p:sp>
        <p:nvSpPr>
          <p:cNvPr id="3" name="Espaço Reservado para Conteúdo 2">
            <a:extLst>
              <a:ext uri="{FF2B5EF4-FFF2-40B4-BE49-F238E27FC236}">
                <a16:creationId xmlns:a16="http://schemas.microsoft.com/office/drawing/2014/main" id="{3B7CDB93-0154-4E27-9553-79E7CDA2C889}"/>
              </a:ext>
            </a:extLst>
          </p:cNvPr>
          <p:cNvSpPr>
            <a:spLocks noGrp="1"/>
          </p:cNvSpPr>
          <p:nvPr>
            <p:ph idx="1"/>
          </p:nvPr>
        </p:nvSpPr>
        <p:spPr>
          <a:xfrm>
            <a:off x="747346" y="1732085"/>
            <a:ext cx="10840916" cy="4483321"/>
          </a:xfrm>
        </p:spPr>
        <p:txBody>
          <a:bodyPr>
            <a:normAutofit/>
          </a:bodyPr>
          <a:lstStyle/>
          <a:p>
            <a:pPr marL="0" indent="0" algn="just">
              <a:buNone/>
            </a:pPr>
            <a:r>
              <a:rPr lang="pt-BR" b="0" i="0" dirty="0">
                <a:solidFill>
                  <a:srgbClr val="000000"/>
                </a:solidFill>
                <a:effectLst/>
                <a:latin typeface="Verdana" panose="020B0604030504040204" pitchFamily="34" charset="0"/>
              </a:rPr>
              <a:t>A Constituição Federal de 1988 definiu, em seu artigo 196, que a saúde é direito de todos e dever do Estado. Para atingir este objetivo, foi criado o Sistema Único de Saúde (SUS), de acordo com as diretrizes de descentralização, atendimento integral e participação popular, respeitando os princípios de universalidade, integralidade e igualdade firmados na própria Constituição.</a:t>
            </a:r>
          </a:p>
          <a:p>
            <a:pPr marL="0" indent="0" algn="just">
              <a:buNone/>
            </a:pPr>
            <a:r>
              <a:rPr lang="pt-BR" b="0" i="0" dirty="0">
                <a:solidFill>
                  <a:srgbClr val="000000"/>
                </a:solidFill>
                <a:effectLst/>
                <a:latin typeface="Verdana" panose="020B0604030504040204" pitchFamily="34" charset="0"/>
              </a:rPr>
              <a:t> </a:t>
            </a:r>
          </a:p>
          <a:p>
            <a:pPr marL="0" indent="0" algn="just">
              <a:buNone/>
            </a:pPr>
            <a:r>
              <a:rPr lang="pt-BR" b="0" i="0" dirty="0">
                <a:solidFill>
                  <a:srgbClr val="000000"/>
                </a:solidFill>
                <a:effectLst/>
                <a:latin typeface="Verdana" panose="020B0604030504040204" pitchFamily="34" charset="0"/>
              </a:rPr>
              <a:t>O SUS representa uma conquista da sociedade brasileira porque promove a justiça social, com atendimento a todos os indivíduos. Além disso, é o maior sistema público de saúde do mundo, atendendo a cerca de 190 milhões de pessoas, sendo que 80% delas dependem exclusivamente do sistema para tratar da saúde.</a:t>
            </a:r>
          </a:p>
          <a:p>
            <a:pPr marL="0" indent="0" algn="just">
              <a:buNone/>
            </a:pPr>
            <a:r>
              <a:rPr lang="pt-BR" b="0" i="0" dirty="0">
                <a:solidFill>
                  <a:srgbClr val="000000"/>
                </a:solidFill>
                <a:effectLst/>
                <a:latin typeface="Verdana" panose="020B0604030504040204" pitchFamily="34" charset="0"/>
              </a:rPr>
              <a:t> </a:t>
            </a:r>
          </a:p>
          <a:p>
            <a:pPr marL="0" indent="0" algn="just">
              <a:buNone/>
            </a:pPr>
            <a:r>
              <a:rPr lang="pt-BR" b="0" i="0" dirty="0">
                <a:solidFill>
                  <a:srgbClr val="000000"/>
                </a:solidFill>
                <a:effectLst/>
                <a:latin typeface="Verdana" panose="020B0604030504040204" pitchFamily="34" charset="0"/>
              </a:rPr>
              <a:t>Ao longo desses 20 anos de existência, o SUS avançou historicamente com medidas como a descentralização e a municipalização de ações e serviços, o fortalecimento da atenção básica; a ampliação de ações de prevenção a doenças; o investimento em pesquisa e desenvolvimento científico-tecnológico de equipamentos e insumos estratégicos, como vacinas e medicamentos; o desenvolvimento de sistemas de informação e de gestão para monitorar resultados; a ampliação no número de trabalhadores em saúde, e a maior participação e controle social por meio da atuação efetiva dos Conselhos Municipais e Estaduais de Saúde.</a:t>
            </a:r>
          </a:p>
          <a:p>
            <a:pPr algn="just"/>
            <a:endParaRPr lang="pt-BR" dirty="0"/>
          </a:p>
        </p:txBody>
      </p:sp>
      <p:sp>
        <p:nvSpPr>
          <p:cNvPr id="4" name="Espaço Reservado para Data 3">
            <a:extLst>
              <a:ext uri="{FF2B5EF4-FFF2-40B4-BE49-F238E27FC236}">
                <a16:creationId xmlns:a16="http://schemas.microsoft.com/office/drawing/2014/main" id="{C8656C24-B4B1-4B8C-B167-1E4A96D19336}"/>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70032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273034-3A02-42B3-84E2-BD63B8F518E9}"/>
              </a:ext>
            </a:extLst>
          </p:cNvPr>
          <p:cNvSpPr>
            <a:spLocks noGrp="1"/>
          </p:cNvSpPr>
          <p:nvPr>
            <p:ph type="title"/>
          </p:nvPr>
        </p:nvSpPr>
        <p:spPr>
          <a:xfrm>
            <a:off x="729762" y="457200"/>
            <a:ext cx="10058400" cy="1371600"/>
          </a:xfrm>
        </p:spPr>
        <p:txBody>
          <a:bodyPr/>
          <a:lstStyle/>
          <a:p>
            <a:r>
              <a:rPr lang="pt-BR" dirty="0"/>
              <a:t>SUS</a:t>
            </a:r>
          </a:p>
        </p:txBody>
      </p:sp>
      <p:sp>
        <p:nvSpPr>
          <p:cNvPr id="3" name="Espaço Reservado para Conteúdo 2">
            <a:extLst>
              <a:ext uri="{FF2B5EF4-FFF2-40B4-BE49-F238E27FC236}">
                <a16:creationId xmlns:a16="http://schemas.microsoft.com/office/drawing/2014/main" id="{EA76503D-EA7E-46A5-A054-78686AD7467F}"/>
              </a:ext>
            </a:extLst>
          </p:cNvPr>
          <p:cNvSpPr>
            <a:spLocks noGrp="1"/>
          </p:cNvSpPr>
          <p:nvPr>
            <p:ph idx="1"/>
          </p:nvPr>
        </p:nvSpPr>
        <p:spPr>
          <a:xfrm>
            <a:off x="729762" y="1639642"/>
            <a:ext cx="10884876" cy="4395398"/>
          </a:xfrm>
        </p:spPr>
        <p:txBody>
          <a:bodyPr>
            <a:noAutofit/>
          </a:bodyPr>
          <a:lstStyle/>
          <a:p>
            <a:pPr marL="0" indent="0" algn="just">
              <a:buNone/>
            </a:pPr>
            <a:r>
              <a:rPr lang="pt-BR" b="0" i="0" dirty="0">
                <a:solidFill>
                  <a:srgbClr val="000000"/>
                </a:solidFill>
                <a:effectLst/>
                <a:latin typeface="Verdana" panose="020B0604030504040204" pitchFamily="34" charset="0"/>
              </a:rPr>
              <a:t>Em setembro de 2000, foi editada a Emenda Constitucional nº. 29, também conhecida como a Emenda da Saúde. O texto assegurou a </a:t>
            </a:r>
            <a:r>
              <a:rPr lang="pt-BR" b="0" i="0" dirty="0" err="1">
                <a:solidFill>
                  <a:srgbClr val="000000"/>
                </a:solidFill>
                <a:effectLst/>
                <a:latin typeface="Verdana" panose="020B0604030504040204" pitchFamily="34" charset="0"/>
              </a:rPr>
              <a:t>co-participação</a:t>
            </a:r>
            <a:r>
              <a:rPr lang="pt-BR" b="0" i="0" dirty="0">
                <a:solidFill>
                  <a:srgbClr val="000000"/>
                </a:solidFill>
                <a:effectLst/>
                <a:latin typeface="Verdana" panose="020B0604030504040204" pitchFamily="34" charset="0"/>
              </a:rPr>
              <a:t> da União, dos Estados, do Distrito Federal e dos Municípios no financiamento das ações e serviços de saúde pública. A nova legislação estabeleceu, ainda, limites mínimos de aplicação em saúde para cada unidade federativa. Nos Estados, por exemplo, os investimentos em saúde devem ser de 12% da receita bruta corrente. Já os Municípios têm o índice de 12%.</a:t>
            </a:r>
          </a:p>
          <a:p>
            <a:pPr marL="0" indent="0" algn="just">
              <a:buNone/>
            </a:pPr>
            <a:r>
              <a:rPr lang="pt-BR" b="0" i="0" dirty="0">
                <a:solidFill>
                  <a:srgbClr val="000000"/>
                </a:solidFill>
                <a:effectLst/>
                <a:latin typeface="Verdana" panose="020B0604030504040204" pitchFamily="34" charset="0"/>
              </a:rPr>
              <a:t>Porém, apesar dos avanços que o SUS representou ao país, o processo de financiamento está entre os principais problemas enfrentados desde a sua criação. A instabilidade dos parâmetros sobre gastos em saúde coloca em risco uma das maiores conquistas da sociedade brasileira, comprometendo a prestação de um serviço de qualidade e acessível a todos.</a:t>
            </a:r>
          </a:p>
          <a:p>
            <a:pPr marL="0" indent="0" algn="just">
              <a:buNone/>
            </a:pPr>
            <a:r>
              <a:rPr lang="pt-BR" b="0" i="0" dirty="0">
                <a:solidFill>
                  <a:srgbClr val="000000"/>
                </a:solidFill>
                <a:effectLst/>
                <a:latin typeface="Verdana" panose="020B0604030504040204" pitchFamily="34" charset="0"/>
              </a:rPr>
              <a:t>Neste momento, todos os atores da saúde pública do Brasil trabalham em prol da aprovação de projeto de lei complementar já está em debate no Congresso Nacional. O novo texto definirá quais tipos de gastos são da área de saúde e quais não podem ser considerados gastos em saúde.</a:t>
            </a:r>
          </a:p>
          <a:p>
            <a:pPr marL="0" indent="0" algn="just">
              <a:buNone/>
            </a:pPr>
            <a:r>
              <a:rPr lang="pt-BR" b="0" i="0" dirty="0">
                <a:solidFill>
                  <a:srgbClr val="000000"/>
                </a:solidFill>
                <a:effectLst/>
                <a:latin typeface="Verdana" panose="020B0604030504040204" pitchFamily="34" charset="0"/>
              </a:rPr>
              <a:t>O Conselho Nacional de Saúde (CNS), que tem como compromisso representar a sociedade brasileira na formulação, no acompanhamento e na fiscalização das políticas públicas de saúde, participa deste movimento e trabalha constantemente para que o SUS supere os desafios e continue garantindo o direito à saúde de todos os brasileiros.</a:t>
            </a:r>
          </a:p>
          <a:p>
            <a:pPr marL="0" indent="0">
              <a:buNone/>
            </a:pPr>
            <a:endParaRPr lang="pt-BR" dirty="0"/>
          </a:p>
        </p:txBody>
      </p:sp>
      <p:sp>
        <p:nvSpPr>
          <p:cNvPr id="4" name="Espaço Reservado para Data 3">
            <a:extLst>
              <a:ext uri="{FF2B5EF4-FFF2-40B4-BE49-F238E27FC236}">
                <a16:creationId xmlns:a16="http://schemas.microsoft.com/office/drawing/2014/main" id="{C4AB5B58-C313-42B7-A2A0-8AFE0C278F2F}"/>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67921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BA8FC0-4960-437C-8348-4695A2578EB2}"/>
              </a:ext>
            </a:extLst>
          </p:cNvPr>
          <p:cNvSpPr>
            <a:spLocks noGrp="1"/>
          </p:cNvSpPr>
          <p:nvPr>
            <p:ph type="title"/>
          </p:nvPr>
        </p:nvSpPr>
        <p:spPr>
          <a:xfrm>
            <a:off x="1444870" y="2743200"/>
            <a:ext cx="10058400" cy="1371600"/>
          </a:xfrm>
        </p:spPr>
        <p:txBody>
          <a:bodyPr/>
          <a:lstStyle/>
          <a:p>
            <a:r>
              <a:rPr lang="pt-BR" dirty="0"/>
              <a:t>QUANTAS VEZES VOCÊ JÁ USOU O SUS?</a:t>
            </a:r>
          </a:p>
        </p:txBody>
      </p:sp>
      <p:sp>
        <p:nvSpPr>
          <p:cNvPr id="3" name="Espaço Reservado para Conteúdo 2">
            <a:extLst>
              <a:ext uri="{FF2B5EF4-FFF2-40B4-BE49-F238E27FC236}">
                <a16:creationId xmlns:a16="http://schemas.microsoft.com/office/drawing/2014/main" id="{36332191-AEC7-484C-BC62-358FF383B1B3}"/>
              </a:ext>
            </a:extLst>
          </p:cNvPr>
          <p:cNvSpPr>
            <a:spLocks noGrp="1"/>
          </p:cNvSpPr>
          <p:nvPr>
            <p:ph idx="1"/>
          </p:nvPr>
        </p:nvSpPr>
        <p:spPr/>
        <p:txBody>
          <a:bodyPr/>
          <a:lstStyle/>
          <a:p>
            <a:endParaRPr lang="pt-BR"/>
          </a:p>
        </p:txBody>
      </p:sp>
      <p:sp>
        <p:nvSpPr>
          <p:cNvPr id="4" name="Espaço Reservado para Data 3">
            <a:extLst>
              <a:ext uri="{FF2B5EF4-FFF2-40B4-BE49-F238E27FC236}">
                <a16:creationId xmlns:a16="http://schemas.microsoft.com/office/drawing/2014/main" id="{678168D6-9A3A-43CD-AB0D-C956E8234715}"/>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289473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A76EF7-C50A-4E8A-AF44-8702C1EF8761}"/>
              </a:ext>
            </a:extLst>
          </p:cNvPr>
          <p:cNvSpPr>
            <a:spLocks noGrp="1"/>
          </p:cNvSpPr>
          <p:nvPr>
            <p:ph type="title"/>
          </p:nvPr>
        </p:nvSpPr>
        <p:spPr>
          <a:xfrm>
            <a:off x="978877" y="457200"/>
            <a:ext cx="10058400" cy="1371600"/>
          </a:xfrm>
        </p:spPr>
        <p:txBody>
          <a:bodyPr>
            <a:normAutofit/>
          </a:bodyPr>
          <a:lstStyle/>
          <a:p>
            <a:pPr algn="ctr"/>
            <a:r>
              <a:rPr lang="pt-BR" sz="4400" dirty="0">
                <a:solidFill>
                  <a:schemeClr val="accent6">
                    <a:lumMod val="50000"/>
                  </a:schemeClr>
                </a:solidFill>
              </a:rPr>
              <a:t>SAÚDE PREVENTIVA</a:t>
            </a:r>
          </a:p>
        </p:txBody>
      </p:sp>
      <p:sp>
        <p:nvSpPr>
          <p:cNvPr id="4" name="Espaço Reservado para Data 3">
            <a:extLst>
              <a:ext uri="{FF2B5EF4-FFF2-40B4-BE49-F238E27FC236}">
                <a16:creationId xmlns:a16="http://schemas.microsoft.com/office/drawing/2014/main" id="{DC75D68B-07DB-4985-9C8F-2C42B661BF59}"/>
              </a:ext>
            </a:extLst>
          </p:cNvPr>
          <p:cNvSpPr>
            <a:spLocks noGrp="1"/>
          </p:cNvSpPr>
          <p:nvPr>
            <p:ph type="dt" sz="half" idx="10"/>
          </p:nvPr>
        </p:nvSpPr>
        <p:spPr/>
        <p:txBody>
          <a:bodyPr/>
          <a:lstStyle/>
          <a:p>
            <a:pPr rtl="0"/>
            <a:fld id="{D48C737E-092E-4203-A347-8410086932C6}" type="datetime1">
              <a:rPr lang="pt-BR" smtClean="0"/>
              <a:t>11/06/2021</a:t>
            </a:fld>
            <a:endParaRPr lang="en-US"/>
          </a:p>
        </p:txBody>
      </p:sp>
      <p:sp>
        <p:nvSpPr>
          <p:cNvPr id="5" name="Retângulo 4">
            <a:extLst>
              <a:ext uri="{FF2B5EF4-FFF2-40B4-BE49-F238E27FC236}">
                <a16:creationId xmlns:a16="http://schemas.microsoft.com/office/drawing/2014/main" id="{0483CFC1-F455-4EC5-AB59-9B7B26690FEB}"/>
              </a:ext>
            </a:extLst>
          </p:cNvPr>
          <p:cNvSpPr/>
          <p:nvPr/>
        </p:nvSpPr>
        <p:spPr>
          <a:xfrm>
            <a:off x="2974562" y="1704486"/>
            <a:ext cx="5728754" cy="3139321"/>
          </a:xfrm>
          <a:prstGeom prst="rect">
            <a:avLst/>
          </a:prstGeom>
          <a:noFill/>
        </p:spPr>
        <p:txBody>
          <a:bodyPr wrap="square" lIns="91440" tIns="45720" rIns="91440" bIns="45720">
            <a:spAutoFit/>
          </a:bodyPr>
          <a:lstStyle/>
          <a:p>
            <a:pPr algn="ctr"/>
            <a:r>
              <a:rPr lang="pt-BR" sz="4800" dirty="0"/>
              <a:t>VOCÊ SABE O QUE É E ONDE SE APLICA?</a:t>
            </a:r>
          </a:p>
          <a:p>
            <a:pPr algn="ctr"/>
            <a:endParaRPr lang="pt-BR"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pic>
        <p:nvPicPr>
          <p:cNvPr id="1026" name="Picture 2">
            <a:extLst>
              <a:ext uri="{FF2B5EF4-FFF2-40B4-BE49-F238E27FC236}">
                <a16:creationId xmlns:a16="http://schemas.microsoft.com/office/drawing/2014/main" id="{EAC60CE6-8D17-4DC5-8941-9632EFB4E2A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4730" y="3973183"/>
            <a:ext cx="5728754" cy="328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15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7F3569-21F3-42D8-BFC5-CD27BCA77EB4}"/>
              </a:ext>
            </a:extLst>
          </p:cNvPr>
          <p:cNvSpPr>
            <a:spLocks noGrp="1"/>
          </p:cNvSpPr>
          <p:nvPr>
            <p:ph type="title"/>
          </p:nvPr>
        </p:nvSpPr>
        <p:spPr/>
        <p:txBody>
          <a:bodyPr/>
          <a:lstStyle/>
          <a:p>
            <a:r>
              <a:rPr lang="pt-BR" dirty="0"/>
              <a:t>DEFINIÇÃO DE SAÚDE PREVENTIVA</a:t>
            </a:r>
          </a:p>
        </p:txBody>
      </p:sp>
      <p:sp>
        <p:nvSpPr>
          <p:cNvPr id="3" name="Espaço Reservado para Conteúdo 2">
            <a:extLst>
              <a:ext uri="{FF2B5EF4-FFF2-40B4-BE49-F238E27FC236}">
                <a16:creationId xmlns:a16="http://schemas.microsoft.com/office/drawing/2014/main" id="{6F55E58B-39DA-45A7-95EC-213E6B5416E8}"/>
              </a:ext>
            </a:extLst>
          </p:cNvPr>
          <p:cNvSpPr>
            <a:spLocks noGrp="1"/>
          </p:cNvSpPr>
          <p:nvPr>
            <p:ph idx="1"/>
          </p:nvPr>
        </p:nvSpPr>
        <p:spPr>
          <a:xfrm>
            <a:off x="1066800" y="2736166"/>
            <a:ext cx="10058400" cy="3849624"/>
          </a:xfrm>
        </p:spPr>
        <p:txBody>
          <a:bodyPr/>
          <a:lstStyle/>
          <a:p>
            <a:pPr marL="0" indent="0" algn="just">
              <a:buNone/>
            </a:pPr>
            <a:r>
              <a:rPr lang="pt-BR" b="0" i="0" dirty="0">
                <a:effectLst/>
                <a:latin typeface="Verdana" panose="020B0604030504040204" pitchFamily="34" charset="0"/>
                <a:ea typeface="Verdana" panose="020B0604030504040204" pitchFamily="34" charset="0"/>
              </a:rPr>
              <a:t>A Saúde Preventiva pode ser entendida como um conjunto de medidas e ações de saúde voltadas para a prevenção de doenças e/ou seu agravamento. Estamos, nesse entendimento, compreendendo a doença como sendo qualquer tipo de agravo à saúde, incluindo o trauma.</a:t>
            </a: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EA2FB70F-55EB-4DA9-AA8C-76DE260E06C1}"/>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09435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5259FA-BE41-4068-8770-C87BF862F7D8}"/>
              </a:ext>
            </a:extLst>
          </p:cNvPr>
          <p:cNvSpPr>
            <a:spLocks noGrp="1"/>
          </p:cNvSpPr>
          <p:nvPr>
            <p:ph type="title"/>
          </p:nvPr>
        </p:nvSpPr>
        <p:spPr/>
        <p:txBody>
          <a:bodyPr>
            <a:normAutofit fontScale="90000"/>
          </a:bodyPr>
          <a:lstStyle/>
          <a:p>
            <a:r>
              <a:rPr lang="pt-BR" b="0" i="0" dirty="0">
                <a:solidFill>
                  <a:schemeClr val="tx1"/>
                </a:solidFill>
                <a:effectLst/>
              </a:rPr>
              <a:t>Como trabalharmos com saúde preventiva? Quais são as doenças que iremos evitar?</a:t>
            </a:r>
            <a:endParaRPr lang="pt-BR" dirty="0">
              <a:solidFill>
                <a:schemeClr val="tx1"/>
              </a:solidFill>
            </a:endParaRPr>
          </a:p>
        </p:txBody>
      </p:sp>
      <p:sp>
        <p:nvSpPr>
          <p:cNvPr id="3" name="Espaço Reservado para Conteúdo 2">
            <a:extLst>
              <a:ext uri="{FF2B5EF4-FFF2-40B4-BE49-F238E27FC236}">
                <a16:creationId xmlns:a16="http://schemas.microsoft.com/office/drawing/2014/main" id="{C0363F9F-02F5-45A2-99A7-FACB7381B4B1}"/>
              </a:ext>
            </a:extLst>
          </p:cNvPr>
          <p:cNvSpPr>
            <a:spLocks noGrp="1"/>
          </p:cNvSpPr>
          <p:nvPr>
            <p:ph idx="1"/>
          </p:nvPr>
        </p:nvSpPr>
        <p:spPr>
          <a:xfrm>
            <a:off x="1005254" y="2551176"/>
            <a:ext cx="10058400" cy="3849624"/>
          </a:xfrm>
        </p:spPr>
        <p:txBody>
          <a:bodyPr/>
          <a:lstStyle/>
          <a:p>
            <a:pPr marL="0" indent="0" algn="just">
              <a:buNone/>
            </a:pPr>
            <a:r>
              <a:rPr lang="pt-BR" b="0" i="0" dirty="0">
                <a:effectLst/>
                <a:latin typeface="Verdana" panose="020B0604030504040204" pitchFamily="34" charset="0"/>
                <a:ea typeface="Verdana" panose="020B0604030504040204" pitchFamily="34" charset="0"/>
              </a:rPr>
              <a:t>É importante, ao buscarmos respostas a estas perguntas, que tenhamos alguns dados para consulta.</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Tal qual em um inventário de riscos, utilizado para prevenção de crises, precisamos saber quais são as principais ameaças presentes. Ou seja, quais são as doenças que mais matam e incapacitam na região. Estas devem ser as primeiras a serem prevenidas.</a:t>
            </a: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C0C5B943-E769-4A33-9D3F-BF01CCCE1665}"/>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32024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672F214-D062-4CC0-804E-6A877AC7DA16}"/>
              </a:ext>
            </a:extLst>
          </p:cNvPr>
          <p:cNvSpPr>
            <a:spLocks noGrp="1"/>
          </p:cNvSpPr>
          <p:nvPr>
            <p:ph idx="1"/>
          </p:nvPr>
        </p:nvSpPr>
        <p:spPr>
          <a:xfrm>
            <a:off x="703385" y="835269"/>
            <a:ext cx="10726615" cy="5199771"/>
          </a:xfrm>
        </p:spPr>
        <p:txBody>
          <a:bodyPr>
            <a:normAutofit lnSpcReduction="10000"/>
          </a:bodyPr>
          <a:lstStyle/>
          <a:p>
            <a:pPr marL="0" indent="0">
              <a:buNone/>
            </a:pPr>
            <a:r>
              <a:rPr lang="pt-BR" b="0" i="0" dirty="0">
                <a:effectLst/>
                <a:latin typeface="Verdana" panose="020B0604030504040204" pitchFamily="34" charset="0"/>
                <a:ea typeface="Verdana" panose="020B0604030504040204" pitchFamily="34" charset="0"/>
              </a:rPr>
              <a:t>Se analisarmos as principais causas de mortalidade no ano 2006 em todas regiões do Brasil, perceberemos que as Doenças Cardiovasculares foram as principais causas de morte em nosso país, com mais de 300 mil mortes no ano, como também em cada Região Administrativa brasileira. Na Região Sudeste foi registrado o maior número absoluto de mortes por doenças cardiovasculares, com quase 176 mil óbitos. É também a região mais densamente povoada em nosso país.</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Se fizermos uma análise percentual em relação ao número total de óbitos por região, perceberemos que, com exceção da Região Norte, que corresponde a cerca de 21% dos óbitos, o que ainda se constitui como principal causa de mortalidade na região, nas demais regiões está na faixa de 30% de todas as causas, o que representa um número muito alto.</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Se formos agora buscar em que faixa etária as doenças cardiovasculares causam mais mortes, veremos que cerca de 96% ocorrem após os 40 anos de idade.</a:t>
            </a:r>
          </a:p>
          <a:p>
            <a:pPr marL="0" indent="0">
              <a:buNone/>
            </a:pPr>
            <a:r>
              <a:rPr lang="pt-BR" b="0" i="0" dirty="0">
                <a:effectLst/>
                <a:latin typeface="Verdana" panose="020B0604030504040204" pitchFamily="34" charset="0"/>
                <a:ea typeface="Verdana" panose="020B0604030504040204" pitchFamily="34" charset="0"/>
              </a:rPr>
              <a:t>Bom, então é só promover a prevenção das doenças cardiovasculares após os 40 anos, certo? Não. Completamente errado. </a:t>
            </a:r>
          </a:p>
          <a:p>
            <a:pPr marL="0" indent="0">
              <a:buNone/>
            </a:pPr>
            <a:r>
              <a:rPr lang="pt-BR" b="0" i="0" dirty="0">
                <a:effectLst/>
                <a:latin typeface="Verdana" panose="020B0604030504040204" pitchFamily="34" charset="0"/>
                <a:ea typeface="Verdana" panose="020B0604030504040204" pitchFamily="34" charset="0"/>
              </a:rPr>
              <a:t>Essas doenças matam mais a partir dessa faixa etária, mas começam a surgir bem antes e a prevenção deve ser feita já com as crianças.</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Já que sabemos qual doença é a principal causa de mortalidade e a partir de qual faixa etária ela causa mais mortes, o que fazer agora?</a:t>
            </a:r>
            <a:br>
              <a:rPr lang="pt-BR" dirty="0">
                <a:latin typeface="Verdana" panose="020B0604030504040204" pitchFamily="34" charset="0"/>
                <a:ea typeface="Verdana" panose="020B0604030504040204" pitchFamily="34" charset="0"/>
              </a:rPr>
            </a:br>
            <a:endParaRPr lang="pt-BR" dirty="0">
              <a:latin typeface="Verdana" panose="020B0604030504040204" pitchFamily="34" charset="0"/>
              <a:ea typeface="Verdana" panose="020B0604030504040204" pitchFamily="34" charset="0"/>
            </a:endParaRPr>
          </a:p>
          <a:p>
            <a:pPr marL="0" indent="0">
              <a:buNone/>
            </a:pP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78480CC2-E660-4F15-8291-AA4B77FFB94E}"/>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358012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9D22288-64F7-43DC-89AC-2F819E60414B}"/>
              </a:ext>
            </a:extLst>
          </p:cNvPr>
          <p:cNvSpPr>
            <a:spLocks noGrp="1"/>
          </p:cNvSpPr>
          <p:nvPr>
            <p:ph idx="1"/>
          </p:nvPr>
        </p:nvSpPr>
        <p:spPr>
          <a:xfrm>
            <a:off x="633047" y="597877"/>
            <a:ext cx="10492154" cy="5354867"/>
          </a:xfrm>
        </p:spPr>
        <p:txBody>
          <a:bodyPr/>
          <a:lstStyle/>
          <a:p>
            <a:pPr marL="0" indent="0">
              <a:buNone/>
            </a:pPr>
            <a:endParaRPr lang="pt-BR" b="0" i="0" dirty="0">
              <a:effectLst/>
              <a:latin typeface="Verdana" panose="020B0604030504040204" pitchFamily="34" charset="0"/>
              <a:ea typeface="Verdana" panose="020B0604030504040204" pitchFamily="34" charset="0"/>
            </a:endParaRPr>
          </a:p>
          <a:p>
            <a:pPr marL="0" indent="0">
              <a:buNone/>
            </a:pPr>
            <a:r>
              <a:rPr lang="pt-BR" b="0" i="0" dirty="0">
                <a:effectLst/>
                <a:latin typeface="Verdana" panose="020B0604030504040204" pitchFamily="34" charset="0"/>
                <a:ea typeface="Verdana" panose="020B0604030504040204" pitchFamily="34" charset="0"/>
              </a:rPr>
              <a:t>Identificar os fatores de risco. Como fazer isso? É importante que sejam sempre consultados trabalhos científicos e consensos que deem suporte técnico-científico adequados à prática clínica. Não tem sentido e são desprovidas de qualquer comprovação científica, as práticas clínicas baseadas unicamente em experiência pessoal ou em dados obtidos em publicações leigas ou trabalhos inconclusivos. Na área de doenças cardiovasculares, por exemplo, segundo dados do Ministério da Saúde, os principais fatores de risco seriam:</a:t>
            </a:r>
            <a:br>
              <a:rPr lang="pt-BR" dirty="0">
                <a:latin typeface="Verdana" panose="020B0604030504040204" pitchFamily="34" charset="0"/>
                <a:ea typeface="Verdana" panose="020B0604030504040204" pitchFamily="34" charset="0"/>
              </a:rPr>
            </a:b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História familiar de DAC prematura (familiar 1º grau sexo masculino &lt;55 anos e sexo feminino &lt;65 anos);</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Homem &gt;45 anos e mulher &gt;55 anos;</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Tabagismo;</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Hipercolesterolemia (LDL-c elevado);</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Hipertensão arterial sistêmica;</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Diabete melito;</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Obesidade (IMC &gt; 30 kg/m²);</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Gordura abdominal;</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Sedentarismo;</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Dieta pobre em frutas e vegetais;</a:t>
            </a:r>
            <a:br>
              <a:rPr lang="pt-BR" dirty="0">
                <a:latin typeface="Verdana" panose="020B0604030504040204" pitchFamily="34" charset="0"/>
                <a:ea typeface="Verdana" panose="020B0604030504040204" pitchFamily="34" charset="0"/>
              </a:rPr>
            </a:br>
            <a:r>
              <a:rPr lang="pt-BR" b="0" i="0" dirty="0">
                <a:effectLst/>
                <a:latin typeface="Verdana" panose="020B0604030504040204" pitchFamily="34" charset="0"/>
                <a:ea typeface="Verdana" panose="020B0604030504040204" pitchFamily="34" charset="0"/>
              </a:rPr>
              <a:t>• Estresse psicossocial.</a:t>
            </a:r>
            <a:endParaRPr lang="pt-BR" dirty="0">
              <a:latin typeface="Verdana" panose="020B0604030504040204" pitchFamily="34" charset="0"/>
              <a:ea typeface="Verdana" panose="020B0604030504040204" pitchFamily="34" charset="0"/>
            </a:endParaRPr>
          </a:p>
        </p:txBody>
      </p:sp>
      <p:sp>
        <p:nvSpPr>
          <p:cNvPr id="4" name="Espaço Reservado para Data 3">
            <a:extLst>
              <a:ext uri="{FF2B5EF4-FFF2-40B4-BE49-F238E27FC236}">
                <a16:creationId xmlns:a16="http://schemas.microsoft.com/office/drawing/2014/main" id="{69394F8A-38E8-49F7-B515-7F4FB0F495EF}"/>
              </a:ext>
            </a:extLst>
          </p:cNvPr>
          <p:cNvSpPr>
            <a:spLocks noGrp="1"/>
          </p:cNvSpPr>
          <p:nvPr>
            <p:ph type="dt" sz="half" idx="10"/>
          </p:nvPr>
        </p:nvSpPr>
        <p:spPr/>
        <p:txBody>
          <a:bodyPr/>
          <a:lstStyle/>
          <a:p>
            <a:pPr rtl="0"/>
            <a:fld id="{D48C737E-092E-4203-A347-8410086932C6}" type="datetime1">
              <a:rPr lang="pt-BR" smtClean="0"/>
              <a:t>11/06/2021</a:t>
            </a:fld>
            <a:endParaRPr lang="en-US"/>
          </a:p>
        </p:txBody>
      </p:sp>
    </p:spTree>
    <p:extLst>
      <p:ext uri="{BB962C8B-B14F-4D97-AF65-F5344CB8AC3E}">
        <p14:creationId xmlns:p14="http://schemas.microsoft.com/office/powerpoint/2010/main" val="1709868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{B61B997A-8D6A-481A-8DED-0E28A33E4740}tf78438558_win32</Template>
  <TotalTime>84</TotalTime>
  <Words>2517</Words>
  <Application>Microsoft Office PowerPoint</Application>
  <PresentationFormat>Widescreen</PresentationFormat>
  <Paragraphs>74</Paragraphs>
  <Slides>18</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18</vt:i4>
      </vt:variant>
    </vt:vector>
  </HeadingPairs>
  <TitlesOfParts>
    <vt:vector size="25" baseType="lpstr">
      <vt:lpstr>Arial</vt:lpstr>
      <vt:lpstr>Calibri</vt:lpstr>
      <vt:lpstr>Century Gothic</vt:lpstr>
      <vt:lpstr>Garamond</vt:lpstr>
      <vt:lpstr>Montserrat</vt:lpstr>
      <vt:lpstr>Verdana</vt:lpstr>
      <vt:lpstr>SavonVTI</vt:lpstr>
      <vt:lpstr>Educação em Saúde:  saúde preventiva, saúde coletiva e o SUS</vt:lpstr>
      <vt:lpstr>SUS</vt:lpstr>
      <vt:lpstr>SUS</vt:lpstr>
      <vt:lpstr>QUANTAS VEZES VOCÊ JÁ USOU O SUS?</vt:lpstr>
      <vt:lpstr>SAÚDE PREVENTIVA</vt:lpstr>
      <vt:lpstr>DEFINIÇÃO DE SAÚDE PREVENTIVA</vt:lpstr>
      <vt:lpstr>Como trabalharmos com saúde preventiva? Quais são as doenças que iremos evitar?</vt:lpstr>
      <vt:lpstr>Apresentação do PowerPoint</vt:lpstr>
      <vt:lpstr>Apresentação do PowerPoint</vt:lpstr>
      <vt:lpstr>Apresentação do PowerPoint</vt:lpstr>
      <vt:lpstr>Apresentação do PowerPoint</vt:lpstr>
      <vt:lpstr>Por que Programa e não Campanha?  É comum as pessoas buscarem campanhas preventivas, quando na verdade querem programas.   Qual a diferença?</vt:lpstr>
      <vt:lpstr>Apresentação do PowerPoint</vt:lpstr>
      <vt:lpstr>SAÚDE COLETIVA</vt:lpstr>
      <vt:lpstr>OBJETIVO DA SAÚDE COLETIVA</vt:lpstr>
      <vt:lpstr>Qual a diferença entre saúde pública e coletiva? </vt:lpstr>
      <vt:lpstr>APS – Atenção Primária à Saúde </vt:lpstr>
      <vt:lpstr>AÇÕES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Educação em Saúde:  saúde preventiva, saúde coletiva e o SUS</dc:title>
  <dc:creator>Proprietário</dc:creator>
  <cp:lastModifiedBy>Proprietário</cp:lastModifiedBy>
  <cp:revision>6</cp:revision>
  <dcterms:created xsi:type="dcterms:W3CDTF">2021-06-11T18:21:18Z</dcterms:created>
  <dcterms:modified xsi:type="dcterms:W3CDTF">2021-06-11T19:45:35Z</dcterms:modified>
</cp:coreProperties>
</file>