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3" r:id="rId1"/>
  </p:sldMasterIdLst>
  <p:sldIdLst>
    <p:sldId id="400" r:id="rId2"/>
    <p:sldId id="256" r:id="rId3"/>
    <p:sldId id="260" r:id="rId4"/>
    <p:sldId id="361" r:id="rId5"/>
    <p:sldId id="379" r:id="rId6"/>
    <p:sldId id="276" r:id="rId7"/>
    <p:sldId id="320" r:id="rId8"/>
    <p:sldId id="377" r:id="rId9"/>
    <p:sldId id="378" r:id="rId10"/>
    <p:sldId id="375" r:id="rId11"/>
    <p:sldId id="362" r:id="rId12"/>
    <p:sldId id="306" r:id="rId13"/>
    <p:sldId id="354" r:id="rId14"/>
    <p:sldId id="359" r:id="rId15"/>
    <p:sldId id="341" r:id="rId16"/>
    <p:sldId id="345" r:id="rId17"/>
    <p:sldId id="346" r:id="rId18"/>
    <p:sldId id="347" r:id="rId19"/>
    <p:sldId id="348" r:id="rId20"/>
    <p:sldId id="342" r:id="rId21"/>
    <p:sldId id="344" r:id="rId22"/>
    <p:sldId id="299" r:id="rId23"/>
    <p:sldId id="319" r:id="rId24"/>
    <p:sldId id="356" r:id="rId25"/>
    <p:sldId id="277" r:id="rId26"/>
    <p:sldId id="363" r:id="rId27"/>
    <p:sldId id="278" r:id="rId28"/>
    <p:sldId id="343" r:id="rId29"/>
    <p:sldId id="368" r:id="rId30"/>
    <p:sldId id="364" r:id="rId31"/>
    <p:sldId id="365" r:id="rId32"/>
    <p:sldId id="366" r:id="rId33"/>
    <p:sldId id="370" r:id="rId34"/>
    <p:sldId id="369" r:id="rId35"/>
    <p:sldId id="367" r:id="rId36"/>
    <p:sldId id="371" r:id="rId37"/>
    <p:sldId id="372" r:id="rId38"/>
    <p:sldId id="292" r:id="rId39"/>
    <p:sldId id="310" r:id="rId40"/>
    <p:sldId id="305" r:id="rId41"/>
    <p:sldId id="290" r:id="rId42"/>
    <p:sldId id="318" r:id="rId43"/>
    <p:sldId id="313" r:id="rId44"/>
    <p:sldId id="352" r:id="rId45"/>
    <p:sldId id="298" r:id="rId46"/>
    <p:sldId id="288" r:id="rId47"/>
    <p:sldId id="349" r:id="rId48"/>
  </p:sldIdLst>
  <p:sldSz cx="10287000" cy="6858000" type="35mm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1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FF0066"/>
    <a:srgbClr val="FFFF99"/>
    <a:srgbClr val="FFCCFF"/>
    <a:srgbClr val="FFFFFF"/>
    <a:srgbClr val="FFFFCC"/>
    <a:srgbClr val="FF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904" autoAdjust="0"/>
  </p:normalViewPr>
  <p:slideViewPr>
    <p:cSldViewPr>
      <p:cViewPr varScale="1">
        <p:scale>
          <a:sx n="65" d="100"/>
          <a:sy n="65" d="100"/>
        </p:scale>
        <p:origin x="1218" y="60"/>
      </p:cViewPr>
      <p:guideLst>
        <p:guide orient="horz" pos="2160"/>
        <p:guide pos="4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5411DA-A3C2-450C-AFCA-6F23A5D8E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5063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35E703-4EEF-4222-938A-B3A6AB3D8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025"/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EC0F11-2CEA-427A-9015-9D14660E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793BC3-4D50-4508-B75E-8AE09118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C678FB-404B-4B1F-B0A6-00835971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2B437-7052-4CE3-8A4A-BBB692A512B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3435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DDAAE-7FEC-482D-A68D-D51817A0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AEFA8D-CD64-4936-8E9C-4586DB5AD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ACBF6F-B26C-4771-ACCC-CF2646DB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193054-DC10-4FA0-BF5B-6A5BDAC3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F0F245-AD05-489C-9F17-8FAB7312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2B437-7052-4CE3-8A4A-BBB692A512B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8689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0E1D78-6C5F-4FE6-BD0E-8E34160AB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B72072-AB0A-480D-804D-8D546D423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7231" y="365125"/>
            <a:ext cx="6525816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105C67-1B2A-416D-A155-700C1DC2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786267-A2F1-44BE-9EF8-786FD423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97243D-6E9F-404E-820C-389F61954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2B437-7052-4CE3-8A4A-BBB692A512B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275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4425" y="1676401"/>
            <a:ext cx="8738593" cy="14573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B05ECF88-14CD-433C-865B-B59A53504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5A7FB958-1513-4423-BC55-78FD02727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C0E53520-872A-41AE-8F82-3DAAE6EAD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22B85-1563-46B7-A0D3-1A26AAF49D4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5044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617538"/>
            <a:ext cx="8766176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330327" y="2017713"/>
            <a:ext cx="4295775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78503" y="2017713"/>
            <a:ext cx="4295775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498BC-142E-4F7F-ADDA-673B480E9A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61115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932E5-5FA0-461D-858A-E4E55764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BF28C4-AE61-4F15-8ECE-ED9A03B7B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5494E6-80C0-480B-B06B-DF62AD25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7C2338-C3BC-4D63-BEBE-EED2C308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18E4EE-F510-4810-A663-62082504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2B437-7052-4CE3-8A4A-BBB692A512B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40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4BF58-853D-4B12-A26F-B1EE4B40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73" y="1709739"/>
            <a:ext cx="8872538" cy="2852737"/>
          </a:xfrm>
        </p:spPr>
        <p:txBody>
          <a:bodyPr anchor="b"/>
          <a:lstStyle>
            <a:lvl1pPr>
              <a:defRPr sz="5063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775796-1ADE-41FD-A5C1-79DAC723D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873" y="4589464"/>
            <a:ext cx="8872538" cy="1500187"/>
          </a:xfrm>
        </p:spPr>
        <p:txBody>
          <a:bodyPr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38578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7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5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4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9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9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AA8B20-7A1B-4103-B0A8-AED08268D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32F872-1FA7-4023-858A-05A9FEA1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7040F0-8CAD-442F-8D2D-E93AFCD61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4AB5BB-BC71-4C85-866F-D168B9E878A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7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00711-0B8D-4FE5-B762-41C54D62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AF9211-B4CD-4D19-A659-105912C7C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CEE1438-47C6-4E1D-97CA-AE5B77396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249B6B-D47A-4923-AC22-748C2120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4E57F7-3244-41E9-AB0C-69605699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C45A11B-F15C-405B-863E-78A31F5EA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F7F04C-3835-40CA-A93D-F3A17663E5F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50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A47A1-EB9A-4560-BF69-6FE8F2A1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1" y="365126"/>
            <a:ext cx="8872538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432830-C491-4159-A435-91120436E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571" y="1681163"/>
            <a:ext cx="4351883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C14804-946F-4D4A-871D-51F9C0344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571" y="2505075"/>
            <a:ext cx="4351883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E19671D-D794-4E8E-9CBD-8A5159379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6F3146C-F139-4DE9-A745-3A70C2F48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17EB069-7C80-454C-B4FE-2116035BC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D2370CB-FAF5-44C8-B646-7D2D5E95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1ADAF80-999F-41C0-9BA6-0B86539F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E2A02-79CC-48FA-A973-16E7C6128B8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57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F7D37D-3C21-4955-9C30-B1FB67ED6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B25770-7FC6-42F6-B9F9-485BEA08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904FAB-5B9E-432C-A6F0-BDF992979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3AFACA7-61E4-45F3-AF6D-67551DBA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2B437-7052-4CE3-8A4A-BBB692A512B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64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747E98A-7ABC-497C-841B-49917CBF6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E0561F6-5561-4DE4-8839-B8022754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A63E93-0664-4341-88A6-3363C6AA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2B437-7052-4CE3-8A4A-BBB692A512B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30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096B9-A21B-4187-873B-08DDB1B6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457200"/>
            <a:ext cx="3317825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29566C-2964-4923-AD1E-ED6603894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315" y="987426"/>
            <a:ext cx="5207794" cy="4873625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83BB48-FD67-4A57-8ECA-7E0617844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057400"/>
            <a:ext cx="3317825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FB51FEA-FF89-4FDE-8FA5-FBF03FDB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46CF4E-F0C0-4775-8A7A-30BE463D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8D7C9E3-CE49-422A-AEB8-D75EC2580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9480FD-560F-4635-B12F-F9D089CD620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98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B22F6-1E7B-41F2-8304-9D85B2C3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457200"/>
            <a:ext cx="3317825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03E7ED2-4E23-4D10-BC68-E6626AD2A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3315" y="987426"/>
            <a:ext cx="5207794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5785" indent="0">
              <a:buNone/>
              <a:defRPr sz="2363"/>
            </a:lvl2pPr>
            <a:lvl3pPr marL="771571" indent="0">
              <a:buNone/>
              <a:defRPr sz="2025"/>
            </a:lvl3pPr>
            <a:lvl4pPr marL="1157356" indent="0">
              <a:buNone/>
              <a:defRPr sz="1688"/>
            </a:lvl4pPr>
            <a:lvl5pPr marL="1543141" indent="0">
              <a:buNone/>
              <a:defRPr sz="1688"/>
            </a:lvl5pPr>
            <a:lvl6pPr marL="1928927" indent="0">
              <a:buNone/>
              <a:defRPr sz="1688"/>
            </a:lvl6pPr>
            <a:lvl7pPr marL="2314712" indent="0">
              <a:buNone/>
              <a:defRPr sz="1688"/>
            </a:lvl7pPr>
            <a:lvl8pPr marL="2700498" indent="0">
              <a:buNone/>
              <a:defRPr sz="1688"/>
            </a:lvl8pPr>
            <a:lvl9pPr marL="3086283" indent="0">
              <a:buNone/>
              <a:defRPr sz="1688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C97F89E-D812-4F3D-89C2-4CD8883DB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057400"/>
            <a:ext cx="3317825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50606E5-35CE-4C29-8FFF-9155981F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40651CF-6477-4288-B72A-4F82AE232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D240060-6003-4467-97EF-84F7DF98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BB36D8-486E-4154-BDD2-6496E8469F0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78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2AAC6A7-9C6C-4823-ABD8-B55329190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365126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6AC585-DF00-45E2-96DC-1E78E8659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3336F0-CF05-4DAD-8883-0DE729C93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31" y="6356351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496918-1657-45B1-AF9E-565A4E6D4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7569" y="6356351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DA35C3-5CCC-493A-9324-8F5A03348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194" y="6356351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C2B437-7052-4CE3-8A4A-BBB692A512B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93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</p:sldLayoutIdLst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slide" Target="slide1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incipais técnicas empregadas na histologia">
            <a:extLst>
              <a:ext uri="{FF2B5EF4-FFF2-40B4-BE49-F238E27FC236}">
                <a16:creationId xmlns:a16="http://schemas.microsoft.com/office/drawing/2014/main" id="{26CF8F78-F0DB-4C8C-B795-32D3A34E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r="7600"/>
          <a:stretch>
            <a:fillRect/>
          </a:stretch>
        </p:blipFill>
        <p:spPr bwMode="auto">
          <a:xfrm>
            <a:off x="0" y="-12616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CaixaDeTexto 2">
            <a:extLst>
              <a:ext uri="{FF2B5EF4-FFF2-40B4-BE49-F238E27FC236}">
                <a16:creationId xmlns:a16="http://schemas.microsoft.com/office/drawing/2014/main" id="{B5DB44D9-4486-4D24-95AE-00EF1FDC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20850"/>
            <a:ext cx="10286999" cy="3416300"/>
          </a:xfrm>
          <a:prstGeom prst="rect">
            <a:avLst/>
          </a:prstGeom>
          <a:solidFill>
            <a:schemeClr val="bg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 sz="5400" b="1" i="1"/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5400" b="1" i="1"/>
              <a:t>Histologia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800" b="1" i="1"/>
              <a:t>Enfermagem</a:t>
            </a:r>
            <a:r>
              <a:rPr lang="pt-BR" altLang="pt-BR" sz="5400" b="1" i="1"/>
              <a:t>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 sz="5400" b="1" i="1"/>
          </a:p>
        </p:txBody>
      </p:sp>
      <p:sp>
        <p:nvSpPr>
          <p:cNvPr id="3076" name="CaixaDeTexto 5">
            <a:extLst>
              <a:ext uri="{FF2B5EF4-FFF2-40B4-BE49-F238E27FC236}">
                <a16:creationId xmlns:a16="http://schemas.microsoft.com/office/drawing/2014/main" id="{C3177827-17A9-4AC9-A073-3AC0981EE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114" y="5895976"/>
            <a:ext cx="4676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60000"/>
            </a:pPr>
            <a:r>
              <a:rPr lang="pt-BR" altLang="pt-BR" b="1">
                <a:solidFill>
                  <a:schemeClr val="tx1"/>
                </a:solidFill>
              </a:rPr>
              <a:t>Prof. Dr. Gilivã A. Fridrich</a:t>
            </a:r>
          </a:p>
          <a:p>
            <a:pPr algn="ctr" eaLnBrk="1" hangingPunct="1">
              <a:buSzPct val="60000"/>
            </a:pPr>
            <a:endParaRPr lang="pt-BR" altLang="pt-BR" b="1">
              <a:solidFill>
                <a:schemeClr val="tx1"/>
              </a:solidFill>
            </a:endParaRPr>
          </a:p>
          <a:p>
            <a:pPr algn="ctr" eaLnBrk="1" hangingPunct="1">
              <a:buSzPct val="60000"/>
            </a:pPr>
            <a:endParaRPr lang="pt-BR" altLang="pt-BR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98984" y="2062263"/>
            <a:ext cx="9289032" cy="446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latin typeface="Comic Sans MS" pitchFamily="66" charset="0"/>
              </a:rPr>
              <a:t>É a última e mais prolongada fase de cicatrização Principais funções: 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Comic Sans MS" pitchFamily="66" charset="0"/>
              </a:rPr>
              <a:t>Deposição de colágeno na ferida 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Comic Sans MS" pitchFamily="66" charset="0"/>
              </a:rPr>
              <a:t>Diminuição da </a:t>
            </a:r>
            <a:r>
              <a:rPr lang="pt-BR" sz="2400" dirty="0" err="1">
                <a:latin typeface="Comic Sans MS" pitchFamily="66" charset="0"/>
              </a:rPr>
              <a:t>capilarização</a:t>
            </a:r>
            <a:r>
              <a:rPr lang="pt-BR" sz="2400" dirty="0">
                <a:latin typeface="Comic Sans MS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Comic Sans MS" pitchFamily="66" charset="0"/>
              </a:rPr>
              <a:t>Surgem os </a:t>
            </a:r>
            <a:r>
              <a:rPr lang="pt-BR" sz="2400" dirty="0" err="1">
                <a:latin typeface="Comic Sans MS" pitchFamily="66" charset="0"/>
              </a:rPr>
              <a:t>miofibroblastos</a:t>
            </a:r>
            <a:r>
              <a:rPr lang="pt-BR" sz="2400" dirty="0">
                <a:latin typeface="Comic Sans MS" pitchFamily="66" charset="0"/>
              </a:rPr>
              <a:t> (contração da ferida) 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Comic Sans MS" pitchFamily="66" charset="0"/>
              </a:rPr>
              <a:t>Cicatriz torna-se mais plana e macia 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Comic Sans MS" pitchFamily="66" charset="0"/>
              </a:rPr>
              <a:t>Podem surgir </a:t>
            </a:r>
            <a:r>
              <a:rPr lang="pt-BR" sz="2400" dirty="0" err="1">
                <a:latin typeface="Comic Sans MS" pitchFamily="66" charset="0"/>
              </a:rPr>
              <a:t>quelóides</a:t>
            </a:r>
            <a:r>
              <a:rPr lang="pt-BR" sz="2400" dirty="0">
                <a:latin typeface="Comic Sans MS" pitchFamily="66" charset="0"/>
              </a:rPr>
              <a:t>, cicatrizes hipertróficas ou muito finas e friáveis e </a:t>
            </a:r>
            <a:r>
              <a:rPr lang="pt-BR" sz="2400" dirty="0" err="1">
                <a:latin typeface="Comic Sans MS" pitchFamily="66" charset="0"/>
              </a:rPr>
              <a:t>hipercromias</a:t>
            </a:r>
            <a:endParaRPr lang="pt-BR" sz="2400" dirty="0">
              <a:latin typeface="Comic Sans MS" pitchFamily="66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43100" y="332656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atin typeface="Comic Sans MS" pitchFamily="66" charset="0"/>
              </a:rPr>
              <a:t>FASE DE MATURAÇÃO</a:t>
            </a:r>
          </a:p>
          <a:p>
            <a:pPr algn="ctr"/>
            <a:r>
              <a:rPr lang="pt-BR" sz="3600" dirty="0">
                <a:latin typeface="Comic Sans MS" pitchFamily="66" charset="0"/>
              </a:rPr>
              <a:t>(Reparadora ou Remodeladora)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icatriz deprimi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1052513"/>
            <a:ext cx="2808288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cicatriz hipertróf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3865" y="2276479"/>
            <a:ext cx="266541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2150152" y="44452"/>
            <a:ext cx="590097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latin typeface="Comic Sans MS" pitchFamily="66" charset="0"/>
              </a:rPr>
              <a:t>Distúrbios do equilíbrio da síntese</a:t>
            </a:r>
          </a:p>
          <a:p>
            <a:pPr algn="ctr"/>
            <a:r>
              <a:rPr lang="pt-BR" sz="2800" dirty="0">
                <a:latin typeface="Comic Sans MS" pitchFamily="66" charset="0"/>
              </a:rPr>
              <a:t> e degradação do colágeno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19090" y="5995992"/>
            <a:ext cx="4376519" cy="46166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Cicatriz deprimida e alargada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5214939" y="6021392"/>
            <a:ext cx="4951997" cy="46166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rgbClr val="000099"/>
                </a:solidFill>
                <a:latin typeface="Comic Sans MS" pitchFamily="66" charset="0"/>
              </a:rPr>
              <a:t>Quelóide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ou Cicatriz hipertrófica</a:t>
            </a:r>
          </a:p>
        </p:txBody>
      </p:sp>
      <p:pic>
        <p:nvPicPr>
          <p:cNvPr id="22535" name="Picture 10" descr="quelo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1790" y="836613"/>
            <a:ext cx="194468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1" descr="cicatriz atróf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0041" y="3429004"/>
            <a:ext cx="20161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Oval 13"/>
          <p:cNvSpPr>
            <a:spLocks noChangeArrowheads="1"/>
          </p:cNvSpPr>
          <p:nvPr/>
        </p:nvSpPr>
        <p:spPr bwMode="auto">
          <a:xfrm>
            <a:off x="3630613" y="4365625"/>
            <a:ext cx="720725" cy="719138"/>
          </a:xfrm>
          <a:prstGeom prst="ellipse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em Título-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90" y="260352"/>
            <a:ext cx="3095625" cy="33131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3555" name="Picture 4" descr="Sem Título-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9313" y="3357563"/>
            <a:ext cx="3022601" cy="3384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3556" name="Picture 5" descr="Sem Título-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0478" y="260352"/>
            <a:ext cx="3313113" cy="33131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3557" name="Picture 6" descr="Sem Título-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3363" y="3357563"/>
            <a:ext cx="3168650" cy="3384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658815" y="217491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5195888" y="217491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2243140" y="3384550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6780213" y="3384550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2"/>
                </a:solidFill>
              </a:rPr>
              <a:t>4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1187453" y="260350"/>
            <a:ext cx="856456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600" dirty="0" err="1">
                <a:latin typeface="Comic Sans MS" pitchFamily="66" charset="0"/>
              </a:rPr>
              <a:t>Reparo</a:t>
            </a:r>
            <a:r>
              <a:rPr lang="en-US" sz="3600" dirty="0">
                <a:latin typeface="Comic Sans MS" pitchFamily="66" charset="0"/>
              </a:rPr>
              <a:t> e </a:t>
            </a:r>
            <a:r>
              <a:rPr lang="en-US" sz="3600" dirty="0" err="1">
                <a:latin typeface="Comic Sans MS" pitchFamily="66" charset="0"/>
              </a:rPr>
              <a:t>formação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da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cicatriz</a:t>
            </a:r>
            <a:r>
              <a:rPr lang="en-US" sz="3600" dirty="0">
                <a:latin typeface="Comic Sans MS" pitchFamily="66" charset="0"/>
              </a:rPr>
              <a:t> de </a:t>
            </a:r>
            <a:r>
              <a:rPr lang="en-US" sz="3600" dirty="0" err="1">
                <a:latin typeface="Comic Sans MS" pitchFamily="66" charset="0"/>
              </a:rPr>
              <a:t>uma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cicatriz</a:t>
            </a:r>
            <a:r>
              <a:rPr lang="en-US" sz="3600" dirty="0">
                <a:latin typeface="Comic Sans MS" pitchFamily="66" charset="0"/>
              </a:rPr>
              <a:t> normal</a:t>
            </a:r>
            <a:br>
              <a:rPr lang="en-US" sz="3600" dirty="0">
                <a:latin typeface="Comic Sans MS" pitchFamily="66" charset="0"/>
              </a:rPr>
            </a:br>
            <a:endParaRPr lang="en-US" sz="3600" dirty="0">
              <a:latin typeface="Comic Sans MS" pitchFamily="66" charset="0"/>
            </a:endParaRP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1258890" y="1196975"/>
            <a:ext cx="79883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endParaRPr lang="en-US" sz="32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6-12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semanas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cicatriz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rósea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(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ferida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imatura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)</a:t>
            </a:r>
          </a:p>
          <a:p>
            <a:pPr marL="742950" lvl="1" indent="-285750">
              <a:lnSpc>
                <a:spcPct val="3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  <a:defRPr/>
            </a:pPr>
            <a:endParaRPr lang="en-US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12-15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meses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remodelamento</a:t>
            </a:r>
            <a:endParaRPr lang="en-US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endParaRPr lang="en-US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lnSpc>
                <a:spcPct val="4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cicatriz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madura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macia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branca</a:t>
            </a: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Comic Sans MS" pitchFamily="66" charset="0"/>
              </a:rPr>
              <a:t>plana</a:t>
            </a:r>
            <a:endParaRPr lang="en-US" sz="28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24580" name="Picture 7" descr="fases da cicatrizaç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25" y="4724400"/>
            <a:ext cx="8137526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1255714" y="6237289"/>
            <a:ext cx="76322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Final da cirurgia            1 mês                3 meses               1 ano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2555876" y="200025"/>
            <a:ext cx="52514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4000" dirty="0">
                <a:latin typeface="Comic Sans MS" pitchFamily="66" charset="0"/>
              </a:rPr>
              <a:t>Feridas e Curativos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452" y="1439867"/>
            <a:ext cx="4953000" cy="3717925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25604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73115" y="1647825"/>
            <a:ext cx="1447800" cy="7620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>
                <a:solidFill>
                  <a:srgbClr val="000099"/>
                </a:solidFill>
                <a:latin typeface="Comic Sans MS" pitchFamily="66" charset="0"/>
              </a:rPr>
              <a:t>Limpas</a:t>
            </a:r>
            <a:endParaRPr lang="pt-BR" sz="20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5605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4515" y="3248025"/>
            <a:ext cx="1905000" cy="6858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Limpas</a:t>
            </a:r>
          </a:p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contaminadas</a:t>
            </a:r>
          </a:p>
        </p:txBody>
      </p:sp>
      <p:sp>
        <p:nvSpPr>
          <p:cNvPr id="25606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91476" y="1571625"/>
            <a:ext cx="1905000" cy="10668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Contaminadas</a:t>
            </a:r>
          </a:p>
        </p:txBody>
      </p:sp>
      <p:sp>
        <p:nvSpPr>
          <p:cNvPr id="25607" name="AutoShape 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47050" y="3324225"/>
            <a:ext cx="1676400" cy="8382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Infectadas</a:t>
            </a:r>
            <a:endParaRPr lang="pt-BR" sz="20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5608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17775" y="5762625"/>
            <a:ext cx="1905000" cy="6858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Cicatrização</a:t>
            </a:r>
          </a:p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primária</a:t>
            </a:r>
          </a:p>
        </p:txBody>
      </p:sp>
      <p:sp>
        <p:nvSpPr>
          <p:cNvPr id="25609" name="AutoShape 11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614990" y="5762625"/>
            <a:ext cx="1905000" cy="685800"/>
          </a:xfrm>
          <a:prstGeom prst="actionButtonBlank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Cicatrização</a:t>
            </a:r>
          </a:p>
          <a:p>
            <a:pPr algn="ctr" eaLnBrk="0" hangingPunct="0"/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Secundária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3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   </a:t>
            </a:r>
          </a:p>
        </p:txBody>
      </p:sp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1399281" y="-243408"/>
            <a:ext cx="8640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pt-BR" sz="3600" dirty="0">
                <a:latin typeface="Comic Sans MS" pitchFamily="66" charset="0"/>
              </a:rPr>
              <a:t>Classificação das feridas operatórias</a:t>
            </a: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2384467" y="1404065"/>
            <a:ext cx="6359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Quanto ao grau de contaminação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2352677" y="2443138"/>
            <a:ext cx="65627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6263" indent="-576263" eaLnBrk="0" hangingPunct="0">
              <a:lnSpc>
                <a:spcPct val="12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Limpas</a:t>
            </a:r>
          </a:p>
          <a:p>
            <a:pPr marL="576263" indent="-576263" eaLnBrk="0" hangingPunct="0">
              <a:lnSpc>
                <a:spcPct val="12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Limpas / Contaminadas</a:t>
            </a:r>
          </a:p>
          <a:p>
            <a:pPr marL="576263" indent="-576263" eaLnBrk="0" hangingPunct="0">
              <a:lnSpc>
                <a:spcPct val="12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Contaminadas</a:t>
            </a:r>
          </a:p>
          <a:p>
            <a:pPr marL="576263" indent="-576263" eaLnBrk="0" hangingPunct="0">
              <a:lnSpc>
                <a:spcPct val="12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Sujas / Infectadas</a:t>
            </a:r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2119188" y="5499229"/>
            <a:ext cx="741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800" dirty="0">
                <a:solidFill>
                  <a:srgbClr val="FF0066"/>
                </a:solidFill>
                <a:latin typeface="Comic Sans MS" pitchFamily="66" charset="0"/>
              </a:rPr>
              <a:t>Após 6 a 8 horas do trauma todos os ferimentos são considerados contaminados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4728318" y="260352"/>
            <a:ext cx="1928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4000" dirty="0">
                <a:latin typeface="Comic Sans MS" pitchFamily="66" charset="0"/>
              </a:rPr>
              <a:t>Limpas</a:t>
            </a:r>
          </a:p>
        </p:txBody>
      </p:sp>
      <p:pic>
        <p:nvPicPr>
          <p:cNvPr id="27651" name="Picture 7" descr="Sem Título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9804" y="260648"/>
            <a:ext cx="2232248" cy="316832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5836" name="Rectangle 12"/>
          <p:cNvSpPr>
            <a:spLocks noChangeArrowheads="1"/>
          </p:cNvSpPr>
          <p:nvPr/>
        </p:nvSpPr>
        <p:spPr bwMode="auto">
          <a:xfrm>
            <a:off x="1183430" y="762004"/>
            <a:ext cx="72009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Definição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Não apresentam inflamação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Não são atingidos os tratos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respiratórios, digestivo, genital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ou urinário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Fechamento por primeira intenção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05837" name="Rectangle 13"/>
          <p:cNvSpPr>
            <a:spLocks noChangeArrowheads="1"/>
          </p:cNvSpPr>
          <p:nvPr/>
        </p:nvSpPr>
        <p:spPr bwMode="auto">
          <a:xfrm>
            <a:off x="1256457" y="3644900"/>
            <a:ext cx="669766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Cuidados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Manter oclusão por 24 horas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Não há necessidade de curativo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Lavar e secar com toalha limpa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2622353" y="404815"/>
            <a:ext cx="5453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4000" dirty="0">
                <a:latin typeface="Comic Sans MS" pitchFamily="66" charset="0"/>
              </a:rPr>
              <a:t>Limpas/Contaminadas</a:t>
            </a:r>
          </a:p>
        </p:txBody>
      </p:sp>
      <p:sp>
        <p:nvSpPr>
          <p:cNvPr id="206855" name="Rectangle 7"/>
          <p:cNvSpPr>
            <a:spLocks noChangeArrowheads="1"/>
          </p:cNvSpPr>
          <p:nvPr/>
        </p:nvSpPr>
        <p:spPr bwMode="auto">
          <a:xfrm>
            <a:off x="1255516" y="1341438"/>
            <a:ext cx="8783637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Definição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Não apresentam inflamação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São atingidos os tratos respiratórios, digestivo, genital ou urinário com condições controladas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Tx/>
              <a:buChar char="•"/>
              <a:defRPr/>
            </a:pPr>
            <a:endParaRPr lang="pt-BR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708" y="3717032"/>
            <a:ext cx="2971800" cy="27590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6857" name="Rectangle 9"/>
          <p:cNvSpPr>
            <a:spLocks noChangeArrowheads="1"/>
          </p:cNvSpPr>
          <p:nvPr/>
        </p:nvSpPr>
        <p:spPr bwMode="auto">
          <a:xfrm>
            <a:off x="1255516" y="3789367"/>
            <a:ext cx="8783637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Cuidados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Manter oclusão por 24 horas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Não há necessidade de curativo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Lavar e secar com toalha limpa</a:t>
            </a:r>
          </a:p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defRPr/>
            </a:pPr>
            <a:endParaRPr lang="pt-BR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3703340" y="190381"/>
            <a:ext cx="3522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4000" dirty="0">
                <a:latin typeface="Comic Sans MS" pitchFamily="66" charset="0"/>
              </a:rPr>
              <a:t>Contaminadas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1254424" y="908795"/>
            <a:ext cx="8715375" cy="342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Definição</a:t>
            </a: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Grande  desvio na técnica estéril – procedimentos</a:t>
            </a: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cirúrgicos de emergência</a:t>
            </a: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Grande derramamento de fluido </a:t>
            </a:r>
            <a:r>
              <a:rPr lang="pt-BR" dirty="0" err="1">
                <a:solidFill>
                  <a:srgbClr val="000099"/>
                </a:solidFill>
                <a:latin typeface="Comic Sans MS" pitchFamily="66" charset="0"/>
              </a:rPr>
              <a:t>gastro-intestinal</a:t>
            </a:r>
            <a:endParaRPr lang="pt-BR" dirty="0">
              <a:solidFill>
                <a:srgbClr val="000099"/>
              </a:solidFill>
              <a:latin typeface="Comic Sans MS" pitchFamily="66" charset="0"/>
            </a:endParaRP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Inflamação não purulenta</a:t>
            </a: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Lesão traumática exposta</a:t>
            </a:r>
          </a:p>
          <a:p>
            <a:pPr marL="287338" indent="-287338" eaLnBrk="0" hangingPunct="0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SzPct val="80000"/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Risco de infecção pós-operatória - 15 a 20%</a:t>
            </a:r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1254423" y="4509246"/>
            <a:ext cx="64055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Cuidados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Limpeza diária com soro fisiológico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Manter úmida com gaze </a:t>
            </a:r>
          </a:p>
        </p:txBody>
      </p:sp>
      <p:pic>
        <p:nvPicPr>
          <p:cNvPr id="2970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9724" y="4437287"/>
            <a:ext cx="2480320" cy="21600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3487316" y="233553"/>
            <a:ext cx="466566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600" dirty="0">
                <a:latin typeface="Comic Sans MS" pitchFamily="66" charset="0"/>
              </a:rPr>
              <a:t> Sujas / Infectadas</a:t>
            </a:r>
          </a:p>
        </p:txBody>
      </p:sp>
      <p:sp>
        <p:nvSpPr>
          <p:cNvPr id="208906" name="Rectangle 10"/>
          <p:cNvSpPr>
            <a:spLocks noChangeArrowheads="1"/>
          </p:cNvSpPr>
          <p:nvPr/>
        </p:nvSpPr>
        <p:spPr bwMode="auto">
          <a:xfrm>
            <a:off x="1241052" y="896938"/>
            <a:ext cx="7862888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Definição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 err="1">
                <a:solidFill>
                  <a:srgbClr val="000099"/>
                </a:solidFill>
                <a:latin typeface="Comic Sans MS" pitchFamily="66" charset="0"/>
              </a:rPr>
              <a:t>Microorganismos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já estavam presentes antes da lesão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Risco de infecção pós-operatória – 50%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Cuidados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Limpeza diária com soro fisiológico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Manter úmida com gaze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pt-BR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3072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692" y="3861048"/>
            <a:ext cx="3810000" cy="28432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072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7756" y="3356992"/>
            <a:ext cx="2591596" cy="315004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4"/>
          <p:cNvSpPr txBox="1">
            <a:spLocks noChangeArrowheads="1"/>
          </p:cNvSpPr>
          <p:nvPr/>
        </p:nvSpPr>
        <p:spPr bwMode="auto">
          <a:xfrm>
            <a:off x="1903140" y="2492896"/>
            <a:ext cx="6655989" cy="16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4400" b="1" dirty="0">
                <a:latin typeface="Comic Sans MS" pitchFamily="66" charset="0"/>
              </a:rPr>
              <a:t>BIOLOGIA DA FERIDA</a:t>
            </a:r>
          </a:p>
          <a:p>
            <a:pPr algn="ctr"/>
            <a:endParaRPr lang="pt-BR" sz="4400" b="1" dirty="0">
              <a:latin typeface="Comic Sans MS" pitchFamily="66" charset="0"/>
            </a:endParaRPr>
          </a:p>
          <a:p>
            <a:pPr algn="ctr">
              <a:lnSpc>
                <a:spcPct val="10000"/>
              </a:lnSpc>
            </a:pPr>
            <a:r>
              <a:rPr lang="pt-BR" sz="4400" b="1" dirty="0">
                <a:latin typeface="Comic Sans MS" pitchFamily="66" charset="0"/>
              </a:rPr>
              <a:t>CICATRIZAÇÃO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2" name="Text Box 6"/>
          <p:cNvSpPr txBox="1">
            <a:spLocks noChangeArrowheads="1"/>
          </p:cNvSpPr>
          <p:nvPr/>
        </p:nvSpPr>
        <p:spPr bwMode="auto">
          <a:xfrm>
            <a:off x="1717676" y="350841"/>
            <a:ext cx="71657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800" dirty="0">
                <a:latin typeface="Comic Sans MS" pitchFamily="66" charset="0"/>
              </a:rPr>
              <a:t>Cicatrização das feridas</a:t>
            </a:r>
          </a:p>
        </p:txBody>
      </p:sp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3041651" y="2781300"/>
            <a:ext cx="459292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1º intenção</a:t>
            </a:r>
          </a:p>
          <a:p>
            <a:pPr>
              <a:buFont typeface="Wingdings" pitchFamily="2" charset="2"/>
              <a:buNone/>
              <a:defRPr/>
            </a:pPr>
            <a:endParaRPr lang="pt-BR" sz="32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2ª intenção</a:t>
            </a:r>
          </a:p>
          <a:p>
            <a:pPr>
              <a:buFont typeface="Wingdings" pitchFamily="2" charset="2"/>
              <a:buNone/>
              <a:defRPr/>
            </a:pPr>
            <a:endParaRPr lang="pt-BR" sz="32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fechamento primário</a:t>
            </a:r>
          </a:p>
          <a:p>
            <a:pPr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retardado</a:t>
            </a:r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1922463" y="1697042"/>
            <a:ext cx="6668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Tipos de cicatrização das feridas 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470320" y="260354"/>
            <a:ext cx="900112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3200" dirty="0">
                <a:latin typeface="Comic Sans MS" pitchFamily="66" charset="0"/>
              </a:rPr>
              <a:t>TIPOS DE CICATRIZAÇÃO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1470322" y="1628779"/>
            <a:ext cx="7948612" cy="256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5763" indent="-385763" eaLnBrk="0" hangingPunct="0">
              <a:lnSpc>
                <a:spcPct val="11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Mínimo de perda tecidual</a:t>
            </a:r>
          </a:p>
          <a:p>
            <a:pPr marL="385763" indent="-385763" eaLnBrk="0" hangingPunct="0">
              <a:lnSpc>
                <a:spcPct val="11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Resposta inflamatória rápida</a:t>
            </a:r>
          </a:p>
          <a:p>
            <a:pPr marL="385763" indent="-385763" eaLnBrk="0" hangingPunct="0">
              <a:lnSpc>
                <a:spcPct val="11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Reduz incidência de complicações</a:t>
            </a:r>
          </a:p>
          <a:p>
            <a:pPr marL="385763" indent="-385763" eaLnBrk="0" hangingPunct="0">
              <a:lnSpc>
                <a:spcPct val="11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Bordos regulares unidos por suturas</a:t>
            </a:r>
          </a:p>
          <a:p>
            <a:pPr marL="385763" indent="-385763" eaLnBrk="0" hangingPunct="0">
              <a:lnSpc>
                <a:spcPct val="11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Cicatriz com menor índice de defeitos</a:t>
            </a: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1182982" y="981079"/>
            <a:ext cx="752633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1ª intenção – cicatrização primária </a:t>
            </a:r>
          </a:p>
        </p:txBody>
      </p:sp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1182982" y="4292600"/>
            <a:ext cx="68405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Cuidados</a:t>
            </a:r>
          </a:p>
          <a:p>
            <a:pPr marL="342900" indent="-342900" eaLnBrk="0" hangingPunct="0">
              <a:lnSpc>
                <a:spcPct val="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Manter oclusão por 24 horas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Não há necessidade de curativo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Lavar e secar com toalha limpa</a:t>
            </a:r>
            <a:endParaRPr lang="pt-BR" sz="20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1772" y="1749375"/>
            <a:ext cx="2232248" cy="26877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2775" name="Picture 11" descr="Sem Título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9724" y="4653136"/>
            <a:ext cx="2664296" cy="20882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543347" y="188916"/>
            <a:ext cx="90011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3600" dirty="0">
                <a:latin typeface="Comic Sans MS" pitchFamily="66" charset="0"/>
              </a:rPr>
              <a:t>Tipos de cicatrização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1182984" y="1844675"/>
            <a:ext cx="8308976" cy="430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5763" indent="-385763" eaLnBrk="0" hangingPunct="0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É consequência de complicações</a:t>
            </a:r>
          </a:p>
          <a:p>
            <a:pPr marL="385763" indent="-385763" eaLnBrk="0" hangingPunct="0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Grande perda tecidual ou infecções</a:t>
            </a:r>
          </a:p>
          <a:p>
            <a:pPr marL="385763" indent="-385763" eaLnBrk="0" hangingPunct="0"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Período cicatricial mais prolongado </a:t>
            </a:r>
            <a:br>
              <a:rPr lang="pt-BR" dirty="0">
                <a:solidFill>
                  <a:srgbClr val="000099"/>
                </a:solidFill>
                <a:latin typeface="Comic Sans MS" pitchFamily="66" charset="0"/>
              </a:rPr>
            </a:b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devido a resposta inflamatória intensa</a:t>
            </a:r>
          </a:p>
          <a:p>
            <a:pPr marL="385763" indent="-385763" eaLnBrk="0" hangingPunct="0"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Maior incidência de defeitos cicatriciais</a:t>
            </a:r>
            <a:br>
              <a:rPr lang="pt-BR" dirty="0">
                <a:solidFill>
                  <a:srgbClr val="000099"/>
                </a:solidFill>
                <a:latin typeface="Comic Sans MS" pitchFamily="66" charset="0"/>
              </a:rPr>
            </a:b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(cicatriz hipertrófica, </a:t>
            </a:r>
            <a:r>
              <a:rPr lang="pt-BR" dirty="0" err="1">
                <a:solidFill>
                  <a:srgbClr val="000099"/>
                </a:solidFill>
                <a:latin typeface="Comic Sans MS" pitchFamily="66" charset="0"/>
              </a:rPr>
              <a:t>quelóide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)</a:t>
            </a:r>
          </a:p>
          <a:p>
            <a:pPr marL="385763" indent="-385763" eaLnBrk="0" hangingPunct="0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Não há possibilidade de aproximação das</a:t>
            </a:r>
          </a:p>
          <a:p>
            <a:pPr marL="385763" indent="-385763" eaLnBrk="0" hangingPunct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bordas (infecção, pressão abdominal, </a:t>
            </a:r>
          </a:p>
          <a:p>
            <a:pPr marL="385763" indent="-385763" eaLnBrk="0" hangingPunct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necrose)</a:t>
            </a:r>
          </a:p>
          <a:p>
            <a:pPr marL="385763" indent="-385763" eaLnBrk="0" hangingPunct="0">
              <a:spcAft>
                <a:spcPct val="30000"/>
              </a:spcAft>
              <a:buClr>
                <a:schemeClr val="bg2"/>
              </a:buClr>
              <a:buFont typeface="Wingdings" pitchFamily="2" charset="2"/>
              <a:buChar char="ü"/>
              <a:defRPr/>
            </a:pPr>
            <a:endParaRPr lang="pt-BR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1471911" y="1152525"/>
            <a:ext cx="8461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2ª intenção – cicatrização secundária </a:t>
            </a:r>
          </a:p>
        </p:txBody>
      </p:sp>
      <p:pic>
        <p:nvPicPr>
          <p:cNvPr id="33797" name="Picture 7" descr="Sem Título-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7756" y="1916832"/>
            <a:ext cx="2520280" cy="237626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37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1732" y="4941168"/>
            <a:ext cx="2664296" cy="172819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1543347" y="5775329"/>
            <a:ext cx="5832475" cy="83099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Cuidados: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limpeza diária com soro fisiológico + manter úmida com gaze 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48445" y="692151"/>
            <a:ext cx="7775575" cy="5762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4000" dirty="0">
                <a:effectLst/>
                <a:latin typeface="Comic Sans MS" pitchFamily="66" charset="0"/>
              </a:rPr>
              <a:t>Fechamento primário retardado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>
          <a:xfrm>
            <a:off x="1111250" y="1917704"/>
            <a:ext cx="8208963" cy="2663825"/>
          </a:xfrm>
        </p:spPr>
        <p:txBody>
          <a:bodyPr/>
          <a:lstStyle/>
          <a:p>
            <a:pPr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É forma de tratar feridas que não podem ser fechadas primariamente por suturas.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Ex: infecção local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1255715" y="4937128"/>
            <a:ext cx="87751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A sutura do ferimento é feita tardiamente 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FeridasCicatrizaç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88" y="71438"/>
            <a:ext cx="8856662" cy="674211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517900" y="1125538"/>
            <a:ext cx="67691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4000" dirty="0">
                <a:effectLst/>
                <a:latin typeface="Comic Sans MS" pitchFamily="66" charset="0"/>
              </a:rPr>
              <a:t>Classificação das feridas</a:t>
            </a:r>
          </a:p>
        </p:txBody>
      </p:sp>
      <p:pic>
        <p:nvPicPr>
          <p:cNvPr id="36868" name="Picture 12" descr="tipos de ferimento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2808288" cy="6858000"/>
          </a:xfrm>
          <a:noFill/>
        </p:spPr>
      </p:pic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4135388" y="3497266"/>
            <a:ext cx="48317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Quanto ao agente causal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3" name="Rectangle 5"/>
          <p:cNvSpPr>
            <a:spLocks noChangeArrowheads="1"/>
          </p:cNvSpPr>
          <p:nvPr/>
        </p:nvSpPr>
        <p:spPr bwMode="auto">
          <a:xfrm>
            <a:off x="534318" y="656431"/>
            <a:ext cx="70580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200" dirty="0">
                <a:latin typeface="Comic Sans MS" pitchFamily="66" charset="0"/>
              </a:rPr>
              <a:t>      </a:t>
            </a:r>
            <a:r>
              <a:rPr lang="pt-BR" sz="4000" dirty="0">
                <a:latin typeface="Comic Sans MS" pitchFamily="66" charset="0"/>
              </a:rPr>
              <a:t>CONTUSAS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C00000"/>
                </a:solidFill>
                <a:latin typeface="Comic Sans MS" pitchFamily="66" charset="0"/>
              </a:rPr>
              <a:t>      </a:t>
            </a: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Produzidas por objeto rombo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  e caracterizadas por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  traumatismo das partes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  moles, hemorragia e edema</a:t>
            </a:r>
            <a:endParaRPr lang="pt-BR" sz="32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37891" name="Picture 6" descr="Sem Título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1732" y="260350"/>
            <a:ext cx="2520950" cy="36004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7892" name="Picture 9" descr="hematom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3891" y="4149729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Sem Título-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702550" y="260350"/>
            <a:ext cx="2584450" cy="3276600"/>
          </a:xfrm>
          <a:noFill/>
          <a:ln>
            <a:solidFill>
              <a:schemeClr val="accent2"/>
            </a:solidFill>
          </a:ln>
        </p:spPr>
      </p:pic>
      <p:sp>
        <p:nvSpPr>
          <p:cNvPr id="122892" name="Rectangle 12"/>
          <p:cNvSpPr>
            <a:spLocks noChangeArrowheads="1"/>
          </p:cNvSpPr>
          <p:nvPr/>
        </p:nvSpPr>
        <p:spPr bwMode="auto">
          <a:xfrm>
            <a:off x="679004" y="439223"/>
            <a:ext cx="5761037" cy="254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3200" dirty="0">
                <a:latin typeface="Comic Sans MS" pitchFamily="66" charset="0"/>
              </a:rPr>
              <a:t>Incisas ou cirúrgicas </a:t>
            </a:r>
          </a:p>
          <a:p>
            <a:pPr>
              <a:lnSpc>
                <a:spcPct val="50000"/>
              </a:lnSpc>
              <a:defRPr/>
            </a:pPr>
            <a:endParaRPr lang="pt-BR" sz="3200" dirty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P</a:t>
            </a:r>
            <a:r>
              <a:rPr lang="pt-BR" sz="2000" dirty="0">
                <a:solidFill>
                  <a:srgbClr val="000099"/>
                </a:solidFill>
                <a:latin typeface="Comic Sans MS" pitchFamily="66" charset="0"/>
              </a:rPr>
              <a:t>roduzidas</a:t>
            </a:r>
            <a:r>
              <a:rPr lang="pt-BR" sz="2000" b="1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pt-BR" sz="2000" dirty="0">
                <a:solidFill>
                  <a:srgbClr val="000099"/>
                </a:solidFill>
                <a:latin typeface="Comic Sans MS" pitchFamily="66" charset="0"/>
              </a:rPr>
              <a:t>por um instrumento cortante.  Geralmente  feridas limpas são geralmente fechadas por suturas</a:t>
            </a:r>
          </a:p>
          <a:p>
            <a:pPr>
              <a:lnSpc>
                <a:spcPct val="140000"/>
              </a:lnSpc>
              <a:defRPr/>
            </a:pPr>
            <a:r>
              <a:rPr lang="pt-BR" sz="2000" dirty="0">
                <a:solidFill>
                  <a:srgbClr val="000099"/>
                </a:solidFill>
                <a:latin typeface="Comic Sans MS" pitchFamily="66" charset="0"/>
              </a:rPr>
              <a:t>Agentes: faca, bisturi, lâmina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679004" y="3305942"/>
            <a:ext cx="6032500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3200" dirty="0" err="1">
                <a:latin typeface="Comic Sans MS" pitchFamily="66" charset="0"/>
              </a:rPr>
              <a:t>Perfurantes</a:t>
            </a:r>
            <a:r>
              <a:rPr lang="en-US" sz="3200" dirty="0">
                <a:latin typeface="Comic Sans MS" pitchFamily="66" charset="0"/>
              </a:rPr>
              <a:t> </a:t>
            </a:r>
          </a:p>
          <a:p>
            <a:pPr>
              <a:lnSpc>
                <a:spcPct val="140000"/>
              </a:lnSpc>
              <a:defRPr/>
            </a:pPr>
            <a:r>
              <a:rPr lang="en-US" sz="3200" dirty="0">
                <a:solidFill>
                  <a:srgbClr val="000099"/>
                </a:solidFill>
                <a:latin typeface="Comic Sans MS" pitchFamily="66" charset="0"/>
              </a:rPr>
              <a:t>S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ão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caracterizadas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por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pequenas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aberturas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na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pele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.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Predomínio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da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profundidade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sobre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o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comprimento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140000"/>
              </a:lnSpc>
              <a:defRPr/>
            </a:pP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Agentes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: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bala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ou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ponta</a:t>
            </a:r>
            <a:r>
              <a:rPr lang="en-US" sz="2000" dirty="0">
                <a:solidFill>
                  <a:srgbClr val="000099"/>
                </a:solidFill>
                <a:latin typeface="Comic Sans MS" pitchFamily="66" charset="0"/>
              </a:rPr>
              <a:t> de </a:t>
            </a:r>
            <a:r>
              <a:rPr lang="en-US" sz="2000" dirty="0" err="1">
                <a:solidFill>
                  <a:srgbClr val="000099"/>
                </a:solidFill>
                <a:latin typeface="Comic Sans MS" pitchFamily="66" charset="0"/>
              </a:rPr>
              <a:t>faca</a:t>
            </a:r>
            <a:endParaRPr lang="en-US" sz="2000" dirty="0">
              <a:solidFill>
                <a:srgbClr val="000099"/>
              </a:solidFill>
              <a:latin typeface="Comic Sans MS" pitchFamily="66" charset="0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3014" y="3659188"/>
            <a:ext cx="3729038" cy="29384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1038271" y="1366841"/>
            <a:ext cx="7272338" cy="406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3600" dirty="0">
                <a:solidFill>
                  <a:srgbClr val="C00000"/>
                </a:solidFill>
                <a:latin typeface="Comic Sans MS" pitchFamily="66" charset="0"/>
              </a:rPr>
              <a:t>  </a:t>
            </a:r>
            <a:r>
              <a:rPr lang="pt-BR" sz="3600" dirty="0">
                <a:latin typeface="Comic Sans MS" pitchFamily="66" charset="0"/>
              </a:rPr>
              <a:t>Lacerantes 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endParaRPr lang="pt-BR" sz="3600" dirty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dirty="0">
                <a:solidFill>
                  <a:srgbClr val="C00000"/>
                </a:solidFill>
                <a:latin typeface="Comic Sans MS" pitchFamily="66" charset="0"/>
              </a:rPr>
              <a:t>   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Ferimentos com margens  irregulares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e com mais de um ângulo. 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O mecanismo da lesão é por tração: 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rasgo ou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arrancamento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tecidual</a:t>
            </a:r>
          </a:p>
          <a:p>
            <a:pPr>
              <a:lnSpc>
                <a:spcPct val="14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Ex: clássico é a mordedura de cão</a:t>
            </a:r>
          </a:p>
        </p:txBody>
      </p:sp>
      <p:pic>
        <p:nvPicPr>
          <p:cNvPr id="39939" name="Picture 6" descr="Sem Título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2773" y="116632"/>
            <a:ext cx="2735263" cy="23415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9940" name="Picture 9" descr="mordedura de c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748" y="4508648"/>
            <a:ext cx="2592388" cy="19446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01860" y="260350"/>
            <a:ext cx="876617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strike="noStrike" kern="0" cap="none" spc="0" normalizeH="0" baseline="0" noProof="0" dirty="0">
                <a:ln>
                  <a:noFill/>
                </a:ln>
                <a:uLnTx/>
                <a:uFillTx/>
                <a:latin typeface="Comic Sans MS" pitchFamily="66" charset="0"/>
                <a:ea typeface="+mj-ea"/>
                <a:cs typeface="+mj-cs"/>
              </a:rPr>
              <a:t>Fatores sistêmicos que interferem na cicatrização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70506" y="1557338"/>
            <a:ext cx="511175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IDADE: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à medida que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envelhecemos há 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diminuição gradativa do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tônus e elasticidade dos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tecidos. O metabolismo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torna-se mais lento 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alterações circulatórias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Comic Sans MS" pitchFamily="66" charset="0"/>
                <a:ea typeface="+mn-ea"/>
                <a:cs typeface="+mn-cs"/>
              </a:rPr>
              <a:t>    podem estar presentes</a:t>
            </a:r>
          </a:p>
        </p:txBody>
      </p:sp>
      <p:pic>
        <p:nvPicPr>
          <p:cNvPr id="4" name="Picture 25" descr="ido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935588" y="2017713"/>
            <a:ext cx="4205287" cy="4114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19364" y="1124744"/>
            <a:ext cx="3632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sz="5400" u="sng" dirty="0">
                <a:latin typeface="Comic Sans MS" pitchFamily="66" charset="0"/>
              </a:rPr>
              <a:t>Ferida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6425" y="2770188"/>
            <a:ext cx="9680575" cy="260350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t-BR" dirty="0">
                <a:latin typeface="Comic Sans MS" pitchFamily="66" charset="0"/>
              </a:rPr>
              <a:t>Solução de continuidade dos tecidos </a:t>
            </a:r>
          </a:p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t-BR" dirty="0">
                <a:latin typeface="Comic Sans MS" pitchFamily="66" charset="0"/>
              </a:rPr>
              <a:t>provocada por agentes mecânicos, térmicos, </a:t>
            </a:r>
          </a:p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t-BR" dirty="0">
                <a:latin typeface="Comic Sans MS" pitchFamily="66" charset="0"/>
              </a:rPr>
              <a:t>químicos e bacterianos</a:t>
            </a:r>
            <a:endParaRPr lang="pt-BR" i="1" dirty="0"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255387" y="333375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182364" y="1700213"/>
            <a:ext cx="42957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4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PESO: 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independente da idade, o excesso de gordura no local da ferida dificulta a cicatrização. </a:t>
            </a:r>
          </a:p>
          <a:p>
            <a:pPr marL="342900" indent="-342900">
              <a:lnSpc>
                <a:spcPct val="14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A gordura não tem um aporte sanguíneo abundante. </a:t>
            </a:r>
          </a:p>
        </p:txBody>
      </p:sp>
      <p:pic>
        <p:nvPicPr>
          <p:cNvPr id="4" name="Picture 7" descr="obesidade-gr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7556" y="1988840"/>
            <a:ext cx="4252913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344984" y="692154"/>
            <a:ext cx="88392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83059" y="1916116"/>
            <a:ext cx="4968875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DESIDRATAÇÃO: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afeta a função celular e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renal, o metabolismo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celular, a oxigenação do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sangue e a  função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hormonal  </a:t>
            </a:r>
          </a:p>
        </p:txBody>
      </p:sp>
      <p:pic>
        <p:nvPicPr>
          <p:cNvPr id="4" name="Picture 9" descr="desidrataç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0709" y="2132856"/>
            <a:ext cx="3313311" cy="37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183060" y="692154"/>
            <a:ext cx="88392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82487" y="2492896"/>
            <a:ext cx="482441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Aporte sanguíneo 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inadequado ao sitio da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ferida retarda o 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processo de cicatrização </a:t>
            </a:r>
          </a:p>
        </p:txBody>
      </p:sp>
      <p:pic>
        <p:nvPicPr>
          <p:cNvPr id="4" name="Picture 8" descr="sangrame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1612" y="1989138"/>
            <a:ext cx="36004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111052" y="620713"/>
            <a:ext cx="88392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040432" y="2060575"/>
            <a:ext cx="6911975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ESTADO NUTRICIONAL: </a:t>
            </a:r>
          </a:p>
          <a:p>
            <a:pPr>
              <a:lnSpc>
                <a:spcPct val="120000"/>
              </a:lnSpc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Deficiências de carboidratos, </a:t>
            </a:r>
          </a:p>
          <a:p>
            <a:pPr>
              <a:lnSpc>
                <a:spcPct val="120000"/>
              </a:lnSpc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proteínas, zinco e vitaminas </a:t>
            </a:r>
          </a:p>
          <a:p>
            <a:pPr>
              <a:lnSpc>
                <a:spcPct val="120000"/>
              </a:lnSpc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A,B e C alteram o processo de</a:t>
            </a:r>
          </a:p>
          <a:p>
            <a:pPr>
              <a:lnSpc>
                <a:spcPct val="120000"/>
              </a:lnSpc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cicatrização. 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A nutrição adequada favorece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a atividade celular e a síntese 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de colágeno. 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</a:t>
            </a:r>
          </a:p>
        </p:txBody>
      </p:sp>
      <p:pic>
        <p:nvPicPr>
          <p:cNvPr id="4" name="Picture 8" descr="alimen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3660" y="2132856"/>
            <a:ext cx="3384376" cy="35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12752" y="548680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111301" y="2133600"/>
            <a:ext cx="604837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RESPOSTA IMUNOLÓGICA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     DO PACIENTE: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A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imunocompetência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protege as feridas das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infecções </a:t>
            </a:r>
          </a:p>
        </p:txBody>
      </p:sp>
      <p:pic>
        <p:nvPicPr>
          <p:cNvPr id="4" name="Picture 14" descr="imunolog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1652" y="3212178"/>
            <a:ext cx="3384376" cy="309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41375" y="188913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70250" y="1700216"/>
            <a:ext cx="3744914" cy="4413516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PRESENÇA DE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     ENFERMIDADES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     CRÔNICAS: </a:t>
            </a: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doenças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como diabetes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retardam a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cicatrização e são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mais vulneráveis a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complicações pós-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dirty="0">
                <a:solidFill>
                  <a:srgbClr val="000099"/>
                </a:solidFill>
                <a:latin typeface="Comic Sans MS" pitchFamily="66" charset="0"/>
              </a:rPr>
              <a:t>     operatórias </a:t>
            </a:r>
          </a:p>
        </p:txBody>
      </p:sp>
      <p:pic>
        <p:nvPicPr>
          <p:cNvPr id="4" name="Picture 9" descr="coraç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2488" y="1052517"/>
            <a:ext cx="2765426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diabetes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1052517"/>
            <a:ext cx="2646362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DPO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8" y="4003675"/>
            <a:ext cx="26638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emodiali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9990" y="3717929"/>
            <a:ext cx="227012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057844" y="269776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059110" y="1685126"/>
            <a:ext cx="91249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PRESENÇA DE NEOPLASIAS, LESÕES 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     DEBILITANTES E INFECÇÃO LOCALIZADA: 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Alteram a estrutura dos tecidos e comprometem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a cicatrização</a:t>
            </a:r>
          </a:p>
        </p:txBody>
      </p:sp>
      <p:pic>
        <p:nvPicPr>
          <p:cNvPr id="4" name="Picture 8" descr="DSC004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855" y="4364038"/>
            <a:ext cx="280352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debilit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337" y="3716338"/>
            <a:ext cx="23923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anc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227" y="4005267"/>
            <a:ext cx="26638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78173" y="188913"/>
            <a:ext cx="8766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pt-BR" sz="3600" dirty="0">
                <a:latin typeface="Comic Sans MS" pitchFamily="66" charset="0"/>
              </a:rPr>
              <a:t>Fatores sistêmicos que interferem na cicatrização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84450" y="1557341"/>
            <a:ext cx="6767513" cy="49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DROGAS:   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O uso de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corticoesteróides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,</a:t>
            </a:r>
          </a:p>
          <a:p>
            <a:pPr>
              <a:lnSpc>
                <a:spcPct val="16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imunodepressores,</a:t>
            </a:r>
          </a:p>
          <a:p>
            <a:pPr>
              <a:lnSpc>
                <a:spcPct val="160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hormônios, quimioterapia</a:t>
            </a:r>
          </a:p>
          <a:p>
            <a:pPr>
              <a:lnSpc>
                <a:spcPct val="160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e radioterapia, podem </a:t>
            </a:r>
          </a:p>
          <a:p>
            <a:pPr>
              <a:lnSpc>
                <a:spcPct val="160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modificar a cicatrização </a:t>
            </a:r>
          </a:p>
          <a:p>
            <a:pPr>
              <a:lnSpc>
                <a:spcPct val="160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 das feridas  </a:t>
            </a:r>
          </a:p>
        </p:txBody>
      </p:sp>
      <p:pic>
        <p:nvPicPr>
          <p:cNvPr id="4" name="Picture 8" descr="antibiotic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5668" y="3213323"/>
            <a:ext cx="3168352" cy="309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Sem Título-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0127" y="260350"/>
            <a:ext cx="3743325" cy="30956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1255714" y="3348281"/>
            <a:ext cx="19207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infecção 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6223620" y="2700209"/>
            <a:ext cx="24224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desnutrição</a:t>
            </a:r>
          </a:p>
        </p:txBody>
      </p:sp>
      <p:pic>
        <p:nvPicPr>
          <p:cNvPr id="43013" name="Picture 10" descr="DSC003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9324" y="3644904"/>
            <a:ext cx="3598862" cy="30972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37227" name="Text Box 11"/>
          <p:cNvSpPr txBox="1">
            <a:spLocks noChangeArrowheads="1"/>
          </p:cNvSpPr>
          <p:nvPr/>
        </p:nvSpPr>
        <p:spPr bwMode="auto">
          <a:xfrm>
            <a:off x="3631332" y="6084585"/>
            <a:ext cx="19607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006600"/>
                </a:solidFill>
                <a:latin typeface="Comic Sans MS" pitchFamily="66" charset="0"/>
              </a:rPr>
              <a:t>diabetes </a:t>
            </a:r>
          </a:p>
        </p:txBody>
      </p:sp>
      <p:pic>
        <p:nvPicPr>
          <p:cNvPr id="43015" name="Picture 12" descr="Figura 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859" y="79251"/>
            <a:ext cx="3730625" cy="3133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2696145" y="1897320"/>
            <a:ext cx="71278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fios de sutura</a:t>
            </a:r>
          </a:p>
        </p:txBody>
      </p:sp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2335188" y="404664"/>
            <a:ext cx="66246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pt-BR" sz="3600" dirty="0">
                <a:latin typeface="Comic Sans MS" pitchFamily="66" charset="0"/>
              </a:rPr>
              <a:t>Fatores locais que interferem na cicatrização </a:t>
            </a:r>
            <a:endParaRPr lang="pt-BR" sz="2800" dirty="0">
              <a:latin typeface="Comic Sans MS" pitchFamily="66" charset="0"/>
            </a:endParaRPr>
          </a:p>
        </p:txBody>
      </p:sp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2696740" y="2472991"/>
            <a:ext cx="5143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técnica cirúrgica</a:t>
            </a:r>
          </a:p>
        </p:txBody>
      </p:sp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2696740" y="3065127"/>
            <a:ext cx="5143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integridade dos tecidos</a:t>
            </a:r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2696145" y="3697520"/>
            <a:ext cx="5143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aproximação das bordas</a:t>
            </a:r>
          </a:p>
        </p:txBody>
      </p:sp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2696740" y="4185900"/>
            <a:ext cx="5143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infecção local</a:t>
            </a:r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2696740" y="4690725"/>
            <a:ext cx="5143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corpo estranho</a:t>
            </a:r>
          </a:p>
        </p:txBody>
      </p:sp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2696740" y="5209841"/>
            <a:ext cx="5143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irradiação solar</a:t>
            </a:r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2696742" y="5786100"/>
            <a:ext cx="64524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>
                <a:solidFill>
                  <a:srgbClr val="000099"/>
                </a:solidFill>
                <a:latin typeface="Comic Sans MS" pitchFamily="66" charset="0"/>
              </a:rPr>
              <a:t>  estabilização das bordas da ferida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Absc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9627" y="655638"/>
            <a:ext cx="2641600" cy="1981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147" name="Picture 8" descr="queimadura m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737" y="4400554"/>
            <a:ext cx="2736851" cy="23415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148" name="Picture 9" descr="acne_cicatriz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552" y="188917"/>
            <a:ext cx="3725863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0" descr="hematom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2" y="2276479"/>
            <a:ext cx="24479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1" descr="fratura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653" y="2781300"/>
            <a:ext cx="2524125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2" descr="ato operatóri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59625" y="366395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em Título-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78" y="260350"/>
            <a:ext cx="5184775" cy="35290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5059" name="Picture 3" descr="Sem Título-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4" y="3130550"/>
            <a:ext cx="5256212" cy="35385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5500690" y="1228539"/>
            <a:ext cx="4620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Comic Sans MS" pitchFamily="66" charset="0"/>
              </a:rPr>
              <a:t>Ferida operatória em crianças</a:t>
            </a:r>
          </a:p>
          <a:p>
            <a:r>
              <a:rPr lang="pt-BR" dirty="0">
                <a:latin typeface="Comic Sans MS" pitchFamily="66" charset="0"/>
              </a:rPr>
              <a:t>em uso de fraldas – </a:t>
            </a:r>
            <a:r>
              <a:rPr lang="pt-BR" dirty="0" err="1">
                <a:latin typeface="Comic Sans MS" pitchFamily="66" charset="0"/>
              </a:rPr>
              <a:t>rísco</a:t>
            </a:r>
            <a:r>
              <a:rPr lang="pt-BR" dirty="0">
                <a:latin typeface="Comic Sans MS" pitchFamily="66" charset="0"/>
              </a:rPr>
              <a:t> de </a:t>
            </a:r>
          </a:p>
          <a:p>
            <a:r>
              <a:rPr lang="pt-BR" dirty="0">
                <a:latin typeface="Comic Sans MS" pitchFamily="66" charset="0"/>
              </a:rPr>
              <a:t>contaminação por urina e fezes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8592" y="4643446"/>
            <a:ext cx="4200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Comic Sans MS" pitchFamily="66" charset="0"/>
              </a:rPr>
              <a:t>Cicatriz em área de grande</a:t>
            </a:r>
          </a:p>
          <a:p>
            <a:r>
              <a:rPr lang="pt-BR" dirty="0">
                <a:latin typeface="Comic Sans MS" pitchFamily="66" charset="0"/>
              </a:rPr>
              <a:t>movimentação - toracotomia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em Título-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2277" y="1773238"/>
            <a:ext cx="4321175" cy="4679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6083" name="Picture 3" descr="fig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2926" y="333379"/>
            <a:ext cx="3384550" cy="17954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6084" name="Picture 4" descr="fig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066" y="2349500"/>
            <a:ext cx="2392362" cy="20018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6085" name="Picture 5" descr="fig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1281" y="4581529"/>
            <a:ext cx="3024187" cy="20875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5327652" y="620713"/>
            <a:ext cx="4784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pt-BR" sz="4000" dirty="0">
                <a:latin typeface="Comic Sans MS" pitchFamily="66" charset="0"/>
              </a:rPr>
              <a:t>Aspectos técnicos 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>
          <a:xfrm>
            <a:off x="1655939" y="115888"/>
            <a:ext cx="4784725" cy="792162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dirty="0">
                <a:effectLst/>
                <a:latin typeface="Comic Sans MS" pitchFamily="66" charset="0"/>
              </a:rPr>
              <a:t>Retirada de pontos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39044" y="2637110"/>
            <a:ext cx="9104312" cy="40322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chemeClr val="hlink"/>
              </a:buClr>
              <a:buSzPct val="110000"/>
              <a:buFont typeface="Wingdings" pitchFamily="2" charset="2"/>
              <a:buChar char="§"/>
              <a:defRPr/>
            </a:pPr>
            <a:r>
              <a:rPr lang="pt-BR" sz="2400" u="sng" dirty="0">
                <a:solidFill>
                  <a:srgbClr val="000099"/>
                </a:solidFill>
                <a:latin typeface="Comic Sans MS" pitchFamily="66" charset="0"/>
              </a:rPr>
              <a:t>face</a:t>
            </a:r>
            <a:r>
              <a:rPr lang="pt-BR" sz="2400" dirty="0">
                <a:solidFill>
                  <a:srgbClr val="000099"/>
                </a:solidFill>
                <a:latin typeface="Comic Sans MS" pitchFamily="66" charset="0"/>
              </a:rPr>
              <a:t>: 4 dias</a:t>
            </a:r>
          </a:p>
          <a:p>
            <a:pPr eaLnBrk="1" hangingPunct="1">
              <a:lnSpc>
                <a:spcPct val="130000"/>
              </a:lnSpc>
              <a:buClr>
                <a:schemeClr val="hlink"/>
              </a:buClr>
              <a:buSzPct val="110000"/>
              <a:buFont typeface="Wingdings" pitchFamily="2" charset="2"/>
              <a:buChar char="§"/>
              <a:defRPr/>
            </a:pPr>
            <a:r>
              <a:rPr lang="pt-BR" sz="2400" u="sng" dirty="0">
                <a:solidFill>
                  <a:srgbClr val="000099"/>
                </a:solidFill>
                <a:latin typeface="Comic Sans MS" pitchFamily="66" charset="0"/>
              </a:rPr>
              <a:t>demais locais</a:t>
            </a:r>
            <a:r>
              <a:rPr lang="pt-BR" sz="2400" dirty="0">
                <a:solidFill>
                  <a:srgbClr val="000099"/>
                </a:solidFill>
                <a:latin typeface="Comic Sans MS" pitchFamily="66" charset="0"/>
              </a:rPr>
              <a:t>: 7 dias</a:t>
            </a:r>
          </a:p>
          <a:p>
            <a:pPr eaLnBrk="1" hangingPunct="1">
              <a:lnSpc>
                <a:spcPct val="140000"/>
              </a:lnSpc>
              <a:buClr>
                <a:schemeClr val="hlink"/>
              </a:buClr>
              <a:buSzPct val="110000"/>
              <a:buFont typeface="Wingdings" pitchFamily="2" charset="2"/>
              <a:buChar char="§"/>
              <a:defRPr/>
            </a:pPr>
            <a:r>
              <a:rPr lang="pt-BR" sz="2400" u="sng" dirty="0">
                <a:solidFill>
                  <a:srgbClr val="000099"/>
                </a:solidFill>
                <a:latin typeface="Comic Sans MS" pitchFamily="66" charset="0"/>
              </a:rPr>
              <a:t>áreas sob tensão</a:t>
            </a:r>
            <a:r>
              <a:rPr lang="pt-BR" sz="2400" dirty="0">
                <a:solidFill>
                  <a:srgbClr val="000099"/>
                </a:solidFill>
                <a:latin typeface="Comic Sans MS" pitchFamily="66" charset="0"/>
              </a:rPr>
              <a:t>: 10 a 15 dias  </a:t>
            </a:r>
          </a:p>
          <a:p>
            <a:pPr eaLnBrk="1" hangingPunct="1">
              <a:lnSpc>
                <a:spcPct val="130000"/>
              </a:lnSpc>
              <a:buClr>
                <a:schemeClr val="hlink"/>
              </a:buClr>
              <a:buSzPct val="110000"/>
              <a:buFont typeface="Wingdings" pitchFamily="2" charset="2"/>
              <a:buChar char="§"/>
              <a:defRPr/>
            </a:pPr>
            <a:r>
              <a:rPr lang="pt-BR" sz="2400" u="sng" dirty="0" err="1">
                <a:solidFill>
                  <a:srgbClr val="000099"/>
                </a:solidFill>
                <a:latin typeface="Comic Sans MS" pitchFamily="66" charset="0"/>
              </a:rPr>
              <a:t>Co-morbidades</a:t>
            </a:r>
            <a:r>
              <a:rPr lang="pt-BR" sz="2400" dirty="0">
                <a:solidFill>
                  <a:srgbClr val="000099"/>
                </a:solidFill>
                <a:latin typeface="Comic Sans MS" pitchFamily="66" charset="0"/>
              </a:rPr>
              <a:t>: infecção, diabetes, desnutrição e neoplasias – retirada tardia conforme as condições de recuperação do paciente</a:t>
            </a:r>
          </a:p>
          <a:p>
            <a:pPr eaLnBrk="1" hangingPunct="1">
              <a:lnSpc>
                <a:spcPct val="130000"/>
              </a:lnSpc>
              <a:buClr>
                <a:schemeClr val="hlink"/>
              </a:buClr>
              <a:buSzPct val="110000"/>
              <a:buFont typeface="Wingdings" pitchFamily="2" charset="2"/>
              <a:buChar char="§"/>
              <a:defRPr/>
            </a:pPr>
            <a:r>
              <a:rPr lang="pt-BR" sz="2400" u="sng" dirty="0">
                <a:solidFill>
                  <a:srgbClr val="000099"/>
                </a:solidFill>
                <a:latin typeface="Comic Sans MS" pitchFamily="66" charset="0"/>
              </a:rPr>
              <a:t>infecção local</a:t>
            </a:r>
            <a:r>
              <a:rPr lang="pt-BR" sz="2400" dirty="0">
                <a:solidFill>
                  <a:srgbClr val="000099"/>
                </a:solidFill>
                <a:latin typeface="Comic Sans MS" pitchFamily="66" charset="0"/>
              </a:rPr>
              <a:t>: retirada imediata - parcial ou total dos pontos </a:t>
            </a:r>
          </a:p>
        </p:txBody>
      </p:sp>
      <p:pic>
        <p:nvPicPr>
          <p:cNvPr id="47108" name="Picture 6" descr="DSC0005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43700" y="1628800"/>
            <a:ext cx="2986088" cy="2232025"/>
          </a:xfrm>
          <a:noFill/>
          <a:ln>
            <a:solidFill>
              <a:schemeClr val="accent2"/>
            </a:solidFill>
          </a:ln>
        </p:spPr>
      </p:pic>
      <p:sp>
        <p:nvSpPr>
          <p:cNvPr id="47109" name="Text Box 8"/>
          <p:cNvSpPr txBox="1">
            <a:spLocks noChangeArrowheads="1"/>
          </p:cNvSpPr>
          <p:nvPr/>
        </p:nvSpPr>
        <p:spPr bwMode="auto">
          <a:xfrm>
            <a:off x="1243186" y="960440"/>
            <a:ext cx="9732962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O tempo para a retirada de pontos está baseado na </a:t>
            </a:r>
          </a:p>
          <a:p>
            <a:pPr>
              <a:lnSpc>
                <a:spcPct val="120000"/>
              </a:lnSpc>
            </a:pP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localização no corpo e à força </a:t>
            </a:r>
            <a:r>
              <a:rPr lang="pt-BR" dirty="0" err="1">
                <a:solidFill>
                  <a:srgbClr val="006600"/>
                </a:solidFill>
                <a:latin typeface="Comic Sans MS" pitchFamily="66" charset="0"/>
              </a:rPr>
              <a:t>tênsil</a:t>
            </a:r>
            <a:endParaRPr lang="pt-BR" dirty="0">
              <a:solidFill>
                <a:srgbClr val="006600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</a:pPr>
            <a:r>
              <a:rPr lang="pt-BR" dirty="0">
                <a:solidFill>
                  <a:srgbClr val="006600"/>
                </a:solidFill>
                <a:latin typeface="Comic Sans MS" pitchFamily="66" charset="0"/>
              </a:rPr>
              <a:t>da mesma 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1558604" y="332656"/>
            <a:ext cx="8332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dirty="0">
                <a:latin typeface="Comic Sans MS" pitchFamily="66" charset="0"/>
              </a:rPr>
              <a:t>Complicações da ferida operatória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828481" y="1697905"/>
            <a:ext cx="20152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PRECOCES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6367636" y="1697905"/>
            <a:ext cx="18838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rgbClr val="006600"/>
                </a:solidFill>
                <a:latin typeface="Comic Sans MS" pitchFamily="66" charset="0"/>
              </a:rPr>
              <a:t>TARDIAS</a:t>
            </a: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1630042" y="2705968"/>
            <a:ext cx="3998210" cy="336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infecção</a:t>
            </a:r>
          </a:p>
          <a:p>
            <a:pPr>
              <a:buClr>
                <a:schemeClr val="tx1"/>
              </a:buClr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3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hemorragia </a:t>
            </a:r>
          </a:p>
          <a:p>
            <a:pPr>
              <a:buClr>
                <a:schemeClr val="tx1"/>
              </a:buClr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6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coleção de líquidos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deiscência de sutura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evisceração </a:t>
            </a:r>
            <a:r>
              <a:rPr lang="pt-BR" sz="20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6151612" y="2842496"/>
            <a:ext cx="3801041" cy="263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eventração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>
              <a:buClr>
                <a:schemeClr val="tx1"/>
              </a:buClr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quelóide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>
              <a:buClr>
                <a:schemeClr val="tx1"/>
              </a:buClr>
              <a:defRPr/>
            </a:pPr>
            <a:endParaRPr lang="pt-BR" sz="2800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lnSpc>
                <a:spcPct val="4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pt-BR" sz="2800" dirty="0" err="1">
                <a:solidFill>
                  <a:srgbClr val="000099"/>
                </a:solidFill>
                <a:latin typeface="Comic Sans MS" pitchFamily="66" charset="0"/>
              </a:rPr>
              <a:t>granuloma</a:t>
            </a: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de corpo</a:t>
            </a:r>
          </a:p>
          <a:p>
            <a:pPr>
              <a:lnSpc>
                <a:spcPct val="110000"/>
              </a:lnSpc>
              <a:buClr>
                <a:schemeClr val="tx1"/>
              </a:buClr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   estranho 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t-BR" sz="2800" dirty="0">
                <a:solidFill>
                  <a:srgbClr val="000099"/>
                </a:solidFill>
                <a:latin typeface="Comic Sans MS" pitchFamily="66" charset="0"/>
              </a:rPr>
              <a:t> dor local 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DSC003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3260" y="2060848"/>
            <a:ext cx="5256212" cy="3816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1757438" y="188640"/>
            <a:ext cx="713047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dirty="0">
                <a:latin typeface="Comic Sans MS" pitchFamily="66" charset="0"/>
              </a:rPr>
              <a:t>Infecção e deiscência parcial</a:t>
            </a:r>
          </a:p>
          <a:p>
            <a:pPr algn="ctr">
              <a:defRPr/>
            </a:pPr>
            <a:r>
              <a:rPr lang="pt-BR" sz="4000" dirty="0">
                <a:latin typeface="Comic Sans MS" pitchFamily="66" charset="0"/>
              </a:rPr>
              <a:t> de parede 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6162675" y="476253"/>
            <a:ext cx="25330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400" dirty="0" err="1">
                <a:solidFill>
                  <a:srgbClr val="C00000"/>
                </a:solidFill>
                <a:latin typeface="Comic Sans MS" pitchFamily="66" charset="0"/>
              </a:rPr>
              <a:t>Quelóide</a:t>
            </a:r>
            <a:endParaRPr lang="pt-BR" sz="4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0179" name="Picture 5" descr="quelo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7715" y="476250"/>
            <a:ext cx="3479801" cy="27257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0180" name="Picture 6" descr="quelód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6795" y="1905000"/>
            <a:ext cx="3197225" cy="2819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0181" name="Picture 7" descr="quelóid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9463" y="3949700"/>
            <a:ext cx="3286125" cy="2647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em Título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743" y="836616"/>
            <a:ext cx="3960813" cy="54451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1203" name="Oval 4"/>
          <p:cNvSpPr>
            <a:spLocks noChangeArrowheads="1"/>
          </p:cNvSpPr>
          <p:nvPr/>
        </p:nvSpPr>
        <p:spPr bwMode="auto">
          <a:xfrm>
            <a:off x="4207396" y="2565400"/>
            <a:ext cx="1008062" cy="719138"/>
          </a:xfrm>
          <a:prstGeom prst="ellipse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5918027" y="2444754"/>
            <a:ext cx="37785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dirty="0" err="1">
                <a:latin typeface="Comic Sans MS" pitchFamily="66" charset="0"/>
              </a:rPr>
              <a:t>Granuloma</a:t>
            </a:r>
            <a:r>
              <a:rPr lang="pt-BR" sz="4000" dirty="0">
                <a:latin typeface="Comic Sans MS" pitchFamily="66" charset="0"/>
              </a:rPr>
              <a:t> de</a:t>
            </a:r>
          </a:p>
          <a:p>
            <a:pPr algn="ctr">
              <a:defRPr/>
            </a:pPr>
            <a:r>
              <a:rPr lang="pt-BR" sz="4000" dirty="0">
                <a:latin typeface="Comic Sans MS" pitchFamily="66" charset="0"/>
              </a:rPr>
              <a:t>corpo estranho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f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7586" y="1773238"/>
            <a:ext cx="3600450" cy="460851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6541844" y="620714"/>
            <a:ext cx="35702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800" dirty="0" err="1">
                <a:latin typeface="Comic Sans MS" pitchFamily="66" charset="0"/>
              </a:rPr>
              <a:t>Eventração</a:t>
            </a:r>
            <a:r>
              <a:rPr lang="pt-BR" sz="48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52228" name="Picture 6" descr="Trauma abdominal penetrante - eviscer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116" y="765423"/>
            <a:ext cx="4140200" cy="30956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1869338" y="4182179"/>
            <a:ext cx="35621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800" dirty="0">
                <a:latin typeface="Comic Sans MS" pitchFamily="66" charset="0"/>
              </a:rPr>
              <a:t>Evisceração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91305" y="476672"/>
            <a:ext cx="278313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Comic Sans MS" pitchFamily="66" charset="0"/>
              </a:rPr>
              <a:t>Morte celular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356182" y="2052137"/>
            <a:ext cx="214193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Comic Sans MS" pitchFamily="66" charset="0"/>
              </a:rPr>
              <a:t>Reparação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19164" y="3348281"/>
            <a:ext cx="27174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Comic Sans MS" pitchFamily="66" charset="0"/>
              </a:rPr>
              <a:t>Regeneração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413321" y="3348281"/>
            <a:ext cx="266771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Comic Sans MS" pitchFamily="66" charset="0"/>
              </a:rPr>
              <a:t>Cicatrização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87116" y="4049777"/>
            <a:ext cx="34660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Comic Sans MS" pitchFamily="66" charset="0"/>
              </a:rPr>
              <a:t>As células que morrem</a:t>
            </a:r>
          </a:p>
          <a:p>
            <a:pPr algn="ctr"/>
            <a:r>
              <a:rPr lang="pt-BR" sz="2000" dirty="0">
                <a:latin typeface="Comic Sans MS" pitchFamily="66" charset="0"/>
              </a:rPr>
              <a:t>são substituídas por células</a:t>
            </a:r>
          </a:p>
          <a:p>
            <a:pPr algn="ctr"/>
            <a:r>
              <a:rPr lang="pt-BR" sz="2000" dirty="0">
                <a:latin typeface="Comic Sans MS" pitchFamily="66" charset="0"/>
              </a:rPr>
              <a:t>do </a:t>
            </a:r>
            <a:r>
              <a:rPr lang="pt-BR" sz="2000" dirty="0" err="1">
                <a:latin typeface="Comic Sans MS" pitchFamily="66" charset="0"/>
              </a:rPr>
              <a:t>parenquima</a:t>
            </a:r>
            <a:r>
              <a:rPr lang="pt-BR" sz="2000" dirty="0">
                <a:latin typeface="Comic Sans MS" pitchFamily="66" charset="0"/>
              </a:rPr>
              <a:t> do mesmo</a:t>
            </a:r>
          </a:p>
          <a:p>
            <a:pPr algn="ctr"/>
            <a:r>
              <a:rPr lang="pt-BR" sz="2000" dirty="0" err="1">
                <a:latin typeface="Comic Sans MS" pitchFamily="66" charset="0"/>
              </a:rPr>
              <a:t>orgão</a:t>
            </a:r>
            <a:endParaRPr lang="pt-BR" sz="2000" dirty="0">
              <a:latin typeface="Comic Sans MS" pitchFamily="66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024416" y="4069521"/>
            <a:ext cx="3413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Comic Sans MS" pitchFamily="66" charset="0"/>
              </a:rPr>
              <a:t>As células que morrem</a:t>
            </a:r>
          </a:p>
          <a:p>
            <a:pPr algn="ctr"/>
            <a:r>
              <a:rPr lang="pt-BR" sz="2000" dirty="0">
                <a:latin typeface="Comic Sans MS" pitchFamily="66" charset="0"/>
              </a:rPr>
              <a:t>são substituídas por tecido</a:t>
            </a:r>
          </a:p>
          <a:p>
            <a:pPr algn="ctr"/>
            <a:r>
              <a:rPr lang="pt-BR" sz="2000" dirty="0">
                <a:latin typeface="Comic Sans MS" pitchFamily="66" charset="0"/>
              </a:rPr>
              <a:t>fibroso = cicatriz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77747" y="5661248"/>
            <a:ext cx="785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Comic Sans MS" pitchFamily="66" charset="0"/>
              </a:rPr>
              <a:t>Tem grande capacidade de regeneração: epitélio, fígado e ossos</a:t>
            </a:r>
          </a:p>
        </p:txBody>
      </p:sp>
      <p:cxnSp>
        <p:nvCxnSpPr>
          <p:cNvPr id="14" name="Conector de seta reta 13"/>
          <p:cNvCxnSpPr/>
          <p:nvPr/>
        </p:nvCxnSpPr>
        <p:spPr>
          <a:xfrm flipH="1">
            <a:off x="3199284" y="2420888"/>
            <a:ext cx="1008112" cy="72008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5431532" y="1268760"/>
            <a:ext cx="0" cy="64807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6583660" y="2348880"/>
            <a:ext cx="1224136" cy="7920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630662" y="188644"/>
            <a:ext cx="4177134" cy="7921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u="sng" dirty="0">
                <a:latin typeface="Comic Sans MS" pitchFamily="66" charset="0"/>
              </a:rPr>
              <a:t>Cura do ferida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615108" y="1412776"/>
            <a:ext cx="7920880" cy="4320480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Comic Sans MS" pitchFamily="66" charset="0"/>
              </a:rPr>
              <a:t>O processo cicatricial = eventos moleculares</a:t>
            </a:r>
          </a:p>
          <a:p>
            <a:pPr algn="just">
              <a:buNone/>
            </a:pPr>
            <a:r>
              <a:rPr lang="pt-BR" dirty="0">
                <a:latin typeface="Comic Sans MS" pitchFamily="66" charset="0"/>
              </a:rPr>
              <a:t>   + eventos celulares                     restauração</a:t>
            </a:r>
          </a:p>
          <a:p>
            <a:pPr algn="just">
              <a:buNone/>
            </a:pPr>
            <a:r>
              <a:rPr lang="pt-BR" dirty="0">
                <a:latin typeface="Comic Sans MS" pitchFamily="66" charset="0"/>
              </a:rPr>
              <a:t>   do tecido lesado</a:t>
            </a:r>
          </a:p>
          <a:p>
            <a:pPr algn="just"/>
            <a:endParaRPr lang="pt-BR" dirty="0">
              <a:latin typeface="Comic Sans MS" pitchFamily="66" charset="0"/>
            </a:endParaRPr>
          </a:p>
          <a:p>
            <a:pPr algn="just"/>
            <a:r>
              <a:rPr lang="pt-BR" dirty="0">
                <a:latin typeface="Comic Sans MS" pitchFamily="66" charset="0"/>
              </a:rPr>
              <a:t>Inicio: extravasamento de plasma, com</a:t>
            </a:r>
          </a:p>
          <a:p>
            <a:pPr algn="just">
              <a:buNone/>
            </a:pPr>
            <a:r>
              <a:rPr lang="pt-BR" dirty="0">
                <a:latin typeface="Comic Sans MS" pitchFamily="66" charset="0"/>
              </a:rPr>
              <a:t>   a coagulação e agregação </a:t>
            </a:r>
            <a:r>
              <a:rPr lang="pt-BR" dirty="0" err="1">
                <a:latin typeface="Comic Sans MS" pitchFamily="66" charset="0"/>
              </a:rPr>
              <a:t>plaquetária</a:t>
            </a:r>
            <a:endParaRPr lang="pt-BR" dirty="0">
              <a:latin typeface="Comic Sans MS" pitchFamily="66" charset="0"/>
            </a:endParaRPr>
          </a:p>
          <a:p>
            <a:pPr algn="just"/>
            <a:endParaRPr lang="pt-BR" dirty="0">
              <a:latin typeface="Comic Sans MS" pitchFamily="66" charset="0"/>
            </a:endParaRPr>
          </a:p>
          <a:p>
            <a:pPr algn="just"/>
            <a:r>
              <a:rPr lang="pt-BR" dirty="0">
                <a:latin typeface="Comic Sans MS" pitchFamily="66" charset="0"/>
              </a:rPr>
              <a:t>“Final”: </a:t>
            </a:r>
            <a:r>
              <a:rPr lang="pt-BR" dirty="0" err="1">
                <a:latin typeface="Comic Sans MS" pitchFamily="66" charset="0"/>
              </a:rPr>
              <a:t>reepitelização</a:t>
            </a:r>
            <a:r>
              <a:rPr lang="pt-BR" dirty="0">
                <a:latin typeface="Comic Sans MS" pitchFamily="66" charset="0"/>
              </a:rPr>
              <a:t> e remodelagem do</a:t>
            </a:r>
          </a:p>
          <a:p>
            <a:pPr algn="just">
              <a:buNone/>
            </a:pPr>
            <a:r>
              <a:rPr lang="pt-BR" dirty="0">
                <a:latin typeface="Comic Sans MS" pitchFamily="66" charset="0"/>
              </a:rPr>
              <a:t>    tecido lesado                      restaurar</a:t>
            </a:r>
          </a:p>
          <a:p>
            <a:pPr algn="just">
              <a:buNone/>
            </a:pPr>
            <a:r>
              <a:rPr lang="pt-BR" dirty="0">
                <a:latin typeface="Comic Sans MS" pitchFamily="66" charset="0"/>
              </a:rPr>
              <a:t>    a funcionalidade tecidual</a:t>
            </a:r>
          </a:p>
        </p:txBody>
      </p:sp>
      <p:sp>
        <p:nvSpPr>
          <p:cNvPr id="5" name="Seta entalhada para a direita 4"/>
          <p:cNvSpPr/>
          <p:nvPr/>
        </p:nvSpPr>
        <p:spPr bwMode="auto">
          <a:xfrm>
            <a:off x="5503540" y="1792240"/>
            <a:ext cx="1296144" cy="484632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Seta entalhada para a direita 7"/>
          <p:cNvSpPr/>
          <p:nvPr/>
        </p:nvSpPr>
        <p:spPr bwMode="auto">
          <a:xfrm>
            <a:off x="4525132" y="4600552"/>
            <a:ext cx="1842504" cy="484632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2701627" y="476250"/>
            <a:ext cx="5610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4000" dirty="0">
                <a:latin typeface="Comic Sans MS" pitchFamily="66" charset="0"/>
              </a:rPr>
              <a:t>Fases da cicatrização</a:t>
            </a: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1182688" y="2276479"/>
            <a:ext cx="7848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pt-BR" sz="3200" dirty="0">
                <a:solidFill>
                  <a:srgbClr val="FF0066"/>
                </a:solidFill>
                <a:latin typeface="Comic Sans MS" pitchFamily="66" charset="0"/>
              </a:rPr>
              <a:t>Fase inicial: </a:t>
            </a:r>
            <a:r>
              <a:rPr lang="pt-BR" sz="3200" dirty="0" err="1">
                <a:solidFill>
                  <a:srgbClr val="000099"/>
                </a:solidFill>
                <a:latin typeface="Comic Sans MS" pitchFamily="66" charset="0"/>
              </a:rPr>
              <a:t>hemostasia</a:t>
            </a: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e inflamação</a:t>
            </a: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  <a:defRPr/>
            </a:pPr>
            <a:endParaRPr lang="pt-BR" sz="3200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1182690" y="3213104"/>
            <a:ext cx="96488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pt-BR" sz="3200" dirty="0">
                <a:solidFill>
                  <a:srgbClr val="FF0066"/>
                </a:solidFill>
                <a:latin typeface="Comic Sans MS" pitchFamily="66" charset="0"/>
              </a:rPr>
              <a:t>Fase proliferativa: </a:t>
            </a:r>
            <a:r>
              <a:rPr lang="pt-BR" sz="3200" dirty="0" err="1">
                <a:solidFill>
                  <a:srgbClr val="000099"/>
                </a:solidFill>
                <a:latin typeface="Comic Sans MS" pitchFamily="66" charset="0"/>
              </a:rPr>
              <a:t>fibroplasia</a:t>
            </a:r>
            <a:endParaRPr lang="pt-BR" sz="32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                            </a:t>
            </a:r>
            <a:r>
              <a:rPr lang="pt-BR" sz="3200" dirty="0" err="1">
                <a:solidFill>
                  <a:srgbClr val="000099"/>
                </a:solidFill>
                <a:latin typeface="Comic Sans MS" pitchFamily="66" charset="0"/>
              </a:rPr>
              <a:t>neoangiogenese</a:t>
            </a:r>
            <a:endParaRPr lang="pt-BR" sz="3200" dirty="0">
              <a:solidFill>
                <a:srgbClr val="000099"/>
              </a:solidFill>
              <a:latin typeface="Comic Sans MS" pitchFamily="66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  <a:defRPr/>
            </a:pP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                                </a:t>
            </a:r>
            <a:r>
              <a:rPr lang="pt-BR" sz="3200" dirty="0" err="1">
                <a:solidFill>
                  <a:srgbClr val="000099"/>
                </a:solidFill>
                <a:latin typeface="Comic Sans MS" pitchFamily="66" charset="0"/>
              </a:rPr>
              <a:t>epitelização</a:t>
            </a:r>
            <a:endParaRPr lang="pt-BR" sz="32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1182688" y="5157788"/>
            <a:ext cx="57594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/>
            </a:pPr>
            <a:r>
              <a:rPr lang="pt-BR" sz="3200" dirty="0">
                <a:solidFill>
                  <a:srgbClr val="FF0066"/>
                </a:solidFill>
                <a:latin typeface="Comic Sans MS" pitchFamily="66" charset="0"/>
              </a:rPr>
              <a:t>Fase tardia: </a:t>
            </a:r>
            <a:r>
              <a:rPr lang="pt-BR" sz="3200" dirty="0">
                <a:solidFill>
                  <a:srgbClr val="000099"/>
                </a:solidFill>
                <a:latin typeface="Comic Sans MS" pitchFamily="66" charset="0"/>
              </a:rPr>
              <a:t>remodelação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1012" y="1613636"/>
            <a:ext cx="81369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omic Sans MS" pitchFamily="66" charset="0"/>
              </a:rPr>
              <a:t>Fase </a:t>
            </a:r>
            <a:r>
              <a:rPr lang="pt-BR" dirty="0" err="1">
                <a:latin typeface="Comic Sans MS" pitchFamily="66" charset="0"/>
              </a:rPr>
              <a:t>trombocítica</a:t>
            </a:r>
            <a:endParaRPr lang="pt-BR" dirty="0">
              <a:latin typeface="Comic Sans MS" pitchFamily="66" charset="0"/>
            </a:endParaRPr>
          </a:p>
          <a:p>
            <a:endParaRPr lang="pt-BR" dirty="0">
              <a:latin typeface="Comic Sans MS" pitchFamily="66" charset="0"/>
            </a:endParaRPr>
          </a:p>
          <a:p>
            <a:r>
              <a:rPr lang="pt-BR" dirty="0">
                <a:latin typeface="Comic Sans MS" pitchFamily="66" charset="0"/>
              </a:rPr>
              <a:t>Agregação </a:t>
            </a:r>
            <a:r>
              <a:rPr lang="pt-BR" dirty="0" err="1">
                <a:latin typeface="Comic Sans MS" pitchFamily="66" charset="0"/>
              </a:rPr>
              <a:t>plaquetária</a:t>
            </a:r>
            <a:r>
              <a:rPr lang="pt-BR" dirty="0">
                <a:latin typeface="Comic Sans MS" pitchFamily="66" charset="0"/>
              </a:rPr>
              <a:t> (trombo)</a:t>
            </a:r>
          </a:p>
          <a:p>
            <a:r>
              <a:rPr lang="pt-BR" dirty="0">
                <a:latin typeface="Comic Sans MS" pitchFamily="66" charset="0"/>
              </a:rPr>
              <a:t> </a:t>
            </a:r>
          </a:p>
          <a:p>
            <a:r>
              <a:rPr lang="pt-BR" dirty="0">
                <a:latin typeface="Comic Sans MS" pitchFamily="66" charset="0"/>
              </a:rPr>
              <a:t>Fase </a:t>
            </a:r>
            <a:r>
              <a:rPr lang="pt-BR" dirty="0" err="1">
                <a:latin typeface="Comic Sans MS" pitchFamily="66" charset="0"/>
              </a:rPr>
              <a:t>granulocítica</a:t>
            </a:r>
            <a:r>
              <a:rPr lang="pt-BR" dirty="0">
                <a:latin typeface="Comic Sans MS" pitchFamily="66" charset="0"/>
              </a:rPr>
              <a:t> </a:t>
            </a:r>
          </a:p>
          <a:p>
            <a:endParaRPr lang="pt-BR" dirty="0">
              <a:latin typeface="Comic Sans MS" pitchFamily="66" charset="0"/>
            </a:endParaRPr>
          </a:p>
          <a:p>
            <a:r>
              <a:rPr lang="pt-BR" dirty="0">
                <a:latin typeface="Comic Sans MS" pitchFamily="66" charset="0"/>
              </a:rPr>
              <a:t>FAGOCITOSE de bactérias (formação de pus) e sujidade</a:t>
            </a:r>
          </a:p>
          <a:p>
            <a:r>
              <a:rPr lang="pt-BR" dirty="0">
                <a:latin typeface="Comic Sans MS" pitchFamily="66" charset="0"/>
              </a:rPr>
              <a:t> </a:t>
            </a:r>
          </a:p>
          <a:p>
            <a:r>
              <a:rPr lang="pt-BR" dirty="0">
                <a:latin typeface="Comic Sans MS" pitchFamily="66" charset="0"/>
              </a:rPr>
              <a:t>Fase </a:t>
            </a:r>
            <a:r>
              <a:rPr lang="pt-BR" dirty="0" err="1">
                <a:latin typeface="Comic Sans MS" pitchFamily="66" charset="0"/>
              </a:rPr>
              <a:t>macrofásica</a:t>
            </a:r>
            <a:endParaRPr lang="pt-BR" dirty="0">
              <a:latin typeface="Comic Sans MS" pitchFamily="66" charset="0"/>
            </a:endParaRPr>
          </a:p>
          <a:p>
            <a:r>
              <a:rPr lang="pt-BR" dirty="0">
                <a:latin typeface="Comic Sans MS" pitchFamily="66" charset="0"/>
              </a:rPr>
              <a:t> </a:t>
            </a:r>
          </a:p>
          <a:p>
            <a:r>
              <a:rPr lang="pt-BR" dirty="0">
                <a:latin typeface="Comic Sans MS" pitchFamily="66" charset="0"/>
              </a:rPr>
              <a:t>Ativação do processo cicatricial: macrófago </a:t>
            </a:r>
          </a:p>
          <a:p>
            <a:endParaRPr lang="pt-BR" dirty="0">
              <a:latin typeface="Comic Sans MS" pitchFamily="66" charset="0"/>
            </a:endParaRPr>
          </a:p>
          <a:p>
            <a:r>
              <a:rPr lang="pt-BR" dirty="0">
                <a:latin typeface="Comic Sans MS" pitchFamily="66" charset="0"/>
              </a:rPr>
              <a:t>Sinais clínicos: </a:t>
            </a:r>
            <a:r>
              <a:rPr lang="pt-BR" dirty="0" err="1">
                <a:latin typeface="Comic Sans MS" pitchFamily="66" charset="0"/>
              </a:rPr>
              <a:t>Hiperemia</a:t>
            </a:r>
            <a:r>
              <a:rPr lang="pt-BR" dirty="0">
                <a:latin typeface="Comic Sans MS" pitchFamily="66" charset="0"/>
              </a:rPr>
              <a:t>, calor, edema e dor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01949" y="260648"/>
            <a:ext cx="535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Comic Sans MS" pitchFamily="66" charset="0"/>
              </a:rPr>
              <a:t>FASE INFLAMATÓRIA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43100" y="2100912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omic Sans MS" pitchFamily="66" charset="0"/>
              </a:rPr>
              <a:t>Principais funções (</a:t>
            </a:r>
            <a:r>
              <a:rPr lang="pt-BR" dirty="0" err="1">
                <a:latin typeface="Comic Sans MS" pitchFamily="66" charset="0"/>
              </a:rPr>
              <a:t>angiogênese</a:t>
            </a:r>
            <a:r>
              <a:rPr lang="pt-BR" dirty="0">
                <a:latin typeface="Comic Sans MS" pitchFamily="66" charset="0"/>
              </a:rPr>
              <a:t>, síntese de colágeno e proliferação, contração e </a:t>
            </a:r>
            <a:r>
              <a:rPr lang="pt-BR" dirty="0" err="1">
                <a:latin typeface="Comic Sans MS" pitchFamily="66" charset="0"/>
              </a:rPr>
              <a:t>epitelização</a:t>
            </a:r>
            <a:r>
              <a:rPr lang="pt-BR" dirty="0">
                <a:latin typeface="Comic Sans MS" pitchFamily="66" charset="0"/>
              </a:rPr>
              <a:t>) </a:t>
            </a:r>
          </a:p>
          <a:p>
            <a:endParaRPr lang="pt-BR" dirty="0">
              <a:latin typeface="Comic Sans MS" pitchFamily="66" charset="0"/>
            </a:endParaRPr>
          </a:p>
          <a:p>
            <a:r>
              <a:rPr lang="pt-BR" dirty="0">
                <a:latin typeface="Comic Sans MS" pitchFamily="66" charset="0"/>
              </a:rPr>
              <a:t>Macrófagos, fibroblastos, </a:t>
            </a:r>
            <a:r>
              <a:rPr lang="pt-BR" dirty="0" err="1">
                <a:latin typeface="Comic Sans MS" pitchFamily="66" charset="0"/>
              </a:rPr>
              <a:t>céls</a:t>
            </a:r>
            <a:r>
              <a:rPr lang="pt-BR" dirty="0">
                <a:latin typeface="Comic Sans MS" pitchFamily="66" charset="0"/>
              </a:rPr>
              <a:t>. Endoteliais e os </a:t>
            </a:r>
            <a:r>
              <a:rPr lang="pt-BR" dirty="0" err="1">
                <a:latin typeface="Comic Sans MS" pitchFamily="66" charset="0"/>
              </a:rPr>
              <a:t>queratinócitos</a:t>
            </a:r>
            <a:r>
              <a:rPr lang="pt-BR" dirty="0">
                <a:latin typeface="Comic Sans MS" pitchFamily="66" charset="0"/>
              </a:rPr>
              <a:t> </a:t>
            </a:r>
          </a:p>
          <a:p>
            <a:endParaRPr lang="pt-BR" dirty="0">
              <a:latin typeface="Comic Sans MS" pitchFamily="66" charset="0"/>
            </a:endParaRPr>
          </a:p>
          <a:p>
            <a:r>
              <a:rPr lang="pt-BR" dirty="0">
                <a:latin typeface="Comic Sans MS" pitchFamily="66" charset="0"/>
              </a:rPr>
              <a:t>Principal característica é a formação de um tecido novo, vermelho vivo, de aspecto granuloso (brotos capilares), composto de capilares e colágeno.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79204" y="406405"/>
            <a:ext cx="53575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Comic Sans MS" pitchFamily="66" charset="0"/>
              </a:rPr>
              <a:t>FASE PROLIFERATIVA</a:t>
            </a:r>
          </a:p>
          <a:p>
            <a:pPr algn="ctr"/>
            <a:r>
              <a:rPr lang="pt-BR" sz="2800" dirty="0">
                <a:latin typeface="Comic Sans MS" pitchFamily="66" charset="0"/>
              </a:rPr>
              <a:t>(</a:t>
            </a:r>
            <a:r>
              <a:rPr lang="pt-BR" sz="2800" dirty="0" err="1">
                <a:latin typeface="Comic Sans MS" pitchFamily="66" charset="0"/>
              </a:rPr>
              <a:t>fibroblática</a:t>
            </a:r>
            <a:r>
              <a:rPr lang="pt-BR" sz="2800" dirty="0">
                <a:latin typeface="Comic Sans MS" pitchFamily="66" charset="0"/>
              </a:rPr>
              <a:t> ou de granulação)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2863</TotalTime>
  <Words>1312</Words>
  <Application>Microsoft Office PowerPoint</Application>
  <PresentationFormat>Slides de 35 mm</PresentationFormat>
  <Paragraphs>312</Paragraphs>
  <Slides>47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6" baseType="lpstr">
      <vt:lpstr>Arial</vt:lpstr>
      <vt:lpstr>Arial Black</vt:lpstr>
      <vt:lpstr>Calibri</vt:lpstr>
      <vt:lpstr>Calibri Light</vt:lpstr>
      <vt:lpstr>Comic Sans MS</vt:lpstr>
      <vt:lpstr>Tahoma</vt:lpstr>
      <vt:lpstr>Times New Roman</vt:lpstr>
      <vt:lpstr>Wingdings</vt:lpstr>
      <vt:lpstr>Tema do Office</vt:lpstr>
      <vt:lpstr>Apresentação do PowerPoint</vt:lpstr>
      <vt:lpstr>Apresentação do PowerPoint</vt:lpstr>
      <vt:lpstr>Ferida</vt:lpstr>
      <vt:lpstr>Apresentação do PowerPoint</vt:lpstr>
      <vt:lpstr>Apresentação do PowerPoint</vt:lpstr>
      <vt:lpstr>Cura do ferida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Fechamento primário retardado</vt:lpstr>
      <vt:lpstr>Apresentação do PowerPoint</vt:lpstr>
      <vt:lpstr>Classificação das feridas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Retirada de pontos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HCRP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Dra. Yvone</dc:creator>
  <cp:lastModifiedBy>Gilivan</cp:lastModifiedBy>
  <cp:revision>143</cp:revision>
  <cp:lastPrinted>1601-01-01T00:00:00Z</cp:lastPrinted>
  <dcterms:created xsi:type="dcterms:W3CDTF">2001-09-14T17:03:42Z</dcterms:created>
  <dcterms:modified xsi:type="dcterms:W3CDTF">2021-05-17T04:09:46Z</dcterms:modified>
</cp:coreProperties>
</file>