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3"/>
  </p:notesMasterIdLst>
  <p:handoutMasterIdLst>
    <p:handoutMasterId r:id="rId54"/>
  </p:handoutMasterIdLst>
  <p:sldIdLst>
    <p:sldId id="283"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78" y="4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CB700D-7E1A-49E2-ABAD-092ACBACD43B}" type="datetime1">
              <a:rPr lang="pt-BR" smtClean="0"/>
              <a:t>10/11/2021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E3353A-A592-44BD-B6AB-B98E47E0DF51}" type="datetime1">
              <a:rPr lang="pt-BR" smtClean="0"/>
              <a:t>10/11/2021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a:t>Clique para editar o título Mestre</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a:t>Clique para editar o estilo do subtítulo Mestre</a:t>
            </a:r>
            <a:endParaRPr lang="en-US" dirty="0"/>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00472D23-6933-4398-B088-86D87D4569A8}" type="datetime1">
              <a:rPr lang="pt-BR" smtClean="0"/>
              <a:t>10/11/2021</a:t>
            </a:fld>
            <a:endParaRPr lang="en-US" dirty="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C28CAC3A-C360-423D-8EE7-1FC8754818CB}" type="datetime1">
              <a:rPr lang="pt-BR" smtClean="0"/>
              <a:t>10/11/2021</a:t>
            </a:fld>
            <a:endParaRPr lang="en-US" dirty="0"/>
          </a:p>
        </p:txBody>
      </p:sp>
      <p:sp>
        <p:nvSpPr>
          <p:cNvPr id="5" name="Espaço Reservado para Rodapé 4"/>
          <p:cNvSpPr>
            <a:spLocks noGrp="1"/>
          </p:cNvSpPr>
          <p:nvPr>
            <p:ph type="ftr" sz="quarter" idx="11"/>
          </p:nvPr>
        </p:nvSpPr>
        <p:spPr/>
        <p:txBody>
          <a:bodyPr rtlCol="0"/>
          <a:lstStyle/>
          <a:p>
            <a:pPr rtl="0"/>
            <a:endParaRPr lang="en-US"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774923" y="863600"/>
            <a:ext cx="7161625" cy="4807326"/>
          </a:xfrm>
        </p:spPr>
        <p:txBody>
          <a:bodyPr vert="eaVert" rtlCol="0" anchor="t"/>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Retâ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ço Reservado para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BBA3C67-7F45-4D7A-B048-0542E838373B}" type="datetime1">
              <a:rPr lang="pt-BR" smtClean="0"/>
              <a:t>10/11/2021</a:t>
            </a:fld>
            <a:endParaRPr lang="en-US" dirty="0"/>
          </a:p>
        </p:txBody>
      </p:sp>
      <p:sp>
        <p:nvSpPr>
          <p:cNvPr id="12" name="Espaço Reservado para Rodapé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ço Reservado para o Número do Sl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a:xfrm>
            <a:off x="581192" y="2340864"/>
            <a:ext cx="11029615" cy="363448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6866A0C-EEE8-4DE1-9ECF-51EC9C0B8BE2}" type="datetime1">
              <a:rPr lang="pt-BR" smtClean="0"/>
              <a:t>10/11/2021</a:t>
            </a:fld>
            <a:endParaRPr lang="en-US" dirty="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9F9B11C-AD18-4A04-821E-C5366FCA14C8}" type="datetime1">
              <a:rPr lang="pt-BR" smtClean="0"/>
              <a:t>10/11/2021</a:t>
            </a:fld>
            <a:endParaRPr lang="en-US" dirty="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581193" y="2228003"/>
            <a:ext cx="5194767"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16039" y="2228003"/>
            <a:ext cx="5194769"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B34586AC-0217-4567-B29B-23EE9A9222A5}" type="datetime1">
              <a:rPr lang="pt-BR" smtClean="0"/>
              <a:t>10/11/2021</a:t>
            </a:fld>
            <a:endParaRPr lang="en-US" dirty="0"/>
          </a:p>
        </p:txBody>
      </p:sp>
      <p:sp>
        <p:nvSpPr>
          <p:cNvPr id="6" name="Espaço Reservado para Rodapé 5"/>
          <p:cNvSpPr>
            <a:spLocks noGrp="1"/>
          </p:cNvSpPr>
          <p:nvPr>
            <p:ph type="ftr" sz="quarter" idx="11"/>
          </p:nvPr>
        </p:nvSpPr>
        <p:spPr/>
        <p:txBody>
          <a:bodyPr rtlCol="0"/>
          <a:lstStyle/>
          <a:p>
            <a:pPr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581194" y="2926052"/>
            <a:ext cx="5194766"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pt-BR"/>
              <a:t>Clique para editar os estilos de texto Mestres</a:t>
            </a:r>
          </a:p>
        </p:txBody>
      </p:sp>
      <p:sp>
        <p:nvSpPr>
          <p:cNvPr id="6" name="Espaço reservado para conteúdo 5"/>
          <p:cNvSpPr>
            <a:spLocks noGrp="1"/>
          </p:cNvSpPr>
          <p:nvPr>
            <p:ph sz="quarter" idx="4"/>
          </p:nvPr>
        </p:nvSpPr>
        <p:spPr>
          <a:xfrm>
            <a:off x="6416037" y="2926052"/>
            <a:ext cx="5194771"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p:cNvSpPr>
            <a:spLocks noGrp="1"/>
          </p:cNvSpPr>
          <p:nvPr>
            <p:ph type="dt" sz="half" idx="10"/>
          </p:nvPr>
        </p:nvSpPr>
        <p:spPr/>
        <p:txBody>
          <a:bodyPr rtlCol="0"/>
          <a:lstStyle/>
          <a:p>
            <a:pPr rtl="0"/>
            <a:fld id="{05EA9A4D-5B4A-4536-B4F3-3781F06B7402}" type="datetime1">
              <a:rPr lang="pt-BR" smtClean="0"/>
              <a:t>10/11/2021</a:t>
            </a:fld>
            <a:endParaRPr lang="en-US" dirty="0"/>
          </a:p>
        </p:txBody>
      </p:sp>
      <p:sp>
        <p:nvSpPr>
          <p:cNvPr id="8" name="Espaço Reservado para Rodapé 7"/>
          <p:cNvSpPr>
            <a:spLocks noGrp="1"/>
          </p:cNvSpPr>
          <p:nvPr>
            <p:ph type="ftr" sz="quarter" idx="11"/>
          </p:nvPr>
        </p:nvSpPr>
        <p:spPr/>
        <p:txBody>
          <a:bodyPr rtlCol="0"/>
          <a:lstStyle/>
          <a:p>
            <a:pPr rtl="0"/>
            <a:endParaRPr lang="en-US"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45D2EFA0-DD31-4334-BD97-CA68CA1EAF7D}" type="datetime1">
              <a:rPr lang="pt-BR" smtClean="0"/>
              <a:t>10/11/2021</a:t>
            </a:fld>
            <a:endParaRPr lang="en-US" dirty="0"/>
          </a:p>
        </p:txBody>
      </p:sp>
      <p:sp>
        <p:nvSpPr>
          <p:cNvPr id="4" name="Espaço Reservado para Rodapé 3"/>
          <p:cNvSpPr>
            <a:spLocks noGrp="1"/>
          </p:cNvSpPr>
          <p:nvPr>
            <p:ph type="ftr" sz="quarter" idx="11"/>
          </p:nvPr>
        </p:nvSpPr>
        <p:spPr/>
        <p:txBody>
          <a:bodyPr rtlCol="0"/>
          <a:lstStyle/>
          <a:p>
            <a:pPr rtl="0"/>
            <a:endParaRPr lang="en-US"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3422C804-0B7D-49A4-9AA4-17093ACFAE26}" type="datetime1">
              <a:rPr lang="pt-BR" smtClean="0"/>
              <a:t>10/11/2021</a:t>
            </a:fld>
            <a:endParaRPr lang="en-US" dirty="0"/>
          </a:p>
        </p:txBody>
      </p:sp>
      <p:sp>
        <p:nvSpPr>
          <p:cNvPr id="3" name="Espaço Reservado para Rodapé 2"/>
          <p:cNvSpPr>
            <a:spLocks noGrp="1"/>
          </p:cNvSpPr>
          <p:nvPr>
            <p:ph type="ftr" sz="quarter" idx="11"/>
          </p:nvPr>
        </p:nvSpPr>
        <p:spPr/>
        <p:txBody>
          <a:bodyPr rtlCol="0"/>
          <a:lstStyle/>
          <a:p>
            <a:pPr rtl="0"/>
            <a:endParaRPr lang="en-US"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tâ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26C5998-667C-4083-8EAC-8B78C6E30EC5}" type="datetime1">
              <a:rPr lang="pt-BR" smtClean="0"/>
              <a:t>10/11/2021</a:t>
            </a:fld>
            <a:endParaRPr lang="en-US" dirty="0"/>
          </a:p>
        </p:txBody>
      </p:sp>
      <p:sp>
        <p:nvSpPr>
          <p:cNvPr id="10" name="Espaço Reservado para Rodapé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pt-BR"/>
              <a:t>Clique para editar o título Mestre</a:t>
            </a:r>
            <a:endParaRPr lang="en-US" dirty="0"/>
          </a:p>
        </p:txBody>
      </p:sp>
      <p:sp>
        <p:nvSpPr>
          <p:cNvPr id="3" name="Espaço Reservado para Imagem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a:t>Clique no ícone para adicionar uma imagem</a:t>
            </a:r>
            <a:endParaRPr lang="en-US" dirty="0"/>
          </a:p>
        </p:txBody>
      </p:sp>
      <p:sp>
        <p:nvSpPr>
          <p:cNvPr id="4" name="Espaço reservado para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fld id="{9CBC8F94-10C4-4E0E-B702-FA76FB225505}" type="datetime1">
              <a:rPr lang="pt-BR" smtClean="0"/>
              <a:t>10/11/2021</a:t>
            </a:fld>
            <a:endParaRPr lang="en-US" dirty="0"/>
          </a:p>
        </p:txBody>
      </p:sp>
      <p:sp>
        <p:nvSpPr>
          <p:cNvPr id="6" name="Espaço Reservado para Rodapé 5"/>
          <p:cNvSpPr>
            <a:spLocks noGrp="1"/>
          </p:cNvSpPr>
          <p:nvPr>
            <p:ph type="ftr" sz="quarter" idx="11"/>
          </p:nvPr>
        </p:nvSpPr>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ACCDFDDD-D174-442B-974C-2E7F8D4F71ED}" type="datetime1">
              <a:rPr lang="pt-BR" smtClean="0"/>
              <a:t>10/11/2021</a:t>
            </a:fld>
            <a:endParaRPr lang="en-US" dirty="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tâ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â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Roscas externas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2" y="1850065"/>
            <a:ext cx="8637235" cy="4010985"/>
          </a:xfrm>
        </p:spPr>
        <p:txBody>
          <a:bodyPr rtlCol="0" anchor="ctr">
            <a:normAutofit fontScale="92500"/>
          </a:bodyPr>
          <a:lstStyle/>
          <a:p>
            <a:pPr marL="144145" marR="1106170" indent="-6350" algn="just">
              <a:lnSpc>
                <a:spcPct val="142000"/>
              </a:lnSpc>
              <a:spcAft>
                <a:spcPts val="20"/>
              </a:spcAft>
            </a:pPr>
            <a:r>
              <a:rPr lang="pt-BR" sz="2400" dirty="0">
                <a:solidFill>
                  <a:srgbClr val="000000"/>
                </a:solidFill>
                <a:latin typeface="Arial" panose="020B0604020202020204" pitchFamily="34" charset="0"/>
                <a:ea typeface="Arial" panose="020B0604020202020204" pitchFamily="34" charset="0"/>
              </a:rPr>
              <a:t>T</a:t>
            </a:r>
            <a:r>
              <a:rPr lang="pt-BR" sz="2400" dirty="0">
                <a:solidFill>
                  <a:srgbClr val="000000"/>
                </a:solidFill>
                <a:effectLst/>
                <a:latin typeface="Arial" panose="020B0604020202020204" pitchFamily="34" charset="0"/>
                <a:ea typeface="Arial" panose="020B0604020202020204" pitchFamily="34" charset="0"/>
              </a:rPr>
              <a:t>oda porca quer um parafuso. A  operação que produz o parafuso é o </a:t>
            </a:r>
            <a:r>
              <a:rPr lang="pt-BR" sz="2400" b="1" dirty="0" err="1">
                <a:solidFill>
                  <a:srgbClr val="000000"/>
                </a:solidFill>
                <a:effectLst/>
                <a:latin typeface="Arial" panose="020B0604020202020204" pitchFamily="34" charset="0"/>
                <a:ea typeface="Arial" panose="020B0604020202020204" pitchFamily="34" charset="0"/>
              </a:rPr>
              <a:t>roscamento</a:t>
            </a:r>
            <a:r>
              <a:rPr lang="pt-BR" sz="2400" b="1" dirty="0">
                <a:solidFill>
                  <a:srgbClr val="000000"/>
                </a:solidFill>
                <a:effectLst/>
                <a:latin typeface="Arial" panose="020B0604020202020204" pitchFamily="34" charset="0"/>
                <a:ea typeface="Arial" panose="020B0604020202020204" pitchFamily="34" charset="0"/>
              </a:rPr>
              <a:t> externo</a:t>
            </a:r>
            <a:r>
              <a:rPr lang="pt-BR" sz="2400" dirty="0">
                <a:solidFill>
                  <a:srgbClr val="000000"/>
                </a:solidFill>
                <a:effectLst/>
                <a:latin typeface="Arial" panose="020B0604020202020204" pitchFamily="34" charset="0"/>
                <a:ea typeface="Arial" panose="020B0604020202020204" pitchFamily="34" charset="0"/>
              </a:rPr>
              <a:t>, que consiste em obter filetes na superfície externa de peças cilíndricas. Serve também para a abertura de roscas externas em tubos. </a:t>
            </a:r>
          </a:p>
          <a:p>
            <a:pPr marL="144145" marR="1106170"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A operação pode ser executada  com máquina ou manualmente. Quando manual, ela é realizada com uma ferramenta chamada </a:t>
            </a:r>
            <a:r>
              <a:rPr lang="pt-BR" sz="2400" b="1" dirty="0" err="1">
                <a:solidFill>
                  <a:srgbClr val="000000"/>
                </a:solidFill>
                <a:effectLst/>
                <a:latin typeface="Arial" panose="020B0604020202020204" pitchFamily="34" charset="0"/>
                <a:ea typeface="Arial" panose="020B0604020202020204" pitchFamily="34" charset="0"/>
              </a:rPr>
              <a:t>cossinete</a:t>
            </a:r>
            <a:r>
              <a:rPr lang="pt-BR" sz="2400" b="1" dirty="0">
                <a:solidFill>
                  <a:srgbClr val="000000"/>
                </a:solidFill>
                <a:effectLst/>
                <a:latin typeface="Arial" panose="020B0604020202020204" pitchFamily="34" charset="0"/>
                <a:ea typeface="Arial" panose="020B0604020202020204" pitchFamily="34" charset="0"/>
              </a:rPr>
              <a:t> </a:t>
            </a:r>
            <a:r>
              <a:rPr lang="pt-BR" sz="2400" dirty="0">
                <a:solidFill>
                  <a:srgbClr val="000000"/>
                </a:solidFill>
                <a:effectLst/>
                <a:latin typeface="Arial" panose="020B0604020202020204" pitchFamily="34" charset="0"/>
                <a:ea typeface="Arial" panose="020B0604020202020204" pitchFamily="34" charset="0"/>
              </a:rPr>
              <a:t>ou</a:t>
            </a:r>
            <a:r>
              <a:rPr lang="pt-BR" sz="2400" b="1" dirty="0">
                <a:solidFill>
                  <a:srgbClr val="000000"/>
                </a:solidFill>
                <a:effectLst/>
                <a:latin typeface="Arial" panose="020B0604020202020204" pitchFamily="34" charset="0"/>
                <a:ea typeface="Arial" panose="020B0604020202020204" pitchFamily="34" charset="0"/>
              </a:rPr>
              <a:t> tarraxa</a:t>
            </a:r>
            <a:endParaRPr lang="pt-BR" sz="2400" dirty="0">
              <a:solidFill>
                <a:srgbClr val="000000"/>
              </a:solidFill>
              <a:effectLst/>
              <a:latin typeface="Calibri" panose="020F0502020204030204" pitchFamily="34" charset="0"/>
              <a:ea typeface="Calibri" panose="020F0502020204030204" pitchFamily="34" charset="0"/>
            </a:endParaRPr>
          </a:p>
          <a:p>
            <a:pPr marL="0" indent="0" rtl="0">
              <a:buNone/>
            </a:pP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3407101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Torneamento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34846" cy="3633047"/>
          </a:xfrm>
        </p:spPr>
        <p:txBody>
          <a:bodyPr rtlCol="0" anchor="ctr">
            <a:noAutofit/>
          </a:bodyPr>
          <a:lstStyle/>
          <a:p>
            <a:pPr rtl="0"/>
            <a:r>
              <a:rPr lang="pt-BR" sz="2400" dirty="0">
                <a:solidFill>
                  <a:srgbClr val="000000"/>
                </a:solidFill>
                <a:effectLst/>
                <a:latin typeface="Arial" panose="020B0604020202020204" pitchFamily="34" charset="0"/>
                <a:ea typeface="Arial" panose="020B0604020202020204" pitchFamily="34" charset="0"/>
              </a:rPr>
              <a:t>No torneamento, a ferramenta penetra na peça, cujo  movimento rotativo uniforme ao redor do eixo</a:t>
            </a:r>
            <a:r>
              <a:rPr lang="pt-BR" sz="2400" b="1" dirty="0">
                <a:solidFill>
                  <a:srgbClr val="000000"/>
                </a:solidFill>
                <a:effectLst/>
                <a:latin typeface="Arial" panose="020B0604020202020204" pitchFamily="34" charset="0"/>
                <a:ea typeface="Arial" panose="020B0604020202020204" pitchFamily="34" charset="0"/>
              </a:rPr>
              <a:t> A </a:t>
            </a:r>
            <a:r>
              <a:rPr lang="pt-BR" sz="2400" dirty="0">
                <a:solidFill>
                  <a:srgbClr val="000000"/>
                </a:solidFill>
                <a:effectLst/>
                <a:latin typeface="Arial" panose="020B0604020202020204" pitchFamily="34" charset="0"/>
                <a:ea typeface="Arial" panose="020B0604020202020204" pitchFamily="34" charset="0"/>
              </a:rPr>
              <a:t>permite o corte contínuo e regular do material. A força necessária para retirar o cavaco é feita sobre a peça, enquanto a ferramenta, firmemente presa ao </a:t>
            </a:r>
            <a:r>
              <a:rPr lang="pt-BR" sz="2400" dirty="0" err="1">
                <a:solidFill>
                  <a:srgbClr val="000000"/>
                </a:solidFill>
                <a:effectLst/>
                <a:latin typeface="Arial" panose="020B0604020202020204" pitchFamily="34" charset="0"/>
                <a:ea typeface="Arial" panose="020B0604020202020204" pitchFamily="34" charset="0"/>
              </a:rPr>
              <a:t>portaferramenta</a:t>
            </a:r>
            <a:r>
              <a:rPr lang="pt-BR" sz="2400" dirty="0">
                <a:solidFill>
                  <a:srgbClr val="000000"/>
                </a:solidFill>
                <a:effectLst/>
                <a:latin typeface="Arial" panose="020B0604020202020204" pitchFamily="34" charset="0"/>
                <a:ea typeface="Arial" panose="020B0604020202020204" pitchFamily="34" charset="0"/>
              </a:rPr>
              <a:t>, contrabalança a reação desta força</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DD0FDC9-820E-4B93-B8B7-2E5E6F2A486C}"/>
              </a:ext>
            </a:extLst>
          </p:cNvPr>
          <p:cNvPicPr>
            <a:picLocks noChangeAspect="1"/>
          </p:cNvPicPr>
          <p:nvPr/>
        </p:nvPicPr>
        <p:blipFill>
          <a:blip r:embed="rId2"/>
          <a:stretch>
            <a:fillRect/>
          </a:stretch>
        </p:blipFill>
        <p:spPr>
          <a:xfrm>
            <a:off x="6997148" y="2215726"/>
            <a:ext cx="3809585" cy="3645324"/>
          </a:xfrm>
          <a:prstGeom prst="rect">
            <a:avLst/>
          </a:prstGeom>
        </p:spPr>
      </p:pic>
    </p:spTree>
    <p:extLst>
      <p:ext uri="{BB962C8B-B14F-4D97-AF65-F5344CB8AC3E}">
        <p14:creationId xmlns:p14="http://schemas.microsoft.com/office/powerpoint/2010/main" val="369197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fontScale="90000"/>
          </a:bodyPr>
          <a:lstStyle/>
          <a:p>
            <a:r>
              <a:rPr lang="pt-BR" sz="1800" dirty="0">
                <a:solidFill>
                  <a:srgbClr val="000000"/>
                </a:solidFill>
                <a:effectLst/>
                <a:latin typeface="Arial" panose="020B0604020202020204" pitchFamily="34" charset="0"/>
                <a:ea typeface="Arial" panose="020B0604020202020204" pitchFamily="34" charset="0"/>
              </a:rPr>
              <a:t>Para executar o torneamento, são necessários três movimentos relativos entre a peça e a ferramenta. Eles são: </a:t>
            </a:r>
            <a:br>
              <a:rPr lang="pt-BR" sz="18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1717991"/>
            <a:ext cx="7637774" cy="4143060"/>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corte: é o movimento principal que permite cortar o material. O movimento é rotativo e realizado pela peça. </a:t>
            </a:r>
          </a:p>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avanço: é o movimento que desloca 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ferra-menta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ao longo da superfície da peça. </a:t>
            </a:r>
          </a:p>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penetração: é o movimento que determina a profundidade de corte ao empurrar a ferramenta em direção ao interior da peça e assim regular a profundidade do passe e a espessura do cavaco.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CBCFF808-AB75-4D36-B0A0-4E445BA2C5D6}"/>
              </a:ext>
            </a:extLst>
          </p:cNvPr>
          <p:cNvPicPr>
            <a:picLocks noChangeAspect="1"/>
          </p:cNvPicPr>
          <p:nvPr/>
        </p:nvPicPr>
        <p:blipFill>
          <a:blip r:embed="rId2"/>
          <a:stretch>
            <a:fillRect/>
          </a:stretch>
        </p:blipFill>
        <p:spPr>
          <a:xfrm>
            <a:off x="8218968" y="1573696"/>
            <a:ext cx="3262695" cy="4048816"/>
          </a:xfrm>
          <a:prstGeom prst="rect">
            <a:avLst/>
          </a:prstGeom>
        </p:spPr>
      </p:pic>
    </p:spTree>
    <p:extLst>
      <p:ext uri="{BB962C8B-B14F-4D97-AF65-F5344CB8AC3E}">
        <p14:creationId xmlns:p14="http://schemas.microsoft.com/office/powerpoint/2010/main" val="387151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fontScale="90000"/>
          </a:bodyPr>
          <a:lstStyle/>
          <a:p>
            <a:r>
              <a:rPr lang="pt-BR" sz="1800" dirty="0">
                <a:solidFill>
                  <a:srgbClr val="000000"/>
                </a:solidFill>
                <a:effectLst/>
                <a:latin typeface="Arial" panose="020B0604020202020204" pitchFamily="34" charset="0"/>
                <a:ea typeface="Arial" panose="020B0604020202020204" pitchFamily="34" charset="0"/>
              </a:rPr>
              <a:t>Variando os movimentos, a posição e o formato da ferramenta, é possível realizar uma grande variedade de operações: </a:t>
            </a:r>
            <a:br>
              <a:rPr lang="pt-BR" sz="18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lnSpcReduction="10000"/>
          </a:bodyPr>
          <a:lstStyle/>
          <a:p>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Tornear superfícies cilíndricas externas e internas. </a:t>
            </a:r>
          </a:p>
          <a:p>
            <a:endPar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rtl="0"/>
            <a:r>
              <a:rPr lang="pt-BR" sz="1800" dirty="0">
                <a:solidFill>
                  <a:srgbClr val="000000"/>
                </a:solidFill>
                <a:effectLst/>
                <a:latin typeface="Arial" panose="020B0604020202020204" pitchFamily="34" charset="0"/>
                <a:ea typeface="Arial" panose="020B0604020202020204" pitchFamily="34" charset="0"/>
              </a:rPr>
              <a:t>Tornear superfícies cônicas externas e internas</a:t>
            </a:r>
          </a:p>
          <a:p>
            <a:pPr rtl="0"/>
            <a:endParaRPr lang="pt-BR" sz="1800" dirty="0">
              <a:solidFill>
                <a:srgbClr val="000000"/>
              </a:solidFill>
              <a:effectLst/>
              <a:latin typeface="Arial" panose="020B0604020202020204" pitchFamily="34" charset="0"/>
              <a:ea typeface="Arial" panose="020B0604020202020204" pitchFamily="34" charset="0"/>
            </a:endParaRPr>
          </a:p>
          <a:p>
            <a:r>
              <a:rPr lang="pt-BR" sz="1800" dirty="0">
                <a:solidFill>
                  <a:srgbClr val="000000"/>
                </a:solidFill>
                <a:effectLst/>
                <a:latin typeface="Arial" panose="020B0604020202020204" pitchFamily="34" charset="0"/>
                <a:ea typeface="Arial" panose="020B0604020202020204" pitchFamily="34" charset="0"/>
              </a:rPr>
              <a:t>Roscar superfícies externas e internas</a:t>
            </a:r>
          </a:p>
          <a:p>
            <a:endParaRPr lang="pt-BR" sz="1800" dirty="0">
              <a:solidFill>
                <a:srgbClr val="000000"/>
              </a:solidFill>
              <a:latin typeface="Arial" panose="020B0604020202020204" pitchFamily="34" charset="0"/>
              <a:ea typeface="Arial" panose="020B0604020202020204" pitchFamily="34" charset="0"/>
            </a:endParaRPr>
          </a:p>
          <a:p>
            <a:r>
              <a:rPr lang="pt-BR" sz="1800" dirty="0">
                <a:solidFill>
                  <a:srgbClr val="000000"/>
                </a:solidFill>
                <a:effectLst/>
                <a:latin typeface="Arial" panose="020B0604020202020204" pitchFamily="34" charset="0"/>
                <a:ea typeface="Arial" panose="020B0604020202020204" pitchFamily="34" charset="0"/>
              </a:rPr>
              <a:t>Perfilar superfícies. </a:t>
            </a:r>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17254452-6C4E-4581-8147-C74957EB0A52}"/>
              </a:ext>
            </a:extLst>
          </p:cNvPr>
          <p:cNvPicPr>
            <a:picLocks noChangeAspect="1"/>
          </p:cNvPicPr>
          <p:nvPr/>
        </p:nvPicPr>
        <p:blipFill>
          <a:blip r:embed="rId2"/>
          <a:stretch>
            <a:fillRect/>
          </a:stretch>
        </p:blipFill>
        <p:spPr>
          <a:xfrm>
            <a:off x="7289615" y="1233377"/>
            <a:ext cx="4012794" cy="1154511"/>
          </a:xfrm>
          <a:prstGeom prst="rect">
            <a:avLst/>
          </a:prstGeom>
        </p:spPr>
      </p:pic>
      <p:pic>
        <p:nvPicPr>
          <p:cNvPr id="8" name="Imagem 7">
            <a:extLst>
              <a:ext uri="{FF2B5EF4-FFF2-40B4-BE49-F238E27FC236}">
                <a16:creationId xmlns:a16="http://schemas.microsoft.com/office/drawing/2014/main" id="{107806AB-6621-49E1-B728-0D7240D4CD5E}"/>
              </a:ext>
            </a:extLst>
          </p:cNvPr>
          <p:cNvPicPr>
            <a:picLocks noChangeAspect="1"/>
          </p:cNvPicPr>
          <p:nvPr/>
        </p:nvPicPr>
        <p:blipFill>
          <a:blip r:embed="rId3"/>
          <a:stretch>
            <a:fillRect/>
          </a:stretch>
        </p:blipFill>
        <p:spPr>
          <a:xfrm>
            <a:off x="7289616" y="2593458"/>
            <a:ext cx="4012794" cy="990600"/>
          </a:xfrm>
          <a:prstGeom prst="rect">
            <a:avLst/>
          </a:prstGeom>
        </p:spPr>
      </p:pic>
      <p:pic>
        <p:nvPicPr>
          <p:cNvPr id="10" name="Imagem 9">
            <a:extLst>
              <a:ext uri="{FF2B5EF4-FFF2-40B4-BE49-F238E27FC236}">
                <a16:creationId xmlns:a16="http://schemas.microsoft.com/office/drawing/2014/main" id="{A099102F-8831-4D72-B4CA-413F768DFFF0}"/>
              </a:ext>
            </a:extLst>
          </p:cNvPr>
          <p:cNvPicPr>
            <a:picLocks noChangeAspect="1"/>
          </p:cNvPicPr>
          <p:nvPr/>
        </p:nvPicPr>
        <p:blipFill>
          <a:blip r:embed="rId4"/>
          <a:stretch>
            <a:fillRect/>
          </a:stretch>
        </p:blipFill>
        <p:spPr>
          <a:xfrm>
            <a:off x="7289615" y="3686843"/>
            <a:ext cx="4058868" cy="1028700"/>
          </a:xfrm>
          <a:prstGeom prst="rect">
            <a:avLst/>
          </a:prstGeom>
        </p:spPr>
      </p:pic>
      <p:pic>
        <p:nvPicPr>
          <p:cNvPr id="12" name="Imagem 11">
            <a:extLst>
              <a:ext uri="{FF2B5EF4-FFF2-40B4-BE49-F238E27FC236}">
                <a16:creationId xmlns:a16="http://schemas.microsoft.com/office/drawing/2014/main" id="{D51D6549-D87D-4815-AF6D-6C31E0D63074}"/>
              </a:ext>
            </a:extLst>
          </p:cNvPr>
          <p:cNvPicPr>
            <a:picLocks noChangeAspect="1"/>
          </p:cNvPicPr>
          <p:nvPr/>
        </p:nvPicPr>
        <p:blipFill>
          <a:blip r:embed="rId5"/>
          <a:stretch>
            <a:fillRect/>
          </a:stretch>
        </p:blipFill>
        <p:spPr>
          <a:xfrm>
            <a:off x="7289615" y="4818328"/>
            <a:ext cx="4012794" cy="1066800"/>
          </a:xfrm>
          <a:prstGeom prst="rect">
            <a:avLst/>
          </a:prstGeom>
        </p:spPr>
      </p:pic>
    </p:spTree>
    <p:extLst>
      <p:ext uri="{BB962C8B-B14F-4D97-AF65-F5344CB8AC3E}">
        <p14:creationId xmlns:p14="http://schemas.microsoft.com/office/powerpoint/2010/main" val="367072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35D6E6B-3353-491C-A3C6-F278D6CED8B3}"/>
              </a:ext>
            </a:extLst>
          </p:cNvPr>
          <p:cNvSpPr>
            <a:spLocks noGrp="1"/>
          </p:cNvSpPr>
          <p:nvPr>
            <p:ph type="title"/>
          </p:nvPr>
        </p:nvSpPr>
        <p:spPr>
          <a:xfrm>
            <a:off x="581192" y="953948"/>
            <a:ext cx="11029616" cy="1188720"/>
          </a:xfrm>
        </p:spPr>
        <p:txBody>
          <a:bodyPr rtlCol="0" anchor="b">
            <a:normAutofit/>
          </a:bodyPr>
          <a:lstStyle/>
          <a:p>
            <a:pPr>
              <a:lnSpc>
                <a:spcPct val="90000"/>
              </a:lnSpc>
            </a:pPr>
            <a:r>
              <a:rPr lang="pt-BR" sz="2600" dirty="0">
                <a:effectLst/>
                <a:latin typeface="Arial Narrow" panose="020B0606020202030204" pitchFamily="34" charset="0"/>
              </a:rPr>
              <a:t>Além dessas operações, também é possível furar, alargar, recartilhar, roscar com machos ou </a:t>
            </a:r>
            <a:r>
              <a:rPr lang="pt-BR" sz="2600" dirty="0" err="1">
                <a:effectLst/>
                <a:latin typeface="Arial Narrow" panose="020B0606020202030204" pitchFamily="34" charset="0"/>
              </a:rPr>
              <a:t>cossinetes</a:t>
            </a:r>
            <a:r>
              <a:rPr lang="pt-BR" sz="2600" dirty="0">
                <a:effectLst/>
                <a:latin typeface="Arial Narrow" panose="020B0606020202030204" pitchFamily="34" charset="0"/>
              </a:rPr>
              <a:t>, mediante o uso de acessórios próprios para a máquina-ferramenta. </a:t>
            </a:r>
          </a:p>
          <a:p>
            <a:pPr rtl="0">
              <a:lnSpc>
                <a:spcPct val="90000"/>
              </a:lnSpc>
            </a:pPr>
            <a:endParaRPr lang="pt-br" sz="2600" dirty="0"/>
          </a:p>
        </p:txBody>
      </p:sp>
      <p:pic>
        <p:nvPicPr>
          <p:cNvPr id="5" name="Imagem 4">
            <a:extLst>
              <a:ext uri="{FF2B5EF4-FFF2-40B4-BE49-F238E27FC236}">
                <a16:creationId xmlns:a16="http://schemas.microsoft.com/office/drawing/2014/main" id="{47DFB5BF-14A4-4079-BC89-9FF0DA669F41}"/>
              </a:ext>
            </a:extLst>
          </p:cNvPr>
          <p:cNvPicPr>
            <a:picLocks noChangeAspect="1"/>
          </p:cNvPicPr>
          <p:nvPr/>
        </p:nvPicPr>
        <p:blipFill>
          <a:blip r:embed="rId2"/>
          <a:stretch>
            <a:fillRect/>
          </a:stretch>
        </p:blipFill>
        <p:spPr>
          <a:xfrm>
            <a:off x="581192" y="2398643"/>
            <a:ext cx="11029615" cy="3151952"/>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356696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460007" y="1038182"/>
            <a:ext cx="6976379" cy="3633047"/>
          </a:xfrm>
        </p:spPr>
        <p:txBody>
          <a:bodyPr rtlCol="0" anchor="ctr">
            <a:normAutofit/>
          </a:bodyPr>
          <a:lstStyle/>
          <a:p>
            <a:r>
              <a:rPr lang="pt-BR" sz="1800" dirty="0">
                <a:solidFill>
                  <a:srgbClr val="000000"/>
                </a:solidFill>
                <a:effectLst/>
                <a:latin typeface="Arial" panose="020B0604020202020204" pitchFamily="34" charset="0"/>
                <a:ea typeface="Arial" panose="020B0604020202020204" pitchFamily="34" charset="0"/>
              </a:rPr>
              <a:t>A figura ao lado ilustra o perfil de algumas ferramen</a:t>
            </a:r>
            <a:r>
              <a:rPr lang="pt-BR" sz="1800" dirty="0">
                <a:solidFill>
                  <a:srgbClr val="000000"/>
                </a:solidFill>
                <a:latin typeface="Arial" panose="020B0604020202020204" pitchFamily="34" charset="0"/>
                <a:ea typeface="Arial" panose="020B0604020202020204" pitchFamily="34" charset="0"/>
              </a:rPr>
              <a:t>tas usadas no torneamento e suas respectivas aplicações </a:t>
            </a:r>
            <a:endParaRPr lang="pt-BR" sz="1800" dirty="0">
              <a:solidFill>
                <a:srgbClr val="000000"/>
              </a:solidFill>
              <a:effectLst/>
              <a:latin typeface="Calibri" panose="020F0502020204030204" pitchFamily="34" charset="0"/>
              <a:ea typeface="Calibri" panose="020F0502020204030204" pitchFamily="34" charset="0"/>
            </a:endParaRPr>
          </a:p>
          <a:p>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3CF726D7-EAEB-461D-994B-0D4D935E7A21}"/>
              </a:ext>
            </a:extLst>
          </p:cNvPr>
          <p:cNvPicPr>
            <a:picLocks noChangeAspect="1"/>
          </p:cNvPicPr>
          <p:nvPr/>
        </p:nvPicPr>
        <p:blipFill>
          <a:blip r:embed="rId2"/>
          <a:stretch>
            <a:fillRect/>
          </a:stretch>
        </p:blipFill>
        <p:spPr>
          <a:xfrm>
            <a:off x="2284716" y="3341788"/>
            <a:ext cx="6082748" cy="3052427"/>
          </a:xfrm>
          <a:prstGeom prst="rect">
            <a:avLst/>
          </a:prstGeom>
        </p:spPr>
      </p:pic>
    </p:spTree>
    <p:extLst>
      <p:ext uri="{BB962C8B-B14F-4D97-AF65-F5344CB8AC3E}">
        <p14:creationId xmlns:p14="http://schemas.microsoft.com/office/powerpoint/2010/main" val="346393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b="1" dirty="0">
                <a:solidFill>
                  <a:srgbClr val="000000"/>
                </a:solidFill>
                <a:effectLst/>
                <a:latin typeface="Arial" panose="020B0604020202020204" pitchFamily="34" charset="0"/>
                <a:ea typeface="Arial" panose="020B0604020202020204" pitchFamily="34" charset="0"/>
              </a:rPr>
              <a:t>A máquina de tornear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máquina que faz o torneamento é chamada de </a:t>
            </a:r>
            <a:r>
              <a:rPr lang="pt-BR" sz="1800" b="1" dirty="0">
                <a:solidFill>
                  <a:srgbClr val="000000"/>
                </a:solidFill>
                <a:effectLst/>
                <a:latin typeface="Arial" panose="020B0604020202020204" pitchFamily="34" charset="0"/>
                <a:ea typeface="Arial" panose="020B0604020202020204" pitchFamily="34" charset="0"/>
              </a:rPr>
              <a:t>torno</a:t>
            </a:r>
            <a:r>
              <a:rPr lang="pt-BR" sz="1800" dirty="0">
                <a:solidFill>
                  <a:srgbClr val="000000"/>
                </a:solidFill>
                <a:effectLst/>
                <a:latin typeface="Arial" panose="020B0604020202020204" pitchFamily="34" charset="0"/>
                <a:ea typeface="Arial" panose="020B0604020202020204" pitchFamily="34" charset="0"/>
              </a:rPr>
              <a:t>. É uma máquina-ferramenta muito versátil porque, como já vimos, além das operações de torneamento, pode executar operações que normalmente são feitas por outras máquinas como a furadeira, a fresadora e a retificadora, com adaptações relativamente simples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5DCF5E28-3DF5-438E-A137-E5A368205F38}"/>
              </a:ext>
            </a:extLst>
          </p:cNvPr>
          <p:cNvPicPr>
            <a:picLocks noChangeAspect="1"/>
          </p:cNvPicPr>
          <p:nvPr/>
        </p:nvPicPr>
        <p:blipFill>
          <a:blip r:embed="rId2"/>
          <a:stretch>
            <a:fillRect/>
          </a:stretch>
        </p:blipFill>
        <p:spPr>
          <a:xfrm>
            <a:off x="6220212" y="2381249"/>
            <a:ext cx="5616276" cy="2999133"/>
          </a:xfrm>
          <a:prstGeom prst="rect">
            <a:avLst/>
          </a:prstGeom>
        </p:spPr>
      </p:pic>
    </p:spTree>
    <p:extLst>
      <p:ext uri="{BB962C8B-B14F-4D97-AF65-F5344CB8AC3E}">
        <p14:creationId xmlns:p14="http://schemas.microsoft.com/office/powerpoint/2010/main" val="122773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Assim, basicamente, todos os tornos, respeitando-se suas variações de dispositivos ou dimensões exigidas em cada caso, são compostos das seguintes partes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839433"/>
            <a:ext cx="11029616" cy="4021617"/>
          </a:xfrm>
        </p:spPr>
        <p:txBody>
          <a:bodyPr rtlCol="0" anchor="ctr">
            <a:normAutofit fontScale="92500" lnSpcReduction="20000"/>
          </a:bodyPr>
          <a:lstStyle/>
          <a:p>
            <a:pPr rtl="0"/>
            <a:r>
              <a:rPr lang="pt-BR" sz="1900" dirty="0"/>
              <a:t>1.	Corpo da máquina: barramento, cabeçote fixo e móvel, caixas de mudança de velocidade. </a:t>
            </a:r>
          </a:p>
          <a:p>
            <a:pPr marL="0" indent="0" rtl="0">
              <a:buNone/>
            </a:pPr>
            <a:r>
              <a:rPr lang="pt-BR" sz="1900" dirty="0"/>
              <a:t> </a:t>
            </a:r>
          </a:p>
          <a:p>
            <a:pPr rtl="0"/>
            <a:r>
              <a:rPr lang="pt-BR" sz="1900" dirty="0"/>
              <a:t>2.	Sistema de transmissão de movimento do eixo: motor, polia, engrenagens, redutores. </a:t>
            </a:r>
          </a:p>
          <a:p>
            <a:pPr rtl="0"/>
            <a:endParaRPr lang="pt-BR" sz="1900" dirty="0"/>
          </a:p>
          <a:p>
            <a:pPr rtl="0"/>
            <a:r>
              <a:rPr lang="pt-BR" sz="1900" dirty="0"/>
              <a:t>3.	Sistemas de deslocamento da ferramenta e de movimentação da peça em diferentes velocidades: engrenagens, caixa de câmbio, inversores de marcha, fusos, vara etc. </a:t>
            </a:r>
          </a:p>
          <a:p>
            <a:pPr rtl="0"/>
            <a:endParaRPr lang="pt-BR" sz="1900" dirty="0"/>
          </a:p>
          <a:p>
            <a:pPr rtl="0"/>
            <a:r>
              <a:rPr lang="pt-BR" sz="1900" dirty="0"/>
              <a:t>4.	Sistemas de fixação da ferramenta: torre, carro porta ferramenta, carro transversal, carro principal ou longitudinal e da peça: placas, cabeçote móvel. </a:t>
            </a:r>
          </a:p>
          <a:p>
            <a:pPr marL="0" indent="0" rtl="0">
              <a:buNone/>
            </a:pPr>
            <a:r>
              <a:rPr lang="pt-BR" sz="1900" dirty="0"/>
              <a:t> </a:t>
            </a:r>
          </a:p>
          <a:p>
            <a:pPr rtl="0"/>
            <a:r>
              <a:rPr lang="pt-BR" sz="1900" dirty="0"/>
              <a:t>5.	Comandos dos movimentos e das velocidades: manivelas e alavancas.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25724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394844"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Essas partes componentes são comuns a todos os tornos. O que diferencia um dos outros é a capacidade de produção, se é automático ou não, o tipo de comando: manual, hidráulico, eletrônico, por computador </a:t>
            </a:r>
            <a:r>
              <a:rPr lang="pt-BR" sz="1800" dirty="0" err="1">
                <a:solidFill>
                  <a:srgbClr val="000000"/>
                </a:solidFill>
                <a:effectLst/>
                <a:latin typeface="Arial" panose="020B0604020202020204" pitchFamily="34" charset="0"/>
                <a:ea typeface="Arial" panose="020B0604020202020204" pitchFamily="34" charset="0"/>
              </a:rPr>
              <a:t>etc</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767FCB70-9B11-4FCC-93D3-9F2DE7F84483}"/>
              </a:ext>
            </a:extLst>
          </p:cNvPr>
          <p:cNvPicPr>
            <a:picLocks noChangeAspect="1"/>
          </p:cNvPicPr>
          <p:nvPr/>
        </p:nvPicPr>
        <p:blipFill>
          <a:blip r:embed="rId2"/>
          <a:stretch>
            <a:fillRect/>
          </a:stretch>
        </p:blipFill>
        <p:spPr>
          <a:xfrm>
            <a:off x="5141689" y="1717990"/>
            <a:ext cx="6698177" cy="4381500"/>
          </a:xfrm>
          <a:prstGeom prst="rect">
            <a:avLst/>
          </a:prstGeom>
        </p:spPr>
      </p:pic>
    </p:spTree>
    <p:extLst>
      <p:ext uri="{BB962C8B-B14F-4D97-AF65-F5344CB8AC3E}">
        <p14:creationId xmlns:p14="http://schemas.microsoft.com/office/powerpoint/2010/main" val="17316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Prendendo a peça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46111" cy="3633047"/>
          </a:xfrm>
        </p:spPr>
        <p:txBody>
          <a:bodyPr rtlCol="0" anchor="ctr">
            <a:normAutofit/>
          </a:bodyPr>
          <a:lstStyle/>
          <a:p>
            <a:pPr marL="12065" marR="1236345" indent="-6350" algn="just">
              <a:lnSpc>
                <a:spcPct val="142000"/>
              </a:lnSpc>
              <a:spcAft>
                <a:spcPts val="20"/>
              </a:spcAft>
            </a:pPr>
            <a:r>
              <a:rPr lang="pt-BR" sz="1800" dirty="0">
                <a:solidFill>
                  <a:srgbClr val="000000"/>
                </a:solidFill>
                <a:effectLst/>
                <a:latin typeface="Arial" panose="020B0604020202020204" pitchFamily="34" charset="0"/>
                <a:ea typeface="Arial" panose="020B0604020202020204" pitchFamily="34" charset="0"/>
              </a:rPr>
              <a:t>A peça é presa por meio de três castanhas, apertadas simultaneamente com o auxílio de uma chave. Cada castanha apresenta uma superfície raiada que melhora a capacidade de fixação da castanha em relação à peça. De acordo com os tipos peças a serem fixadas, as castanhas podem ser usadas de diferentes formas.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2821A069-FD27-4E96-B114-60C8FA550B16}"/>
              </a:ext>
            </a:extLst>
          </p:cNvPr>
          <p:cNvPicPr>
            <a:picLocks noChangeAspect="1"/>
          </p:cNvPicPr>
          <p:nvPr/>
        </p:nvPicPr>
        <p:blipFill>
          <a:blip r:embed="rId2"/>
          <a:stretch>
            <a:fillRect/>
          </a:stretch>
        </p:blipFill>
        <p:spPr>
          <a:xfrm>
            <a:off x="5983386" y="1717990"/>
            <a:ext cx="5627422" cy="3940688"/>
          </a:xfrm>
          <a:prstGeom prst="rect">
            <a:avLst/>
          </a:prstGeom>
        </p:spPr>
      </p:pic>
    </p:spTree>
    <p:extLst>
      <p:ext uri="{BB962C8B-B14F-4D97-AF65-F5344CB8AC3E}">
        <p14:creationId xmlns:p14="http://schemas.microsoft.com/office/powerpoint/2010/main" val="263977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cilíndricas maciças como eixos, por exemplo, a fixação é feita por meio da parte raiada interna das castanhas voltada para o eixo da placa universal.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BAEA19C-2FC5-4FCB-8F9D-72C505556007}"/>
              </a:ext>
            </a:extLst>
          </p:cNvPr>
          <p:cNvPicPr>
            <a:picLocks noChangeAspect="1"/>
          </p:cNvPicPr>
          <p:nvPr/>
        </p:nvPicPr>
        <p:blipFill>
          <a:blip r:embed="rId2"/>
          <a:stretch>
            <a:fillRect/>
          </a:stretch>
        </p:blipFill>
        <p:spPr>
          <a:xfrm>
            <a:off x="6586856" y="2656056"/>
            <a:ext cx="3863894" cy="3204994"/>
          </a:xfrm>
          <a:prstGeom prst="rect">
            <a:avLst/>
          </a:prstGeom>
        </p:spPr>
      </p:pic>
    </p:spTree>
    <p:extLst>
      <p:ext uri="{BB962C8B-B14F-4D97-AF65-F5344CB8AC3E}">
        <p14:creationId xmlns:p14="http://schemas.microsoft.com/office/powerpoint/2010/main" val="139723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Roscas externas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85868" cy="3633047"/>
          </a:xfrm>
        </p:spPr>
        <p:txBody>
          <a:bodyPr rtlCol="0" anchor="ctr">
            <a:noAutofit/>
          </a:bodyPr>
          <a:lstStyle/>
          <a:p>
            <a:pPr rtl="0"/>
            <a:r>
              <a:rPr lang="pt-BR" sz="2400" dirty="0">
                <a:solidFill>
                  <a:srgbClr val="000000"/>
                </a:solidFill>
                <a:effectLst/>
                <a:latin typeface="Arial" panose="020B0604020202020204" pitchFamily="34" charset="0"/>
                <a:ea typeface="Arial" panose="020B0604020202020204" pitchFamily="34" charset="0"/>
              </a:rPr>
              <a:t>Essa ferramenta, assim como os machos, tem a finalidade de assegurar um perfeito acoplamento e intercambialidade de peças fabricadas em série. É uma ferramenta de corte feita de aço especial com um furo central filetado, semelhante ao de uma porca. Possui três ou mais furos que auxiliam na saída dos cavacos</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3FFC76D7-73EF-478C-836C-28A183AF7A34}"/>
              </a:ext>
            </a:extLst>
          </p:cNvPr>
          <p:cNvPicPr>
            <a:picLocks noChangeAspect="1"/>
          </p:cNvPicPr>
          <p:nvPr/>
        </p:nvPicPr>
        <p:blipFill>
          <a:blip r:embed="rId2"/>
          <a:stretch>
            <a:fillRect/>
          </a:stretch>
        </p:blipFill>
        <p:spPr>
          <a:xfrm>
            <a:off x="6586422" y="555433"/>
            <a:ext cx="4514022" cy="3345139"/>
          </a:xfrm>
          <a:prstGeom prst="rect">
            <a:avLst/>
          </a:prstGeom>
        </p:spPr>
      </p:pic>
      <p:pic>
        <p:nvPicPr>
          <p:cNvPr id="8" name="Imagem 7">
            <a:extLst>
              <a:ext uri="{FF2B5EF4-FFF2-40B4-BE49-F238E27FC236}">
                <a16:creationId xmlns:a16="http://schemas.microsoft.com/office/drawing/2014/main" id="{73216F13-F1EE-43E3-A299-D5F2D6F9C900}"/>
              </a:ext>
            </a:extLst>
          </p:cNvPr>
          <p:cNvPicPr>
            <a:picLocks noChangeAspect="1"/>
          </p:cNvPicPr>
          <p:nvPr/>
        </p:nvPicPr>
        <p:blipFill>
          <a:blip r:embed="rId3"/>
          <a:stretch>
            <a:fillRect/>
          </a:stretch>
        </p:blipFill>
        <p:spPr>
          <a:xfrm>
            <a:off x="6586421" y="3900572"/>
            <a:ext cx="4514021" cy="2662164"/>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979634" cy="3633047"/>
          </a:xfrm>
        </p:spPr>
        <p:txBody>
          <a:bodyPr rtlCol="0" anchor="ctr">
            <a:normAutofit/>
          </a:bodyPr>
          <a:lstStyle/>
          <a:p>
            <a:pPr marL="342900" marR="1106170" lvl="0" indent="-342900" algn="just" fontAlgn="base">
              <a:lnSpc>
                <a:spcPct val="107000"/>
              </a:lnSpc>
              <a:spcAft>
                <a:spcPts val="430"/>
              </a:spcAft>
              <a:buClr>
                <a:srgbClr val="000000"/>
              </a:buClr>
              <a:buSzPts val="1000"/>
              <a:buFont typeface="+mj-lt"/>
              <a:buAutoNum type="arabicPeriod"/>
            </a:pPr>
            <a:r>
              <a:rPr lang="pt-BR"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com formato de anel, utiliza-se a parte raiada externa das castanhas.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B3BB95F1-0AFC-4769-B666-9AA04B96B9A1}"/>
              </a:ext>
            </a:extLst>
          </p:cNvPr>
          <p:cNvPicPr>
            <a:picLocks noChangeAspect="1"/>
          </p:cNvPicPr>
          <p:nvPr/>
        </p:nvPicPr>
        <p:blipFill>
          <a:blip r:embed="rId2"/>
          <a:stretch>
            <a:fillRect/>
          </a:stretch>
        </p:blipFill>
        <p:spPr>
          <a:xfrm>
            <a:off x="5858495" y="2228003"/>
            <a:ext cx="4979634" cy="3205163"/>
          </a:xfrm>
          <a:prstGeom prst="rect">
            <a:avLst/>
          </a:prstGeom>
        </p:spPr>
      </p:pic>
    </p:spTree>
    <p:extLst>
      <p:ext uri="{BB962C8B-B14F-4D97-AF65-F5344CB8AC3E}">
        <p14:creationId xmlns:p14="http://schemas.microsoft.com/office/powerpoint/2010/main" val="243218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352314" cy="3633047"/>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em forma de disco, as castanhas normais são substituídas por castanhas invertidas.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8" name="Imagem 7">
            <a:extLst>
              <a:ext uri="{FF2B5EF4-FFF2-40B4-BE49-F238E27FC236}">
                <a16:creationId xmlns:a16="http://schemas.microsoft.com/office/drawing/2014/main" id="{5994CFC0-748F-4B55-928A-99D2E3DBC07D}"/>
              </a:ext>
            </a:extLst>
          </p:cNvPr>
          <p:cNvPicPr>
            <a:picLocks noChangeAspect="1"/>
          </p:cNvPicPr>
          <p:nvPr/>
        </p:nvPicPr>
        <p:blipFill>
          <a:blip r:embed="rId2"/>
          <a:stretch>
            <a:fillRect/>
          </a:stretch>
        </p:blipFill>
        <p:spPr>
          <a:xfrm>
            <a:off x="5930140" y="1547812"/>
            <a:ext cx="4883634" cy="3970930"/>
          </a:xfrm>
          <a:prstGeom prst="rect">
            <a:avLst/>
          </a:prstGeom>
        </p:spPr>
      </p:pic>
    </p:spTree>
    <p:extLst>
      <p:ext uri="{BB962C8B-B14F-4D97-AF65-F5344CB8AC3E}">
        <p14:creationId xmlns:p14="http://schemas.microsoft.com/office/powerpoint/2010/main" val="106981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Torneamento: primeira família de operações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primeira operação do torneamento  é, pois, fazer no material uma superfície plana perpendicular ao eixo do torno, de modo que se obtenha uma face de referência para as medidas que derivam dessa face. Essa operação se chama </a:t>
            </a:r>
            <a:r>
              <a:rPr lang="pt-BR" sz="1800" b="1" dirty="0">
                <a:solidFill>
                  <a:srgbClr val="000000"/>
                </a:solidFill>
                <a:effectLst/>
                <a:latin typeface="Arial" panose="020B0604020202020204" pitchFamily="34" charset="0"/>
                <a:ea typeface="Arial" panose="020B0604020202020204" pitchFamily="34" charset="0"/>
              </a:rPr>
              <a:t>facear</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2B220043-6367-4367-96DA-5E428791E63B}"/>
              </a:ext>
            </a:extLst>
          </p:cNvPr>
          <p:cNvPicPr>
            <a:picLocks noChangeAspect="1"/>
          </p:cNvPicPr>
          <p:nvPr/>
        </p:nvPicPr>
        <p:blipFill>
          <a:blip r:embed="rId2"/>
          <a:stretch>
            <a:fillRect/>
          </a:stretch>
        </p:blipFill>
        <p:spPr>
          <a:xfrm>
            <a:off x="6202018" y="2228003"/>
            <a:ext cx="4943060" cy="3019423"/>
          </a:xfrm>
          <a:prstGeom prst="rect">
            <a:avLst/>
          </a:prstGeom>
        </p:spPr>
      </p:pic>
    </p:spTree>
    <p:extLst>
      <p:ext uri="{BB962C8B-B14F-4D97-AF65-F5344CB8AC3E}">
        <p14:creationId xmlns:p14="http://schemas.microsoft.com/office/powerpoint/2010/main" val="426751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266174" cy="3633047"/>
          </a:xfrm>
        </p:spPr>
        <p:txBody>
          <a:bodyPr rtlCol="0" anchor="ctr">
            <a:normAutofit fontScale="92500"/>
          </a:bodyPr>
          <a:lstStyle/>
          <a:p>
            <a:pPr marL="0" marR="1235710" lvl="0" indent="0" algn="just" fontAlgn="base">
              <a:lnSpc>
                <a:spcPct val="142000"/>
              </a:lnSpc>
              <a:spcAft>
                <a:spcPts val="2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Fixação da peça na placa universal, deixando livre a quantidade suficiente de material para ser torneado. O material deve estar bem centrado. </a:t>
            </a:r>
          </a:p>
          <a:p>
            <a:pPr marL="0" indent="0">
              <a:lnSpc>
                <a:spcPct val="107000"/>
              </a:lnSpc>
              <a:spcAft>
                <a:spcPts val="395"/>
              </a:spcAft>
              <a:buNone/>
            </a:pPr>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0" marR="1235710" lvl="0" indent="0" algn="just" fontAlgn="base">
              <a:lnSpc>
                <a:spcPct val="142000"/>
              </a:lnSpc>
              <a:spcAft>
                <a:spcPts val="2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Fixação da ferramenta de modo que a ponta da ferramenta fique na altura do centro do torno. Para isso, usa-se a contra ponta como referência. Deve-se também observar que a ferramenta deve ficar em ângulo em relação à face da peça.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CFBEC4B-FC89-4FB8-BE32-9E51C78282E4}"/>
              </a:ext>
            </a:extLst>
          </p:cNvPr>
          <p:cNvPicPr>
            <a:picLocks noChangeAspect="1"/>
          </p:cNvPicPr>
          <p:nvPr/>
        </p:nvPicPr>
        <p:blipFill>
          <a:blip r:embed="rId2"/>
          <a:stretch>
            <a:fillRect/>
          </a:stretch>
        </p:blipFill>
        <p:spPr>
          <a:xfrm>
            <a:off x="5768009" y="2784208"/>
            <a:ext cx="5954950" cy="2520635"/>
          </a:xfrm>
          <a:prstGeom prst="rect">
            <a:avLst/>
          </a:prstGeom>
        </p:spPr>
      </p:pic>
    </p:spTree>
    <p:extLst>
      <p:ext uri="{BB962C8B-B14F-4D97-AF65-F5344CB8AC3E}">
        <p14:creationId xmlns:p14="http://schemas.microsoft.com/office/powerpoint/2010/main" val="3923811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638854"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Essa operação de facear é realizada do  centro para a periferia da peça. É possível também facear partindo da periferia da peça para seu centro. Todavia, é preciso usar uma ferramenta específica, semelhante à mostrada ao lado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52D57D0E-A7A0-481C-B346-B2F999F953FA}"/>
              </a:ext>
            </a:extLst>
          </p:cNvPr>
          <p:cNvPicPr>
            <a:picLocks noChangeAspect="1"/>
          </p:cNvPicPr>
          <p:nvPr/>
        </p:nvPicPr>
        <p:blipFill>
          <a:blip r:embed="rId2"/>
          <a:stretch>
            <a:fillRect/>
          </a:stretch>
        </p:blipFill>
        <p:spPr>
          <a:xfrm>
            <a:off x="6051410" y="2504661"/>
            <a:ext cx="5062745" cy="2740302"/>
          </a:xfrm>
          <a:prstGeom prst="rect">
            <a:avLst/>
          </a:prstGeom>
        </p:spPr>
      </p:pic>
    </p:spTree>
    <p:extLst>
      <p:ext uri="{BB962C8B-B14F-4D97-AF65-F5344CB8AC3E}">
        <p14:creationId xmlns:p14="http://schemas.microsoft.com/office/powerpoint/2010/main" val="281285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torneamento de superfície cilíndrica externa</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717990"/>
            <a:ext cx="6595784" cy="5071049"/>
          </a:xfrm>
        </p:spPr>
        <p:txBody>
          <a:bodyPr rtlCol="0" anchor="ctr">
            <a:normAutofit fontScale="85000" lnSpcReduction="20000"/>
          </a:bodyPr>
          <a:lstStyle/>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1Fixação da peça, deixando livre um comprimento maior do que a parte que será torneada, e centralizando bem o material. </a:t>
            </a:r>
            <a:endParaRPr lang="pt-BR" sz="2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2Montagem da ferramenta no porta-ferramentas com os mesmos cuidados tomados na operação de facear. </a:t>
            </a:r>
            <a:endParaRPr lang="pt-BR" sz="2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3Regulagem do torno na rotação adequada, consultando a tabela específica. </a:t>
            </a:r>
          </a:p>
          <a:p>
            <a:pPr marL="0" indent="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4Marcação, no material, do comprimento a ser torneado. Para isso, a ferramenta deve ser deslocada até o comprimento desejado e a medição deve ser feita com paquímetro. A marcação é feita acionando o torno e fazendo um risco de referência.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CDB8550C-4C85-43FE-AF80-426E75932A83}"/>
              </a:ext>
            </a:extLst>
          </p:cNvPr>
          <p:cNvPicPr>
            <a:picLocks noChangeAspect="1"/>
          </p:cNvPicPr>
          <p:nvPr/>
        </p:nvPicPr>
        <p:blipFill>
          <a:blip r:embed="rId2"/>
          <a:stretch>
            <a:fillRect/>
          </a:stretch>
        </p:blipFill>
        <p:spPr>
          <a:xfrm>
            <a:off x="7605951" y="2505074"/>
            <a:ext cx="3764414" cy="3312629"/>
          </a:xfrm>
          <a:prstGeom prst="rect">
            <a:avLst/>
          </a:prstGeom>
        </p:spPr>
      </p:pic>
    </p:spTree>
    <p:extLst>
      <p:ext uri="{BB962C8B-B14F-4D97-AF65-F5344CB8AC3E}">
        <p14:creationId xmlns:p14="http://schemas.microsoft.com/office/powerpoint/2010/main" val="789763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626781"/>
            <a:ext cx="10253384" cy="4614531"/>
          </a:xfrm>
        </p:spPr>
        <p:txBody>
          <a:bodyPr rtlCol="0" anchor="ctr">
            <a:normAutofit fontScale="85000" lnSpcReduction="10000"/>
          </a:bodyPr>
          <a:lstStyle/>
          <a:p>
            <a:pPr marL="0" indent="0" rtl="0">
              <a:buNone/>
            </a:pPr>
            <a:r>
              <a:rPr lang="pt-BR" dirty="0">
                <a:latin typeface="Arial Rounded MT Bold" panose="020F0704030504030204" pitchFamily="34" charset="0"/>
                <a:cs typeface="Arial" panose="020B0604020202020204" pitchFamily="34" charset="0"/>
              </a:rPr>
              <a:t>5.Determinação da profundidade de corte: </a:t>
            </a:r>
          </a:p>
          <a:p>
            <a:pPr marL="0" indent="0" rtl="0">
              <a:buNone/>
            </a:pPr>
            <a:r>
              <a:rPr lang="pt-BR" dirty="0">
                <a:latin typeface="Arial Rounded MT Bold" panose="020F0704030504030204" pitchFamily="34" charset="0"/>
                <a:cs typeface="Arial" panose="020B0604020202020204" pitchFamily="34" charset="0"/>
              </a:rPr>
              <a:t>a)	Ligar o torno e aproximar a ferramenta até marcar o início do corte no material. </a:t>
            </a:r>
          </a:p>
          <a:p>
            <a:pPr marL="0" indent="0" rtl="0">
              <a:buNone/>
            </a:pPr>
            <a:r>
              <a:rPr lang="pt-BR" dirty="0">
                <a:latin typeface="Arial Rounded MT Bold" panose="020F0704030504030204" pitchFamily="34" charset="0"/>
                <a:cs typeface="Arial" panose="020B0604020202020204" pitchFamily="34" charset="0"/>
              </a:rPr>
              <a:t>b)	Deslocar a ferramenta para fora da peça. </a:t>
            </a:r>
          </a:p>
          <a:p>
            <a:pPr marL="0" indent="0" rtl="0">
              <a:buNone/>
            </a:pPr>
            <a:r>
              <a:rPr lang="pt-BR" dirty="0">
                <a:latin typeface="Arial Rounded MT Bold" panose="020F0704030504030204" pitchFamily="34" charset="0"/>
                <a:cs typeface="Arial" panose="020B0604020202020204" pitchFamily="34" charset="0"/>
              </a:rPr>
              <a:t>c)	Zerar o anel graduado e fazer a ferramenta penetrar no material a uma profundidade suficiente para remover a casca do material. </a:t>
            </a:r>
          </a:p>
          <a:p>
            <a:pPr marL="0" indent="0" rtl="0">
              <a:buNone/>
            </a:pPr>
            <a:r>
              <a:rPr lang="pt-BR" dirty="0">
                <a:latin typeface="Arial Rounded MT Bold" panose="020F0704030504030204" pitchFamily="34" charset="0"/>
                <a:cs typeface="Arial" panose="020B0604020202020204" pitchFamily="34" charset="0"/>
              </a:rPr>
              <a:t> </a:t>
            </a:r>
          </a:p>
          <a:p>
            <a:pPr marL="0" indent="0" rtl="0">
              <a:buNone/>
            </a:pPr>
            <a:r>
              <a:rPr lang="pt-BR" dirty="0">
                <a:latin typeface="Arial Rounded MT Bold" panose="020F0704030504030204" pitchFamily="34" charset="0"/>
                <a:cs typeface="Arial" panose="020B0604020202020204" pitchFamily="34" charset="0"/>
              </a:rPr>
              <a:t>6.Execução do torneamento:  </a:t>
            </a:r>
          </a:p>
          <a:p>
            <a:pPr marL="0" indent="0" rtl="0">
              <a:buNone/>
            </a:pPr>
            <a:r>
              <a:rPr lang="pt-BR" dirty="0">
                <a:latin typeface="Arial Rounded MT Bold" panose="020F0704030504030204" pitchFamily="34" charset="0"/>
                <a:cs typeface="Arial" panose="020B0604020202020204" pitchFamily="34" charset="0"/>
              </a:rPr>
              <a:t>a)	Fazer um rebaixo inicial. </a:t>
            </a:r>
          </a:p>
          <a:p>
            <a:pPr marL="0" indent="0" rtl="0">
              <a:buNone/>
            </a:pPr>
            <a:r>
              <a:rPr lang="pt-BR" dirty="0">
                <a:latin typeface="Arial Rounded MT Bold" panose="020F0704030504030204" pitchFamily="34" charset="0"/>
                <a:cs typeface="Arial" panose="020B0604020202020204" pitchFamily="34" charset="0"/>
              </a:rPr>
              <a:t>b)	Deslocar a ferramenta para fora da peça. </a:t>
            </a:r>
          </a:p>
          <a:p>
            <a:pPr marL="0" indent="0" rtl="0">
              <a:buNone/>
            </a:pPr>
            <a:r>
              <a:rPr lang="pt-BR" dirty="0">
                <a:latin typeface="Arial Rounded MT Bold" panose="020F0704030504030204" pitchFamily="34" charset="0"/>
                <a:cs typeface="Arial" panose="020B0604020202020204" pitchFamily="34" charset="0"/>
              </a:rPr>
              <a:t>c)	Desligar a máquina. </a:t>
            </a:r>
          </a:p>
          <a:p>
            <a:pPr marL="0" indent="0" rtl="0">
              <a:buNone/>
            </a:pPr>
            <a:r>
              <a:rPr lang="pt-BR" dirty="0">
                <a:latin typeface="Arial Rounded MT Bold" panose="020F0704030504030204" pitchFamily="34" charset="0"/>
                <a:cs typeface="Arial" panose="020B0604020202020204" pitchFamily="34" charset="0"/>
              </a:rPr>
              <a:t>d)	Verificar o diâmetro obtido no rebaixo. </a:t>
            </a:r>
          </a:p>
          <a:p>
            <a:pPr marL="0" indent="0" rtl="0">
              <a:buNone/>
            </a:pPr>
            <a:r>
              <a:rPr lang="pt-BR" dirty="0">
                <a:latin typeface="Arial Rounded MT Bold" panose="020F0704030504030204" pitchFamily="34" charset="0"/>
                <a:cs typeface="Arial" panose="020B0604020202020204" pitchFamily="34" charset="0"/>
              </a:rPr>
              <a:t>e)	Tornear completando o passe até o comprimento determinado pela marca. Observação: Deve-se usar fluido de corte onde for necessário. </a:t>
            </a:r>
          </a:p>
          <a:p>
            <a:pPr marL="0" indent="0" rtl="0">
              <a:buNone/>
            </a:pPr>
            <a:r>
              <a:rPr lang="pt-BR" dirty="0">
                <a:latin typeface="Arial Rounded MT Bold" panose="020F0704030504030204" pitchFamily="34" charset="0"/>
                <a:cs typeface="Arial" panose="020B0604020202020204" pitchFamily="34" charset="0"/>
              </a:rPr>
              <a:t>f)	Repetir quantas vezes for necessário para atingir o diâmetro desejado.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296235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Esse torno só dá furo</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Na operação de facear, você estudou que a   ferramenta é fixada no porta-ferramenta que se movimenta perpendicularmente ao eixo da peça para executar o corte. Para operações de furar no torno, usa-se a broca e não uma ferramenta de corte como as que você viu na aula anterior. Para fixar a ferramenta para furar, escarear, alargar e roscar, usa-se o </a:t>
            </a:r>
            <a:r>
              <a:rPr lang="pt-BR" sz="1800" b="1" dirty="0">
                <a:solidFill>
                  <a:srgbClr val="000000"/>
                </a:solidFill>
                <a:effectLst/>
                <a:latin typeface="Arial" panose="020B0604020202020204" pitchFamily="34" charset="0"/>
                <a:ea typeface="Arial" panose="020B0604020202020204" pitchFamily="34" charset="0"/>
              </a:rPr>
              <a:t>cabeçote móvel</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2AB483F9-10E1-4D8C-89ED-76A65B334CB8}"/>
              </a:ext>
            </a:extLst>
          </p:cNvPr>
          <p:cNvPicPr>
            <a:picLocks noChangeAspect="1"/>
          </p:cNvPicPr>
          <p:nvPr/>
        </p:nvPicPr>
        <p:blipFill>
          <a:blip r:embed="rId2"/>
          <a:stretch>
            <a:fillRect/>
          </a:stretch>
        </p:blipFill>
        <p:spPr>
          <a:xfrm>
            <a:off x="6096000" y="1998060"/>
            <a:ext cx="4939435" cy="3862990"/>
          </a:xfrm>
          <a:prstGeom prst="rect">
            <a:avLst/>
          </a:prstGeom>
        </p:spPr>
      </p:pic>
    </p:spTree>
    <p:extLst>
      <p:ext uri="{BB962C8B-B14F-4D97-AF65-F5344CB8AC3E}">
        <p14:creationId xmlns:p14="http://schemas.microsoft.com/office/powerpoint/2010/main" val="6238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É composto por</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10113311" cy="3633047"/>
          </a:xfrm>
        </p:spPr>
        <p:txBody>
          <a:bodyPr rtlCol="0" anchor="ctr">
            <a:normAutofit/>
          </a:bodyPr>
          <a:lstStyle/>
          <a:p>
            <a:pPr marL="342900" marR="1172210" lvl="0" indent="-342900" algn="just" fontAlgn="base">
              <a:lnSpc>
                <a:spcPct val="107000"/>
              </a:lnSpc>
              <a:spcAft>
                <a:spcPts val="40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base: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apóia-se</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no barramento e serve de apoio para o corpo; </a:t>
            </a:r>
          </a:p>
          <a:p>
            <a:pPr marL="342900" marR="1172210" lvl="0" indent="-342900" algn="just" fontAlgn="base">
              <a:lnSpc>
                <a:spcPct val="142000"/>
              </a:lnSpc>
              <a:spcAft>
                <a:spcPts val="2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corpo: suporta os mecanismos do cabeçote móvel. Pode ser deslocado lateralmente para permitir o alinhamento ou desalinhamento da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contraponta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1172210" lvl="0" indent="-342900" algn="just" fontAlgn="base">
              <a:lnSpc>
                <a:spcPct val="142000"/>
              </a:lnSpc>
              <a:spcAft>
                <a:spcPts val="2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mangote: que aloja 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contraponta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mandril ou outras ferramentas para furar, escarear, alargar ou roscar. É fixado por meio de uma trava e movimentado por um eixo roscado acionado por um volante. Possui um anel graduado que permite controlar a profundidade do furo, por exemplo; </a:t>
            </a:r>
          </a:p>
          <a:p>
            <a:pPr marL="342900" marR="1172210" lvl="0" indent="-342900" algn="just" fontAlgn="base">
              <a:lnSpc>
                <a:spcPct val="107000"/>
              </a:lnSpc>
              <a:spcAft>
                <a:spcPts val="395"/>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parafusos de fixação e deslocamento do cabeçote móvel.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297743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funções: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379174" y="2650669"/>
            <a:ext cx="6340602" cy="4026577"/>
          </a:xfrm>
        </p:spPr>
        <p:txBody>
          <a:bodyPr rtlCol="0" anchor="ctr">
            <a:normAutofit fontScale="92500" lnSpcReduction="10000"/>
          </a:bodyPr>
          <a:lstStyle/>
          <a:p>
            <a:pPr marL="0" indent="0">
              <a:buNone/>
            </a:pPr>
            <a:r>
              <a:rPr lang="pt-BR" sz="1800" dirty="0">
                <a:solidFill>
                  <a:srgbClr val="000000"/>
                </a:solidFill>
                <a:effectLst/>
                <a:latin typeface="Arial" panose="020B0604020202020204" pitchFamily="34" charset="0"/>
                <a:ea typeface="Arial" panose="020B0604020202020204" pitchFamily="34" charset="0"/>
              </a:rPr>
              <a:t>-Serve de suporte à contra- ponta, destinada a apoiar uma das extremidades da peça a ser torneada</a:t>
            </a:r>
          </a:p>
          <a:p>
            <a:pPr marL="0" indent="0">
              <a:buNone/>
            </a:pPr>
            <a:r>
              <a:rPr lang="pt-BR" sz="1800" dirty="0">
                <a:solidFill>
                  <a:srgbClr val="000000"/>
                </a:solidFill>
                <a:effectLst/>
                <a:latin typeface="Arial" panose="020B0604020202020204" pitchFamily="34" charset="0"/>
                <a:ea typeface="Arial" panose="020B0604020202020204" pitchFamily="34" charset="0"/>
              </a:rPr>
              <a:t>-Serve para fixar o mandril de  haste cônica usado para prender brocas, escareadores, alargadores, machos</a:t>
            </a:r>
          </a:p>
          <a:p>
            <a:pPr marL="0" indent="0">
              <a:buNone/>
            </a:pPr>
            <a:endParaRPr lang="pt-BR" sz="1800" dirty="0">
              <a:solidFill>
                <a:srgbClr val="000000"/>
              </a:solidFill>
              <a:latin typeface="Arial" panose="020B0604020202020204" pitchFamily="34" charset="0"/>
              <a:ea typeface="Arial" panose="020B0604020202020204" pitchFamily="34" charset="0"/>
            </a:endParaRPr>
          </a:p>
          <a:p>
            <a:pPr marL="0" marR="1106170" indent="0" algn="just" fontAlgn="base">
              <a:lnSpc>
                <a:spcPct val="142000"/>
              </a:lnSpc>
              <a:spcAft>
                <a:spcPts val="204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-Serve de suporte direto para  ferramentas      de corte de haste cônica como brocas e alargadores. Serve também de apoio 	para operações de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roscamento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manual.</a:t>
            </a:r>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lnSpc>
                <a:spcPct val="107000"/>
              </a:lnSpc>
              <a:spcAft>
                <a:spcPts val="395"/>
              </a:spcAft>
              <a:buNone/>
            </a:pPr>
            <a:r>
              <a:rPr lang="pt-BR" sz="1800" u="none" strike="noStrike"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Serve para deslocar a contra ponta lateralmente, para o torneamento de peças longas de pequena conicidade. </a:t>
            </a:r>
          </a:p>
          <a:p>
            <a:pPr marL="0" indent="0">
              <a:lnSpc>
                <a:spcPct val="107000"/>
              </a:lnSpc>
              <a:spcAft>
                <a:spcPts val="395"/>
              </a:spcAft>
              <a:buNone/>
            </a:pPr>
            <a:endParaRPr lang="pt-BR" sz="1800" dirty="0">
              <a:solidFill>
                <a:srgbClr val="000000"/>
              </a:solidFill>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5F2B12DB-2D6D-4949-A126-94E4AA7CA3B6}"/>
              </a:ext>
            </a:extLst>
          </p:cNvPr>
          <p:cNvPicPr>
            <a:picLocks noChangeAspect="1"/>
          </p:cNvPicPr>
          <p:nvPr/>
        </p:nvPicPr>
        <p:blipFill>
          <a:blip r:embed="rId2"/>
          <a:stretch>
            <a:fillRect/>
          </a:stretch>
        </p:blipFill>
        <p:spPr>
          <a:xfrm>
            <a:off x="7206004" y="809405"/>
            <a:ext cx="4404803" cy="5114317"/>
          </a:xfrm>
          <a:prstGeom prst="rect">
            <a:avLst/>
          </a:prstGeom>
        </p:spPr>
      </p:pic>
    </p:spTree>
    <p:extLst>
      <p:ext uri="{BB962C8B-B14F-4D97-AF65-F5344CB8AC3E}">
        <p14:creationId xmlns:p14="http://schemas.microsoft.com/office/powerpoint/2010/main" val="260735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965381" cy="3633047"/>
          </a:xfrm>
        </p:spPr>
        <p:txBody>
          <a:bodyPr rtlCol="0" anchor="ctr">
            <a:noAutofit/>
          </a:bodyPr>
          <a:lstStyle/>
          <a:p>
            <a:pPr marL="144145" marR="1106170" indent="-6350" algn="just">
              <a:lnSpc>
                <a:spcPct val="142000"/>
              </a:lnSpc>
              <a:spcAft>
                <a:spcPts val="2985"/>
              </a:spcAft>
            </a:pPr>
            <a:r>
              <a:rPr lang="pt-BR" sz="2400" b="1" dirty="0" err="1">
                <a:solidFill>
                  <a:srgbClr val="000000"/>
                </a:solidFill>
                <a:effectLst/>
                <a:latin typeface="Arial" panose="020B0604020202020204" pitchFamily="34" charset="0"/>
                <a:ea typeface="Arial" panose="020B0604020202020204" pitchFamily="34" charset="0"/>
              </a:rPr>
              <a:t>cossinete</a:t>
            </a:r>
            <a:r>
              <a:rPr lang="pt-BR" sz="2400" b="1" dirty="0">
                <a:solidFill>
                  <a:srgbClr val="000000"/>
                </a:solidFill>
                <a:effectLst/>
                <a:latin typeface="Arial" panose="020B0604020202020204" pitchFamily="34" charset="0"/>
                <a:ea typeface="Arial" panose="020B0604020202020204" pitchFamily="34" charset="0"/>
              </a:rPr>
              <a:t> bipartido </a:t>
            </a:r>
            <a:r>
              <a:rPr lang="pt-BR" sz="2400" dirty="0">
                <a:solidFill>
                  <a:srgbClr val="000000"/>
                </a:solidFill>
                <a:effectLst/>
                <a:latin typeface="Arial" panose="020B0604020202020204" pitchFamily="34" charset="0"/>
                <a:ea typeface="Arial" panose="020B0604020202020204" pitchFamily="34" charset="0"/>
              </a:rPr>
              <a:t>é uma variação dessa  ferramenta. É formado por duas placas com formato especial com apenas duas arestas cortantes. Usado para fazer roscas em tubos de plástico, ferro galvanizado e cobre.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5BFF334-A9AE-42CC-8069-A17F1F063AF8}"/>
              </a:ext>
            </a:extLst>
          </p:cNvPr>
          <p:cNvPicPr>
            <a:picLocks noChangeAspect="1"/>
          </p:cNvPicPr>
          <p:nvPr/>
        </p:nvPicPr>
        <p:blipFill>
          <a:blip r:embed="rId2"/>
          <a:stretch>
            <a:fillRect/>
          </a:stretch>
        </p:blipFill>
        <p:spPr>
          <a:xfrm>
            <a:off x="6718852" y="1371599"/>
            <a:ext cx="3951425" cy="3876261"/>
          </a:xfrm>
          <a:prstGeom prst="rect">
            <a:avLst/>
          </a:prstGeom>
        </p:spPr>
      </p:pic>
    </p:spTree>
    <p:extLst>
      <p:ext uri="{BB962C8B-B14F-4D97-AF65-F5344CB8AC3E}">
        <p14:creationId xmlns:p14="http://schemas.microsoft.com/office/powerpoint/2010/main" val="1590271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5B097809-1EF8-4C5F-B11E-019952D70D2C}"/>
              </a:ext>
            </a:extLst>
          </p:cNvPr>
          <p:cNvPicPr>
            <a:picLocks noChangeAspect="1"/>
          </p:cNvPicPr>
          <p:nvPr/>
        </p:nvPicPr>
        <p:blipFill>
          <a:blip r:embed="rId2"/>
          <a:stretch>
            <a:fillRect/>
          </a:stretch>
        </p:blipFill>
        <p:spPr>
          <a:xfrm>
            <a:off x="2389718" y="2228003"/>
            <a:ext cx="6772483" cy="3894138"/>
          </a:xfrm>
          <a:prstGeom prst="rect">
            <a:avLst/>
          </a:prstGeom>
        </p:spPr>
      </p:pic>
    </p:spTree>
    <p:extLst>
      <p:ext uri="{BB962C8B-B14F-4D97-AF65-F5344CB8AC3E}">
        <p14:creationId xmlns:p14="http://schemas.microsoft.com/office/powerpoint/2010/main" val="140837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Furando com o torno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fontScale="92500"/>
          </a:bodyPr>
          <a:lstStyle/>
          <a:p>
            <a:pPr marL="342900" marR="1238885" lvl="0" indent="-342900" algn="just" fontAlgn="base">
              <a:lnSpc>
                <a:spcPct val="142000"/>
              </a:lnSpc>
              <a:spcAft>
                <a:spcPts val="20"/>
              </a:spcAft>
              <a:buClr>
                <a:srgbClr val="000000"/>
              </a:buClr>
              <a:buSzPts val="1000"/>
              <a:buFont typeface="+mj-lt"/>
              <a:buAutoNum type="alphaLcParen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Abrir furos de forma e dimensões determinadas, chamados de </a:t>
            </a:r>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furos de centro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em materiais que precisam ser trabalhados entre duas pontas ou entre a placa e a ponta. Esse tipo de furo também é um passo prévio para se fazer um furo com broca comum. </a:t>
            </a:r>
          </a:p>
          <a:p>
            <a:pPr marL="0" indent="0">
              <a:lnSpc>
                <a:spcPct val="107000"/>
              </a:lnSpc>
              <a:spcAft>
                <a:spcPts val="800"/>
              </a:spcAft>
              <a:buNone/>
            </a:pPr>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559B7963-E05D-4800-9F2B-AAC374D700E5}"/>
              </a:ext>
            </a:extLst>
          </p:cNvPr>
          <p:cNvPicPr>
            <a:picLocks noChangeAspect="1"/>
          </p:cNvPicPr>
          <p:nvPr/>
        </p:nvPicPr>
        <p:blipFill>
          <a:blip r:embed="rId2"/>
          <a:stretch>
            <a:fillRect/>
          </a:stretch>
        </p:blipFill>
        <p:spPr>
          <a:xfrm>
            <a:off x="6096000" y="2228003"/>
            <a:ext cx="5023087" cy="3048000"/>
          </a:xfrm>
          <a:prstGeom prst="rect">
            <a:avLst/>
          </a:prstGeom>
        </p:spPr>
      </p:pic>
    </p:spTree>
    <p:extLst>
      <p:ext uri="{BB962C8B-B14F-4D97-AF65-F5344CB8AC3E}">
        <p14:creationId xmlns:p14="http://schemas.microsoft.com/office/powerpoint/2010/main" val="391490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0" indent="0">
              <a:buNone/>
            </a:pPr>
            <a:r>
              <a:rPr lang="pt-BR" sz="1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Fazer um furo cilíndrico por deslocamento de uma broca montada no cabeçote e com o material em rotação. É um furo de preparação do material para operações posteriores de alargamento, torneamento 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roscamento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internos.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885F39FE-ED98-4BEA-ADD9-B3FC9B6652D8}"/>
              </a:ext>
            </a:extLst>
          </p:cNvPr>
          <p:cNvPicPr>
            <a:picLocks noChangeAspect="1"/>
          </p:cNvPicPr>
          <p:nvPr/>
        </p:nvPicPr>
        <p:blipFill>
          <a:blip r:embed="rId2"/>
          <a:stretch>
            <a:fillRect/>
          </a:stretch>
        </p:blipFill>
        <p:spPr>
          <a:xfrm>
            <a:off x="5775960" y="2597288"/>
            <a:ext cx="5601697" cy="3263762"/>
          </a:xfrm>
          <a:prstGeom prst="rect">
            <a:avLst/>
          </a:prstGeom>
        </p:spPr>
      </p:pic>
    </p:spTree>
    <p:extLst>
      <p:ext uri="{BB962C8B-B14F-4D97-AF65-F5344CB8AC3E}">
        <p14:creationId xmlns:p14="http://schemas.microsoft.com/office/powerpoint/2010/main" val="1744698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0" indent="0" rtl="0">
              <a:buNone/>
            </a:pPr>
            <a:r>
              <a:rPr lang="pt-BR" sz="2400" dirty="0"/>
              <a:t>C)Fazer uma superfície cilíndrica interna passante ou não pela ação de uma feramente deslocada paralelamente ao eixo do torno. essa operação é conhecida como bloqueamento </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13D1765D-3C3A-432D-9FFB-EF2BC5B79718}"/>
              </a:ext>
            </a:extLst>
          </p:cNvPr>
          <p:cNvPicPr>
            <a:picLocks noChangeAspect="1"/>
          </p:cNvPicPr>
          <p:nvPr/>
        </p:nvPicPr>
        <p:blipFill>
          <a:blip r:embed="rId2"/>
          <a:stretch>
            <a:fillRect/>
          </a:stretch>
        </p:blipFill>
        <p:spPr>
          <a:xfrm>
            <a:off x="6922397" y="2753888"/>
            <a:ext cx="4328699" cy="3374454"/>
          </a:xfrm>
          <a:prstGeom prst="rect">
            <a:avLst/>
          </a:prstGeom>
        </p:spPr>
      </p:pic>
    </p:spTree>
    <p:extLst>
      <p:ext uri="{BB962C8B-B14F-4D97-AF65-F5344CB8AC3E}">
        <p14:creationId xmlns:p14="http://schemas.microsoft.com/office/powerpoint/2010/main" val="333683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err="1"/>
              <a:t>OBS:</a:t>
            </a:r>
            <a:r>
              <a:rPr lang="pt-BR" sz="1800" b="1" dirty="0" err="1">
                <a:solidFill>
                  <a:srgbClr val="000000"/>
                </a:solidFill>
                <a:effectLst/>
                <a:latin typeface="Arial" panose="020B0604020202020204" pitchFamily="34" charset="0"/>
                <a:ea typeface="Arial" panose="020B0604020202020204" pitchFamily="34" charset="0"/>
              </a:rPr>
              <a:t>placa</a:t>
            </a:r>
            <a:r>
              <a:rPr lang="pt-BR" sz="1800" b="1" dirty="0">
                <a:solidFill>
                  <a:srgbClr val="000000"/>
                </a:solidFill>
                <a:effectLst/>
                <a:latin typeface="Arial" panose="020B0604020202020204" pitchFamily="34" charset="0"/>
                <a:ea typeface="Arial" panose="020B0604020202020204" pitchFamily="34" charset="0"/>
              </a:rPr>
              <a:t> arrastadora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91F57A4E-CE9E-4613-A299-8996FA119DE2}"/>
              </a:ext>
            </a:extLst>
          </p:cNvPr>
          <p:cNvPicPr>
            <a:picLocks noChangeAspect="1"/>
          </p:cNvPicPr>
          <p:nvPr/>
        </p:nvPicPr>
        <p:blipFill>
          <a:blip r:embed="rId2"/>
          <a:stretch>
            <a:fillRect/>
          </a:stretch>
        </p:blipFill>
        <p:spPr>
          <a:xfrm>
            <a:off x="2300287" y="2228850"/>
            <a:ext cx="8778530" cy="3632200"/>
          </a:xfrm>
          <a:prstGeom prst="rect">
            <a:avLst/>
          </a:prstGeom>
        </p:spPr>
      </p:pic>
    </p:spTree>
    <p:extLst>
      <p:ext uri="{BB962C8B-B14F-4D97-AF65-F5344CB8AC3E}">
        <p14:creationId xmlns:p14="http://schemas.microsoft.com/office/powerpoint/2010/main" val="3040958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luneta</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E1E8976C-224F-4A2E-93A3-36D836888509}"/>
              </a:ext>
            </a:extLst>
          </p:cNvPr>
          <p:cNvPicPr>
            <a:picLocks noChangeAspect="1"/>
          </p:cNvPicPr>
          <p:nvPr/>
        </p:nvPicPr>
        <p:blipFill>
          <a:blip r:embed="rId2"/>
          <a:stretch>
            <a:fillRect/>
          </a:stretch>
        </p:blipFill>
        <p:spPr>
          <a:xfrm>
            <a:off x="861236" y="2673203"/>
            <a:ext cx="3972590" cy="2749402"/>
          </a:xfrm>
          <a:prstGeom prst="rect">
            <a:avLst/>
          </a:prstGeom>
        </p:spPr>
      </p:pic>
      <p:pic>
        <p:nvPicPr>
          <p:cNvPr id="8" name="Imagem 7">
            <a:extLst>
              <a:ext uri="{FF2B5EF4-FFF2-40B4-BE49-F238E27FC236}">
                <a16:creationId xmlns:a16="http://schemas.microsoft.com/office/drawing/2014/main" id="{71D3E2CE-78DC-4AA6-AD27-C082F4E12C91}"/>
              </a:ext>
            </a:extLst>
          </p:cNvPr>
          <p:cNvPicPr>
            <a:picLocks noChangeAspect="1"/>
          </p:cNvPicPr>
          <p:nvPr/>
        </p:nvPicPr>
        <p:blipFill>
          <a:blip r:embed="rId3"/>
          <a:stretch>
            <a:fillRect/>
          </a:stretch>
        </p:blipFill>
        <p:spPr>
          <a:xfrm>
            <a:off x="5671694" y="2673203"/>
            <a:ext cx="4992762" cy="2749402"/>
          </a:xfrm>
          <a:prstGeom prst="rect">
            <a:avLst/>
          </a:prstGeom>
        </p:spPr>
      </p:pic>
    </p:spTree>
    <p:extLst>
      <p:ext uri="{BB962C8B-B14F-4D97-AF65-F5344CB8AC3E}">
        <p14:creationId xmlns:p14="http://schemas.microsoft.com/office/powerpoint/2010/main" val="286503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3200" dirty="0">
                <a:solidFill>
                  <a:srgbClr val="000000"/>
                </a:solidFill>
                <a:effectLst/>
                <a:latin typeface="Calibri" panose="020F0502020204030204" pitchFamily="34" charset="0"/>
                <a:ea typeface="Calibri" panose="020F0502020204030204" pitchFamily="34" charset="0"/>
              </a:rPr>
              <a:t>Fresadoras</a:t>
            </a:r>
            <a:endParaRPr lang="pt-br" sz="3200"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2" y="2228003"/>
            <a:ext cx="8711663" cy="3633047"/>
          </a:xfrm>
        </p:spPr>
        <p:txBody>
          <a:bodyPr rtlCol="0" anchor="ctr">
            <a:normAutofit/>
          </a:bodyPr>
          <a:lstStyle/>
          <a:p>
            <a:r>
              <a:rPr lang="pt-BR" sz="1800" dirty="0">
                <a:solidFill>
                  <a:srgbClr val="000000"/>
                </a:solidFill>
                <a:effectLst/>
                <a:latin typeface="Arial" panose="020B0604020202020204" pitchFamily="34" charset="0"/>
                <a:ea typeface="Arial" panose="020B0604020202020204" pitchFamily="34" charset="0"/>
              </a:rPr>
              <a:t>A fresa é dotada de facas ou dentes </a:t>
            </a:r>
            <a:r>
              <a:rPr lang="pt-BR" sz="1800" dirty="0" err="1">
                <a:solidFill>
                  <a:srgbClr val="000000"/>
                </a:solidFill>
                <a:effectLst/>
                <a:latin typeface="Arial" panose="020B0604020202020204" pitchFamily="34" charset="0"/>
                <a:ea typeface="Arial" panose="020B0604020202020204" pitchFamily="34" charset="0"/>
              </a:rPr>
              <a:t>multicortantes</a:t>
            </a:r>
            <a:r>
              <a:rPr lang="pt-BR" sz="1800" dirty="0">
                <a:solidFill>
                  <a:srgbClr val="000000"/>
                </a:solidFill>
                <a:effectLst/>
                <a:latin typeface="Arial" panose="020B0604020202020204" pitchFamily="34" charset="0"/>
                <a:ea typeface="Arial" panose="020B0604020202020204" pitchFamily="34" charset="0"/>
              </a:rPr>
              <a:t>. Isto lhe confere uma vantagem sobre outras ferramentas: quando os dentes não estão cortando, eles estão se refrigerando. Isto contribui para um menor desgaste da ferramenta</a:t>
            </a:r>
          </a:p>
          <a:p>
            <a:r>
              <a:rPr lang="pt-BR" sz="1800" dirty="0">
                <a:solidFill>
                  <a:srgbClr val="000000"/>
                </a:solidFill>
                <a:effectLst/>
                <a:latin typeface="Arial" panose="020B0604020202020204" pitchFamily="34" charset="0"/>
                <a:ea typeface="Arial" panose="020B0604020202020204" pitchFamily="34" charset="0"/>
              </a:rPr>
              <a:t>As máquinas fresadoras são classificadas geralmente de acordo com a posição do seu eixo-árvore em relação à mesa de trabalho. Mesa de trabalho é o lugar da máquina onde se fixa a peça a ser usinada. O eixo-árvore é a parte da máquina onde se fixa a ferramenta. </a:t>
            </a:r>
            <a:endParaRPr lang="pt-BR" sz="1800" dirty="0">
              <a:solidFill>
                <a:srgbClr val="000000"/>
              </a:solidFill>
              <a:effectLst/>
              <a:latin typeface="Calibri" panose="020F0502020204030204" pitchFamily="34" charset="0"/>
              <a:ea typeface="Calibri" panose="020F0502020204030204" pitchFamily="34" charset="0"/>
            </a:endParaRPr>
          </a:p>
          <a:p>
            <a:r>
              <a:rPr lang="pt-BR" sz="1800" dirty="0">
                <a:solidFill>
                  <a:srgbClr val="000000"/>
                </a:solidFill>
                <a:effectLst/>
                <a:latin typeface="Arial" panose="020B0604020202020204" pitchFamily="34" charset="0"/>
                <a:ea typeface="Arial" panose="020B0604020202020204" pitchFamily="34" charset="0"/>
              </a:rPr>
              <a:t>As fresadoras classificam-se em relação ao eixo-árvore em horizontal, vertical e universal. </a:t>
            </a:r>
            <a:endParaRPr lang="pt-BR" sz="1800" dirty="0">
              <a:solidFill>
                <a:srgbClr val="000000"/>
              </a:solidFill>
              <a:effectLst/>
              <a:latin typeface="Calibri" panose="020F0502020204030204" pitchFamily="34" charset="0"/>
              <a:ea typeface="Calibri" panose="020F0502020204030204" pitchFamily="34" charset="0"/>
            </a:endParaRPr>
          </a:p>
          <a:p>
            <a:pPr marL="0" indent="0" rtl="0">
              <a:buNone/>
            </a:pP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115254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1C9B5612-0D0E-4EEF-B1F8-4B2AD76500BE}"/>
              </a:ext>
            </a:extLst>
          </p:cNvPr>
          <p:cNvPicPr>
            <a:picLocks noChangeAspect="1"/>
          </p:cNvPicPr>
          <p:nvPr/>
        </p:nvPicPr>
        <p:blipFill>
          <a:blip r:embed="rId2"/>
          <a:stretch>
            <a:fillRect/>
          </a:stretch>
        </p:blipFill>
        <p:spPr>
          <a:xfrm>
            <a:off x="397565" y="1352550"/>
            <a:ext cx="3591339" cy="4152900"/>
          </a:xfrm>
          <a:prstGeom prst="rect">
            <a:avLst/>
          </a:prstGeom>
        </p:spPr>
      </p:pic>
      <p:pic>
        <p:nvPicPr>
          <p:cNvPr id="8" name="Imagem 7">
            <a:extLst>
              <a:ext uri="{FF2B5EF4-FFF2-40B4-BE49-F238E27FC236}">
                <a16:creationId xmlns:a16="http://schemas.microsoft.com/office/drawing/2014/main" id="{36A60882-D29D-4941-92EA-135A7800116A}"/>
              </a:ext>
            </a:extLst>
          </p:cNvPr>
          <p:cNvPicPr>
            <a:picLocks noChangeAspect="1"/>
          </p:cNvPicPr>
          <p:nvPr/>
        </p:nvPicPr>
        <p:blipFill>
          <a:blip r:embed="rId3"/>
          <a:stretch>
            <a:fillRect/>
          </a:stretch>
        </p:blipFill>
        <p:spPr>
          <a:xfrm>
            <a:off x="3988904" y="933450"/>
            <a:ext cx="3771900" cy="4991100"/>
          </a:xfrm>
          <a:prstGeom prst="rect">
            <a:avLst/>
          </a:prstGeom>
        </p:spPr>
      </p:pic>
      <p:pic>
        <p:nvPicPr>
          <p:cNvPr id="10" name="Imagem 9">
            <a:extLst>
              <a:ext uri="{FF2B5EF4-FFF2-40B4-BE49-F238E27FC236}">
                <a16:creationId xmlns:a16="http://schemas.microsoft.com/office/drawing/2014/main" id="{2496D650-D567-4774-AD7F-340526F754F2}"/>
              </a:ext>
            </a:extLst>
          </p:cNvPr>
          <p:cNvPicPr>
            <a:picLocks noChangeAspect="1"/>
          </p:cNvPicPr>
          <p:nvPr/>
        </p:nvPicPr>
        <p:blipFill>
          <a:blip r:embed="rId4"/>
          <a:stretch>
            <a:fillRect/>
          </a:stretch>
        </p:blipFill>
        <p:spPr>
          <a:xfrm>
            <a:off x="7704167" y="1212850"/>
            <a:ext cx="3598587" cy="4648200"/>
          </a:xfrm>
          <a:prstGeom prst="rect">
            <a:avLst/>
          </a:prstGeom>
        </p:spPr>
      </p:pic>
    </p:spTree>
    <p:extLst>
      <p:ext uri="{BB962C8B-B14F-4D97-AF65-F5344CB8AC3E}">
        <p14:creationId xmlns:p14="http://schemas.microsoft.com/office/powerpoint/2010/main" val="2261659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fresadora copiadora</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EEC549FC-B098-4768-BC7A-E130AA8EF66F}"/>
              </a:ext>
            </a:extLst>
          </p:cNvPr>
          <p:cNvPicPr>
            <a:picLocks noChangeAspect="1"/>
          </p:cNvPicPr>
          <p:nvPr/>
        </p:nvPicPr>
        <p:blipFill>
          <a:blip r:embed="rId2"/>
          <a:stretch>
            <a:fillRect/>
          </a:stretch>
        </p:blipFill>
        <p:spPr>
          <a:xfrm>
            <a:off x="647453" y="2558498"/>
            <a:ext cx="5673833" cy="3633046"/>
          </a:xfrm>
          <a:prstGeom prst="rect">
            <a:avLst/>
          </a:prstGeom>
        </p:spPr>
      </p:pic>
      <p:pic>
        <p:nvPicPr>
          <p:cNvPr id="8" name="Imagem 7">
            <a:extLst>
              <a:ext uri="{FF2B5EF4-FFF2-40B4-BE49-F238E27FC236}">
                <a16:creationId xmlns:a16="http://schemas.microsoft.com/office/drawing/2014/main" id="{D4C6C329-6E8D-4386-84A3-9A7E448FCD85}"/>
              </a:ext>
            </a:extLst>
          </p:cNvPr>
          <p:cNvPicPr>
            <a:picLocks noChangeAspect="1"/>
          </p:cNvPicPr>
          <p:nvPr/>
        </p:nvPicPr>
        <p:blipFill>
          <a:blip r:embed="rId3"/>
          <a:stretch>
            <a:fillRect/>
          </a:stretch>
        </p:blipFill>
        <p:spPr>
          <a:xfrm>
            <a:off x="6387546" y="2703279"/>
            <a:ext cx="5338555" cy="3343483"/>
          </a:xfrm>
          <a:prstGeom prst="rect">
            <a:avLst/>
          </a:prstGeom>
        </p:spPr>
      </p:pic>
    </p:spTree>
    <p:extLst>
      <p:ext uri="{BB962C8B-B14F-4D97-AF65-F5344CB8AC3E}">
        <p14:creationId xmlns:p14="http://schemas.microsoft.com/office/powerpoint/2010/main" val="2002034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Ferramenta de corte da fresa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637415"/>
            <a:ext cx="9168863" cy="4223636"/>
          </a:xfrm>
        </p:spPr>
        <p:txBody>
          <a:bodyPr rtlCol="0" anchor="ctr">
            <a:normAutofit/>
          </a:bodyPr>
          <a:lstStyle/>
          <a:p>
            <a:pPr marR="532130" indent="-6350" algn="just">
              <a:lnSpc>
                <a:spcPct val="140000"/>
              </a:lnSpc>
              <a:spcAft>
                <a:spcPts val="45"/>
              </a:spcAft>
            </a:pPr>
            <a:r>
              <a:rPr lang="pt-BR" sz="1800" dirty="0">
                <a:solidFill>
                  <a:srgbClr val="000000"/>
                </a:solidFill>
                <a:effectLst/>
                <a:latin typeface="Arial" panose="020B0604020202020204" pitchFamily="34" charset="0"/>
                <a:ea typeface="Arial" panose="020B0604020202020204" pitchFamily="34" charset="0"/>
              </a:rPr>
              <a:t>Pois bem, são os ângulos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dos dentes da fresa que dão a esta maior ou menor resistência à quebra. Isto significa que quanto maior for a abertura do ângulo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mais resistente será a fresa. Inversamente, quanto menor for a abertura do ângulo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menos resistente a fresa será. Com isto, é possível classificar a fresa em: </a:t>
            </a:r>
            <a:endParaRPr lang="pt-BR" sz="1800" dirty="0">
              <a:solidFill>
                <a:srgbClr val="000000"/>
              </a:solidFill>
              <a:effectLst/>
              <a:latin typeface="Calibri" panose="020F0502020204030204" pitchFamily="34" charset="0"/>
              <a:ea typeface="Calibri" panose="020F0502020204030204" pitchFamily="34" charset="0"/>
            </a:endParaRPr>
          </a:p>
          <a:p>
            <a:pPr marL="0" indent="0">
              <a:buNone/>
            </a:pPr>
            <a:r>
              <a:rPr lang="pt-BR" sz="1800" dirty="0">
                <a:solidFill>
                  <a:srgbClr val="000000"/>
                </a:solidFill>
                <a:effectLst/>
                <a:latin typeface="Arial" panose="020B0604020202020204" pitchFamily="34" charset="0"/>
                <a:ea typeface="Arial" panose="020B0604020202020204" pitchFamily="34" charset="0"/>
              </a:rPr>
              <a:t>     tipos W, N e H. Veja figuras a seguir</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348845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Autofit/>
          </a:bodyPr>
          <a:lstStyle/>
          <a:p>
            <a:pPr marL="144145" marR="1445895"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Para realizar o </a:t>
            </a:r>
            <a:r>
              <a:rPr lang="pt-BR" sz="2400" dirty="0" err="1">
                <a:solidFill>
                  <a:srgbClr val="000000"/>
                </a:solidFill>
                <a:effectLst/>
                <a:latin typeface="Arial" panose="020B0604020202020204" pitchFamily="34" charset="0"/>
                <a:ea typeface="Arial" panose="020B0604020202020204" pitchFamily="34" charset="0"/>
              </a:rPr>
              <a:t>roscamento</a:t>
            </a:r>
            <a:r>
              <a:rPr lang="pt-BR" sz="2400" dirty="0">
                <a:solidFill>
                  <a:srgbClr val="000000"/>
                </a:solidFill>
                <a:effectLst/>
                <a:latin typeface="Arial" panose="020B0604020202020204" pitchFamily="34" charset="0"/>
                <a:ea typeface="Arial" panose="020B0604020202020204" pitchFamily="34" charset="0"/>
              </a:rPr>
              <a:t> externo manualmente, utiliza-se o porta-</a:t>
            </a:r>
            <a:r>
              <a:rPr lang="pt-BR" sz="2400" dirty="0" err="1">
                <a:solidFill>
                  <a:srgbClr val="000000"/>
                </a:solidFill>
                <a:effectLst/>
                <a:latin typeface="Arial" panose="020B0604020202020204" pitchFamily="34" charset="0"/>
                <a:ea typeface="Arial" panose="020B0604020202020204" pitchFamily="34" charset="0"/>
              </a:rPr>
              <a:t>cossinete</a:t>
            </a:r>
            <a:r>
              <a:rPr lang="pt-BR" sz="2400" dirty="0">
                <a:solidFill>
                  <a:srgbClr val="000000"/>
                </a:solidFill>
                <a:effectLst/>
                <a:latin typeface="Arial" panose="020B0604020202020204" pitchFamily="34" charset="0"/>
                <a:ea typeface="Arial" panose="020B0604020202020204" pitchFamily="34" charset="0"/>
              </a:rPr>
              <a:t>. Seu comprimento varia de acordo com o diâmetro do </a:t>
            </a:r>
            <a:r>
              <a:rPr lang="pt-BR" sz="2400" dirty="0" err="1">
                <a:solidFill>
                  <a:srgbClr val="000000"/>
                </a:solidFill>
                <a:effectLst/>
                <a:latin typeface="Arial" panose="020B0604020202020204" pitchFamily="34" charset="0"/>
                <a:ea typeface="Arial" panose="020B0604020202020204" pitchFamily="34" charset="0"/>
              </a:rPr>
              <a:t>cossinete</a:t>
            </a:r>
            <a:r>
              <a:rPr lang="pt-BR" sz="2400" dirty="0">
                <a:solidFill>
                  <a:srgbClr val="000000"/>
                </a:solidFill>
                <a:effectLst/>
                <a:latin typeface="Arial" panose="020B0604020202020204" pitchFamily="34" charset="0"/>
                <a:ea typeface="Arial" panose="020B0604020202020204" pitchFamily="34" charset="0"/>
              </a:rPr>
              <a:t>.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2C1C06A-271B-4F60-9B1B-4548512FADA8}"/>
              </a:ext>
            </a:extLst>
          </p:cNvPr>
          <p:cNvPicPr>
            <a:picLocks noChangeAspect="1"/>
          </p:cNvPicPr>
          <p:nvPr/>
        </p:nvPicPr>
        <p:blipFill>
          <a:blip r:embed="rId2"/>
          <a:stretch>
            <a:fillRect/>
          </a:stretch>
        </p:blipFill>
        <p:spPr>
          <a:xfrm>
            <a:off x="6314907" y="2052144"/>
            <a:ext cx="5295900" cy="3394499"/>
          </a:xfrm>
          <a:prstGeom prst="rect">
            <a:avLst/>
          </a:prstGeom>
        </p:spPr>
      </p:pic>
    </p:spTree>
    <p:extLst>
      <p:ext uri="{BB962C8B-B14F-4D97-AF65-F5344CB8AC3E}">
        <p14:creationId xmlns:p14="http://schemas.microsoft.com/office/powerpoint/2010/main" val="3754302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Percebeu que a soma dos ângulos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α</a:t>
            </a:r>
            <a:r>
              <a:rPr lang="pt-BR" sz="1800" dirty="0">
                <a:solidFill>
                  <a:srgbClr val="000000"/>
                </a:solidFill>
                <a:effectLst/>
                <a:latin typeface="Arial" panose="020B0604020202020204" pitchFamily="34" charset="0"/>
                <a:ea typeface="Arial" panose="020B0604020202020204" pitchFamily="34" charset="0"/>
              </a:rPr>
              <a:t>,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e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γ</a:t>
            </a:r>
            <a:r>
              <a:rPr lang="pt-BR" sz="1800" dirty="0">
                <a:solidFill>
                  <a:srgbClr val="000000"/>
                </a:solidFill>
                <a:effectLst/>
                <a:latin typeface="Arial" panose="020B0604020202020204" pitchFamily="34" charset="0"/>
                <a:ea typeface="Arial" panose="020B0604020202020204" pitchFamily="34" charset="0"/>
              </a:rPr>
              <a:t> em cada um dos tipos de fresa é sempre igual a 90°? Então você deve ter percebido também que, em cada um deles, a abertura dos ângulos sofre variações, sendo porém o valor do ângulo de cunha sempre crescente</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91B2B929-1574-401B-B7BD-18A0F5D08456}"/>
              </a:ext>
            </a:extLst>
          </p:cNvPr>
          <p:cNvPicPr>
            <a:picLocks noChangeAspect="1"/>
          </p:cNvPicPr>
          <p:nvPr/>
        </p:nvPicPr>
        <p:blipFill>
          <a:blip r:embed="rId2"/>
          <a:stretch>
            <a:fillRect/>
          </a:stretch>
        </p:blipFill>
        <p:spPr>
          <a:xfrm>
            <a:off x="4552825" y="729658"/>
            <a:ext cx="3400425" cy="2143125"/>
          </a:xfrm>
          <a:prstGeom prst="rect">
            <a:avLst/>
          </a:prstGeom>
        </p:spPr>
      </p:pic>
      <p:pic>
        <p:nvPicPr>
          <p:cNvPr id="8" name="Imagem 7">
            <a:extLst>
              <a:ext uri="{FF2B5EF4-FFF2-40B4-BE49-F238E27FC236}">
                <a16:creationId xmlns:a16="http://schemas.microsoft.com/office/drawing/2014/main" id="{C56976A3-D431-4B15-A278-A15765A730B6}"/>
              </a:ext>
            </a:extLst>
          </p:cNvPr>
          <p:cNvPicPr>
            <a:picLocks noChangeAspect="1"/>
          </p:cNvPicPr>
          <p:nvPr/>
        </p:nvPicPr>
        <p:blipFill>
          <a:blip r:embed="rId3"/>
          <a:stretch>
            <a:fillRect/>
          </a:stretch>
        </p:blipFill>
        <p:spPr>
          <a:xfrm>
            <a:off x="7605951" y="2145323"/>
            <a:ext cx="3343275" cy="2133600"/>
          </a:xfrm>
          <a:prstGeom prst="rect">
            <a:avLst/>
          </a:prstGeom>
        </p:spPr>
      </p:pic>
      <p:pic>
        <p:nvPicPr>
          <p:cNvPr id="10" name="Imagem 9">
            <a:extLst>
              <a:ext uri="{FF2B5EF4-FFF2-40B4-BE49-F238E27FC236}">
                <a16:creationId xmlns:a16="http://schemas.microsoft.com/office/drawing/2014/main" id="{0D0124CA-BD2E-4169-922F-E13234720D25}"/>
              </a:ext>
            </a:extLst>
          </p:cNvPr>
          <p:cNvPicPr>
            <a:picLocks noChangeAspect="1"/>
          </p:cNvPicPr>
          <p:nvPr/>
        </p:nvPicPr>
        <p:blipFill>
          <a:blip r:embed="rId4"/>
          <a:stretch>
            <a:fillRect/>
          </a:stretch>
        </p:blipFill>
        <p:spPr>
          <a:xfrm>
            <a:off x="8829086" y="4073211"/>
            <a:ext cx="3181350" cy="2133600"/>
          </a:xfrm>
          <a:prstGeom prst="rect">
            <a:avLst/>
          </a:prstGeom>
        </p:spPr>
      </p:pic>
    </p:spTree>
    <p:extLst>
      <p:ext uri="{BB962C8B-B14F-4D97-AF65-F5344CB8AC3E}">
        <p14:creationId xmlns:p14="http://schemas.microsoft.com/office/powerpoint/2010/main" val="2609811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9115700"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fresa tipo W, por ter uma abertura de ângulo de cunha menor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57°), é menos resistente. Por isso ela é recomendada para a usinagem de materiais não-ferrosos de baixa dureza como o alumínio, o bronze e plásticos</a:t>
            </a:r>
          </a:p>
          <a:p>
            <a:pPr rtl="0"/>
            <a:r>
              <a:rPr lang="pt-BR" sz="1800" dirty="0">
                <a:solidFill>
                  <a:srgbClr val="000000"/>
                </a:solidFill>
                <a:effectLst/>
                <a:latin typeface="Arial" panose="020B0604020202020204" pitchFamily="34" charset="0"/>
                <a:ea typeface="Arial" panose="020B0604020202020204" pitchFamily="34" charset="0"/>
              </a:rPr>
              <a:t>A fresa tipo N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73°) é mais resistente que a fresa tipo W e por isso recomendada para usinar materiais de média dureza, como o aço com até 700N/mm</a:t>
            </a:r>
            <a:r>
              <a:rPr lang="pt-BR" sz="1800" baseline="30000" dirty="0">
                <a:solidFill>
                  <a:srgbClr val="000000"/>
                </a:solidFill>
                <a:effectLst/>
                <a:latin typeface="Arial" panose="020B0604020202020204" pitchFamily="34" charset="0"/>
                <a:ea typeface="Arial" panose="020B0604020202020204" pitchFamily="34" charset="0"/>
              </a:rPr>
              <a:t>2</a:t>
            </a:r>
            <a:r>
              <a:rPr lang="pt-BR" sz="1800" dirty="0">
                <a:solidFill>
                  <a:srgbClr val="000000"/>
                </a:solidFill>
                <a:effectLst/>
                <a:latin typeface="Arial" panose="020B0604020202020204" pitchFamily="34" charset="0"/>
                <a:ea typeface="Arial" panose="020B0604020202020204" pitchFamily="34" charset="0"/>
              </a:rPr>
              <a:t> de resistência à tração</a:t>
            </a:r>
            <a:endParaRPr lang="pt-BR" sz="1800" dirty="0">
              <a:solidFill>
                <a:srgbClr val="000000"/>
              </a:solidFill>
              <a:latin typeface="Arial" panose="020B0604020202020204" pitchFamily="34" charset="0"/>
              <a:ea typeface="Arial" panose="020B0604020202020204" pitchFamily="34" charset="0"/>
            </a:endParaRPr>
          </a:p>
          <a:p>
            <a:pPr rtl="0"/>
            <a:r>
              <a:rPr lang="pt-BR" sz="1800" dirty="0">
                <a:solidFill>
                  <a:srgbClr val="000000"/>
                </a:solidFill>
                <a:effectLst/>
                <a:latin typeface="Arial" panose="020B0604020202020204" pitchFamily="34" charset="0"/>
                <a:ea typeface="Arial" panose="020B0604020202020204" pitchFamily="34" charset="0"/>
              </a:rPr>
              <a:t>Finalmente, a fresa tipo H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81°) é mais resistente que a fresa W e a fresa N. Portanto, é recomendada para usinar materiais duros e quebradiços como o aço com mais de 700N/mm</a:t>
            </a:r>
            <a:r>
              <a:rPr lang="pt-BR" sz="1800" baseline="30000" dirty="0">
                <a:solidFill>
                  <a:srgbClr val="000000"/>
                </a:solidFill>
                <a:effectLst/>
                <a:latin typeface="Arial" panose="020B0604020202020204" pitchFamily="34" charset="0"/>
                <a:ea typeface="Arial" panose="020B0604020202020204" pitchFamily="34" charset="0"/>
              </a:rPr>
              <a:t>2</a:t>
            </a:r>
            <a:r>
              <a:rPr lang="pt-BR" sz="1800" dirty="0">
                <a:solidFill>
                  <a:srgbClr val="000000"/>
                </a:solidFill>
                <a:effectLst/>
                <a:latin typeface="Arial" panose="020B0604020202020204" pitchFamily="34" charset="0"/>
                <a:ea typeface="Arial" panose="020B0604020202020204" pitchFamily="34" charset="0"/>
              </a:rPr>
              <a:t> de resistência à tração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911531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OBS: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415030"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Ainda quanto às fresas tipo W, N e H, você deve estar se perguntando por que uma tem mais dentes que outra. A resposta tem a ver com a dureza do material a ser usinado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560576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de perfil constante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123993" y="90859"/>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São fresas utilizadas para abrir canais, superfícies côncavas e convexas ou gerar engrenagens entre outras operações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1512B6C-173E-447D-B1A7-4893930806AD}"/>
              </a:ext>
            </a:extLst>
          </p:cNvPr>
          <p:cNvPicPr>
            <a:picLocks noChangeAspect="1"/>
          </p:cNvPicPr>
          <p:nvPr/>
        </p:nvPicPr>
        <p:blipFill>
          <a:blip r:embed="rId2"/>
          <a:stretch>
            <a:fillRect/>
          </a:stretch>
        </p:blipFill>
        <p:spPr>
          <a:xfrm>
            <a:off x="4943061" y="908642"/>
            <a:ext cx="6400799" cy="5219700"/>
          </a:xfrm>
          <a:prstGeom prst="rect">
            <a:avLst/>
          </a:prstGeom>
        </p:spPr>
      </p:pic>
    </p:spTree>
    <p:extLst>
      <p:ext uri="{BB962C8B-B14F-4D97-AF65-F5344CB8AC3E}">
        <p14:creationId xmlns:p14="http://schemas.microsoft.com/office/powerpoint/2010/main" val="2751423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planas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0" y="-98534"/>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Trata-se de fresas utilizadas para usinar superfícies planas, abrir rasgos e canais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CBC73895-BAFF-4FA2-929B-2714F66858EC}"/>
              </a:ext>
            </a:extLst>
          </p:cNvPr>
          <p:cNvPicPr>
            <a:picLocks noChangeAspect="1"/>
          </p:cNvPicPr>
          <p:nvPr/>
        </p:nvPicPr>
        <p:blipFill>
          <a:blip r:embed="rId2"/>
          <a:stretch>
            <a:fillRect/>
          </a:stretch>
        </p:blipFill>
        <p:spPr>
          <a:xfrm>
            <a:off x="4641444" y="1342728"/>
            <a:ext cx="6969363" cy="4785614"/>
          </a:xfrm>
          <a:prstGeom prst="rect">
            <a:avLst/>
          </a:prstGeom>
        </p:spPr>
      </p:pic>
    </p:spTree>
    <p:extLst>
      <p:ext uri="{BB962C8B-B14F-4D97-AF65-F5344CB8AC3E}">
        <p14:creationId xmlns:p14="http://schemas.microsoft.com/office/powerpoint/2010/main" val="542358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angulares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09053" y="170121"/>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Estas são fresas utilizadas para a usinagem de perfis em ângulos, como rasgos prismáticos e encaixes do tipo rabo-de-andorinha</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412CDBC-64A5-4314-BA52-B7DECDFA4076}"/>
              </a:ext>
            </a:extLst>
          </p:cNvPr>
          <p:cNvPicPr>
            <a:picLocks noChangeAspect="1"/>
          </p:cNvPicPr>
          <p:nvPr/>
        </p:nvPicPr>
        <p:blipFill>
          <a:blip r:embed="rId2"/>
          <a:stretch>
            <a:fillRect/>
          </a:stretch>
        </p:blipFill>
        <p:spPr>
          <a:xfrm>
            <a:off x="5403820" y="2539808"/>
            <a:ext cx="4660003" cy="3062288"/>
          </a:xfrm>
          <a:prstGeom prst="rect">
            <a:avLst/>
          </a:prstGeom>
        </p:spPr>
      </p:pic>
    </p:spTree>
    <p:extLst>
      <p:ext uri="{BB962C8B-B14F-4D97-AF65-F5344CB8AC3E}">
        <p14:creationId xmlns:p14="http://schemas.microsoft.com/office/powerpoint/2010/main" val="2957621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para rasgos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83481" y="101491"/>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As fresas para rasgos são utilizadas para fazer rasgos de chavetas, ranhuras retas ou em perfil T, como as das mesas das fresadoras e furadeiras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7A0FA35F-C039-461D-8269-83E4DF6F850A}"/>
              </a:ext>
            </a:extLst>
          </p:cNvPr>
          <p:cNvPicPr>
            <a:picLocks noChangeAspect="1"/>
          </p:cNvPicPr>
          <p:nvPr/>
        </p:nvPicPr>
        <p:blipFill>
          <a:blip r:embed="rId2"/>
          <a:stretch>
            <a:fillRect/>
          </a:stretch>
        </p:blipFill>
        <p:spPr>
          <a:xfrm>
            <a:off x="5223427" y="2079606"/>
            <a:ext cx="5643355" cy="3982692"/>
          </a:xfrm>
          <a:prstGeom prst="rect">
            <a:avLst/>
          </a:prstGeom>
        </p:spPr>
      </p:pic>
    </p:spTree>
    <p:extLst>
      <p:ext uri="{BB962C8B-B14F-4D97-AF65-F5344CB8AC3E}">
        <p14:creationId xmlns:p14="http://schemas.microsoft.com/office/powerpoint/2010/main" val="242466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de dentes postiços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40951" y="282244"/>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São também chamadas de cabeçote de fresamento. Trata-se de uma ferramenta com dentes postiços. Esses dentes são pastilhas de metal duro, fixadas por parafusos, pinos ou garras, e podem ser substituídas facilmente</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8FFA8775-A39B-4ED3-9F49-7F9B5A1B6E36}"/>
              </a:ext>
            </a:extLst>
          </p:cNvPr>
          <p:cNvPicPr>
            <a:picLocks noChangeAspect="1"/>
          </p:cNvPicPr>
          <p:nvPr/>
        </p:nvPicPr>
        <p:blipFill>
          <a:blip r:embed="rId2"/>
          <a:stretch>
            <a:fillRect/>
          </a:stretch>
        </p:blipFill>
        <p:spPr>
          <a:xfrm>
            <a:off x="3949149" y="3285407"/>
            <a:ext cx="6841072" cy="2657475"/>
          </a:xfrm>
          <a:prstGeom prst="rect">
            <a:avLst/>
          </a:prstGeom>
        </p:spPr>
      </p:pic>
    </p:spTree>
    <p:extLst>
      <p:ext uri="{BB962C8B-B14F-4D97-AF65-F5344CB8AC3E}">
        <p14:creationId xmlns:p14="http://schemas.microsoft.com/office/powerpoint/2010/main" val="1301032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para desbaste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155890" y="590589"/>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Estas são fresas utilizadas para o desbaste de grande quantidade de material de uma peça. Em outras palavras, servem para a usinagem pesada</a:t>
            </a:r>
          </a:p>
          <a:p>
            <a:pPr rtl="0"/>
            <a:r>
              <a:rPr lang="pt-BR" sz="1800" dirty="0">
                <a:solidFill>
                  <a:srgbClr val="000000"/>
                </a:solidFill>
                <a:effectLst/>
                <a:latin typeface="Arial" panose="020B0604020202020204" pitchFamily="34" charset="0"/>
                <a:ea typeface="Arial" panose="020B0604020202020204" pitchFamily="34" charset="0"/>
              </a:rPr>
              <a:t>Esta propriedade de desbastar grande quantidade de material é devida ao seccionamento dos dentes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A7F7635F-EB7F-4583-A3C8-DAC39359FC96}"/>
              </a:ext>
            </a:extLst>
          </p:cNvPr>
          <p:cNvPicPr>
            <a:picLocks noChangeAspect="1"/>
          </p:cNvPicPr>
          <p:nvPr/>
        </p:nvPicPr>
        <p:blipFill>
          <a:blip r:embed="rId2"/>
          <a:stretch>
            <a:fillRect/>
          </a:stretch>
        </p:blipFill>
        <p:spPr>
          <a:xfrm>
            <a:off x="4744278" y="2361498"/>
            <a:ext cx="6685722" cy="3724275"/>
          </a:xfrm>
          <a:prstGeom prst="rect">
            <a:avLst/>
          </a:prstGeom>
        </p:spPr>
      </p:pic>
    </p:spTree>
    <p:extLst>
      <p:ext uri="{BB962C8B-B14F-4D97-AF65-F5344CB8AC3E}">
        <p14:creationId xmlns:p14="http://schemas.microsoft.com/office/powerpoint/2010/main" val="468977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305948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dirty="0"/>
              <a:t>http://www.mitsubishicarbide.net/contents/mht/pt/html/product/technical_information/information/drill_diameters.html</a:t>
            </a:r>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722130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2529597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71586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a:t>Sit Dolor Amet</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DE25AE6B-F969-4B4D-935F-11ECBC9951B7}"/>
              </a:ext>
            </a:extLst>
          </p:cNvPr>
          <p:cNvPicPr>
            <a:picLocks noChangeAspect="1"/>
          </p:cNvPicPr>
          <p:nvPr/>
        </p:nvPicPr>
        <p:blipFill>
          <a:blip r:embed="rId2"/>
          <a:stretch>
            <a:fillRect/>
          </a:stretch>
        </p:blipFill>
        <p:spPr>
          <a:xfrm>
            <a:off x="1311965" y="606056"/>
            <a:ext cx="9515061" cy="6118594"/>
          </a:xfrm>
          <a:prstGeom prst="rect">
            <a:avLst/>
          </a:prstGeom>
        </p:spPr>
      </p:pic>
    </p:spTree>
    <p:extLst>
      <p:ext uri="{BB962C8B-B14F-4D97-AF65-F5344CB8AC3E}">
        <p14:creationId xmlns:p14="http://schemas.microsoft.com/office/powerpoint/2010/main" val="290994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a:t>
            </a:r>
            <a:r>
              <a:rPr lang="pt-br" dirty="0"/>
              <a:t>oscas com maquinas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9030640" cy="3633047"/>
          </a:xfrm>
        </p:spPr>
        <p:txBody>
          <a:bodyPr rtlCol="0" anchor="ctr">
            <a:normAutofit/>
          </a:bodyPr>
          <a:lstStyle/>
          <a:p>
            <a:pPr marL="144145" marR="1445260" indent="-6350" algn="just">
              <a:lnSpc>
                <a:spcPct val="142000"/>
              </a:lnSpc>
              <a:spcAft>
                <a:spcPts val="20"/>
              </a:spcAft>
            </a:pPr>
            <a:r>
              <a:rPr lang="pt-BR" sz="1800" dirty="0">
                <a:solidFill>
                  <a:srgbClr val="000000"/>
                </a:solidFill>
                <a:effectLst/>
                <a:latin typeface="Arial" panose="020B0604020202020204" pitchFamily="34" charset="0"/>
                <a:ea typeface="Arial" panose="020B0604020202020204" pitchFamily="34" charset="0"/>
              </a:rPr>
              <a:t>A </a:t>
            </a:r>
            <a:r>
              <a:rPr lang="pt-BR" sz="1800" dirty="0" err="1">
                <a:solidFill>
                  <a:srgbClr val="000000"/>
                </a:solidFill>
                <a:effectLst/>
                <a:latin typeface="Arial" panose="020B0604020202020204" pitchFamily="34" charset="0"/>
                <a:ea typeface="Arial" panose="020B0604020202020204" pitchFamily="34" charset="0"/>
              </a:rPr>
              <a:t>rosqueadeira</a:t>
            </a:r>
            <a:r>
              <a:rPr lang="pt-BR" sz="1800" dirty="0">
                <a:solidFill>
                  <a:srgbClr val="000000"/>
                </a:solidFill>
                <a:effectLst/>
                <a:latin typeface="Arial" panose="020B0604020202020204" pitchFamily="34" charset="0"/>
                <a:ea typeface="Arial" panose="020B0604020202020204" pitchFamily="34" charset="0"/>
              </a:rPr>
              <a:t> que emprega machos,  também chamada de </a:t>
            </a:r>
            <a:r>
              <a:rPr lang="pt-BR" sz="1800" b="1" dirty="0">
                <a:solidFill>
                  <a:srgbClr val="000000"/>
                </a:solidFill>
                <a:effectLst/>
                <a:latin typeface="Arial" panose="020B0604020202020204" pitchFamily="34" charset="0"/>
                <a:ea typeface="Arial" panose="020B0604020202020204" pitchFamily="34" charset="0"/>
              </a:rPr>
              <a:t>máquina de roscar</a:t>
            </a:r>
            <a:r>
              <a:rPr lang="pt-BR" sz="1800" dirty="0">
                <a:solidFill>
                  <a:srgbClr val="000000"/>
                </a:solidFill>
                <a:effectLst/>
                <a:latin typeface="Arial" panose="020B0604020202020204" pitchFamily="34" charset="0"/>
                <a:ea typeface="Arial" panose="020B0604020202020204" pitchFamily="34" charset="0"/>
              </a:rPr>
              <a:t>,</a:t>
            </a:r>
            <a:r>
              <a:rPr lang="pt-BR" sz="1800" b="1" dirty="0">
                <a:solidFill>
                  <a:srgbClr val="000000"/>
                </a:solidFill>
                <a:effectLst/>
                <a:latin typeface="Arial" panose="020B0604020202020204" pitchFamily="34" charset="0"/>
                <a:ea typeface="Arial" panose="020B0604020202020204" pitchFamily="34" charset="0"/>
              </a:rPr>
              <a:t> </a:t>
            </a:r>
            <a:r>
              <a:rPr lang="pt-BR" sz="1800" dirty="0">
                <a:solidFill>
                  <a:srgbClr val="000000"/>
                </a:solidFill>
                <a:effectLst/>
                <a:latin typeface="Arial" panose="020B0604020202020204" pitchFamily="34" charset="0"/>
                <a:ea typeface="Arial" panose="020B0604020202020204" pitchFamily="34" charset="0"/>
              </a:rPr>
              <a:t>é especialmente projetada para abrir roscas internas com machos em furos de pequeno e médio tamanho. É semelhante a uma furadeira de coluna e é equipada com mecanismo de reversão, fuso de avanço e um ou mais cabeçotes múltiplos. Algumas máquinas são dedicadas a apenas um tipo de trabalho, como abertura de roscas em porcas, por exemplo, e atingindo produções de 150 peças por minuto.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5" name="Imagem 4">
            <a:extLst>
              <a:ext uri="{FF2B5EF4-FFF2-40B4-BE49-F238E27FC236}">
                <a16:creationId xmlns:a16="http://schemas.microsoft.com/office/drawing/2014/main" id="{28B7FED2-2296-4C8F-B08F-0FB46F318683}"/>
              </a:ext>
            </a:extLst>
          </p:cNvPr>
          <p:cNvPicPr>
            <a:picLocks noChangeAspect="1"/>
          </p:cNvPicPr>
          <p:nvPr/>
        </p:nvPicPr>
        <p:blipFill>
          <a:blip r:embed="rId2"/>
          <a:stretch>
            <a:fillRect/>
          </a:stretch>
        </p:blipFill>
        <p:spPr>
          <a:xfrm>
            <a:off x="8445020" y="1717990"/>
            <a:ext cx="3031363" cy="4410352"/>
          </a:xfrm>
          <a:prstGeom prst="rect">
            <a:avLst/>
          </a:prstGeom>
        </p:spPr>
      </p:pic>
    </p:spTree>
    <p:extLst>
      <p:ext uri="{BB962C8B-B14F-4D97-AF65-F5344CB8AC3E}">
        <p14:creationId xmlns:p14="http://schemas.microsoft.com/office/powerpoint/2010/main" val="321236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563886" cy="3633047"/>
          </a:xfrm>
        </p:spPr>
        <p:txBody>
          <a:bodyPr rtlCol="0" anchor="ctr">
            <a:normAutofit/>
          </a:bodyPr>
          <a:lstStyle/>
          <a:p>
            <a:pPr marL="144145" marR="1106170" indent="-6350" algn="just">
              <a:lnSpc>
                <a:spcPct val="142000"/>
              </a:lnSpc>
              <a:spcAft>
                <a:spcPts val="11315"/>
              </a:spcAft>
            </a:pPr>
            <a:r>
              <a:rPr lang="pt-BR" sz="1800" dirty="0">
                <a:solidFill>
                  <a:srgbClr val="000000"/>
                </a:solidFill>
                <a:effectLst/>
                <a:latin typeface="Arial" panose="020B0604020202020204" pitchFamily="34" charset="0"/>
                <a:ea typeface="Arial" panose="020B0604020202020204" pitchFamily="34" charset="0"/>
              </a:rPr>
              <a:t>laminadora de rosca é usada no que  chamamos de </a:t>
            </a:r>
            <a:r>
              <a:rPr lang="pt-BR" sz="1800" dirty="0" err="1">
                <a:solidFill>
                  <a:srgbClr val="000000"/>
                </a:solidFill>
                <a:effectLst/>
                <a:latin typeface="Arial" panose="020B0604020202020204" pitchFamily="34" charset="0"/>
                <a:ea typeface="Arial" panose="020B0604020202020204" pitchFamily="34" charset="0"/>
              </a:rPr>
              <a:t>roscamento</a:t>
            </a:r>
            <a:r>
              <a:rPr lang="pt-BR" sz="1800" dirty="0">
                <a:solidFill>
                  <a:srgbClr val="000000"/>
                </a:solidFill>
                <a:effectLst/>
                <a:latin typeface="Arial" panose="020B0604020202020204" pitchFamily="34" charset="0"/>
                <a:ea typeface="Arial" panose="020B0604020202020204" pitchFamily="34" charset="0"/>
              </a:rPr>
              <a:t> por laminação. Nessa operação, o filete é formado sem retirada de material, porque o </a:t>
            </a:r>
            <a:r>
              <a:rPr lang="pt-BR" sz="1800" dirty="0" err="1">
                <a:solidFill>
                  <a:srgbClr val="000000"/>
                </a:solidFill>
                <a:effectLst/>
                <a:latin typeface="Arial" panose="020B0604020202020204" pitchFamily="34" charset="0"/>
                <a:ea typeface="Arial" panose="020B0604020202020204" pitchFamily="34" charset="0"/>
              </a:rPr>
              <a:t>roscamento</a:t>
            </a:r>
            <a:r>
              <a:rPr lang="pt-BR" sz="1800" dirty="0">
                <a:solidFill>
                  <a:srgbClr val="000000"/>
                </a:solidFill>
                <a:effectLst/>
                <a:latin typeface="Arial" panose="020B0604020202020204" pitchFamily="34" charset="0"/>
                <a:ea typeface="Arial" panose="020B0604020202020204" pitchFamily="34" charset="0"/>
              </a:rPr>
              <a:t> é feito por compressão do material sem formação de cavaco. Além disso, o filete obtido por esse processo é muito mais resistente do que o feito por corte, porque a estrutura interna do material é compactada sem se romper.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pic>
        <p:nvPicPr>
          <p:cNvPr id="8" name="Imagem 7">
            <a:extLst>
              <a:ext uri="{FF2B5EF4-FFF2-40B4-BE49-F238E27FC236}">
                <a16:creationId xmlns:a16="http://schemas.microsoft.com/office/drawing/2014/main" id="{B0F73D39-0972-47C8-85FE-0E92C0971ED3}"/>
              </a:ext>
            </a:extLst>
          </p:cNvPr>
          <p:cNvPicPr>
            <a:picLocks noChangeAspect="1"/>
          </p:cNvPicPr>
          <p:nvPr/>
        </p:nvPicPr>
        <p:blipFill>
          <a:blip r:embed="rId2"/>
          <a:stretch>
            <a:fillRect/>
          </a:stretch>
        </p:blipFill>
        <p:spPr>
          <a:xfrm>
            <a:off x="6559826" y="1873409"/>
            <a:ext cx="5050981" cy="3633047"/>
          </a:xfrm>
          <a:prstGeom prst="rect">
            <a:avLst/>
          </a:prstGeom>
        </p:spPr>
      </p:pic>
    </p:spTree>
    <p:extLst>
      <p:ext uri="{BB962C8B-B14F-4D97-AF65-F5344CB8AC3E}">
        <p14:creationId xmlns:p14="http://schemas.microsoft.com/office/powerpoint/2010/main" val="397689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T</a:t>
            </a:r>
            <a:r>
              <a:rPr lang="pt-br" dirty="0"/>
              <a:t>orneamento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8860519" cy="3633047"/>
          </a:xfrm>
        </p:spPr>
        <p:txBody>
          <a:bodyPr rtlCol="0" anchor="ctr">
            <a:normAutofit/>
          </a:bodyPr>
          <a:lstStyle/>
          <a:p>
            <a:pPr marL="12065" marR="1106170"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O processo que se baseia no movimento da peça em torno de seu próprio eixo chama-se </a:t>
            </a:r>
            <a:r>
              <a:rPr lang="pt-BR" sz="2400" b="1" dirty="0">
                <a:solidFill>
                  <a:srgbClr val="000000"/>
                </a:solidFill>
                <a:effectLst/>
                <a:latin typeface="Arial" panose="020B0604020202020204" pitchFamily="34" charset="0"/>
                <a:ea typeface="Arial" panose="020B0604020202020204" pitchFamily="34" charset="0"/>
              </a:rPr>
              <a:t>torneamento</a:t>
            </a:r>
            <a:r>
              <a:rPr lang="pt-BR" sz="2400" dirty="0">
                <a:solidFill>
                  <a:srgbClr val="000000"/>
                </a:solidFill>
                <a:effectLst/>
                <a:latin typeface="Arial" panose="020B0604020202020204" pitchFamily="34" charset="0"/>
                <a:ea typeface="Arial" panose="020B0604020202020204" pitchFamily="34" charset="0"/>
              </a:rPr>
              <a:t>. O torneamento é uma operação de usinagem que permite trabalhar peças cilíndricas movidas por um movimento uniforme de rotação em torno de um eixo fixo.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10/11/2021</a:t>
            </a:fld>
            <a:endParaRPr lang="en-US"/>
          </a:p>
        </p:txBody>
      </p:sp>
    </p:spTree>
    <p:extLst>
      <p:ext uri="{BB962C8B-B14F-4D97-AF65-F5344CB8AC3E}">
        <p14:creationId xmlns:p14="http://schemas.microsoft.com/office/powerpoint/2010/main" val="157756760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23_TF33552983" id="{3F923CBD-04A0-41B3-B873-EF426160762E}" vid="{54083136-2BEC-4495-B8B7-3CA1817B37D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{D553861D-039E-4029-8896-A37DFD93B454}tf33552983_win32</Template>
  <TotalTime>166</TotalTime>
  <Words>2498</Words>
  <Application>Microsoft Office PowerPoint</Application>
  <PresentationFormat>Widescreen</PresentationFormat>
  <Paragraphs>183</Paragraphs>
  <Slides>51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51</vt:i4>
      </vt:variant>
    </vt:vector>
  </HeadingPairs>
  <TitlesOfParts>
    <vt:vector size="60" baseType="lpstr">
      <vt:lpstr>Arial</vt:lpstr>
      <vt:lpstr>Arial Narrow</vt:lpstr>
      <vt:lpstr>Arial Rounded MT Bold</vt:lpstr>
      <vt:lpstr>Calibri</vt:lpstr>
      <vt:lpstr>Franklin Gothic Book</vt:lpstr>
      <vt:lpstr>Franklin Gothic Demi</vt:lpstr>
      <vt:lpstr>Segoe UI Symbol</vt:lpstr>
      <vt:lpstr>Wingdings 2</vt:lpstr>
      <vt:lpstr>DividendVTI</vt:lpstr>
      <vt:lpstr>Roscas externas </vt:lpstr>
      <vt:lpstr>Roscas externas </vt:lpstr>
      <vt:lpstr>Title Lorem Ipsum</vt:lpstr>
      <vt:lpstr>Title Lorem Ipsum</vt:lpstr>
      <vt:lpstr>Apresentação do PowerPoint</vt:lpstr>
      <vt:lpstr>Title Lorem Ipsum</vt:lpstr>
      <vt:lpstr>Roscas com maquinas </vt:lpstr>
      <vt:lpstr>Title Lorem Ipsum</vt:lpstr>
      <vt:lpstr>Torneamento </vt:lpstr>
      <vt:lpstr>Torneamento </vt:lpstr>
      <vt:lpstr>Para executar o torneamento, são necessários três movimentos relativos entre a peça e a ferramenta. Eles são:  </vt:lpstr>
      <vt:lpstr>Variando os movimentos, a posição e o formato da ferramenta, é possível realizar uma grande variedade de operações:  </vt:lpstr>
      <vt:lpstr>Além dessas operações, também é possível furar, alargar, recartilhar, roscar com machos ou cossinetes, mediante o uso de acessórios próprios para a máquina-ferramenta.  </vt:lpstr>
      <vt:lpstr>Title Lorem Ipsum</vt:lpstr>
      <vt:lpstr>A máquina de tornear  </vt:lpstr>
      <vt:lpstr>Assim, basicamente, todos os tornos, respeitando-se suas variações de dispositivos ou dimensões exigidas em cada caso, são compostos das seguintes partes</vt:lpstr>
      <vt:lpstr>Title Lorem Ipsum</vt:lpstr>
      <vt:lpstr>Prendendo a peça </vt:lpstr>
      <vt:lpstr>Title Lorem Ipsum</vt:lpstr>
      <vt:lpstr>Title Lorem Ipsum</vt:lpstr>
      <vt:lpstr>Title Lorem Ipsum</vt:lpstr>
      <vt:lpstr>Torneamento: primeira família de operações </vt:lpstr>
      <vt:lpstr>Title Lorem Ipsum</vt:lpstr>
      <vt:lpstr>Title Lorem Ipsum</vt:lpstr>
      <vt:lpstr>torneamento de superfície cilíndrica externa</vt:lpstr>
      <vt:lpstr>Title Lorem Ipsum</vt:lpstr>
      <vt:lpstr>Esse torno só dá furo</vt:lpstr>
      <vt:lpstr>É composto por</vt:lpstr>
      <vt:lpstr>funções:</vt:lpstr>
      <vt:lpstr>Apresentação do PowerPoint</vt:lpstr>
      <vt:lpstr>Furando com o torno  </vt:lpstr>
      <vt:lpstr>Apresentação do PowerPoint</vt:lpstr>
      <vt:lpstr>Apresentação do PowerPoint</vt:lpstr>
      <vt:lpstr>OBS:placa arrastadora </vt:lpstr>
      <vt:lpstr>luneta</vt:lpstr>
      <vt:lpstr>Fresadoras</vt:lpstr>
      <vt:lpstr>Apresentação do PowerPoint</vt:lpstr>
      <vt:lpstr>fresadora copiadora</vt:lpstr>
      <vt:lpstr>Ferramenta de corte da fresa </vt:lpstr>
      <vt:lpstr>Apresentação do PowerPoint</vt:lpstr>
      <vt:lpstr>Apresentação do PowerPoint</vt:lpstr>
      <vt:lpstr>OBS:</vt:lpstr>
      <vt:lpstr>Fresas de perfil constante  </vt:lpstr>
      <vt:lpstr>Fresas planas  </vt:lpstr>
      <vt:lpstr>Fresas angulares  </vt:lpstr>
      <vt:lpstr>Fresas para rasgos  </vt:lpstr>
      <vt:lpstr>Fresas de dentes postiços  </vt:lpstr>
      <vt:lpstr>Fresas para desbaste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Roscas externas </dc:title>
  <dc:creator>lucas prust</dc:creator>
  <cp:lastModifiedBy>lucas prust</cp:lastModifiedBy>
  <cp:revision>2</cp:revision>
  <dcterms:created xsi:type="dcterms:W3CDTF">2021-11-10T22:08:11Z</dcterms:created>
  <dcterms:modified xsi:type="dcterms:W3CDTF">2021-11-11T00:54:32Z</dcterms:modified>
</cp:coreProperties>
</file>