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sldIdLst>
    <p:sldId id="256" r:id="rId2"/>
    <p:sldId id="257" r:id="rId3"/>
    <p:sldId id="258" r:id="rId4"/>
    <p:sldId id="283" r:id="rId5"/>
    <p:sldId id="259" r:id="rId6"/>
    <p:sldId id="284" r:id="rId7"/>
    <p:sldId id="260" r:id="rId8"/>
    <p:sldId id="285" r:id="rId9"/>
    <p:sldId id="262" r:id="rId10"/>
    <p:sldId id="286" r:id="rId11"/>
    <p:sldId id="263" r:id="rId12"/>
    <p:sldId id="287" r:id="rId13"/>
    <p:sldId id="264" r:id="rId14"/>
    <p:sldId id="265" r:id="rId15"/>
    <p:sldId id="288" r:id="rId16"/>
    <p:sldId id="266" r:id="rId17"/>
    <p:sldId id="267" r:id="rId18"/>
    <p:sldId id="289" r:id="rId19"/>
    <p:sldId id="268" r:id="rId20"/>
    <p:sldId id="261" r:id="rId21"/>
    <p:sldId id="269" r:id="rId22"/>
    <p:sldId id="270" r:id="rId23"/>
    <p:sldId id="271" r:id="rId24"/>
    <p:sldId id="290" r:id="rId25"/>
    <p:sldId id="291" r:id="rId26"/>
    <p:sldId id="272" r:id="rId27"/>
    <p:sldId id="292" r:id="rId28"/>
    <p:sldId id="293" r:id="rId29"/>
    <p:sldId id="294" r:id="rId30"/>
    <p:sldId id="273" r:id="rId31"/>
    <p:sldId id="295" r:id="rId32"/>
    <p:sldId id="296" r:id="rId33"/>
    <p:sldId id="297" r:id="rId34"/>
    <p:sldId id="299" r:id="rId35"/>
    <p:sldId id="304" r:id="rId36"/>
    <p:sldId id="300" r:id="rId37"/>
    <p:sldId id="301" r:id="rId38"/>
    <p:sldId id="309" r:id="rId39"/>
    <p:sldId id="302" r:id="rId40"/>
    <p:sldId id="305" r:id="rId41"/>
    <p:sldId id="306" r:id="rId42"/>
    <p:sldId id="307" r:id="rId43"/>
    <p:sldId id="308" r:id="rId44"/>
    <p:sldId id="310" r:id="rId45"/>
    <p:sldId id="311" r:id="rId46"/>
    <p:sldId id="315" r:id="rId47"/>
    <p:sldId id="316" r:id="rId48"/>
    <p:sldId id="312" r:id="rId49"/>
    <p:sldId id="317" r:id="rId50"/>
    <p:sldId id="318" r:id="rId51"/>
    <p:sldId id="319" r:id="rId52"/>
    <p:sldId id="313" r:id="rId53"/>
    <p:sldId id="314" r:id="rId54"/>
    <p:sldId id="320" r:id="rId55"/>
    <p:sldId id="323" r:id="rId56"/>
    <p:sldId id="321" r:id="rId57"/>
    <p:sldId id="322" r:id="rId58"/>
    <p:sldId id="324" r:id="rId59"/>
    <p:sldId id="325" r:id="rId60"/>
    <p:sldId id="326" r:id="rId61"/>
    <p:sldId id="329" r:id="rId62"/>
    <p:sldId id="334" r:id="rId63"/>
    <p:sldId id="327" r:id="rId64"/>
    <p:sldId id="330" r:id="rId65"/>
    <p:sldId id="331" r:id="rId66"/>
    <p:sldId id="332" r:id="rId67"/>
    <p:sldId id="333" r:id="rId68"/>
    <p:sldId id="335" r:id="rId69"/>
    <p:sldId id="336" r:id="rId70"/>
    <p:sldId id="337" r:id="rId71"/>
    <p:sldId id="338" r:id="rId72"/>
    <p:sldId id="339" r:id="rId73"/>
    <p:sldId id="340" r:id="rId74"/>
    <p:sldId id="341" r:id="rId75"/>
    <p:sldId id="342" r:id="rId76"/>
    <p:sldId id="343" r:id="rId77"/>
    <p:sldId id="344" r:id="rId78"/>
    <p:sldId id="346" r:id="rId79"/>
    <p:sldId id="347" r:id="rId80"/>
    <p:sldId id="348" r:id="rId81"/>
    <p:sldId id="349" r:id="rId82"/>
    <p:sldId id="345" r:id="rId83"/>
    <p:sldId id="350" r:id="rId84"/>
    <p:sldId id="351" r:id="rId85"/>
    <p:sldId id="352" r:id="rId86"/>
    <p:sldId id="353" r:id="rId87"/>
    <p:sldId id="354" r:id="rId88"/>
    <p:sldId id="360" r:id="rId89"/>
    <p:sldId id="355" r:id="rId90"/>
    <p:sldId id="356" r:id="rId91"/>
    <p:sldId id="357" r:id="rId92"/>
    <p:sldId id="358" r:id="rId93"/>
    <p:sldId id="361" r:id="rId94"/>
    <p:sldId id="362" r:id="rId95"/>
    <p:sldId id="363" r:id="rId96"/>
    <p:sldId id="364" r:id="rId97"/>
    <p:sldId id="359" r:id="rId98"/>
    <p:sldId id="365" r:id="rId99"/>
    <p:sldId id="366" r:id="rId100"/>
    <p:sldId id="367" r:id="rId101"/>
    <p:sldId id="368" r:id="rId102"/>
    <p:sldId id="369" r:id="rId103"/>
    <p:sldId id="370" r:id="rId104"/>
    <p:sldId id="328" r:id="rId10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8DFC3E-CFC0-4F94-8184-B3CE58EE4666}" v="14" dt="2021-10-28T21:28:47.666"/>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44DDD4-D741-4AF9-AAA3-4FC425CC252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83D4325-373C-4B6F-85AA-B5ABAAD35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298139D-68D7-41F7-838E-FAD9A6E6E035}"/>
              </a:ext>
            </a:extLst>
          </p:cNvPr>
          <p:cNvSpPr>
            <a:spLocks noGrp="1"/>
          </p:cNvSpPr>
          <p:nvPr>
            <p:ph type="dt" sz="half" idx="10"/>
          </p:nvPr>
        </p:nvSpPr>
        <p:spPr/>
        <p:txBody>
          <a:bodyPr/>
          <a:lstStyle/>
          <a:p>
            <a:fld id="{02AC24A9-CCB6-4F8D-B8DB-C2F3692CFA5A}" type="datetimeFigureOut">
              <a:rPr lang="en-US" smtClean="0"/>
              <a:t>4/6/2022</a:t>
            </a:fld>
            <a:endParaRPr lang="en-US"/>
          </a:p>
        </p:txBody>
      </p:sp>
      <p:sp>
        <p:nvSpPr>
          <p:cNvPr id="5" name="Espaço Reservado para Rodapé 4">
            <a:extLst>
              <a:ext uri="{FF2B5EF4-FFF2-40B4-BE49-F238E27FC236}">
                <a16:creationId xmlns:a16="http://schemas.microsoft.com/office/drawing/2014/main" id="{238995FF-E5CD-419A-A5CE-79C9BCA69D4F}"/>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4F85A599-3C1A-432A-B167-D3BB5939C69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34557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E65117-AF0E-4D32-A3E6-DE2637C4BEC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DAE33623-4F68-4248-A50F-4CA04467991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5EC29EC-70B1-4399-AF5B-42093D2A279C}"/>
              </a:ext>
            </a:extLst>
          </p:cNvPr>
          <p:cNvSpPr>
            <a:spLocks noGrp="1"/>
          </p:cNvSpPr>
          <p:nvPr>
            <p:ph type="dt" sz="half" idx="10"/>
          </p:nvPr>
        </p:nvSpPr>
        <p:spPr/>
        <p:txBody>
          <a:bodyPr/>
          <a:lstStyle/>
          <a:p>
            <a:fld id="{02AC24A9-CCB6-4F8D-B8DB-C2F3692CFA5A}" type="datetimeFigureOut">
              <a:rPr lang="en-US" smtClean="0"/>
              <a:t>4/6/2022</a:t>
            </a:fld>
            <a:endParaRPr lang="en-US"/>
          </a:p>
        </p:txBody>
      </p:sp>
      <p:sp>
        <p:nvSpPr>
          <p:cNvPr id="5" name="Espaço Reservado para Rodapé 4">
            <a:extLst>
              <a:ext uri="{FF2B5EF4-FFF2-40B4-BE49-F238E27FC236}">
                <a16:creationId xmlns:a16="http://schemas.microsoft.com/office/drawing/2014/main" id="{26806682-75AC-49FB-87C3-24291E25E526}"/>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F75DCB3-CDE6-4D7E-82AE-BC7AA27294F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1242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014B84-4873-4B26-AC31-CC3C87535AFD}"/>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CA6AE3E-35B1-41BF-9A36-4899F1D50B44}"/>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D12B48D-4E8D-464F-B42F-69EFE38A1445}"/>
              </a:ext>
            </a:extLst>
          </p:cNvPr>
          <p:cNvSpPr>
            <a:spLocks noGrp="1"/>
          </p:cNvSpPr>
          <p:nvPr>
            <p:ph type="dt" sz="half" idx="10"/>
          </p:nvPr>
        </p:nvSpPr>
        <p:spPr/>
        <p:txBody>
          <a:bodyPr/>
          <a:lstStyle/>
          <a:p>
            <a:fld id="{02AC24A9-CCB6-4F8D-B8DB-C2F3692CFA5A}" type="datetimeFigureOut">
              <a:rPr lang="en-US" smtClean="0"/>
              <a:t>4/6/2022</a:t>
            </a:fld>
            <a:endParaRPr lang="en-US"/>
          </a:p>
        </p:txBody>
      </p:sp>
      <p:sp>
        <p:nvSpPr>
          <p:cNvPr id="5" name="Espaço Reservado para Rodapé 4">
            <a:extLst>
              <a:ext uri="{FF2B5EF4-FFF2-40B4-BE49-F238E27FC236}">
                <a16:creationId xmlns:a16="http://schemas.microsoft.com/office/drawing/2014/main" id="{046E4718-B7D5-4C2D-A91E-2ED701891369}"/>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D42B3074-BBED-4696-A8D7-1ADB51491AE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39142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5C5E02-1728-4456-A41B-F3A8916357C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FEAEB44-DAB4-44A9-A5DC-19F2EFAB102F}"/>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27A9AD2-5F67-4DFF-B20F-D3E0C049F990}"/>
              </a:ext>
            </a:extLst>
          </p:cNvPr>
          <p:cNvSpPr>
            <a:spLocks noGrp="1"/>
          </p:cNvSpPr>
          <p:nvPr>
            <p:ph type="dt" sz="half" idx="10"/>
          </p:nvPr>
        </p:nvSpPr>
        <p:spPr/>
        <p:txBody>
          <a:bodyPr/>
          <a:lstStyle/>
          <a:p>
            <a:fld id="{02AC24A9-CCB6-4F8D-B8DB-C2F3692CFA5A}" type="datetimeFigureOut">
              <a:rPr lang="en-US" smtClean="0"/>
              <a:t>4/6/2022</a:t>
            </a:fld>
            <a:endParaRPr lang="en-US"/>
          </a:p>
        </p:txBody>
      </p:sp>
      <p:sp>
        <p:nvSpPr>
          <p:cNvPr id="5" name="Espaço Reservado para Rodapé 4">
            <a:extLst>
              <a:ext uri="{FF2B5EF4-FFF2-40B4-BE49-F238E27FC236}">
                <a16:creationId xmlns:a16="http://schemas.microsoft.com/office/drawing/2014/main" id="{55A7FC61-8C8D-4FB0-A875-05F5D3B39D76}"/>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D0960D11-0E64-44C9-94CC-5ECD5ED2E25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67508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ADE580-A848-4E02-821A-1E09476D48F4}"/>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DB884DE-02A3-4B53-B95F-59C2013339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D36CFA81-06E8-44F3-A7EB-BC041A1DEFCD}"/>
              </a:ext>
            </a:extLst>
          </p:cNvPr>
          <p:cNvSpPr>
            <a:spLocks noGrp="1"/>
          </p:cNvSpPr>
          <p:nvPr>
            <p:ph type="dt" sz="half" idx="10"/>
          </p:nvPr>
        </p:nvSpPr>
        <p:spPr/>
        <p:txBody>
          <a:bodyPr/>
          <a:lstStyle/>
          <a:p>
            <a:fld id="{02AC24A9-CCB6-4F8D-B8DB-C2F3692CFA5A}" type="datetimeFigureOut">
              <a:rPr lang="en-US" smtClean="0"/>
              <a:t>4/6/2022</a:t>
            </a:fld>
            <a:endParaRPr lang="en-US"/>
          </a:p>
        </p:txBody>
      </p:sp>
      <p:sp>
        <p:nvSpPr>
          <p:cNvPr id="5" name="Espaço Reservado para Rodapé 4">
            <a:extLst>
              <a:ext uri="{FF2B5EF4-FFF2-40B4-BE49-F238E27FC236}">
                <a16:creationId xmlns:a16="http://schemas.microsoft.com/office/drawing/2014/main" id="{5EC74B5A-7829-4857-B3BF-0553233200A8}"/>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00FCD931-7B67-4FE6-AA33-E5D38A32868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0060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65BE0C-9361-420B-AB63-18B192B919F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84FF5B8-F2BA-419D-8D9D-66AFE97BD04B}"/>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7D96D50-1A1B-4486-BC1D-2FE6975713E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EEC52348-8107-4281-B062-F4C94D896531}"/>
              </a:ext>
            </a:extLst>
          </p:cNvPr>
          <p:cNvSpPr>
            <a:spLocks noGrp="1"/>
          </p:cNvSpPr>
          <p:nvPr>
            <p:ph type="dt" sz="half" idx="10"/>
          </p:nvPr>
        </p:nvSpPr>
        <p:spPr/>
        <p:txBody>
          <a:bodyPr/>
          <a:lstStyle/>
          <a:p>
            <a:fld id="{02AC24A9-CCB6-4F8D-B8DB-C2F3692CFA5A}" type="datetimeFigureOut">
              <a:rPr lang="en-US" smtClean="0"/>
              <a:t>4/6/2022</a:t>
            </a:fld>
            <a:endParaRPr lang="en-US"/>
          </a:p>
        </p:txBody>
      </p:sp>
      <p:sp>
        <p:nvSpPr>
          <p:cNvPr id="6" name="Espaço Reservado para Rodapé 5">
            <a:extLst>
              <a:ext uri="{FF2B5EF4-FFF2-40B4-BE49-F238E27FC236}">
                <a16:creationId xmlns:a16="http://schemas.microsoft.com/office/drawing/2014/main" id="{EDC2C099-B243-4A74-9985-8537000E177D}"/>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06C03529-CB17-4280-840E-59FB78AF33D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627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E8BEB4-6141-4871-B34A-7A073500FDA6}"/>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C322ABD-9885-43AE-8CCA-84E567DD37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2B521B7-F2D5-47EC-8D67-2CD8F147B21A}"/>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6BFA6A7-F6F7-4F10-9D7D-B7F36A1D4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1A3FE12-2A2B-43D6-AE40-8D7B0248DCEB}"/>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8D85DAE-B0A6-4246-A008-204F6DCC8CF4}"/>
              </a:ext>
            </a:extLst>
          </p:cNvPr>
          <p:cNvSpPr>
            <a:spLocks noGrp="1"/>
          </p:cNvSpPr>
          <p:nvPr>
            <p:ph type="dt" sz="half" idx="10"/>
          </p:nvPr>
        </p:nvSpPr>
        <p:spPr/>
        <p:txBody>
          <a:bodyPr/>
          <a:lstStyle/>
          <a:p>
            <a:fld id="{02AC24A9-CCB6-4F8D-B8DB-C2F3692CFA5A}" type="datetimeFigureOut">
              <a:rPr lang="en-US" smtClean="0"/>
              <a:t>4/6/2022</a:t>
            </a:fld>
            <a:endParaRPr lang="en-US"/>
          </a:p>
        </p:txBody>
      </p:sp>
      <p:sp>
        <p:nvSpPr>
          <p:cNvPr id="8" name="Espaço Reservado para Rodapé 7">
            <a:extLst>
              <a:ext uri="{FF2B5EF4-FFF2-40B4-BE49-F238E27FC236}">
                <a16:creationId xmlns:a16="http://schemas.microsoft.com/office/drawing/2014/main" id="{5A89BF01-CC37-410F-9A39-BF72AE1B953C}"/>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EA4B7264-45DB-4CE3-ACF7-1F6C28BB442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0639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AB038D-0C05-44D4-9567-BD1B38EA0F02}"/>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7BE1798-AF2C-4DCC-83CE-CD73907C945C}"/>
              </a:ext>
            </a:extLst>
          </p:cNvPr>
          <p:cNvSpPr>
            <a:spLocks noGrp="1"/>
          </p:cNvSpPr>
          <p:nvPr>
            <p:ph type="dt" sz="half" idx="10"/>
          </p:nvPr>
        </p:nvSpPr>
        <p:spPr/>
        <p:txBody>
          <a:bodyPr/>
          <a:lstStyle/>
          <a:p>
            <a:fld id="{02AC24A9-CCB6-4F8D-B8DB-C2F3692CFA5A}" type="datetimeFigureOut">
              <a:rPr lang="en-US" smtClean="0"/>
              <a:t>4/6/2022</a:t>
            </a:fld>
            <a:endParaRPr lang="en-US"/>
          </a:p>
        </p:txBody>
      </p:sp>
      <p:sp>
        <p:nvSpPr>
          <p:cNvPr id="4" name="Espaço Reservado para Rodapé 3">
            <a:extLst>
              <a:ext uri="{FF2B5EF4-FFF2-40B4-BE49-F238E27FC236}">
                <a16:creationId xmlns:a16="http://schemas.microsoft.com/office/drawing/2014/main" id="{21C7945E-F43E-4C5C-A9F0-88EFA6A99855}"/>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40BC55C4-CC34-4EF4-9F5A-1A35F2CB6D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11506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6DB76F9-9B76-4AF1-9A56-A22A8D00572B}"/>
              </a:ext>
            </a:extLst>
          </p:cNvPr>
          <p:cNvSpPr>
            <a:spLocks noGrp="1"/>
          </p:cNvSpPr>
          <p:nvPr>
            <p:ph type="dt" sz="half" idx="10"/>
          </p:nvPr>
        </p:nvSpPr>
        <p:spPr/>
        <p:txBody>
          <a:bodyPr/>
          <a:lstStyle/>
          <a:p>
            <a:fld id="{02AC24A9-CCB6-4F8D-B8DB-C2F3692CFA5A}" type="datetimeFigureOut">
              <a:rPr lang="en-US" smtClean="0"/>
              <a:t>4/6/2022</a:t>
            </a:fld>
            <a:endParaRPr lang="en-US"/>
          </a:p>
        </p:txBody>
      </p:sp>
      <p:sp>
        <p:nvSpPr>
          <p:cNvPr id="3" name="Espaço Reservado para Rodapé 2">
            <a:extLst>
              <a:ext uri="{FF2B5EF4-FFF2-40B4-BE49-F238E27FC236}">
                <a16:creationId xmlns:a16="http://schemas.microsoft.com/office/drawing/2014/main" id="{8D183CB7-465F-442B-88A0-7E9F8822B118}"/>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4EEACDD0-648E-4263-89BE-60EBB588F25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52986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29A6C3-0A7C-45C0-AF8C-3DB908206C0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CCF2E7F-9D03-41C4-B9AB-549C53389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45527D5-C4BA-46B7-A963-ADA120FE4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0024F0C-A56F-441F-A53D-5B0735622EC2}"/>
              </a:ext>
            </a:extLst>
          </p:cNvPr>
          <p:cNvSpPr>
            <a:spLocks noGrp="1"/>
          </p:cNvSpPr>
          <p:nvPr>
            <p:ph type="dt" sz="half" idx="10"/>
          </p:nvPr>
        </p:nvSpPr>
        <p:spPr/>
        <p:txBody>
          <a:bodyPr/>
          <a:lstStyle/>
          <a:p>
            <a:fld id="{02AC24A9-CCB6-4F8D-B8DB-C2F3692CFA5A}" type="datetimeFigureOut">
              <a:rPr lang="en-US" smtClean="0"/>
              <a:t>4/6/2022</a:t>
            </a:fld>
            <a:endParaRPr lang="en-US"/>
          </a:p>
        </p:txBody>
      </p:sp>
      <p:sp>
        <p:nvSpPr>
          <p:cNvPr id="6" name="Espaço Reservado para Rodapé 5">
            <a:extLst>
              <a:ext uri="{FF2B5EF4-FFF2-40B4-BE49-F238E27FC236}">
                <a16:creationId xmlns:a16="http://schemas.microsoft.com/office/drawing/2014/main" id="{2F5F31B0-9C12-4638-B210-DEF2566060AD}"/>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3538328-1632-4E10-9EDA-0008B054904D}"/>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566052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8AA54C-60F2-4554-A14B-615EDA8E66E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0409E563-29CE-4209-A543-BCE2E22A2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BE7F727-4704-4353-88CD-FAAD27A159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062117D-4E56-420D-A6C5-09CBB2135889}"/>
              </a:ext>
            </a:extLst>
          </p:cNvPr>
          <p:cNvSpPr>
            <a:spLocks noGrp="1"/>
          </p:cNvSpPr>
          <p:nvPr>
            <p:ph type="dt" sz="half" idx="10"/>
          </p:nvPr>
        </p:nvSpPr>
        <p:spPr/>
        <p:txBody>
          <a:bodyPr/>
          <a:lstStyle/>
          <a:p>
            <a:fld id="{02AC24A9-CCB6-4F8D-B8DB-C2F3692CFA5A}" type="datetimeFigureOut">
              <a:rPr lang="en-US" smtClean="0"/>
              <a:t>4/6/2022</a:t>
            </a:fld>
            <a:endParaRPr lang="en-US"/>
          </a:p>
        </p:txBody>
      </p:sp>
      <p:sp>
        <p:nvSpPr>
          <p:cNvPr id="6" name="Espaço Reservado para Rodapé 5">
            <a:extLst>
              <a:ext uri="{FF2B5EF4-FFF2-40B4-BE49-F238E27FC236}">
                <a16:creationId xmlns:a16="http://schemas.microsoft.com/office/drawing/2014/main" id="{31EC4403-4F34-4AD6-A82A-4F414707B31D}"/>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5F247EA3-9EDA-46A6-ADF1-E760CDD8836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6506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3F46FA3-39BB-45BD-BF4E-EB4B1B0957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F5E1804-CBFF-4FCA-80F9-ECEE4C6E17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043D256-8AB7-486A-9B07-B6EFF73DE2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4/6/2022</a:t>
            </a:fld>
            <a:endParaRPr lang="en-US"/>
          </a:p>
        </p:txBody>
      </p:sp>
      <p:sp>
        <p:nvSpPr>
          <p:cNvPr id="5" name="Espaço Reservado para Rodapé 4">
            <a:extLst>
              <a:ext uri="{FF2B5EF4-FFF2-40B4-BE49-F238E27FC236}">
                <a16:creationId xmlns:a16="http://schemas.microsoft.com/office/drawing/2014/main" id="{7CDAABDC-841D-4026-8D95-8FDD81892D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DD865DE2-6A36-44B7-B8F5-9D3531D91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197591073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image" Target="../media/image8.jpg"/></Relationships>
</file>

<file path=ppt/slides/_rels/slide100.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fif"/><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creativecommons.org/licenses/by-nc-nd/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s://creativecommons.org/licenses/by-nc-nd/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creativecommons.org/licenses/by-nc-nd/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creativecommons.org/licenses/by-nc-nd/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creativecommons.org/licenses/by-nc-nd/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creativecommons.org/licenses/by-nc-nd/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creativecommons.org/licenses/by-nc-nd/3.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creativecommons.org/licenses/by-nc-nd/3.0/" TargetMode="Externa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creativecommons.org/licenses/by-nc-nd/3.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creativecommons.org/licenses/by-nc-nd/3.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fotosppf.blogspot.com/2011/01/usinagem.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creativecommons.org/licenses/by-nc-nd/3.0/"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creativecommons.org/licenses/by-nc-nd/3.0/"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fotosppf.blogspot.com/2011/01/usinagem.html"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fotosppf.blogspot.com/2011/01/usinagem.html" TargetMode="External"/><Relationship Id="rId7"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emf"/><Relationship Id="rId4" Type="http://schemas.openxmlformats.org/officeDocument/2006/relationships/hyperlink" Target="https://creativecommons.org/licenses/by-nc-nd/3.0/" TargetMode="External"/><Relationship Id="rId9" Type="http://schemas.openxmlformats.org/officeDocument/2006/relationships/image" Target="../media/image34.jpeg"/></Relationships>
</file>

<file path=ppt/slides/_rels/slide57.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fif"/><Relationship Id="rId4" Type="http://schemas.openxmlformats.org/officeDocument/2006/relationships/hyperlink" Target="https://creativecommons.org/licenses/by-nc-nd/3.0/"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fotosppf.blogspot.com/2011/01/usinagem.html"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image" Target="../media/image6.jfif"/></Relationships>
</file>

<file path=ppt/slides/_rels/slide8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fotosppf.blogspot.com/2011/01/usinage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jfif"/><Relationship Id="rId4" Type="http://schemas.openxmlformats.org/officeDocument/2006/relationships/hyperlink" Target="https://creativecommons.org/licenses/by-nc-nd/3.0/"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descr="Uma imagem contendo homem, motor, rua, moto&#10;&#10;Descrição gerada automaticamente">
            <a:extLst>
              <a:ext uri="{FF2B5EF4-FFF2-40B4-BE49-F238E27FC236}">
                <a16:creationId xmlns:a16="http://schemas.microsoft.com/office/drawing/2014/main" id="{7BEC0B11-C0E7-4D72-A42F-2D73E10D8750}"/>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682" b="17318"/>
          <a:stretch/>
        </p:blipFill>
        <p:spPr>
          <a:xfrm>
            <a:off x="20" y="1"/>
            <a:ext cx="12191980" cy="6857999"/>
          </a:xfrm>
          <a:prstGeom prst="rect">
            <a:avLst/>
          </a:prstGeom>
        </p:spPr>
      </p:pic>
      <p:sp>
        <p:nvSpPr>
          <p:cNvPr id="2" name="Título 1">
            <a:extLst>
              <a:ext uri="{FF2B5EF4-FFF2-40B4-BE49-F238E27FC236}">
                <a16:creationId xmlns:a16="http://schemas.microsoft.com/office/drawing/2014/main" id="{57825363-892D-44FD-AFA0-4B74CA351F9E}"/>
              </a:ext>
            </a:extLst>
          </p:cNvPr>
          <p:cNvSpPr>
            <a:spLocks noGrp="1"/>
          </p:cNvSpPr>
          <p:nvPr>
            <p:ph type="ctrTitle"/>
          </p:nvPr>
        </p:nvSpPr>
        <p:spPr>
          <a:xfrm>
            <a:off x="1524000" y="1122362"/>
            <a:ext cx="9144000" cy="2900518"/>
          </a:xfrm>
        </p:spPr>
        <p:txBody>
          <a:bodyPr>
            <a:normAutofit/>
          </a:bodyPr>
          <a:lstStyle/>
          <a:p>
            <a:r>
              <a:rPr lang="pt-BR" dirty="0">
                <a:solidFill>
                  <a:srgbClr val="FFFFFF"/>
                </a:solidFill>
              </a:rPr>
              <a:t>Processo </a:t>
            </a:r>
            <a:r>
              <a:rPr lang="pt-BR">
                <a:solidFill>
                  <a:srgbClr val="FFFFFF"/>
                </a:solidFill>
              </a:rPr>
              <a:t>de Fabricação  </a:t>
            </a:r>
            <a:endParaRPr lang="pt-BR" dirty="0">
              <a:solidFill>
                <a:srgbClr val="FFFFFF"/>
              </a:solidFill>
            </a:endParaRPr>
          </a:p>
        </p:txBody>
      </p:sp>
      <p:sp>
        <p:nvSpPr>
          <p:cNvPr id="3" name="Subtítulo 2">
            <a:extLst>
              <a:ext uri="{FF2B5EF4-FFF2-40B4-BE49-F238E27FC236}">
                <a16:creationId xmlns:a16="http://schemas.microsoft.com/office/drawing/2014/main" id="{2EC9A6A1-A8AA-4E5F-941F-0F1BF530E278}"/>
              </a:ext>
            </a:extLst>
          </p:cNvPr>
          <p:cNvSpPr>
            <a:spLocks noGrp="1"/>
          </p:cNvSpPr>
          <p:nvPr>
            <p:ph type="subTitle" idx="1"/>
          </p:nvPr>
        </p:nvSpPr>
        <p:spPr>
          <a:xfrm>
            <a:off x="1524000" y="4159404"/>
            <a:ext cx="9144000" cy="1098395"/>
          </a:xfrm>
        </p:spPr>
        <p:txBody>
          <a:bodyPr>
            <a:normAutofit/>
          </a:bodyPr>
          <a:lstStyle/>
          <a:p>
            <a:r>
              <a:rPr lang="pt-BR" dirty="0">
                <a:solidFill>
                  <a:srgbClr val="FFFFFF"/>
                </a:solidFill>
              </a:rPr>
              <a:t>Professor: Nathan Ludwig Prust </a:t>
            </a:r>
          </a:p>
          <a:p>
            <a:endParaRPr lang="pt-BR" dirty="0">
              <a:solidFill>
                <a:srgbClr val="FFFFFF"/>
              </a:solidFill>
            </a:endParaRPr>
          </a:p>
        </p:txBody>
      </p:sp>
      <p:sp>
        <p:nvSpPr>
          <p:cNvPr id="6" name="CaixaDeTexto 5">
            <a:extLst>
              <a:ext uri="{FF2B5EF4-FFF2-40B4-BE49-F238E27FC236}">
                <a16:creationId xmlns:a16="http://schemas.microsoft.com/office/drawing/2014/main" id="{A97C72AC-6E17-4925-A791-F1A85041DF19}"/>
              </a:ext>
            </a:extLst>
          </p:cNvPr>
          <p:cNvSpPr txBox="1"/>
          <p:nvPr/>
        </p:nvSpPr>
        <p:spPr>
          <a:xfrm>
            <a:off x="9586800" y="6657945"/>
            <a:ext cx="2605200"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1567453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en-US" sz="2800" err="1">
                <a:latin typeface="Arial" panose="020B0604020202020204" pitchFamily="34" charset="0"/>
                <a:cs typeface="Arial" panose="020B0604020202020204" pitchFamily="34" charset="0"/>
              </a:rPr>
              <a:t>Fresamento</a:t>
            </a:r>
            <a:r>
              <a:rPr lang="pt-BR" sz="2800"/>
              <a:t>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Espaço Reservado para Conteúdo 6" descr="Motor de veículo&#10;&#10;Descrição gerada automaticamente com confiança baixa">
            <a:extLst>
              <a:ext uri="{FF2B5EF4-FFF2-40B4-BE49-F238E27FC236}">
                <a16:creationId xmlns:a16="http://schemas.microsoft.com/office/drawing/2014/main" id="{44D202B0-482A-42F5-8A21-9BE652F0E30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0979" y="2717799"/>
            <a:ext cx="6602529" cy="3647489"/>
          </a:xfrm>
        </p:spPr>
      </p:pic>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517981105"/>
      </p:ext>
    </p:extLst>
  </p:cSld>
  <p:clrMapOvr>
    <a:overrideClrMapping bg1="dk1" tx1="lt1" bg2="dk2" tx2="lt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7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572493" y="238539"/>
            <a:ext cx="11018520" cy="1434415"/>
          </a:xfrm>
        </p:spPr>
        <p:txBody>
          <a:bodyPr anchor="b">
            <a:normAutofit/>
          </a:bodyPr>
          <a:lstStyle/>
          <a:p>
            <a:pPr marL="6350" indent="-6350">
              <a:spcAft>
                <a:spcPts val="405"/>
              </a:spcAft>
            </a:pPr>
            <a:endParaRPr lang="pt-BR" sz="5400" b="1" dirty="0">
              <a:effectLst/>
              <a:latin typeface="Arial" panose="020B0604020202020204" pitchFamily="34" charset="0"/>
              <a:ea typeface="Arial" panose="020B0604020202020204" pitchFamily="34" charset="0"/>
            </a:endParaRPr>
          </a:p>
        </p:txBody>
      </p:sp>
      <p:sp>
        <p:nvSpPr>
          <p:cNvPr id="8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572493" y="2071316"/>
            <a:ext cx="5286047" cy="4119172"/>
          </a:xfrm>
        </p:spPr>
        <p:txBody>
          <a:bodyPr anchor="t">
            <a:normAutofit/>
          </a:bodyPr>
          <a:lstStyle/>
          <a:p>
            <a:r>
              <a:rPr lang="pt-BR" sz="3200" dirty="0"/>
              <a:t>Os machos para roscar manuais são geralmente mais curtos e apresentados em jogos de 2 peças (para roscas finas) ou 3 peças (para roscas normais) com variações na entrada da rosca e no diâmetro efetivo</a:t>
            </a:r>
          </a:p>
        </p:txBody>
      </p:sp>
      <p:grpSp>
        <p:nvGrpSpPr>
          <p:cNvPr id="6" name="Group 793251">
            <a:extLst>
              <a:ext uri="{FF2B5EF4-FFF2-40B4-BE49-F238E27FC236}">
                <a16:creationId xmlns:a16="http://schemas.microsoft.com/office/drawing/2014/main" id="{74693CC4-62F8-4C0A-AF49-E11AFB987469}"/>
              </a:ext>
            </a:extLst>
          </p:cNvPr>
          <p:cNvGrpSpPr/>
          <p:nvPr/>
        </p:nvGrpSpPr>
        <p:grpSpPr>
          <a:xfrm>
            <a:off x="5982790" y="1802673"/>
            <a:ext cx="5636718" cy="4650377"/>
            <a:chOff x="0" y="0"/>
            <a:chExt cx="2758272" cy="2867255"/>
          </a:xfrm>
        </p:grpSpPr>
        <p:sp>
          <p:nvSpPr>
            <p:cNvPr id="8" name="Rectangle 33195">
              <a:extLst>
                <a:ext uri="{FF2B5EF4-FFF2-40B4-BE49-F238E27FC236}">
                  <a16:creationId xmlns:a16="http://schemas.microsoft.com/office/drawing/2014/main" id="{08E462D9-F20A-4D0B-B759-D2B02B70DE72}"/>
                </a:ext>
              </a:extLst>
            </p:cNvPr>
            <p:cNvSpPr/>
            <p:nvPr/>
          </p:nvSpPr>
          <p:spPr>
            <a:xfrm>
              <a:off x="0" y="0"/>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pic>
          <p:nvPicPr>
            <p:cNvPr id="9" name="Picture 33197">
              <a:extLst>
                <a:ext uri="{FF2B5EF4-FFF2-40B4-BE49-F238E27FC236}">
                  <a16:creationId xmlns:a16="http://schemas.microsoft.com/office/drawing/2014/main" id="{6B7280CE-24B9-41AB-9BC6-EBC01AC12888}"/>
                </a:ext>
              </a:extLst>
            </p:cNvPr>
            <p:cNvPicPr/>
            <p:nvPr/>
          </p:nvPicPr>
          <p:blipFill>
            <a:blip r:embed="rId2"/>
            <a:stretch>
              <a:fillRect/>
            </a:stretch>
          </p:blipFill>
          <p:spPr>
            <a:xfrm flipV="1">
              <a:off x="8048" y="268272"/>
              <a:ext cx="2701100" cy="2338667"/>
            </a:xfrm>
            <a:prstGeom prst="rect">
              <a:avLst/>
            </a:prstGeom>
          </p:spPr>
        </p:pic>
        <p:sp>
          <p:nvSpPr>
            <p:cNvPr id="10" name="Shape 939853">
              <a:extLst>
                <a:ext uri="{FF2B5EF4-FFF2-40B4-BE49-F238E27FC236}">
                  <a16:creationId xmlns:a16="http://schemas.microsoft.com/office/drawing/2014/main" id="{E432073A-D127-414A-B1F4-7B673DD57935}"/>
                </a:ext>
              </a:extLst>
            </p:cNvPr>
            <p:cNvSpPr/>
            <p:nvPr/>
          </p:nvSpPr>
          <p:spPr>
            <a:xfrm>
              <a:off x="9" y="142446"/>
              <a:ext cx="2711742" cy="9144"/>
            </a:xfrm>
            <a:custGeom>
              <a:avLst/>
              <a:gdLst/>
              <a:ahLst/>
              <a:cxnLst/>
              <a:rect l="0" t="0" r="0" b="0"/>
              <a:pathLst>
                <a:path w="2711742" h="9144">
                  <a:moveTo>
                    <a:pt x="0" y="0"/>
                  </a:moveTo>
                  <a:lnTo>
                    <a:pt x="2711742" y="0"/>
                  </a:lnTo>
                  <a:lnTo>
                    <a:pt x="2711742"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1" name="Shape 939854">
              <a:extLst>
                <a:ext uri="{FF2B5EF4-FFF2-40B4-BE49-F238E27FC236}">
                  <a16:creationId xmlns:a16="http://schemas.microsoft.com/office/drawing/2014/main" id="{FEA34309-0151-4821-94BC-0B23F4EDCE51}"/>
                </a:ext>
              </a:extLst>
            </p:cNvPr>
            <p:cNvSpPr/>
            <p:nvPr/>
          </p:nvSpPr>
          <p:spPr>
            <a:xfrm>
              <a:off x="9" y="150492"/>
              <a:ext cx="9144" cy="2457171"/>
            </a:xfrm>
            <a:custGeom>
              <a:avLst/>
              <a:gdLst/>
              <a:ahLst/>
              <a:cxnLst/>
              <a:rect l="0" t="0" r="0" b="0"/>
              <a:pathLst>
                <a:path w="9144" h="2457171">
                  <a:moveTo>
                    <a:pt x="0" y="0"/>
                  </a:moveTo>
                  <a:lnTo>
                    <a:pt x="9144" y="0"/>
                  </a:lnTo>
                  <a:lnTo>
                    <a:pt x="9144" y="2457171"/>
                  </a:lnTo>
                  <a:lnTo>
                    <a:pt x="0" y="2457171"/>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2" name="Shape 939855">
              <a:extLst>
                <a:ext uri="{FF2B5EF4-FFF2-40B4-BE49-F238E27FC236}">
                  <a16:creationId xmlns:a16="http://schemas.microsoft.com/office/drawing/2014/main" id="{9028DC92-5710-48D3-82FA-F28E7AD21AD2}"/>
                </a:ext>
              </a:extLst>
            </p:cNvPr>
            <p:cNvSpPr/>
            <p:nvPr/>
          </p:nvSpPr>
          <p:spPr>
            <a:xfrm>
              <a:off x="2703699" y="150492"/>
              <a:ext cx="9144" cy="2457171"/>
            </a:xfrm>
            <a:custGeom>
              <a:avLst/>
              <a:gdLst/>
              <a:ahLst/>
              <a:cxnLst/>
              <a:rect l="0" t="0" r="0" b="0"/>
              <a:pathLst>
                <a:path w="9144" h="2457171">
                  <a:moveTo>
                    <a:pt x="0" y="0"/>
                  </a:moveTo>
                  <a:lnTo>
                    <a:pt x="9144" y="0"/>
                  </a:lnTo>
                  <a:lnTo>
                    <a:pt x="9144" y="2457171"/>
                  </a:lnTo>
                  <a:lnTo>
                    <a:pt x="0" y="2457171"/>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3" name="Shape 939856">
              <a:extLst>
                <a:ext uri="{FF2B5EF4-FFF2-40B4-BE49-F238E27FC236}">
                  <a16:creationId xmlns:a16="http://schemas.microsoft.com/office/drawing/2014/main" id="{08FC7B1F-8F8A-4FB4-A19E-4693D1B23B33}"/>
                </a:ext>
              </a:extLst>
            </p:cNvPr>
            <p:cNvSpPr/>
            <p:nvPr/>
          </p:nvSpPr>
          <p:spPr>
            <a:xfrm>
              <a:off x="9" y="2607668"/>
              <a:ext cx="2711742" cy="9144"/>
            </a:xfrm>
            <a:custGeom>
              <a:avLst/>
              <a:gdLst/>
              <a:ahLst/>
              <a:cxnLst/>
              <a:rect l="0" t="0" r="0" b="0"/>
              <a:pathLst>
                <a:path w="2711742" h="9144">
                  <a:moveTo>
                    <a:pt x="0" y="0"/>
                  </a:moveTo>
                  <a:lnTo>
                    <a:pt x="2711742" y="0"/>
                  </a:lnTo>
                  <a:lnTo>
                    <a:pt x="2711742"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4" name="Rectangle 33202">
              <a:extLst>
                <a:ext uri="{FF2B5EF4-FFF2-40B4-BE49-F238E27FC236}">
                  <a16:creationId xmlns:a16="http://schemas.microsoft.com/office/drawing/2014/main" id="{B267C0CB-050F-4F3F-9295-994039F4C153}"/>
                </a:ext>
              </a:extLst>
            </p:cNvPr>
            <p:cNvSpPr/>
            <p:nvPr/>
          </p:nvSpPr>
          <p:spPr>
            <a:xfrm>
              <a:off x="2711751" y="2501812"/>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5" name="Rectangle 33203">
              <a:extLst>
                <a:ext uri="{FF2B5EF4-FFF2-40B4-BE49-F238E27FC236}">
                  <a16:creationId xmlns:a16="http://schemas.microsoft.com/office/drawing/2014/main" id="{06F1684E-3220-4D0F-BC8E-EEB02F539BB6}"/>
                </a:ext>
              </a:extLst>
            </p:cNvPr>
            <p:cNvSpPr/>
            <p:nvPr/>
          </p:nvSpPr>
          <p:spPr>
            <a:xfrm>
              <a:off x="9" y="2680302"/>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41517219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7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572493" y="238539"/>
            <a:ext cx="11018520" cy="1434415"/>
          </a:xfrm>
        </p:spPr>
        <p:txBody>
          <a:bodyPr anchor="b">
            <a:normAutofit/>
          </a:bodyPr>
          <a:lstStyle/>
          <a:p>
            <a:pPr marL="6350" indent="-6350">
              <a:spcAft>
                <a:spcPts val="405"/>
              </a:spcAft>
            </a:pPr>
            <a:endParaRPr lang="pt-BR" sz="5400" b="1" dirty="0">
              <a:effectLst/>
              <a:latin typeface="Arial" panose="020B0604020202020204" pitchFamily="34" charset="0"/>
              <a:ea typeface="Arial" panose="020B0604020202020204" pitchFamily="34" charset="0"/>
            </a:endParaRPr>
          </a:p>
        </p:txBody>
      </p:sp>
      <p:sp>
        <p:nvSpPr>
          <p:cNvPr id="8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572493" y="2071316"/>
            <a:ext cx="5849572" cy="4119172"/>
          </a:xfrm>
        </p:spPr>
        <p:txBody>
          <a:bodyPr anchor="t">
            <a:normAutofit/>
          </a:bodyPr>
          <a:lstStyle/>
          <a:p>
            <a:r>
              <a:rPr lang="pt-BR" sz="3200" dirty="0"/>
              <a:t>O primeiro tem a parte filetada (roscada) em forma de cone. O segundo tem os primeiros filetes em forma de cone e os restantes em forma de cilindro. O terceiro é todo cilíndrico na parte filetada. Os dois primeiros são para desbaste e o terceiro é para acabamento. </a:t>
            </a:r>
          </a:p>
        </p:txBody>
      </p:sp>
      <p:grpSp>
        <p:nvGrpSpPr>
          <p:cNvPr id="6" name="Group 793252">
            <a:extLst>
              <a:ext uri="{FF2B5EF4-FFF2-40B4-BE49-F238E27FC236}">
                <a16:creationId xmlns:a16="http://schemas.microsoft.com/office/drawing/2014/main" id="{1DFEA963-8A71-481A-B9D2-0975C5A673DA}"/>
              </a:ext>
            </a:extLst>
          </p:cNvPr>
          <p:cNvGrpSpPr/>
          <p:nvPr/>
        </p:nvGrpSpPr>
        <p:grpSpPr>
          <a:xfrm>
            <a:off x="6583680" y="1936796"/>
            <a:ext cx="4725794" cy="4388212"/>
            <a:chOff x="0" y="0"/>
            <a:chExt cx="3805797" cy="2028939"/>
          </a:xfrm>
        </p:grpSpPr>
        <p:sp>
          <p:nvSpPr>
            <p:cNvPr id="8" name="Rectangle 33209">
              <a:extLst>
                <a:ext uri="{FF2B5EF4-FFF2-40B4-BE49-F238E27FC236}">
                  <a16:creationId xmlns:a16="http://schemas.microsoft.com/office/drawing/2014/main" id="{FA4DE884-D70D-420F-B9A1-313FCEB0C141}"/>
                </a:ext>
              </a:extLst>
            </p:cNvPr>
            <p:cNvSpPr/>
            <p:nvPr/>
          </p:nvSpPr>
          <p:spPr>
            <a:xfrm>
              <a:off x="0" y="0"/>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pic>
          <p:nvPicPr>
            <p:cNvPr id="9" name="Picture 33211">
              <a:extLst>
                <a:ext uri="{FF2B5EF4-FFF2-40B4-BE49-F238E27FC236}">
                  <a16:creationId xmlns:a16="http://schemas.microsoft.com/office/drawing/2014/main" id="{724B7571-00EC-474A-9231-82A42D2DF108}"/>
                </a:ext>
              </a:extLst>
            </p:cNvPr>
            <p:cNvPicPr/>
            <p:nvPr/>
          </p:nvPicPr>
          <p:blipFill>
            <a:blip r:embed="rId2"/>
            <a:stretch>
              <a:fillRect/>
            </a:stretch>
          </p:blipFill>
          <p:spPr>
            <a:xfrm flipV="1">
              <a:off x="8039" y="150497"/>
              <a:ext cx="3744316" cy="1618856"/>
            </a:xfrm>
            <a:prstGeom prst="rect">
              <a:avLst/>
            </a:prstGeom>
          </p:spPr>
        </p:pic>
        <p:sp>
          <p:nvSpPr>
            <p:cNvPr id="10" name="Shape 939861">
              <a:extLst>
                <a:ext uri="{FF2B5EF4-FFF2-40B4-BE49-F238E27FC236}">
                  <a16:creationId xmlns:a16="http://schemas.microsoft.com/office/drawing/2014/main" id="{0E2F9721-6BD5-4B20-B2B2-F45C92423FF5}"/>
                </a:ext>
              </a:extLst>
            </p:cNvPr>
            <p:cNvSpPr/>
            <p:nvPr/>
          </p:nvSpPr>
          <p:spPr>
            <a:xfrm>
              <a:off x="0" y="142451"/>
              <a:ext cx="3759276" cy="9144"/>
            </a:xfrm>
            <a:custGeom>
              <a:avLst/>
              <a:gdLst/>
              <a:ahLst/>
              <a:cxnLst/>
              <a:rect l="0" t="0" r="0" b="0"/>
              <a:pathLst>
                <a:path w="3759276" h="9144">
                  <a:moveTo>
                    <a:pt x="0" y="0"/>
                  </a:moveTo>
                  <a:lnTo>
                    <a:pt x="3759276" y="0"/>
                  </a:lnTo>
                  <a:lnTo>
                    <a:pt x="3759276"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1" name="Shape 939862">
              <a:extLst>
                <a:ext uri="{FF2B5EF4-FFF2-40B4-BE49-F238E27FC236}">
                  <a16:creationId xmlns:a16="http://schemas.microsoft.com/office/drawing/2014/main" id="{33671635-3288-4235-A4C2-7B86404D776A}"/>
                </a:ext>
              </a:extLst>
            </p:cNvPr>
            <p:cNvSpPr/>
            <p:nvPr/>
          </p:nvSpPr>
          <p:spPr>
            <a:xfrm>
              <a:off x="0" y="150497"/>
              <a:ext cx="9144" cy="1618857"/>
            </a:xfrm>
            <a:custGeom>
              <a:avLst/>
              <a:gdLst/>
              <a:ahLst/>
              <a:cxnLst/>
              <a:rect l="0" t="0" r="0" b="0"/>
              <a:pathLst>
                <a:path w="9144" h="1618857">
                  <a:moveTo>
                    <a:pt x="0" y="0"/>
                  </a:moveTo>
                  <a:lnTo>
                    <a:pt x="9144" y="0"/>
                  </a:lnTo>
                  <a:lnTo>
                    <a:pt x="9144" y="1618857"/>
                  </a:lnTo>
                  <a:lnTo>
                    <a:pt x="0" y="161885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2" name="Shape 939863">
              <a:extLst>
                <a:ext uri="{FF2B5EF4-FFF2-40B4-BE49-F238E27FC236}">
                  <a16:creationId xmlns:a16="http://schemas.microsoft.com/office/drawing/2014/main" id="{BB9E4972-CA93-47FB-9900-4E09D500E294}"/>
                </a:ext>
              </a:extLst>
            </p:cNvPr>
            <p:cNvSpPr/>
            <p:nvPr/>
          </p:nvSpPr>
          <p:spPr>
            <a:xfrm>
              <a:off x="3751237" y="150497"/>
              <a:ext cx="9144" cy="1618857"/>
            </a:xfrm>
            <a:custGeom>
              <a:avLst/>
              <a:gdLst/>
              <a:ahLst/>
              <a:cxnLst/>
              <a:rect l="0" t="0" r="0" b="0"/>
              <a:pathLst>
                <a:path w="9144" h="1618857">
                  <a:moveTo>
                    <a:pt x="0" y="0"/>
                  </a:moveTo>
                  <a:lnTo>
                    <a:pt x="9144" y="0"/>
                  </a:lnTo>
                  <a:lnTo>
                    <a:pt x="9144" y="1618857"/>
                  </a:lnTo>
                  <a:lnTo>
                    <a:pt x="0" y="161885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3" name="Shape 939864">
              <a:extLst>
                <a:ext uri="{FF2B5EF4-FFF2-40B4-BE49-F238E27FC236}">
                  <a16:creationId xmlns:a16="http://schemas.microsoft.com/office/drawing/2014/main" id="{6B34D74B-5B61-4B08-BD68-494D12C4676D}"/>
                </a:ext>
              </a:extLst>
            </p:cNvPr>
            <p:cNvSpPr/>
            <p:nvPr/>
          </p:nvSpPr>
          <p:spPr>
            <a:xfrm>
              <a:off x="0" y="1769346"/>
              <a:ext cx="3759276" cy="9144"/>
            </a:xfrm>
            <a:custGeom>
              <a:avLst/>
              <a:gdLst/>
              <a:ahLst/>
              <a:cxnLst/>
              <a:rect l="0" t="0" r="0" b="0"/>
              <a:pathLst>
                <a:path w="3759276" h="9144">
                  <a:moveTo>
                    <a:pt x="0" y="0"/>
                  </a:moveTo>
                  <a:lnTo>
                    <a:pt x="3759276" y="0"/>
                  </a:lnTo>
                  <a:lnTo>
                    <a:pt x="3759276"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4" name="Rectangle 33216">
              <a:extLst>
                <a:ext uri="{FF2B5EF4-FFF2-40B4-BE49-F238E27FC236}">
                  <a16:creationId xmlns:a16="http://schemas.microsoft.com/office/drawing/2014/main" id="{3CD57843-B772-4FFE-A3D6-E2AEE9720124}"/>
                </a:ext>
              </a:extLst>
            </p:cNvPr>
            <p:cNvSpPr/>
            <p:nvPr/>
          </p:nvSpPr>
          <p:spPr>
            <a:xfrm>
              <a:off x="3759276" y="1663490"/>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5" name="Rectangle 33217">
              <a:extLst>
                <a:ext uri="{FF2B5EF4-FFF2-40B4-BE49-F238E27FC236}">
                  <a16:creationId xmlns:a16="http://schemas.microsoft.com/office/drawing/2014/main" id="{D580532F-EEE1-4FB8-89B3-8E6A91F660CC}"/>
                </a:ext>
              </a:extLst>
            </p:cNvPr>
            <p:cNvSpPr/>
            <p:nvPr/>
          </p:nvSpPr>
          <p:spPr>
            <a:xfrm>
              <a:off x="0" y="1841985"/>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37591419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7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572493" y="238539"/>
            <a:ext cx="11018520" cy="1434415"/>
          </a:xfrm>
        </p:spPr>
        <p:txBody>
          <a:bodyPr anchor="b">
            <a:normAutofit fontScale="90000"/>
          </a:bodyPr>
          <a:lstStyle/>
          <a:p>
            <a:pPr marL="6350" indent="-6350">
              <a:spcAft>
                <a:spcPts val="405"/>
              </a:spcAft>
            </a:pPr>
            <a:r>
              <a:rPr lang="pt-BR" sz="5400" b="1" dirty="0">
                <a:effectLst/>
                <a:latin typeface="Arial" panose="020B0604020202020204" pitchFamily="34" charset="0"/>
                <a:ea typeface="Arial" panose="020B0604020202020204" pitchFamily="34" charset="0"/>
              </a:rPr>
              <a:t>Os machos são caracterizados por: </a:t>
            </a:r>
          </a:p>
        </p:txBody>
      </p:sp>
      <p:sp>
        <p:nvSpPr>
          <p:cNvPr id="8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572493" y="2071316"/>
            <a:ext cx="6713552" cy="4119172"/>
          </a:xfrm>
        </p:spPr>
        <p:txBody>
          <a:bodyPr anchor="t">
            <a:normAutofit fontScale="70000" lnSpcReduction="20000"/>
          </a:bodyPr>
          <a:lstStyle/>
          <a:p>
            <a:pPr marL="0" indent="0">
              <a:buNone/>
            </a:pPr>
            <a:r>
              <a:rPr lang="pt-BR" sz="3200" dirty="0"/>
              <a:t>•Sistemas de rosca que podem ser: métrico (em milímetro), </a:t>
            </a:r>
            <a:r>
              <a:rPr lang="pt-BR" sz="3200" dirty="0" err="1"/>
              <a:t>Whitworth</a:t>
            </a:r>
            <a:r>
              <a:rPr lang="pt-BR" sz="3200" dirty="0"/>
              <a:t> e americano (em polegada). </a:t>
            </a:r>
          </a:p>
          <a:p>
            <a:pPr marL="0" indent="0">
              <a:buNone/>
            </a:pPr>
            <a:r>
              <a:rPr lang="pt-BR" sz="3200" dirty="0"/>
              <a:t>•Aplicação: roscar peças internamente. </a:t>
            </a:r>
          </a:p>
          <a:p>
            <a:pPr marL="0" indent="0">
              <a:buNone/>
            </a:pPr>
            <a:r>
              <a:rPr lang="pt-BR" sz="3200" dirty="0"/>
              <a:t>•Passo medido pelo sistema métrico decimal, ou número de filetes por polegada: indica se a rosca é normal ou fina. </a:t>
            </a:r>
          </a:p>
          <a:p>
            <a:pPr marL="0" indent="0">
              <a:buNone/>
            </a:pPr>
            <a:r>
              <a:rPr lang="pt-BR" sz="3200" dirty="0"/>
              <a:t>•Diâmetro externo ou nominal: diâmetro da parte roscada. </a:t>
            </a:r>
          </a:p>
          <a:p>
            <a:pPr marL="0" indent="0">
              <a:buNone/>
            </a:pPr>
            <a:r>
              <a:rPr lang="pt-BR" sz="3200" dirty="0"/>
              <a:t>•Diâmetro da espiga ou haste cilíndrica: indica se o macho serve ou não para fazer rosca em furos mais profundos. </a:t>
            </a:r>
          </a:p>
          <a:p>
            <a:pPr marL="0" indent="0">
              <a:buNone/>
            </a:pPr>
            <a:r>
              <a:rPr lang="pt-BR" sz="3200" dirty="0"/>
              <a:t>•Sentido da rosca: à direita ou à esquerda. </a:t>
            </a:r>
          </a:p>
          <a:p>
            <a:endParaRPr lang="pt-BR" sz="3200" dirty="0"/>
          </a:p>
        </p:txBody>
      </p:sp>
    </p:spTree>
    <p:extLst>
      <p:ext uri="{BB962C8B-B14F-4D97-AF65-F5344CB8AC3E}">
        <p14:creationId xmlns:p14="http://schemas.microsoft.com/office/powerpoint/2010/main" val="35542754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7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572493" y="238539"/>
            <a:ext cx="11018520" cy="1434415"/>
          </a:xfrm>
        </p:spPr>
        <p:txBody>
          <a:bodyPr anchor="b">
            <a:normAutofit/>
          </a:bodyPr>
          <a:lstStyle/>
          <a:p>
            <a:pPr marL="6350" indent="-6350">
              <a:spcAft>
                <a:spcPts val="405"/>
              </a:spcAft>
            </a:pPr>
            <a:endParaRPr lang="pt-BR" sz="5400" b="1" dirty="0">
              <a:effectLst/>
              <a:latin typeface="Arial" panose="020B0604020202020204" pitchFamily="34" charset="0"/>
              <a:ea typeface="Arial" panose="020B0604020202020204" pitchFamily="34" charset="0"/>
            </a:endParaRPr>
          </a:p>
        </p:txBody>
      </p:sp>
      <p:sp>
        <p:nvSpPr>
          <p:cNvPr id="8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572493" y="2071316"/>
            <a:ext cx="6713552" cy="4119172"/>
          </a:xfrm>
        </p:spPr>
        <p:txBody>
          <a:bodyPr anchor="t">
            <a:normAutofit/>
          </a:bodyPr>
          <a:lstStyle/>
          <a:p>
            <a:endParaRPr lang="pt-BR" sz="3200" dirty="0"/>
          </a:p>
        </p:txBody>
      </p:sp>
      <p:pic>
        <p:nvPicPr>
          <p:cNvPr id="4" name="Imagem 3">
            <a:extLst>
              <a:ext uri="{FF2B5EF4-FFF2-40B4-BE49-F238E27FC236}">
                <a16:creationId xmlns:a16="http://schemas.microsoft.com/office/drawing/2014/main" id="{B73887B6-27FC-4C12-A889-9CA86E910A4F}"/>
              </a:ext>
            </a:extLst>
          </p:cNvPr>
          <p:cNvPicPr>
            <a:picLocks noChangeAspect="1"/>
          </p:cNvPicPr>
          <p:nvPr/>
        </p:nvPicPr>
        <p:blipFill>
          <a:blip r:embed="rId2"/>
          <a:stretch>
            <a:fillRect/>
          </a:stretch>
        </p:blipFill>
        <p:spPr>
          <a:xfrm>
            <a:off x="1136342" y="238539"/>
            <a:ext cx="9623394" cy="6306520"/>
          </a:xfrm>
          <a:prstGeom prst="rect">
            <a:avLst/>
          </a:prstGeom>
        </p:spPr>
      </p:pic>
    </p:spTree>
    <p:extLst>
      <p:ext uri="{BB962C8B-B14F-4D97-AF65-F5344CB8AC3E}">
        <p14:creationId xmlns:p14="http://schemas.microsoft.com/office/powerpoint/2010/main" val="37005758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3467" y="321734"/>
            <a:ext cx="10905066" cy="1135737"/>
          </a:xfrm>
        </p:spPr>
        <p:txBody>
          <a:bodyPr>
            <a:normAutofit/>
          </a:bodyPr>
          <a:lstStyle/>
          <a:p>
            <a:r>
              <a:rPr lang="pt-BR" sz="3600"/>
              <a:t> </a:t>
            </a: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3469" y="1782981"/>
            <a:ext cx="4008384" cy="4393982"/>
          </a:xfrm>
        </p:spPr>
        <p:txBody>
          <a:bodyPr>
            <a:normAutofit/>
          </a:bodyPr>
          <a:lstStyle/>
          <a:p>
            <a:endParaRPr lang="en-US" sz="2000" dirty="0"/>
          </a:p>
        </p:txBody>
      </p:sp>
      <p:grpSp>
        <p:nvGrpSpPr>
          <p:cNvPr id="39" name="Group 38">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40" name="Isosceles Triangle 3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44" name="Rectangle 43">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32203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a:t> </a:t>
            </a:r>
            <a:r>
              <a:rPr lang="en-US" sz="2800" err="1">
                <a:latin typeface="Arial" panose="020B0604020202020204" pitchFamily="34" charset="0"/>
                <a:cs typeface="Arial" panose="020B0604020202020204" pitchFamily="34" charset="0"/>
              </a:rPr>
              <a:t>Furação</a:t>
            </a:r>
            <a:endParaRPr lang="pt-BR" sz="280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pt-BR" sz="2000"/>
              <a:t>A Furação é a operação de usinagem que tem por objetivo abrir, alargar ou acabar furos em peças.</a:t>
            </a:r>
          </a:p>
          <a:p>
            <a:pPr marL="0" indent="0">
              <a:buNone/>
            </a:pPr>
            <a:endParaRPr lang="en-US" sz="20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a:extLst>
              <a:ext uri="{FF2B5EF4-FFF2-40B4-BE49-F238E27FC236}">
                <a16:creationId xmlns:a16="http://schemas.microsoft.com/office/drawing/2014/main" id="{43BA40C3-8F30-4AF7-A287-E1ED65A0BE1F}"/>
              </a:ext>
            </a:extLst>
          </p:cNvPr>
          <p:cNvPicPr>
            <a:picLocks noChangeAspect="1"/>
          </p:cNvPicPr>
          <p:nvPr/>
        </p:nvPicPr>
        <p:blipFill>
          <a:blip r:embed="rId5"/>
          <a:stretch>
            <a:fillRect/>
          </a:stretch>
        </p:blipFill>
        <p:spPr>
          <a:xfrm>
            <a:off x="699135" y="3429000"/>
            <a:ext cx="6210300" cy="2825433"/>
          </a:xfrm>
          <a:prstGeom prst="rect">
            <a:avLst/>
          </a:prstGeom>
        </p:spPr>
      </p:pic>
    </p:spTree>
    <p:extLst>
      <p:ext uri="{BB962C8B-B14F-4D97-AF65-F5344CB8AC3E}">
        <p14:creationId xmlns:p14="http://schemas.microsoft.com/office/powerpoint/2010/main" val="337441019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a:t> </a:t>
            </a:r>
            <a:r>
              <a:rPr lang="en-US" sz="2800" err="1">
                <a:latin typeface="Arial" panose="020B0604020202020204" pitchFamily="34" charset="0"/>
                <a:cs typeface="Arial" panose="020B0604020202020204" pitchFamily="34" charset="0"/>
              </a:rPr>
              <a:t>Furação</a:t>
            </a:r>
            <a:endParaRPr lang="pt-BR" sz="280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pPr marL="0" indent="0">
              <a:buNone/>
            </a:pPr>
            <a:endParaRPr lang="pt-BR" sz="2000"/>
          </a:p>
          <a:p>
            <a:pPr marL="0" indent="0">
              <a:buNone/>
            </a:pPr>
            <a:endParaRPr lang="en-US" sz="20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7" name="Imagem 6" descr="Uma imagem contendo pequeno, homem&#10;&#10;Descrição gerada automaticamente">
            <a:extLst>
              <a:ext uri="{FF2B5EF4-FFF2-40B4-BE49-F238E27FC236}">
                <a16:creationId xmlns:a16="http://schemas.microsoft.com/office/drawing/2014/main" id="{F586AECD-5414-4CAC-9A3A-FA507257C255}"/>
              </a:ext>
            </a:extLst>
          </p:cNvPr>
          <p:cNvPicPr>
            <a:picLocks noChangeAspect="1"/>
          </p:cNvPicPr>
          <p:nvPr/>
        </p:nvPicPr>
        <p:blipFill rotWithShape="1">
          <a:blip r:embed="rId5">
            <a:extLst>
              <a:ext uri="{28A0092B-C50C-407E-A947-70E740481C1C}">
                <a14:useLocalDpi xmlns:a14="http://schemas.microsoft.com/office/drawing/2010/main" val="0"/>
              </a:ext>
            </a:extLst>
          </a:blip>
          <a:srcRect l="23974" r="19715"/>
          <a:stretch/>
        </p:blipFill>
        <p:spPr>
          <a:xfrm>
            <a:off x="464438" y="2530601"/>
            <a:ext cx="3861786" cy="3846515"/>
          </a:xfrm>
          <a:prstGeom prst="rect">
            <a:avLst/>
          </a:prstGeom>
        </p:spPr>
      </p:pic>
    </p:spTree>
    <p:extLst>
      <p:ext uri="{BB962C8B-B14F-4D97-AF65-F5344CB8AC3E}">
        <p14:creationId xmlns:p14="http://schemas.microsoft.com/office/powerpoint/2010/main" val="232797830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en-US" sz="2800">
                <a:latin typeface="Arial" panose="020B0604020202020204" pitchFamily="34" charset="0"/>
                <a:cs typeface="Arial" panose="020B0604020202020204" pitchFamily="34" charset="0"/>
              </a:rPr>
              <a:t>Brochamento</a:t>
            </a:r>
            <a:endParaRPr lang="pt-BR" sz="280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2" y="2648785"/>
            <a:ext cx="7222402" cy="1918935"/>
          </a:xfrm>
        </p:spPr>
        <p:txBody>
          <a:bodyPr anchor="t">
            <a:normAutofit/>
          </a:bodyPr>
          <a:lstStyle/>
          <a:p>
            <a:r>
              <a:rPr lang="pt-BR" sz="2000" err="1"/>
              <a:t>Brochamento</a:t>
            </a:r>
            <a:r>
              <a:rPr lang="pt-BR" sz="2000"/>
              <a:t> consiste em remover material da superfície de uma peça, de forma progressiva, pela ação ordenada dos fios de corte, dispostos em série, de ferramentas </a:t>
            </a:r>
            <a:r>
              <a:rPr lang="pt-BR" sz="2000" err="1"/>
              <a:t>multicortantes</a:t>
            </a:r>
            <a:r>
              <a:rPr lang="pt-BR" sz="1700"/>
              <a:t>.</a:t>
            </a:r>
          </a:p>
          <a:p>
            <a:pPr marL="0" indent="0">
              <a:buNone/>
            </a:pPr>
            <a:endParaRPr lang="en-US" sz="17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1026" name="Picture 2" descr="Brochamento em Máquinas CNC - Produtividadenaindustria.com.br">
            <a:extLst>
              <a:ext uri="{FF2B5EF4-FFF2-40B4-BE49-F238E27FC236}">
                <a16:creationId xmlns:a16="http://schemas.microsoft.com/office/drawing/2014/main" id="{30E3F932-4259-46BC-BAB9-9A3CB91A04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72" y="3498218"/>
            <a:ext cx="5967015" cy="2618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7489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en-US" sz="2800" err="1">
                <a:latin typeface="Arial" panose="020B0604020202020204" pitchFamily="34" charset="0"/>
                <a:cs typeface="Arial" panose="020B0604020202020204" pitchFamily="34" charset="0"/>
              </a:rPr>
              <a:t>Serramento</a:t>
            </a:r>
            <a:r>
              <a:rPr lang="en-US" sz="2800">
                <a:latin typeface="Arial" panose="020B0604020202020204" pitchFamily="34" charset="0"/>
                <a:cs typeface="Arial" panose="020B0604020202020204" pitchFamily="34" charset="0"/>
              </a:rPr>
              <a:t>.</a:t>
            </a:r>
            <a:br>
              <a:rPr lang="en-US" sz="2800">
                <a:latin typeface="Arial" panose="020B0604020202020204" pitchFamily="34" charset="0"/>
                <a:cs typeface="Arial" panose="020B0604020202020204" pitchFamily="34" charset="0"/>
              </a:rPr>
            </a:br>
            <a:endParaRPr lang="pt-BR" sz="280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6455834" cy="3207258"/>
          </a:xfrm>
        </p:spPr>
        <p:txBody>
          <a:bodyPr anchor="t">
            <a:normAutofit/>
          </a:bodyPr>
          <a:lstStyle/>
          <a:p>
            <a:r>
              <a:rPr lang="pt-BR" sz="2000"/>
              <a:t>Processo mecânico de usinagem destinado ao seccionamento ou recorte com auxílio de ferramentas </a:t>
            </a:r>
            <a:r>
              <a:rPr lang="pt-BR" sz="2000" err="1"/>
              <a:t>multicortantes</a:t>
            </a:r>
            <a:r>
              <a:rPr lang="pt-BR" sz="2000"/>
              <a:t> de pequena espessura.</a:t>
            </a:r>
          </a:p>
          <a:p>
            <a:pPr marL="0" indent="0">
              <a:buNone/>
            </a:pPr>
            <a:endParaRPr lang="en-US" sz="20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descr="Diagrama, Desenho técnico&#10;&#10;Descrição gerada automaticamente">
            <a:extLst>
              <a:ext uri="{FF2B5EF4-FFF2-40B4-BE49-F238E27FC236}">
                <a16:creationId xmlns:a16="http://schemas.microsoft.com/office/drawing/2014/main" id="{69ADE00A-3800-4AB6-8E0C-F370258476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134" y="3800475"/>
            <a:ext cx="5396865" cy="2857470"/>
          </a:xfrm>
          <a:prstGeom prst="rect">
            <a:avLst/>
          </a:prstGeom>
        </p:spPr>
      </p:pic>
    </p:spTree>
    <p:extLst>
      <p:ext uri="{BB962C8B-B14F-4D97-AF65-F5344CB8AC3E}">
        <p14:creationId xmlns:p14="http://schemas.microsoft.com/office/powerpoint/2010/main" val="172422988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en-US" sz="2800" err="1">
                <a:latin typeface="Arial" panose="020B0604020202020204" pitchFamily="34" charset="0"/>
                <a:cs typeface="Arial" panose="020B0604020202020204" pitchFamily="34" charset="0"/>
              </a:rPr>
              <a:t>Serramento</a:t>
            </a:r>
            <a:r>
              <a:rPr lang="en-US" sz="2800">
                <a:latin typeface="Arial" panose="020B0604020202020204" pitchFamily="34" charset="0"/>
                <a:cs typeface="Arial" panose="020B0604020202020204" pitchFamily="34" charset="0"/>
              </a:rPr>
              <a:t>.</a:t>
            </a:r>
            <a:br>
              <a:rPr lang="en-US" sz="2800">
                <a:latin typeface="Arial" panose="020B0604020202020204" pitchFamily="34" charset="0"/>
                <a:cs typeface="Arial" panose="020B0604020202020204" pitchFamily="34" charset="0"/>
              </a:rPr>
            </a:br>
            <a:endParaRPr lang="pt-BR" sz="280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6455834" cy="3207258"/>
          </a:xfrm>
        </p:spPr>
        <p:txBody>
          <a:bodyPr anchor="t">
            <a:normAutofit/>
          </a:bodyPr>
          <a:lstStyle/>
          <a:p>
            <a:pPr marL="0" indent="0">
              <a:buNone/>
            </a:pPr>
            <a:endParaRPr lang="pt-BR" sz="2000"/>
          </a:p>
          <a:p>
            <a:pPr marL="0" indent="0">
              <a:buNone/>
            </a:pPr>
            <a:endParaRPr lang="en-US" sz="20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7" name="Imagem 6" descr="Uma imagem contendo no interior, mesa, velho, bagunçado&#10;&#10;Descrição gerada automaticamente">
            <a:extLst>
              <a:ext uri="{FF2B5EF4-FFF2-40B4-BE49-F238E27FC236}">
                <a16:creationId xmlns:a16="http://schemas.microsoft.com/office/drawing/2014/main" id="{9A1C1F3C-14E0-419E-9D09-669E2D136476}"/>
              </a:ext>
            </a:extLst>
          </p:cNvPr>
          <p:cNvPicPr>
            <a:picLocks noChangeAspect="1"/>
          </p:cNvPicPr>
          <p:nvPr/>
        </p:nvPicPr>
        <p:blipFill rotWithShape="1">
          <a:blip r:embed="rId5">
            <a:extLst>
              <a:ext uri="{28A0092B-C50C-407E-A947-70E740481C1C}">
                <a14:useLocalDpi xmlns:a14="http://schemas.microsoft.com/office/drawing/2010/main" val="0"/>
              </a:ext>
            </a:extLst>
          </a:blip>
          <a:srcRect b="19094"/>
          <a:stretch/>
        </p:blipFill>
        <p:spPr>
          <a:xfrm>
            <a:off x="508299" y="2461768"/>
            <a:ext cx="3854196" cy="4247668"/>
          </a:xfrm>
          <a:prstGeom prst="rect">
            <a:avLst/>
          </a:prstGeom>
        </p:spPr>
      </p:pic>
    </p:spTree>
    <p:extLst>
      <p:ext uri="{BB962C8B-B14F-4D97-AF65-F5344CB8AC3E}">
        <p14:creationId xmlns:p14="http://schemas.microsoft.com/office/powerpoint/2010/main" val="116895271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a:t> Ferramentas de corte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en-US" sz="1700"/>
              <a:t>Angulo de </a:t>
            </a:r>
            <a:r>
              <a:rPr lang="en-US" sz="1700" err="1"/>
              <a:t>cunha</a:t>
            </a:r>
            <a:r>
              <a:rPr lang="en-US" sz="1700"/>
              <a:t> </a:t>
            </a:r>
            <a:r>
              <a:rPr lang="en-US" sz="1700" err="1"/>
              <a:t>ou</a:t>
            </a:r>
            <a:r>
              <a:rPr lang="en-US" sz="1700"/>
              <a:t> </a:t>
            </a:r>
            <a:r>
              <a:rPr lang="en-US" sz="1700" err="1"/>
              <a:t>gume</a:t>
            </a:r>
            <a:r>
              <a:rPr lang="en-US" sz="1700"/>
              <a:t> </a:t>
            </a:r>
          </a:p>
          <a:p>
            <a:r>
              <a:rPr lang="en-US" sz="1700"/>
              <a:t>Angulo de </a:t>
            </a:r>
            <a:r>
              <a:rPr lang="en-US" sz="1700" err="1"/>
              <a:t>folga</a:t>
            </a:r>
            <a:r>
              <a:rPr lang="en-US" sz="1700"/>
              <a:t> </a:t>
            </a:r>
            <a:r>
              <a:rPr lang="en-US" sz="1700" err="1"/>
              <a:t>ou</a:t>
            </a:r>
            <a:r>
              <a:rPr lang="en-US" sz="1700"/>
              <a:t> </a:t>
            </a:r>
            <a:r>
              <a:rPr lang="en-US" sz="1700" err="1"/>
              <a:t>incidência</a:t>
            </a:r>
            <a:r>
              <a:rPr lang="en-US" sz="1700"/>
              <a:t> </a:t>
            </a:r>
          </a:p>
          <a:p>
            <a:r>
              <a:rPr lang="en-US" sz="1700"/>
              <a:t>Angulo de </a:t>
            </a:r>
            <a:r>
              <a:rPr lang="en-US" sz="1700" err="1"/>
              <a:t>saida</a:t>
            </a:r>
            <a:r>
              <a:rPr lang="en-US" sz="1700"/>
              <a:t> </a:t>
            </a:r>
            <a:r>
              <a:rPr lang="en-US" sz="1700" err="1"/>
              <a:t>ou</a:t>
            </a:r>
            <a:r>
              <a:rPr lang="en-US" sz="1700"/>
              <a:t> </a:t>
            </a:r>
            <a:r>
              <a:rPr lang="en-US" sz="1700" err="1"/>
              <a:t>ataque</a:t>
            </a:r>
            <a:r>
              <a:rPr lang="en-US" sz="1700"/>
              <a:t> </a:t>
            </a:r>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336210444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a:t> ferramentas de cortes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en-US" sz="1700"/>
              <a:t>principio fundamental da ferramenta;</a:t>
            </a:r>
          </a:p>
          <a:p>
            <a:r>
              <a:rPr lang="en-US" sz="1700"/>
              <a:t>Angulo de </a:t>
            </a:r>
            <a:r>
              <a:rPr lang="en-US" sz="1700" err="1"/>
              <a:t>cunha</a:t>
            </a:r>
            <a:r>
              <a:rPr lang="en-US" sz="1700"/>
              <a:t> </a:t>
            </a:r>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a:extLst>
              <a:ext uri="{FF2B5EF4-FFF2-40B4-BE49-F238E27FC236}">
                <a16:creationId xmlns:a16="http://schemas.microsoft.com/office/drawing/2014/main" id="{52647222-7A61-4B96-A66D-5A3AAC9E5F6E}"/>
              </a:ext>
            </a:extLst>
          </p:cNvPr>
          <p:cNvPicPr>
            <a:picLocks noChangeAspect="1"/>
          </p:cNvPicPr>
          <p:nvPr/>
        </p:nvPicPr>
        <p:blipFill>
          <a:blip r:embed="rId5"/>
          <a:stretch>
            <a:fillRect/>
          </a:stretch>
        </p:blipFill>
        <p:spPr>
          <a:xfrm>
            <a:off x="3742055" y="3978687"/>
            <a:ext cx="6225836" cy="2833146"/>
          </a:xfrm>
          <a:prstGeom prst="rect">
            <a:avLst/>
          </a:prstGeom>
        </p:spPr>
      </p:pic>
    </p:spTree>
    <p:extLst>
      <p:ext uri="{BB962C8B-B14F-4D97-AF65-F5344CB8AC3E}">
        <p14:creationId xmlns:p14="http://schemas.microsoft.com/office/powerpoint/2010/main" val="228407740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a:t> ferramentas de cortes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2" y="2619248"/>
            <a:ext cx="7222402" cy="3207258"/>
          </a:xfrm>
        </p:spPr>
        <p:txBody>
          <a:bodyPr anchor="t">
            <a:normAutofit/>
          </a:bodyPr>
          <a:lstStyle/>
          <a:p>
            <a:r>
              <a:rPr lang="en-US" sz="1700" dirty="0" err="1"/>
              <a:t>Ângulo</a:t>
            </a:r>
            <a:r>
              <a:rPr lang="en-US" sz="1700" dirty="0"/>
              <a:t> de </a:t>
            </a:r>
            <a:r>
              <a:rPr lang="en-US" sz="1700" dirty="0" err="1"/>
              <a:t>cunha</a:t>
            </a:r>
            <a:r>
              <a:rPr lang="en-US" sz="1700" dirty="0"/>
              <a:t>;</a:t>
            </a:r>
          </a:p>
          <a:p>
            <a:pPr marL="0" indent="0">
              <a:buNone/>
            </a:pPr>
            <a:endParaRPr lang="en-US" sz="1700" dirty="0"/>
          </a:p>
          <a:p>
            <a:r>
              <a:rPr lang="en-US" sz="1700" dirty="0" err="1"/>
              <a:t>Ângulo</a:t>
            </a:r>
            <a:r>
              <a:rPr lang="en-US" sz="1700" dirty="0"/>
              <a:t> </a:t>
            </a:r>
            <a:r>
              <a:rPr lang="en-US" sz="1700" dirty="0" err="1"/>
              <a:t>muito</a:t>
            </a:r>
            <a:r>
              <a:rPr lang="en-US" sz="1700" dirty="0"/>
              <a:t> </a:t>
            </a:r>
            <a:r>
              <a:rPr lang="en-US" sz="1700" dirty="0" err="1"/>
              <a:t>pequena</a:t>
            </a:r>
            <a:r>
              <a:rPr lang="en-US" sz="1700" dirty="0"/>
              <a:t>.</a:t>
            </a:r>
          </a:p>
          <a:p>
            <a:r>
              <a:rPr lang="en-US" sz="1700" dirty="0" err="1"/>
              <a:t>Ângulo</a:t>
            </a:r>
            <a:r>
              <a:rPr lang="en-US" sz="1700" dirty="0"/>
              <a:t> </a:t>
            </a:r>
            <a:r>
              <a:rPr lang="en-US" sz="1700" dirty="0" err="1"/>
              <a:t>muito</a:t>
            </a:r>
            <a:r>
              <a:rPr lang="en-US" sz="1700" dirty="0"/>
              <a:t> </a:t>
            </a:r>
            <a:r>
              <a:rPr lang="en-US" sz="1700" dirty="0" err="1"/>
              <a:t>grande</a:t>
            </a:r>
            <a:r>
              <a:rPr lang="en-US" sz="1700" dirty="0"/>
              <a:t>.</a:t>
            </a:r>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7" name="Imagem 6">
            <a:extLst>
              <a:ext uri="{FF2B5EF4-FFF2-40B4-BE49-F238E27FC236}">
                <a16:creationId xmlns:a16="http://schemas.microsoft.com/office/drawing/2014/main" id="{5AA90864-CEB6-4B72-8E30-ED5A0EEB2D73}"/>
              </a:ext>
            </a:extLst>
          </p:cNvPr>
          <p:cNvPicPr>
            <a:picLocks noChangeAspect="1"/>
          </p:cNvPicPr>
          <p:nvPr/>
        </p:nvPicPr>
        <p:blipFill>
          <a:blip r:embed="rId5"/>
          <a:stretch>
            <a:fillRect/>
          </a:stretch>
        </p:blipFill>
        <p:spPr>
          <a:xfrm>
            <a:off x="6653004" y="1161288"/>
            <a:ext cx="3676650" cy="4800600"/>
          </a:xfrm>
          <a:prstGeom prst="rect">
            <a:avLst/>
          </a:prstGeom>
        </p:spPr>
      </p:pic>
    </p:spTree>
    <p:extLst>
      <p:ext uri="{BB962C8B-B14F-4D97-AF65-F5344CB8AC3E}">
        <p14:creationId xmlns:p14="http://schemas.microsoft.com/office/powerpoint/2010/main" val="426234824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Ferramentas de cortes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en-US" sz="1700" dirty="0" err="1"/>
              <a:t>Ângulo</a:t>
            </a:r>
            <a:r>
              <a:rPr lang="en-US" sz="1700" dirty="0"/>
              <a:t> de </a:t>
            </a:r>
            <a:r>
              <a:rPr lang="en-US" sz="1700" dirty="0" err="1"/>
              <a:t>folga</a:t>
            </a:r>
            <a:endParaRPr lang="en-US" sz="1700" dirty="0"/>
          </a:p>
          <a:p>
            <a:pPr marL="0" indent="0">
              <a:buNone/>
            </a:pPr>
            <a:endParaRPr lang="en-US" sz="1700" dirty="0"/>
          </a:p>
          <a:p>
            <a:pPr marL="0" indent="0">
              <a:buNone/>
            </a:pPr>
            <a:endParaRPr lang="en-US" sz="17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a:extLst>
              <a:ext uri="{FF2B5EF4-FFF2-40B4-BE49-F238E27FC236}">
                <a16:creationId xmlns:a16="http://schemas.microsoft.com/office/drawing/2014/main" id="{88A37E98-DE65-4963-B498-989C686A9EE3}"/>
              </a:ext>
            </a:extLst>
          </p:cNvPr>
          <p:cNvPicPr>
            <a:picLocks noChangeAspect="1"/>
          </p:cNvPicPr>
          <p:nvPr/>
        </p:nvPicPr>
        <p:blipFill>
          <a:blip r:embed="rId5"/>
          <a:stretch>
            <a:fillRect/>
          </a:stretch>
        </p:blipFill>
        <p:spPr>
          <a:xfrm>
            <a:off x="699135" y="3634731"/>
            <a:ext cx="3267075" cy="3019425"/>
          </a:xfrm>
          <a:prstGeom prst="rect">
            <a:avLst/>
          </a:prstGeom>
        </p:spPr>
      </p:pic>
      <p:pic>
        <p:nvPicPr>
          <p:cNvPr id="8" name="Imagem 7">
            <a:extLst>
              <a:ext uri="{FF2B5EF4-FFF2-40B4-BE49-F238E27FC236}">
                <a16:creationId xmlns:a16="http://schemas.microsoft.com/office/drawing/2014/main" id="{421853E3-6A0A-4017-A118-8E8B49BC3913}"/>
              </a:ext>
            </a:extLst>
          </p:cNvPr>
          <p:cNvPicPr>
            <a:picLocks noChangeAspect="1"/>
          </p:cNvPicPr>
          <p:nvPr/>
        </p:nvPicPr>
        <p:blipFill>
          <a:blip r:embed="rId6"/>
          <a:stretch>
            <a:fillRect/>
          </a:stretch>
        </p:blipFill>
        <p:spPr>
          <a:xfrm>
            <a:off x="4345471" y="3634731"/>
            <a:ext cx="3248025" cy="3019425"/>
          </a:xfrm>
          <a:prstGeom prst="rect">
            <a:avLst/>
          </a:prstGeom>
        </p:spPr>
      </p:pic>
    </p:spTree>
    <p:extLst>
      <p:ext uri="{BB962C8B-B14F-4D97-AF65-F5344CB8AC3E}">
        <p14:creationId xmlns:p14="http://schemas.microsoft.com/office/powerpoint/2010/main" val="26597370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a:t>HISTÓRIA DA USINAGEM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pt-BR" sz="2400"/>
              <a:t>Os primeiros processos de usinagem datam desde 6000 A.C.;</a:t>
            </a:r>
          </a:p>
          <a:p>
            <a:r>
              <a:rPr lang="pt-BR" sz="2400"/>
              <a:t>Surgem os primeiros tornos, ainda na idade do bronze, em 1000 a.c.;</a:t>
            </a:r>
          </a:p>
          <a:p>
            <a:r>
              <a:rPr lang="pt-BR" sz="2400"/>
              <a:t>Em 1900 no século XX, quando o americano Frederick Winslow Taylor descobriu o aço rápido;</a:t>
            </a:r>
          </a:p>
          <a:p>
            <a:r>
              <a:rPr lang="pt-BR" sz="2400"/>
              <a:t>Aço rápido;</a:t>
            </a:r>
          </a:p>
          <a:p>
            <a:endParaRPr lang="pt-BR" sz="1700"/>
          </a:p>
          <a:p>
            <a:endParaRPr lang="en-US" sz="17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68698254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Ferramentas de cortes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en-US" sz="1700" dirty="0" err="1"/>
              <a:t>Ângulo</a:t>
            </a:r>
            <a:r>
              <a:rPr lang="en-US" sz="1700" dirty="0"/>
              <a:t> de </a:t>
            </a:r>
            <a:r>
              <a:rPr lang="en-US" sz="1700" dirty="0" err="1"/>
              <a:t>saída</a:t>
            </a:r>
            <a:r>
              <a:rPr lang="en-US" sz="1700" dirty="0"/>
              <a:t> </a:t>
            </a:r>
          </a:p>
          <a:p>
            <a:pPr marL="0" indent="0">
              <a:buNone/>
            </a:pPr>
            <a:endParaRPr lang="en-US" sz="17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a:extLst>
              <a:ext uri="{FF2B5EF4-FFF2-40B4-BE49-F238E27FC236}">
                <a16:creationId xmlns:a16="http://schemas.microsoft.com/office/drawing/2014/main" id="{D1458055-17A3-4B6A-94BD-34A0F5147987}"/>
              </a:ext>
            </a:extLst>
          </p:cNvPr>
          <p:cNvPicPr>
            <a:picLocks noChangeAspect="1"/>
          </p:cNvPicPr>
          <p:nvPr/>
        </p:nvPicPr>
        <p:blipFill>
          <a:blip r:embed="rId5"/>
          <a:stretch>
            <a:fillRect/>
          </a:stretch>
        </p:blipFill>
        <p:spPr>
          <a:xfrm>
            <a:off x="2919663" y="3447278"/>
            <a:ext cx="4083749" cy="3033733"/>
          </a:xfrm>
          <a:prstGeom prst="rect">
            <a:avLst/>
          </a:prstGeom>
        </p:spPr>
      </p:pic>
    </p:spTree>
    <p:extLst>
      <p:ext uri="{BB962C8B-B14F-4D97-AF65-F5344CB8AC3E}">
        <p14:creationId xmlns:p14="http://schemas.microsoft.com/office/powerpoint/2010/main" val="373791313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Ferramentas de cortes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en-US" sz="1700" dirty="0" err="1"/>
              <a:t>Ângulo</a:t>
            </a:r>
            <a:r>
              <a:rPr lang="en-US" sz="1700" dirty="0"/>
              <a:t> de </a:t>
            </a:r>
            <a:r>
              <a:rPr lang="en-US" sz="1700" dirty="0" err="1"/>
              <a:t>saída</a:t>
            </a:r>
            <a:r>
              <a:rPr lang="en-US" sz="1700" dirty="0"/>
              <a:t> e </a:t>
            </a:r>
            <a:r>
              <a:rPr lang="en-US" sz="1700" dirty="0" err="1"/>
              <a:t>seus</a:t>
            </a:r>
            <a:r>
              <a:rPr lang="en-US" sz="1700" dirty="0"/>
              <a:t> </a:t>
            </a:r>
            <a:r>
              <a:rPr lang="en-US" sz="1700" dirty="0" err="1"/>
              <a:t>tipos</a:t>
            </a:r>
            <a:r>
              <a:rPr lang="en-US" sz="1700" dirty="0"/>
              <a:t> </a:t>
            </a:r>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a:extLst>
              <a:ext uri="{FF2B5EF4-FFF2-40B4-BE49-F238E27FC236}">
                <a16:creationId xmlns:a16="http://schemas.microsoft.com/office/drawing/2014/main" id="{3499BF7B-8958-4F59-8060-33A25497456E}"/>
              </a:ext>
            </a:extLst>
          </p:cNvPr>
          <p:cNvPicPr>
            <a:picLocks noChangeAspect="1"/>
          </p:cNvPicPr>
          <p:nvPr/>
        </p:nvPicPr>
        <p:blipFill>
          <a:blip r:embed="rId5"/>
          <a:stretch>
            <a:fillRect/>
          </a:stretch>
        </p:blipFill>
        <p:spPr>
          <a:xfrm>
            <a:off x="1443789" y="3705727"/>
            <a:ext cx="8106783" cy="2475872"/>
          </a:xfrm>
          <a:prstGeom prst="rect">
            <a:avLst/>
          </a:prstGeom>
        </p:spPr>
      </p:pic>
    </p:spTree>
    <p:extLst>
      <p:ext uri="{BB962C8B-B14F-4D97-AF65-F5344CB8AC3E}">
        <p14:creationId xmlns:p14="http://schemas.microsoft.com/office/powerpoint/2010/main" val="147655763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Ferramentas de cortes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pt-BR" sz="2400" dirty="0"/>
              <a:t>Todos esses dados sobre os ângulos representam o que chamamos de geometria de corte. Para cada operação de corte existem, já calculados, os valores corretos para os ângulos da ferramenta a fim de se obter seu máximo rendimento.</a:t>
            </a:r>
            <a:endParaRPr lang="en-US" sz="24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41443071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Ferramentas de corte é feita de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Autofit/>
          </a:bodyPr>
          <a:lstStyle/>
          <a:p>
            <a:r>
              <a:rPr lang="pt-BR" sz="2000" dirty="0"/>
              <a:t>A ferramenta deve ser mais dura nas temperaturas de trabalho que o metal que estiver sendo usinado, (dureza a quente );</a:t>
            </a:r>
          </a:p>
          <a:p>
            <a:r>
              <a:rPr lang="pt-BR" sz="2000" dirty="0"/>
              <a:t>Encruamento: é o endurecimento do metal após ter sofrido deformação plástica resultante de conformação mecânica;</a:t>
            </a:r>
          </a:p>
          <a:p>
            <a:r>
              <a:rPr lang="pt-BR" sz="2000" dirty="0" err="1"/>
              <a:t>Microssoldagem</a:t>
            </a:r>
            <a:r>
              <a:rPr lang="pt-BR" sz="2000" dirty="0"/>
              <a:t>: é a adesão de pequenas partículas de material usinado ao gume cortante da ferramenta;</a:t>
            </a:r>
          </a:p>
          <a:p>
            <a:endParaRPr lang="pt-BR" sz="2000" dirty="0"/>
          </a:p>
          <a:p>
            <a:r>
              <a:rPr lang="en-US" sz="2000" dirty="0"/>
              <a:t>OBS:</a:t>
            </a:r>
            <a:r>
              <a:rPr lang="pt-BR" sz="2000" dirty="0"/>
              <a:t> ferramenta deve ser dura, mas não a ponto de se tornar quebradiça e de perder resistência mecânica. Ela deve ser de um material compatível, em termos de custo, com o trabalho a ser realizado.</a:t>
            </a:r>
            <a:endParaRPr lang="en-US" sz="20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29584303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Ferramentas de corte é feita de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fontScale="92500" lnSpcReduction="10000"/>
          </a:bodyPr>
          <a:lstStyle/>
          <a:p>
            <a:r>
              <a:rPr lang="en-US" sz="2200" dirty="0" err="1"/>
              <a:t>Características</a:t>
            </a:r>
            <a:r>
              <a:rPr lang="en-US" sz="2200" dirty="0"/>
              <a:t>;</a:t>
            </a:r>
          </a:p>
          <a:p>
            <a:pPr>
              <a:buFont typeface="+mj-lt"/>
              <a:buAutoNum type="arabicPeriod"/>
            </a:pPr>
            <a:r>
              <a:rPr lang="pt-BR" sz="2000" dirty="0"/>
              <a:t>à natureza do produto a ser usinado em função do grau de exatidão e custos; </a:t>
            </a:r>
          </a:p>
          <a:p>
            <a:pPr>
              <a:buFont typeface="+mj-lt"/>
              <a:buAutoNum type="arabicPeriod"/>
            </a:pPr>
            <a:r>
              <a:rPr lang="pt-BR" sz="2000" dirty="0"/>
              <a:t>ao volume da produção; </a:t>
            </a:r>
          </a:p>
          <a:p>
            <a:pPr>
              <a:buFont typeface="+mj-lt"/>
              <a:buAutoNum type="arabicPeriod"/>
            </a:pPr>
            <a:r>
              <a:rPr lang="pt-BR" sz="2000" dirty="0"/>
              <a:t> ao tipo de operação: corte intermitente ou contínuo, desbastamento ou acabamento, velocidade alta ou baixa etc.; </a:t>
            </a:r>
          </a:p>
          <a:p>
            <a:pPr>
              <a:buFont typeface="+mj-lt"/>
              <a:buAutoNum type="arabicPeriod"/>
            </a:pPr>
            <a:r>
              <a:rPr lang="pt-BR" sz="2000" dirty="0"/>
              <a:t>aos detalhes de construção da ferramenta: ângulos de corte, e de saída, métodos de fixação, dureza etc.; </a:t>
            </a:r>
          </a:p>
          <a:p>
            <a:pPr>
              <a:buFont typeface="+mj-lt"/>
              <a:buAutoNum type="arabicPeriod"/>
            </a:pPr>
            <a:r>
              <a:rPr lang="pt-BR" sz="2000" dirty="0"/>
              <a:t> ao estado da máquina-ferramenta; </a:t>
            </a:r>
          </a:p>
          <a:p>
            <a:pPr>
              <a:buFont typeface="+mj-lt"/>
              <a:buAutoNum type="arabicPeriod"/>
            </a:pPr>
            <a:r>
              <a:rPr lang="pt-BR" sz="2000" dirty="0"/>
              <a:t> às características do trabalho. </a:t>
            </a:r>
            <a:endParaRPr lang="en-US" sz="20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426962510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5" y="549851"/>
            <a:ext cx="7222401" cy="1124712"/>
          </a:xfrm>
        </p:spPr>
        <p:txBody>
          <a:bodyPr anchor="b">
            <a:normAutofit/>
          </a:bodyPr>
          <a:lstStyle/>
          <a:p>
            <a:r>
              <a:rPr lang="pt-BR" sz="2800" dirty="0"/>
              <a:t>Ferramentas de corte é feita de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00072" y="2443480"/>
            <a:ext cx="11161000" cy="3992932"/>
          </a:xfrm>
        </p:spPr>
        <p:txBody>
          <a:bodyPr anchor="t">
            <a:noAutofit/>
          </a:bodyPr>
          <a:lstStyle/>
          <a:p>
            <a:pPr marL="342900" indent="-342900">
              <a:buAutoNum type="arabicPeriod"/>
            </a:pPr>
            <a:r>
              <a:rPr lang="en-US" sz="1400" dirty="0" err="1"/>
              <a:t>Aço-carbono</a:t>
            </a:r>
            <a:r>
              <a:rPr lang="en-US" sz="1400" dirty="0"/>
              <a:t>:</a:t>
            </a:r>
            <a:r>
              <a:rPr lang="pt-BR" sz="1400" dirty="0"/>
              <a:t>usado em ferramentas pequenas para trabalhos em baixas velocidades de corte e baixas temperaturas (até 200ºC), porque a temperabilidade é baixa, assim como a dureza a quente. </a:t>
            </a:r>
            <a:endParaRPr lang="en-US" sz="1400" dirty="0"/>
          </a:p>
          <a:p>
            <a:pPr marL="342900" indent="-342900">
              <a:buAutoNum type="arabicPeriod"/>
            </a:pPr>
            <a:r>
              <a:rPr lang="en-US" sz="1400" dirty="0" err="1"/>
              <a:t>Aços-ligas</a:t>
            </a:r>
            <a:r>
              <a:rPr lang="en-US" sz="1400" dirty="0"/>
              <a:t> </a:t>
            </a:r>
            <a:r>
              <a:rPr lang="en-US" sz="1400" dirty="0" err="1"/>
              <a:t>médios</a:t>
            </a:r>
            <a:r>
              <a:rPr lang="en-US" sz="1400" dirty="0"/>
              <a:t>:</a:t>
            </a:r>
            <a:r>
              <a:rPr lang="pt-BR" sz="1400" dirty="0"/>
              <a:t>são usados na fabricação de brocas, machos, tarraxas e alargadores e não têm desempenho satisfatório para torneamento ou fresagem de alta velocidade de corte porque sua resistência a quente (até 400ºC) é semelhante à do aço-carbono. Eles são diferentes dos </a:t>
            </a:r>
            <a:r>
              <a:rPr lang="pt-BR" sz="1400" dirty="0" err="1"/>
              <a:t>açoscarbonos</a:t>
            </a:r>
            <a:r>
              <a:rPr lang="pt-BR" sz="1400" dirty="0"/>
              <a:t> porque contêm cromo e molibdênio, que melhoram a temperabilidade. Apresentam também teores de tungstênio, o que melhora a resistência ao desgaste.</a:t>
            </a:r>
            <a:endParaRPr lang="en-US" sz="1400" dirty="0"/>
          </a:p>
          <a:p>
            <a:pPr marL="342900" indent="-342900">
              <a:buAutoNum type="arabicPeriod"/>
            </a:pPr>
            <a:r>
              <a:rPr lang="en-US" sz="1400" dirty="0" err="1"/>
              <a:t>Aços</a:t>
            </a:r>
            <a:r>
              <a:rPr lang="en-US" sz="1400" dirty="0"/>
              <a:t> </a:t>
            </a:r>
            <a:r>
              <a:rPr lang="en-US" sz="1400" dirty="0" err="1"/>
              <a:t>rápidos</a:t>
            </a:r>
            <a:r>
              <a:rPr lang="en-US" sz="1400" dirty="0"/>
              <a:t>:</a:t>
            </a:r>
            <a:r>
              <a:rPr lang="pt-BR" sz="1400" dirty="0"/>
              <a:t>apesar do nome, as ferramentas fabricadas com esse material são indicadas para operações de baixa e média velocidade de corte. Esses aços apresentam dureza a quente (até 600ºC) e resistência ao desgaste. Para isso recebem elementos de liga como o tungstênio, o molibdênio, o cobalto e o vanádio. </a:t>
            </a:r>
            <a:endParaRPr lang="en-US" sz="1400" dirty="0"/>
          </a:p>
          <a:p>
            <a:pPr marL="342900" indent="-342900">
              <a:buAutoNum type="arabicPeriod"/>
            </a:pPr>
            <a:r>
              <a:rPr lang="en-US" sz="1400" dirty="0" err="1"/>
              <a:t>Ligas</a:t>
            </a:r>
            <a:r>
              <a:rPr lang="en-US" sz="1400" dirty="0"/>
              <a:t> </a:t>
            </a:r>
            <a:r>
              <a:rPr lang="en-US" sz="1400" dirty="0" err="1"/>
              <a:t>não-ferrosas</a:t>
            </a:r>
            <a:r>
              <a:rPr lang="en-US" sz="1400" dirty="0"/>
              <a:t>:</a:t>
            </a:r>
            <a:r>
              <a:rPr lang="pt-BR" sz="1400" dirty="0"/>
              <a:t>têm elevado teor de cobalto, são quebradiças e não são tão duras quanto os aços especiais para ferramentas quando em temperatura ambiente. Porém, mantêm a dureza em temperaturas elevadas e são usadas quando se necessita de grande resistência ao desgaste. Um exemplo desse material é a </a:t>
            </a:r>
            <a:r>
              <a:rPr lang="pt-BR" sz="1400" dirty="0" err="1"/>
              <a:t>estelite</a:t>
            </a:r>
            <a:r>
              <a:rPr lang="pt-BR" sz="1400" dirty="0"/>
              <a:t>, que opera muito bem até 900ºC e apresenta bom rendimento na usinagem de ferro fundido</a:t>
            </a:r>
            <a:endParaRPr lang="en-US" sz="1400" dirty="0"/>
          </a:p>
          <a:p>
            <a:pPr marL="342900" indent="-342900">
              <a:buAutoNum type="arabicPeriod"/>
            </a:pPr>
            <a:r>
              <a:rPr lang="pt-BR" sz="1400" dirty="0"/>
              <a:t>Metal duro (ou carboneto sinterizado):compreende uma família de diversas composições de carbonetos metálicos (de tungstênio, de titânio, de tântalo, ou uma combinação dos três) aglomerados com cobalto e produzidos por processo de sinterização. Esse material é muito duro e, portanto, quebradiço. Por isso, a ferramenta precisa estar bem presa, devendo-se evitar choques e vibrações durante seu manuseio. O metal duro está presente na ferramenta em forma de pastilhas que são soldadas ou grampeadas ao corpo da ferramenta que, por sua vez, é feito de metal de baixa liga. Essas ferramentas são empregadas para velocidades de corte elevadas e usadas para usinar ferro fundido, ligas abrasivas não-ferrosas e materiais de elevada dureza como o aço temperado. Opera bem em temperaturas até 1300ºC. </a:t>
            </a:r>
            <a:endParaRPr lang="en-US" sz="14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81856656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Parâmetros de corte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pt-BR" sz="2000" dirty="0"/>
              <a:t>Parâmetros de corte são grandezas numéricas que representam valores de deslocamento da ferramenta ou da peça, adequados ao tipo de trabalho a ser executado, ao material a ser usinado e ao material da ferramenta. </a:t>
            </a:r>
          </a:p>
          <a:p>
            <a:endParaRPr lang="en-US" sz="20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165582868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Parâmetros de corte são: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pt-BR" sz="2000" dirty="0"/>
              <a:t>velocidade de corte, identificada por </a:t>
            </a:r>
            <a:r>
              <a:rPr lang="pt-BR" sz="2000" dirty="0" err="1"/>
              <a:t>vc</a:t>
            </a:r>
            <a:r>
              <a:rPr lang="pt-BR" sz="2000" dirty="0"/>
              <a:t>; </a:t>
            </a:r>
          </a:p>
          <a:p>
            <a:r>
              <a:rPr lang="pt-BR" sz="2000" dirty="0"/>
              <a:t> avanço, identificado pelas letras s, ou f. </a:t>
            </a:r>
            <a:endParaRPr lang="en-US" sz="20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333422025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Parâmetros de corte complexos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461768"/>
            <a:ext cx="7222402" cy="3463544"/>
          </a:xfrm>
        </p:spPr>
        <p:txBody>
          <a:bodyPr anchor="t">
            <a:normAutofit/>
          </a:bodyPr>
          <a:lstStyle/>
          <a:p>
            <a:r>
              <a:rPr lang="pt-BR" sz="1700" dirty="0"/>
              <a:t>profundidade de corte, identificada pela letra a. É uma grandeza numérica que define a penetração da ferramenta para a realização de uma determinada operação, permitindo a remoção de uma certa quantidade de cavaco; </a:t>
            </a:r>
          </a:p>
          <a:p>
            <a:r>
              <a:rPr lang="pt-BR" sz="1700" dirty="0"/>
              <a:t> área de corte, identificada pela letra A; </a:t>
            </a:r>
          </a:p>
          <a:p>
            <a:r>
              <a:rPr lang="pt-BR" sz="1700" dirty="0"/>
              <a:t> pressão específica de corte, identificada pelas letras </a:t>
            </a:r>
            <a:r>
              <a:rPr lang="pt-BR" sz="1700" dirty="0" err="1"/>
              <a:t>Ks</a:t>
            </a:r>
            <a:r>
              <a:rPr lang="pt-BR" sz="1700" dirty="0"/>
              <a:t>. É um valor constante que depende do material a ser usinado do estado de afiação, do material e da geometria da ferramenta, da área de seção do cavaco, da lubrificação e de velocidade de corte. É um dado de tabela; </a:t>
            </a:r>
          </a:p>
          <a:p>
            <a:r>
              <a:rPr lang="pt-BR" sz="1700" dirty="0"/>
              <a:t> força de corte, identificada pela sigla </a:t>
            </a:r>
            <a:r>
              <a:rPr lang="pt-BR" sz="1700" dirty="0" err="1"/>
              <a:t>Fc</a:t>
            </a:r>
            <a:r>
              <a:rPr lang="pt-BR" sz="1700" dirty="0"/>
              <a:t>; </a:t>
            </a:r>
          </a:p>
          <a:p>
            <a:r>
              <a:rPr lang="pt-BR" sz="1700" dirty="0"/>
              <a:t>potência de corte, ou </a:t>
            </a:r>
            <a:r>
              <a:rPr lang="pt-BR" sz="1700" dirty="0" err="1"/>
              <a:t>Pc</a:t>
            </a:r>
            <a:r>
              <a:rPr lang="pt-BR" sz="1700" dirty="0"/>
              <a:t>.</a:t>
            </a:r>
            <a:endParaRPr lang="en-US" sz="17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3978256944"/>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Parâmetros de corte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pPr marL="0" indent="0">
              <a:buNone/>
            </a:pPr>
            <a:r>
              <a:rPr lang="pt-BR" sz="2400" dirty="0"/>
              <a:t>velocidade de corte </a:t>
            </a:r>
            <a:r>
              <a:rPr lang="pt-BR" sz="1700" dirty="0"/>
              <a:t>é o espaço que a ferramenta percorre, cortando um material dentro de um determinado tempo. Uma série de fatores influenciam a velocidade de corte: </a:t>
            </a:r>
          </a:p>
          <a:p>
            <a:r>
              <a:rPr lang="pt-BR" sz="1700" dirty="0"/>
              <a:t>• tipo de material da ferramenta; </a:t>
            </a:r>
          </a:p>
          <a:p>
            <a:r>
              <a:rPr lang="pt-BR" sz="1700" dirty="0"/>
              <a:t>• tipo de material a ser usinado; </a:t>
            </a:r>
          </a:p>
          <a:p>
            <a:r>
              <a:rPr lang="pt-BR" sz="1700" dirty="0"/>
              <a:t>• tipo de operação que será realizada; </a:t>
            </a:r>
          </a:p>
          <a:p>
            <a:r>
              <a:rPr lang="pt-BR" sz="1700" dirty="0"/>
              <a:t>• condições de refrigeração; </a:t>
            </a:r>
          </a:p>
          <a:p>
            <a:r>
              <a:rPr lang="pt-BR" sz="1700" dirty="0"/>
              <a:t>• condições da máquina </a:t>
            </a:r>
            <a:r>
              <a:rPr lang="pt-BR" sz="1700" dirty="0" err="1"/>
              <a:t>etc</a:t>
            </a:r>
            <a:endParaRPr lang="en-US" sz="17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113201709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a:t>O QUE É PROCESSOS DE USINAGEM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fontScale="92500"/>
          </a:bodyPr>
          <a:lstStyle/>
          <a:p>
            <a:r>
              <a:rPr lang="pt-BR" sz="3600"/>
              <a:t>A usinagem é um processo que vai desde a fabricação de peças para automóveis até a cópia de uma chave.</a:t>
            </a:r>
          </a:p>
          <a:p>
            <a:r>
              <a:rPr lang="pt-BR" sz="3600"/>
              <a:t>Usinagem é o processo de remoção de material de uma peça em forma de cavaco.</a:t>
            </a:r>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427945058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a:t>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endParaRPr lang="en-US" sz="17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a:extLst>
              <a:ext uri="{FF2B5EF4-FFF2-40B4-BE49-F238E27FC236}">
                <a16:creationId xmlns:a16="http://schemas.microsoft.com/office/drawing/2014/main" id="{065C443D-3F08-45FE-BCCC-0B13914CA1FB}"/>
              </a:ext>
            </a:extLst>
          </p:cNvPr>
          <p:cNvPicPr>
            <a:picLocks noChangeAspect="1"/>
          </p:cNvPicPr>
          <p:nvPr/>
        </p:nvPicPr>
        <p:blipFill>
          <a:blip r:embed="rId5"/>
          <a:stretch>
            <a:fillRect/>
          </a:stretch>
        </p:blipFill>
        <p:spPr>
          <a:xfrm>
            <a:off x="1279401" y="1813819"/>
            <a:ext cx="6153150" cy="4686300"/>
          </a:xfrm>
          <a:prstGeom prst="rect">
            <a:avLst/>
          </a:prstGeom>
        </p:spPr>
      </p:pic>
    </p:spTree>
    <p:extLst>
      <p:ext uri="{BB962C8B-B14F-4D97-AF65-F5344CB8AC3E}">
        <p14:creationId xmlns:p14="http://schemas.microsoft.com/office/powerpoint/2010/main" val="2735812445"/>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rpm ou </a:t>
            </a:r>
            <a:r>
              <a:rPr lang="pt-BR" sz="2800" dirty="0" err="1"/>
              <a:t>gpm</a:t>
            </a:r>
            <a:r>
              <a:rPr lang="pt-BR" sz="2800" dirty="0"/>
              <a:t>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pt-BR" sz="2000" dirty="0"/>
              <a:t>Quando o trabalho de usinagem é iniciado, é preciso ajustar a rpm (número de rotações por minuto) ou o </a:t>
            </a:r>
            <a:r>
              <a:rPr lang="pt-BR" sz="2000" dirty="0" err="1"/>
              <a:t>gpm</a:t>
            </a:r>
            <a:r>
              <a:rPr lang="pt-BR" sz="2000" dirty="0"/>
              <a:t> (número de golpes por minuto) da máquina-ferramenta. Isso é feito tendo como dado básico a </a:t>
            </a:r>
            <a:r>
              <a:rPr lang="pt-BR" sz="2000" b="1" u="sng" dirty="0"/>
              <a:t>velocidade de corte</a:t>
            </a:r>
            <a:endParaRPr lang="en-US" sz="2000" b="1" u="sng"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387147915"/>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Calculo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Espaço Reservado para Conteúdo 10">
            <a:extLst>
              <a:ext uri="{FF2B5EF4-FFF2-40B4-BE49-F238E27FC236}">
                <a16:creationId xmlns:a16="http://schemas.microsoft.com/office/drawing/2014/main" id="{95A0307D-B194-42DF-9467-51520BE611D4}"/>
              </a:ext>
            </a:extLst>
          </p:cNvPr>
          <p:cNvPicPr>
            <a:picLocks noGrp="1" noChangeAspect="1"/>
          </p:cNvPicPr>
          <p:nvPr>
            <p:ph idx="1"/>
          </p:nvPr>
        </p:nvPicPr>
        <p:blipFill>
          <a:blip r:embed="rId4"/>
          <a:stretch>
            <a:fillRect/>
          </a:stretch>
        </p:blipFill>
        <p:spPr>
          <a:xfrm>
            <a:off x="4194282" y="3702819"/>
            <a:ext cx="2276475" cy="869180"/>
          </a:xfrm>
        </p:spPr>
      </p:pic>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14" name="Imagem 13">
            <a:extLst>
              <a:ext uri="{FF2B5EF4-FFF2-40B4-BE49-F238E27FC236}">
                <a16:creationId xmlns:a16="http://schemas.microsoft.com/office/drawing/2014/main" id="{54AA52AA-876A-415F-B9F6-A9DF65D93F05}"/>
              </a:ext>
            </a:extLst>
          </p:cNvPr>
          <p:cNvPicPr>
            <a:picLocks noChangeAspect="1"/>
          </p:cNvPicPr>
          <p:nvPr/>
        </p:nvPicPr>
        <p:blipFill>
          <a:blip r:embed="rId6"/>
          <a:stretch>
            <a:fillRect/>
          </a:stretch>
        </p:blipFill>
        <p:spPr>
          <a:xfrm>
            <a:off x="1026525" y="3672950"/>
            <a:ext cx="2657475" cy="899049"/>
          </a:xfrm>
          <a:prstGeom prst="rect">
            <a:avLst/>
          </a:prstGeom>
        </p:spPr>
      </p:pic>
    </p:spTree>
    <p:extLst>
      <p:ext uri="{BB962C8B-B14F-4D97-AF65-F5344CB8AC3E}">
        <p14:creationId xmlns:p14="http://schemas.microsoft.com/office/powerpoint/2010/main" val="3059352997"/>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Avanço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pt-BR" sz="2000" dirty="0"/>
              <a:t>O avanço nada mais é que a velocidade de deslocamento da ferramenta em relação à peça a cada rotação do eixo da máquina (mm/rotação). O avanço pode, também, se referir ao espaço em que a peça ou a ferramenta se desloca uma em relação à outra a cada golpe do cabeçote da máquina-ferramenta (mm/golpe).</a:t>
            </a:r>
            <a:endParaRPr lang="en-US" sz="20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a:extLst>
              <a:ext uri="{FF2B5EF4-FFF2-40B4-BE49-F238E27FC236}">
                <a16:creationId xmlns:a16="http://schemas.microsoft.com/office/drawing/2014/main" id="{7B206D32-F904-4CBD-AEAE-4EFC94052FB8}"/>
              </a:ext>
            </a:extLst>
          </p:cNvPr>
          <p:cNvPicPr>
            <a:picLocks noChangeAspect="1"/>
          </p:cNvPicPr>
          <p:nvPr/>
        </p:nvPicPr>
        <p:blipFill>
          <a:blip r:embed="rId5"/>
          <a:stretch>
            <a:fillRect/>
          </a:stretch>
        </p:blipFill>
        <p:spPr>
          <a:xfrm>
            <a:off x="1847916" y="4215908"/>
            <a:ext cx="7248525" cy="2442037"/>
          </a:xfrm>
          <a:prstGeom prst="rect">
            <a:avLst/>
          </a:prstGeom>
        </p:spPr>
      </p:pic>
    </p:spTree>
    <p:extLst>
      <p:ext uri="{BB962C8B-B14F-4D97-AF65-F5344CB8AC3E}">
        <p14:creationId xmlns:p14="http://schemas.microsoft.com/office/powerpoint/2010/main" val="1883604967"/>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dirty="0"/>
              <a:t> Cavaco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pt-BR" sz="1700" dirty="0"/>
              <a:t>O cavaco é o resultado da retirada do </a:t>
            </a:r>
            <a:r>
              <a:rPr lang="pt-BR" sz="1700" dirty="0" err="1"/>
              <a:t>sobremetal</a:t>
            </a:r>
            <a:r>
              <a:rPr lang="pt-BR" sz="1700" dirty="0"/>
              <a:t> da superfície que está sendo usinada. Pelo aspecto e formato do cavaco produzido, é possível avaliar se o operador escolheu a ferramenta com critério técnico correto e se usou os parâmetros de corte adequados.</a:t>
            </a:r>
            <a:endParaRPr lang="en-US" sz="1700" dirty="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1902249669"/>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1" y="-46157"/>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000" dirty="0"/>
              <a:t>Os cavacos podem ser diferenciados por seu formato em quatro tipos básicos:</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Espaço Reservado para Conteúdo 3">
            <a:extLst>
              <a:ext uri="{FF2B5EF4-FFF2-40B4-BE49-F238E27FC236}">
                <a16:creationId xmlns:a16="http://schemas.microsoft.com/office/drawing/2014/main" id="{51A171C7-7CB0-40A5-A266-113FD5699EB3}"/>
              </a:ext>
            </a:extLst>
          </p:cNvPr>
          <p:cNvPicPr>
            <a:picLocks noGrp="1" noChangeAspect="1"/>
          </p:cNvPicPr>
          <p:nvPr>
            <p:ph idx="1"/>
          </p:nvPr>
        </p:nvPicPr>
        <p:blipFill>
          <a:blip r:embed="rId4"/>
          <a:stretch>
            <a:fillRect/>
          </a:stretch>
        </p:blipFill>
        <p:spPr>
          <a:xfrm>
            <a:off x="371093" y="2861441"/>
            <a:ext cx="4752975" cy="2419350"/>
          </a:xfrm>
        </p:spPr>
      </p:pic>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331520422"/>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a:t>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Espaço Reservado para Conteúdo 3">
            <a:extLst>
              <a:ext uri="{FF2B5EF4-FFF2-40B4-BE49-F238E27FC236}">
                <a16:creationId xmlns:a16="http://schemas.microsoft.com/office/drawing/2014/main" id="{29A164DD-D940-4539-AE67-A6E994E4AD21}"/>
              </a:ext>
            </a:extLst>
          </p:cNvPr>
          <p:cNvPicPr>
            <a:picLocks noGrp="1" noChangeAspect="1"/>
          </p:cNvPicPr>
          <p:nvPr>
            <p:ph idx="1"/>
          </p:nvPr>
        </p:nvPicPr>
        <p:blipFill>
          <a:blip r:embed="rId4"/>
          <a:stretch>
            <a:fillRect/>
          </a:stretch>
        </p:blipFill>
        <p:spPr>
          <a:xfrm>
            <a:off x="371093" y="843534"/>
            <a:ext cx="8542088" cy="5566817"/>
          </a:xfrm>
        </p:spPr>
      </p:pic>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315403740"/>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a:t>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endParaRPr lang="en-US" sz="17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a:extLst>
              <a:ext uri="{FF2B5EF4-FFF2-40B4-BE49-F238E27FC236}">
                <a16:creationId xmlns:a16="http://schemas.microsoft.com/office/drawing/2014/main" id="{948CE5B5-7E40-41AC-AE6C-3BDF80A587D7}"/>
              </a:ext>
            </a:extLst>
          </p:cNvPr>
          <p:cNvPicPr>
            <a:picLocks noChangeAspect="1"/>
          </p:cNvPicPr>
          <p:nvPr/>
        </p:nvPicPr>
        <p:blipFill>
          <a:blip r:embed="rId5"/>
          <a:stretch>
            <a:fillRect/>
          </a:stretch>
        </p:blipFill>
        <p:spPr>
          <a:xfrm>
            <a:off x="626289" y="1128366"/>
            <a:ext cx="5943600" cy="5529579"/>
          </a:xfrm>
          <a:prstGeom prst="rect">
            <a:avLst/>
          </a:prstGeom>
        </p:spPr>
      </p:pic>
    </p:spTree>
    <p:extLst>
      <p:ext uri="{BB962C8B-B14F-4D97-AF65-F5344CB8AC3E}">
        <p14:creationId xmlns:p14="http://schemas.microsoft.com/office/powerpoint/2010/main" val="731316283"/>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879" r="13818" b="6212"/>
          <a:stretch/>
        </p:blipFill>
        <p:spPr>
          <a:xfrm>
            <a:off x="3523488" y="10"/>
            <a:ext cx="8668512" cy="6857990"/>
          </a:xfrm>
          <a:prstGeom prst="rect">
            <a:avLst/>
          </a:prstGeom>
        </p:spPr>
      </p:pic>
      <p:sp>
        <p:nvSpPr>
          <p:cNvPr id="26" name="Rectangle 2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4" y="1161288"/>
            <a:ext cx="3438144" cy="1124712"/>
          </a:xfrm>
        </p:spPr>
        <p:txBody>
          <a:bodyPr anchor="b">
            <a:normAutofit/>
          </a:bodyPr>
          <a:lstStyle/>
          <a:p>
            <a:r>
              <a:rPr lang="pt-BR" sz="2800" dirty="0"/>
              <a:t> </a:t>
            </a:r>
            <a:r>
              <a:rPr lang="pt-BR" sz="2800" b="1" u="sng" dirty="0"/>
              <a:t>Descoberta de Taylor</a:t>
            </a:r>
            <a:br>
              <a:rPr lang="pt-BR" sz="2800" b="1" u="sng" dirty="0"/>
            </a:br>
            <a:endParaRPr lang="pt-BR" sz="2800" dirty="0"/>
          </a:p>
        </p:txBody>
      </p:sp>
      <p:sp>
        <p:nvSpPr>
          <p:cNvPr id="28" name="Rectangle 2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3438906" cy="3207258"/>
          </a:xfrm>
        </p:spPr>
        <p:txBody>
          <a:bodyPr anchor="t">
            <a:normAutofit/>
          </a:bodyPr>
          <a:lstStyle/>
          <a:p>
            <a:r>
              <a:rPr lang="pt-BR" sz="2400" dirty="0"/>
              <a:t>1894 uso do fluido de corte </a:t>
            </a:r>
          </a:p>
        </p:txBody>
      </p:sp>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1985338186"/>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838201" y="345810"/>
            <a:ext cx="5120561" cy="1325563"/>
          </a:xfrm>
        </p:spPr>
        <p:txBody>
          <a:bodyPr>
            <a:normAutofit/>
          </a:bodyPr>
          <a:lstStyle/>
          <a:p>
            <a:r>
              <a:rPr lang="pt-BR" sz="3700" dirty="0"/>
              <a:t> </a:t>
            </a:r>
            <a:r>
              <a:rPr lang="pt-BR" sz="900" dirty="0"/>
              <a:t>data 08/11/21  </a:t>
            </a:r>
            <a:r>
              <a:rPr lang="pt-BR" sz="3700" dirty="0"/>
              <a:t>Agentes de melhoria da usinagem   </a:t>
            </a: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838201" y="1825625"/>
            <a:ext cx="5092194" cy="4351338"/>
          </a:xfrm>
        </p:spPr>
        <p:txBody>
          <a:bodyPr>
            <a:normAutofit/>
          </a:bodyPr>
          <a:lstStyle/>
          <a:p>
            <a:r>
              <a:rPr lang="en-US" sz="3600" dirty="0" err="1"/>
              <a:t>fluidos</a:t>
            </a:r>
            <a:r>
              <a:rPr lang="en-US" sz="3600" dirty="0"/>
              <a:t> de </a:t>
            </a:r>
            <a:r>
              <a:rPr lang="en-US" sz="3600" dirty="0" err="1"/>
              <a:t>corte</a:t>
            </a:r>
            <a:r>
              <a:rPr lang="en-US" sz="3600" dirty="0"/>
              <a:t>:</a:t>
            </a:r>
          </a:p>
          <a:p>
            <a:pPr marL="0" indent="0">
              <a:buNone/>
            </a:pPr>
            <a:r>
              <a:rPr lang="pt-BR" dirty="0"/>
              <a:t>Um fluido de corte é um material composto, na maioria das vezes, líquido, que deve ser capaz de: refrigerar, lubrificar, proteger contra a oxidação e limpar a região da usinagem. </a:t>
            </a:r>
          </a:p>
          <a:p>
            <a:pPr marL="0" indent="0">
              <a:buNone/>
            </a:pPr>
            <a:endParaRPr lang="en-US" dirty="0"/>
          </a:p>
        </p:txBody>
      </p:sp>
      <p:sp>
        <p:nvSpPr>
          <p:cNvPr id="33" name="Oval 2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22886">
            <a:extLst>
              <a:ext uri="{FF2B5EF4-FFF2-40B4-BE49-F238E27FC236}">
                <a16:creationId xmlns:a16="http://schemas.microsoft.com/office/drawing/2014/main" id="{44462826-9357-4F51-82BA-EB18B722B181}"/>
              </a:ext>
            </a:extLst>
          </p:cNvPr>
          <p:cNvPicPr/>
          <p:nvPr/>
        </p:nvPicPr>
        <p:blipFill rotWithShape="1">
          <a:blip r:embed="rId2"/>
          <a:srcRect l="4525" r="-2" b="-2"/>
          <a:stretch/>
        </p:blipFill>
        <p:spPr>
          <a:xfrm flipV="1">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8" name="Arc 2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2245"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4"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412289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pt-BR" sz="2800"/>
              <a:t>PROCESSOS DE USINAGEM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fontScale="92500" lnSpcReduction="10000"/>
          </a:bodyPr>
          <a:lstStyle/>
          <a:p>
            <a:r>
              <a:rPr lang="en-US" sz="3600" err="1">
                <a:latin typeface="Arial" panose="020B0604020202020204" pitchFamily="34" charset="0"/>
                <a:cs typeface="Arial" panose="020B0604020202020204" pitchFamily="34" charset="0"/>
              </a:rPr>
              <a:t>Aplainamento</a:t>
            </a:r>
            <a:r>
              <a:rPr lang="en-US" sz="3600">
                <a:latin typeface="Arial" panose="020B0604020202020204" pitchFamily="34" charset="0"/>
                <a:cs typeface="Arial" panose="020B0604020202020204" pitchFamily="34" charset="0"/>
              </a:rPr>
              <a:t>;</a:t>
            </a:r>
          </a:p>
          <a:p>
            <a:r>
              <a:rPr lang="en-US" sz="3600" err="1">
                <a:latin typeface="Arial" panose="020B0604020202020204" pitchFamily="34" charset="0"/>
                <a:cs typeface="Arial" panose="020B0604020202020204" pitchFamily="34" charset="0"/>
              </a:rPr>
              <a:t>Torneamento</a:t>
            </a:r>
            <a:r>
              <a:rPr lang="en-US" sz="3600">
                <a:latin typeface="Arial" panose="020B0604020202020204" pitchFamily="34" charset="0"/>
                <a:cs typeface="Arial" panose="020B0604020202020204" pitchFamily="34" charset="0"/>
              </a:rPr>
              <a:t>;</a:t>
            </a:r>
          </a:p>
          <a:p>
            <a:r>
              <a:rPr lang="en-US" sz="3600" err="1">
                <a:latin typeface="Arial" panose="020B0604020202020204" pitchFamily="34" charset="0"/>
                <a:cs typeface="Arial" panose="020B0604020202020204" pitchFamily="34" charset="0"/>
              </a:rPr>
              <a:t>Fresamento</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ou</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fresagem</a:t>
            </a:r>
            <a:r>
              <a:rPr lang="en-US" sz="3600">
                <a:latin typeface="Arial" panose="020B0604020202020204" pitchFamily="34" charset="0"/>
                <a:cs typeface="Arial" panose="020B0604020202020204" pitchFamily="34" charset="0"/>
              </a:rPr>
              <a:t>);</a:t>
            </a:r>
          </a:p>
          <a:p>
            <a:r>
              <a:rPr lang="en-US" sz="3600" err="1">
                <a:latin typeface="Arial" panose="020B0604020202020204" pitchFamily="34" charset="0"/>
                <a:cs typeface="Arial" panose="020B0604020202020204" pitchFamily="34" charset="0"/>
              </a:rPr>
              <a:t>Furação</a:t>
            </a:r>
            <a:r>
              <a:rPr lang="en-US" sz="3600">
                <a:latin typeface="Arial" panose="020B0604020202020204" pitchFamily="34" charset="0"/>
                <a:cs typeface="Arial" panose="020B0604020202020204" pitchFamily="34" charset="0"/>
              </a:rPr>
              <a:t>;</a:t>
            </a:r>
          </a:p>
          <a:p>
            <a:r>
              <a:rPr lang="en-US" sz="3600" err="1">
                <a:latin typeface="Arial" panose="020B0604020202020204" pitchFamily="34" charset="0"/>
                <a:cs typeface="Arial" panose="020B0604020202020204" pitchFamily="34" charset="0"/>
              </a:rPr>
              <a:t>Brochamento</a:t>
            </a:r>
            <a:r>
              <a:rPr lang="en-US" sz="3600">
                <a:latin typeface="Arial" panose="020B0604020202020204" pitchFamily="34" charset="0"/>
                <a:cs typeface="Arial" panose="020B0604020202020204" pitchFamily="34" charset="0"/>
              </a:rPr>
              <a:t>;</a:t>
            </a:r>
          </a:p>
          <a:p>
            <a:r>
              <a:rPr lang="en-US" sz="3600" err="1">
                <a:latin typeface="Arial" panose="020B0604020202020204" pitchFamily="34" charset="0"/>
                <a:cs typeface="Arial" panose="020B0604020202020204" pitchFamily="34" charset="0"/>
              </a:rPr>
              <a:t>Serramento</a:t>
            </a:r>
            <a:r>
              <a:rPr lang="en-US" sz="3600">
                <a:latin typeface="Arial" panose="020B0604020202020204" pitchFamily="34" charset="0"/>
                <a:cs typeface="Arial" panose="020B0604020202020204" pitchFamily="34" charset="0"/>
              </a:rPr>
              <a:t>.</a:t>
            </a:r>
          </a:p>
          <a:p>
            <a:pPr marL="0" indent="0">
              <a:buNone/>
            </a:pPr>
            <a:endParaRPr lang="en-US" sz="36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515324294"/>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838200" y="365125"/>
            <a:ext cx="5393361" cy="1325563"/>
          </a:xfrm>
        </p:spPr>
        <p:txBody>
          <a:bodyPr>
            <a:normAutofit/>
          </a:bodyPr>
          <a:lstStyle/>
          <a:p>
            <a:r>
              <a:rPr lang="en-US"/>
              <a:t>fluidos de corte:</a:t>
            </a: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838200" y="1825625"/>
            <a:ext cx="5393361" cy="4351338"/>
          </a:xfrm>
        </p:spPr>
        <p:txBody>
          <a:bodyPr>
            <a:normAutofit/>
          </a:bodyPr>
          <a:lstStyle/>
          <a:p>
            <a:r>
              <a:rPr lang="pt-BR"/>
              <a:t>Como </a:t>
            </a:r>
            <a:r>
              <a:rPr lang="pt-BR" b="1" u="sng"/>
              <a:t>refrigerante</a:t>
            </a:r>
            <a:r>
              <a:rPr lang="pt-BR"/>
              <a:t>, ele atua sobre a ferramenta e evita que ela atinja temperaturas muito altas e perca suas características de corte. Age, também, sobre a peça evitando deformações causadas pelo calor. Atua, finalmente, sobre o cavaco, reduzindo a força necessária para que ele seja cortado. </a:t>
            </a: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106" r="19894"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419453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838200" y="365125"/>
            <a:ext cx="5393361" cy="1325563"/>
          </a:xfrm>
        </p:spPr>
        <p:txBody>
          <a:bodyPr>
            <a:normAutofit/>
          </a:bodyPr>
          <a:lstStyle/>
          <a:p>
            <a:r>
              <a:rPr lang="en-US"/>
              <a:t>fluidos de corte:</a:t>
            </a: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838200" y="1825625"/>
            <a:ext cx="5393361" cy="4351338"/>
          </a:xfrm>
        </p:spPr>
        <p:txBody>
          <a:bodyPr>
            <a:normAutofit/>
          </a:bodyPr>
          <a:lstStyle/>
          <a:p>
            <a:r>
              <a:rPr lang="pt-BR" sz="2400" dirty="0"/>
              <a:t>Como </a:t>
            </a:r>
            <a:r>
              <a:rPr lang="pt-BR" sz="2400" b="1" u="sng" dirty="0"/>
              <a:t>lubrificante</a:t>
            </a:r>
            <a:r>
              <a:rPr lang="pt-BR" sz="2400" dirty="0"/>
              <a:t>, o fluido de corte facilita o deslizamento do cavaco sobre a ferramenta e diminui o atrito entre a peça e a ferramenta. Evita ainda o aparecimento da aresta postiça, reduz o coeficiente de atrito na região de contato ferramenta-cavaco e diminui a solicitação dinâmica da máquina. </a:t>
            </a:r>
          </a:p>
          <a:p>
            <a:r>
              <a:rPr lang="pt-BR" sz="2400" b="1" u="sng" dirty="0"/>
              <a:t>Solicitação dinâmica</a:t>
            </a:r>
            <a:r>
              <a:rPr lang="pt-BR" sz="2400" dirty="0"/>
              <a:t>: é a força feita por uma máquina para realizar um determinado trabalho. </a:t>
            </a:r>
            <a:endParaRPr lang="en-US" sz="24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106" r="19894"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3275787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838200" y="365125"/>
            <a:ext cx="5393361" cy="1325563"/>
          </a:xfrm>
        </p:spPr>
        <p:txBody>
          <a:bodyPr>
            <a:normAutofit/>
          </a:bodyPr>
          <a:lstStyle/>
          <a:p>
            <a:r>
              <a:rPr lang="en-US"/>
              <a:t>fluidos de corte:</a:t>
            </a: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838200" y="1825625"/>
            <a:ext cx="5393361" cy="4351338"/>
          </a:xfrm>
        </p:spPr>
        <p:txBody>
          <a:bodyPr>
            <a:normAutofit/>
          </a:bodyPr>
          <a:lstStyle/>
          <a:p>
            <a:r>
              <a:rPr lang="pt-BR"/>
              <a:t>Como </a:t>
            </a:r>
            <a:r>
              <a:rPr lang="pt-BR" b="1" u="sng"/>
              <a:t>protetor contra a oxidação</a:t>
            </a:r>
            <a:r>
              <a:rPr lang="pt-BR"/>
              <a:t>, ele protege a peça, a ferramenta e o cavaco, contribuindo para o bom acabamento e aspecto final do trabalho. </a:t>
            </a: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106" r="19894"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4026831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r>
              <a:rPr lang="en-US" sz="5400" dirty="0" err="1"/>
              <a:t>fluidos</a:t>
            </a:r>
            <a:r>
              <a:rPr lang="en-US" sz="5400" dirty="0"/>
              <a:t> de </a:t>
            </a:r>
            <a:r>
              <a:rPr lang="en-US" sz="5400" dirty="0" err="1"/>
              <a:t>corte</a:t>
            </a:r>
            <a:r>
              <a:rPr lang="en-US" sz="5400" dirty="0"/>
              <a:t>:</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grpSp>
        <p:nvGrpSpPr>
          <p:cNvPr id="12" name="Group 762825">
            <a:extLst>
              <a:ext uri="{FF2B5EF4-FFF2-40B4-BE49-F238E27FC236}">
                <a16:creationId xmlns:a16="http://schemas.microsoft.com/office/drawing/2014/main" id="{F45B6990-5823-4093-BD05-69AA6D550DF9}"/>
              </a:ext>
            </a:extLst>
          </p:cNvPr>
          <p:cNvGrpSpPr/>
          <p:nvPr/>
        </p:nvGrpSpPr>
        <p:grpSpPr>
          <a:xfrm>
            <a:off x="809799" y="2991726"/>
            <a:ext cx="3692104" cy="3156758"/>
            <a:chOff x="0" y="0"/>
            <a:chExt cx="2038376" cy="2702605"/>
          </a:xfrm>
        </p:grpSpPr>
        <p:sp>
          <p:nvSpPr>
            <p:cNvPr id="14" name="Rectangle 22948">
              <a:extLst>
                <a:ext uri="{FF2B5EF4-FFF2-40B4-BE49-F238E27FC236}">
                  <a16:creationId xmlns:a16="http://schemas.microsoft.com/office/drawing/2014/main" id="{4428DE0C-9F7C-42E3-9615-18AFFB86D0C8}"/>
                </a:ext>
              </a:extLst>
            </p:cNvPr>
            <p:cNvSpPr/>
            <p:nvPr/>
          </p:nvSpPr>
          <p:spPr>
            <a:xfrm>
              <a:off x="1018283" y="74005"/>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6" name="Shape 937591">
              <a:extLst>
                <a:ext uri="{FF2B5EF4-FFF2-40B4-BE49-F238E27FC236}">
                  <a16:creationId xmlns:a16="http://schemas.microsoft.com/office/drawing/2014/main" id="{30CE5E3D-FD39-4229-A586-4F766C5A8CF7}"/>
                </a:ext>
              </a:extLst>
            </p:cNvPr>
            <p:cNvSpPr/>
            <p:nvPr/>
          </p:nvSpPr>
          <p:spPr>
            <a:xfrm>
              <a:off x="214706" y="310535"/>
              <a:ext cx="1604950" cy="2028507"/>
            </a:xfrm>
            <a:custGeom>
              <a:avLst/>
              <a:gdLst/>
              <a:ahLst/>
              <a:cxnLst/>
              <a:rect l="0" t="0" r="0" b="0"/>
              <a:pathLst>
                <a:path w="1604950" h="2028507">
                  <a:moveTo>
                    <a:pt x="0" y="0"/>
                  </a:moveTo>
                  <a:lnTo>
                    <a:pt x="1604950" y="0"/>
                  </a:lnTo>
                  <a:lnTo>
                    <a:pt x="1604950" y="2028507"/>
                  </a:lnTo>
                  <a:lnTo>
                    <a:pt x="0" y="202850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pic>
          <p:nvPicPr>
            <p:cNvPr id="18" name="Picture 22951">
              <a:extLst>
                <a:ext uri="{FF2B5EF4-FFF2-40B4-BE49-F238E27FC236}">
                  <a16:creationId xmlns:a16="http://schemas.microsoft.com/office/drawing/2014/main" id="{DEC9DCF2-906A-44CD-A546-9F23AE66A2DC}"/>
                </a:ext>
              </a:extLst>
            </p:cNvPr>
            <p:cNvPicPr/>
            <p:nvPr/>
          </p:nvPicPr>
          <p:blipFill>
            <a:blip r:embed="rId5"/>
            <a:stretch>
              <a:fillRect/>
            </a:stretch>
          </p:blipFill>
          <p:spPr>
            <a:xfrm flipV="1">
              <a:off x="214338" y="310167"/>
              <a:ext cx="1605877" cy="2029231"/>
            </a:xfrm>
            <a:prstGeom prst="rect">
              <a:avLst/>
            </a:prstGeom>
          </p:spPr>
        </p:pic>
        <p:sp>
          <p:nvSpPr>
            <p:cNvPr id="20" name="Rectangle 22952">
              <a:extLst>
                <a:ext uri="{FF2B5EF4-FFF2-40B4-BE49-F238E27FC236}">
                  <a16:creationId xmlns:a16="http://schemas.microsoft.com/office/drawing/2014/main" id="{C017C747-5344-4BD1-9B4D-08A674D9C6F0}"/>
                </a:ext>
              </a:extLst>
            </p:cNvPr>
            <p:cNvSpPr/>
            <p:nvPr/>
          </p:nvSpPr>
          <p:spPr>
            <a:xfrm>
              <a:off x="1926818" y="2328632"/>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21" name="Shape 937592">
              <a:extLst>
                <a:ext uri="{FF2B5EF4-FFF2-40B4-BE49-F238E27FC236}">
                  <a16:creationId xmlns:a16="http://schemas.microsoft.com/office/drawing/2014/main" id="{2C166F5D-8102-4E34-B233-EB7CB09E03D9}"/>
                </a:ext>
              </a:extLst>
            </p:cNvPr>
            <p:cNvSpPr/>
            <p:nvPr/>
          </p:nvSpPr>
          <p:spPr>
            <a:xfrm>
              <a:off x="0" y="7"/>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2" name="Shape 937593">
              <a:extLst>
                <a:ext uri="{FF2B5EF4-FFF2-40B4-BE49-F238E27FC236}">
                  <a16:creationId xmlns:a16="http://schemas.microsoft.com/office/drawing/2014/main" id="{2A1B93B7-492E-4B14-A3E2-729E9F594120}"/>
                </a:ext>
              </a:extLst>
            </p:cNvPr>
            <p:cNvSpPr/>
            <p:nvPr/>
          </p:nvSpPr>
          <p:spPr>
            <a:xfrm>
              <a:off x="8775" y="0"/>
              <a:ext cx="2020456" cy="9144"/>
            </a:xfrm>
            <a:custGeom>
              <a:avLst/>
              <a:gdLst/>
              <a:ahLst/>
              <a:cxnLst/>
              <a:rect l="0" t="0" r="0" b="0"/>
              <a:pathLst>
                <a:path w="2020456" h="9144">
                  <a:moveTo>
                    <a:pt x="0" y="0"/>
                  </a:moveTo>
                  <a:lnTo>
                    <a:pt x="2020456" y="0"/>
                  </a:lnTo>
                  <a:lnTo>
                    <a:pt x="2020456"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3" name="Shape 937594">
              <a:extLst>
                <a:ext uri="{FF2B5EF4-FFF2-40B4-BE49-F238E27FC236}">
                  <a16:creationId xmlns:a16="http://schemas.microsoft.com/office/drawing/2014/main" id="{26A35B01-0C88-48C0-8760-EDB8DE765016}"/>
                </a:ext>
              </a:extLst>
            </p:cNvPr>
            <p:cNvSpPr/>
            <p:nvPr/>
          </p:nvSpPr>
          <p:spPr>
            <a:xfrm>
              <a:off x="2029232" y="7"/>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5" name="Shape 937595">
              <a:extLst>
                <a:ext uri="{FF2B5EF4-FFF2-40B4-BE49-F238E27FC236}">
                  <a16:creationId xmlns:a16="http://schemas.microsoft.com/office/drawing/2014/main" id="{BB6ACF12-4CE8-47F9-9727-0E2E2F3235D5}"/>
                </a:ext>
              </a:extLst>
            </p:cNvPr>
            <p:cNvSpPr/>
            <p:nvPr/>
          </p:nvSpPr>
          <p:spPr>
            <a:xfrm>
              <a:off x="0" y="8783"/>
              <a:ext cx="9144" cy="2693454"/>
            </a:xfrm>
            <a:custGeom>
              <a:avLst/>
              <a:gdLst/>
              <a:ahLst/>
              <a:cxnLst/>
              <a:rect l="0" t="0" r="0" b="0"/>
              <a:pathLst>
                <a:path w="9144" h="2693454">
                  <a:moveTo>
                    <a:pt x="0" y="0"/>
                  </a:moveTo>
                  <a:lnTo>
                    <a:pt x="9144" y="0"/>
                  </a:lnTo>
                  <a:lnTo>
                    <a:pt x="9144" y="2693454"/>
                  </a:lnTo>
                  <a:lnTo>
                    <a:pt x="0" y="269345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7" name="Shape 937596">
              <a:extLst>
                <a:ext uri="{FF2B5EF4-FFF2-40B4-BE49-F238E27FC236}">
                  <a16:creationId xmlns:a16="http://schemas.microsoft.com/office/drawing/2014/main" id="{ADA17353-1C70-41BD-AA1A-DFC0D6B82D23}"/>
                </a:ext>
              </a:extLst>
            </p:cNvPr>
            <p:cNvSpPr/>
            <p:nvPr/>
          </p:nvSpPr>
          <p:spPr>
            <a:xfrm>
              <a:off x="8775" y="2693461"/>
              <a:ext cx="2020456" cy="9144"/>
            </a:xfrm>
            <a:custGeom>
              <a:avLst/>
              <a:gdLst/>
              <a:ahLst/>
              <a:cxnLst/>
              <a:rect l="0" t="0" r="0" b="0"/>
              <a:pathLst>
                <a:path w="2020456" h="9144">
                  <a:moveTo>
                    <a:pt x="0" y="0"/>
                  </a:moveTo>
                  <a:lnTo>
                    <a:pt x="2020456" y="0"/>
                  </a:lnTo>
                  <a:lnTo>
                    <a:pt x="2020456"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8" name="Shape 937597">
              <a:extLst>
                <a:ext uri="{FF2B5EF4-FFF2-40B4-BE49-F238E27FC236}">
                  <a16:creationId xmlns:a16="http://schemas.microsoft.com/office/drawing/2014/main" id="{54C45E55-1C98-4A6C-BA53-349BA33BED5D}"/>
                </a:ext>
              </a:extLst>
            </p:cNvPr>
            <p:cNvSpPr/>
            <p:nvPr/>
          </p:nvSpPr>
          <p:spPr>
            <a:xfrm>
              <a:off x="2029232" y="8783"/>
              <a:ext cx="9144" cy="2693454"/>
            </a:xfrm>
            <a:custGeom>
              <a:avLst/>
              <a:gdLst/>
              <a:ahLst/>
              <a:cxnLst/>
              <a:rect l="0" t="0" r="0" b="0"/>
              <a:pathLst>
                <a:path w="9144" h="2693454">
                  <a:moveTo>
                    <a:pt x="0" y="0"/>
                  </a:moveTo>
                  <a:lnTo>
                    <a:pt x="9144" y="0"/>
                  </a:lnTo>
                  <a:lnTo>
                    <a:pt x="9144" y="2693454"/>
                  </a:lnTo>
                  <a:lnTo>
                    <a:pt x="0" y="269345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grpSp>
    </p:spTree>
    <p:extLst>
      <p:ext uri="{BB962C8B-B14F-4D97-AF65-F5344CB8AC3E}">
        <p14:creationId xmlns:p14="http://schemas.microsoft.com/office/powerpoint/2010/main" val="3859652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r>
              <a:rPr lang="en-US" sz="5400"/>
              <a:t>fluidos de corte:</a:t>
            </a:r>
            <a:endParaRPr lang="pt-BR" sz="5400"/>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r>
              <a:rPr lang="en-US" sz="2400" dirty="0" err="1"/>
              <a:t>Sólidos</a:t>
            </a:r>
            <a:endParaRPr lang="en-US" sz="2400" dirty="0"/>
          </a:p>
          <a:p>
            <a:r>
              <a:rPr lang="en-US" sz="2400" dirty="0" err="1"/>
              <a:t>líquidos</a:t>
            </a:r>
            <a:endParaRPr lang="en-US" sz="2400" dirty="0"/>
          </a:p>
          <a:p>
            <a:r>
              <a:rPr lang="en-US" sz="2400" dirty="0" err="1"/>
              <a:t>gasosos</a:t>
            </a:r>
            <a:endParaRPr lang="en-US" sz="24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794706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r>
              <a:rPr lang="en-US" sz="5400" dirty="0" err="1"/>
              <a:t>fluidos</a:t>
            </a:r>
            <a:r>
              <a:rPr lang="en-US" sz="5400" dirty="0"/>
              <a:t> de </a:t>
            </a:r>
            <a:r>
              <a:rPr lang="en-US" sz="5400" dirty="0" err="1"/>
              <a:t>corte</a:t>
            </a:r>
            <a:r>
              <a:rPr lang="en-US" sz="5400" dirty="0"/>
              <a:t> </a:t>
            </a:r>
            <a:r>
              <a:rPr lang="en-US" sz="5400" dirty="0" err="1"/>
              <a:t>líquido</a:t>
            </a:r>
            <a:endParaRPr lang="pt-BR" sz="5400" dirty="0"/>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r>
              <a:rPr lang="pt-BR" sz="2200" dirty="0"/>
              <a:t>1.	O grupo dos óleos de corte integrais, ou seja, que não são misturados com água, formado por: óleos minerais (derivados de petróleo), óleos graxos (de origem animal ou vegetal), óleos compostos (minerais + graxos) e óleos sulfurados (com enxofre) e clorados (com cloro na forma de parafina clorada). </a:t>
            </a:r>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436458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r>
              <a:rPr lang="en-US" sz="5400" dirty="0" err="1"/>
              <a:t>fluidos</a:t>
            </a:r>
            <a:r>
              <a:rPr lang="en-US" sz="5400" dirty="0"/>
              <a:t> de </a:t>
            </a:r>
            <a:r>
              <a:rPr lang="en-US" sz="5400" dirty="0" err="1"/>
              <a:t>corte</a:t>
            </a:r>
            <a:r>
              <a:rPr lang="en-US" sz="5400" dirty="0"/>
              <a:t> </a:t>
            </a:r>
            <a:r>
              <a:rPr lang="en-US" sz="5400" dirty="0" err="1"/>
              <a:t>líquido</a:t>
            </a:r>
            <a:endParaRPr lang="pt-BR" sz="5400" dirty="0"/>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r>
              <a:rPr lang="pt-BR" sz="2200" dirty="0"/>
              <a:t>2.	O grupo dos óleos emulsionáveis ou “solúveis”, formado por: óleos minerais solúveis, óleos solúveis de extrema pressão (EP). </a:t>
            </a:r>
          </a:p>
          <a:p>
            <a:pPr marL="0" indent="0">
              <a:buNone/>
            </a:pPr>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337998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r>
              <a:rPr lang="en-US" sz="5400" dirty="0" err="1"/>
              <a:t>fluidos</a:t>
            </a:r>
            <a:r>
              <a:rPr lang="en-US" sz="5400" dirty="0"/>
              <a:t> de </a:t>
            </a:r>
            <a:r>
              <a:rPr lang="en-US" sz="5400" dirty="0" err="1"/>
              <a:t>corte</a:t>
            </a:r>
            <a:r>
              <a:rPr lang="en-US" sz="5400" dirty="0"/>
              <a:t> </a:t>
            </a:r>
            <a:r>
              <a:rPr lang="en-US" sz="5400" dirty="0" err="1"/>
              <a:t>líquido</a:t>
            </a:r>
            <a:endParaRPr lang="pt-BR" sz="5400" dirty="0"/>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r>
              <a:rPr lang="pt-BR" sz="2200" dirty="0"/>
              <a:t>3.	Fluidos de corte químicos, ou fluidos sintéticos, compostos por misturas de água com agentes químicos como aminas e nitritos, fosfatos e boratos, sabões e agentes umectantes, glicóis e germicidas. </a:t>
            </a:r>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3112760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r>
              <a:rPr lang="pt-BR" sz="5400" dirty="0"/>
              <a:t> agentes EP</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r>
              <a:rPr lang="pt-BR" sz="2200" dirty="0"/>
              <a:t>Os agentes EP são aditivos que reagem quimicamente com a superfície metálica e formam uma película que reduz o atrito</a:t>
            </a:r>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1051223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r>
              <a:rPr lang="pt-BR" sz="5400" dirty="0"/>
              <a:t> agentes EP</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r>
              <a:rPr lang="pt-BR" sz="2200" dirty="0"/>
              <a:t>•	matéria graxa, constituída de ácidos graxos, indicada para trabalhos leves;  </a:t>
            </a:r>
          </a:p>
          <a:p>
            <a:r>
              <a:rPr lang="pt-BR" sz="2200" dirty="0"/>
              <a:t>•	enxofre, formando o óleo sulfurado, indicado para trabalhos pesados com aço e metais ferrosos. Durante o trabalho de corte, forma sulfeto metálico de características </a:t>
            </a:r>
            <a:r>
              <a:rPr lang="pt-BR" sz="2200" dirty="0" err="1"/>
              <a:t>anti-soldantes</a:t>
            </a:r>
            <a:r>
              <a:rPr lang="pt-BR" sz="2200" dirty="0"/>
              <a:t> e lubrificantes; </a:t>
            </a:r>
          </a:p>
          <a:p>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1807677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en-US" sz="2800" err="1">
                <a:latin typeface="Arial" panose="020B0604020202020204" pitchFamily="34" charset="0"/>
                <a:cs typeface="Arial" panose="020B0604020202020204" pitchFamily="34" charset="0"/>
              </a:rPr>
              <a:t>Aplainamento</a:t>
            </a:r>
            <a:endParaRPr lang="pt-BR" sz="280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pt-BR" sz="2000"/>
              <a:t>O aplainamento consiste em obter superfícies planas, em posição horizontal, vertical ou inclinada;</a:t>
            </a:r>
          </a:p>
          <a:p>
            <a:endParaRPr lang="en-US" sz="17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descr="Diagrama, Desenho técnico&#10;&#10;Descrição gerada automaticamente">
            <a:extLst>
              <a:ext uri="{FF2B5EF4-FFF2-40B4-BE49-F238E27FC236}">
                <a16:creationId xmlns:a16="http://schemas.microsoft.com/office/drawing/2014/main" id="{44178CE9-4EF9-4D85-8D58-967F9B578B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135" y="3714495"/>
            <a:ext cx="3665923" cy="2467103"/>
          </a:xfrm>
          <a:prstGeom prst="rect">
            <a:avLst/>
          </a:prstGeom>
        </p:spPr>
      </p:pic>
    </p:spTree>
    <p:extLst>
      <p:ext uri="{BB962C8B-B14F-4D97-AF65-F5344CB8AC3E}">
        <p14:creationId xmlns:p14="http://schemas.microsoft.com/office/powerpoint/2010/main" val="1494287141"/>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r>
              <a:rPr lang="pt-BR" sz="5400" dirty="0"/>
              <a:t> agentes EP</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r>
              <a:rPr lang="pt-BR" sz="2200" dirty="0"/>
              <a:t>•	cloro, adicionado sob a forma de parafina clorada e também indicado para operações severas com aço; </a:t>
            </a:r>
          </a:p>
          <a:p>
            <a:r>
              <a:rPr lang="pt-BR" sz="2200" dirty="0"/>
              <a:t>•	fósforo que combinado com o enxofre substitui o cloro. Tem propriedades antioxidantes. </a:t>
            </a:r>
          </a:p>
          <a:p>
            <a:r>
              <a:rPr lang="pt-BR" sz="2200" dirty="0"/>
              <a:t> </a:t>
            </a:r>
          </a:p>
          <a:p>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46064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r>
              <a:rPr lang="pt-BR" sz="5400" dirty="0"/>
              <a:t> agentes EP</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95693" y="2721935"/>
            <a:ext cx="5316279" cy="3471632"/>
          </a:xfrm>
        </p:spPr>
        <p:txBody>
          <a:bodyPr>
            <a:normAutofit/>
          </a:bodyPr>
          <a:lstStyle/>
          <a:p>
            <a:r>
              <a:rPr lang="en-US" sz="2200" dirty="0"/>
              <a:t>OBS: </a:t>
            </a:r>
            <a:r>
              <a:rPr lang="pt-BR" sz="2200" dirty="0"/>
              <a:t>Na verdade, não existe um fluido “universal”, isto é, aquele que atenda a todas as necessidades de todos os casos. Os óleos solúveis comuns e os </a:t>
            </a:r>
            <a:r>
              <a:rPr lang="pt-BR" sz="2200" dirty="0" err="1"/>
              <a:t>EPs</a:t>
            </a:r>
            <a:r>
              <a:rPr lang="pt-BR" sz="2200" dirty="0"/>
              <a:t> são os que cobrem o maior número de operações de corte. A diferença entre cada grupo está na composição e na aplicação que, por sua vez, dependerá do material a ser usinado, do tipo de operação de corte e da ferramenta usada. </a:t>
            </a:r>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318783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r>
              <a:rPr lang="pt-BR" sz="5400"/>
              <a:t>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Espaço Reservado para Conteúdo 6">
            <a:extLst>
              <a:ext uri="{FF2B5EF4-FFF2-40B4-BE49-F238E27FC236}">
                <a16:creationId xmlns:a16="http://schemas.microsoft.com/office/drawing/2014/main" id="{CE0ED51D-4596-41DD-83A0-01A2B17C4352}"/>
              </a:ext>
            </a:extLst>
          </p:cNvPr>
          <p:cNvGraphicFramePr>
            <a:graphicFrameLocks noGrp="1"/>
          </p:cNvGraphicFramePr>
          <p:nvPr>
            <p:ph idx="1"/>
            <p:extLst>
              <p:ext uri="{D42A27DB-BD31-4B8C-83A1-F6EECF244321}">
                <p14:modId xmlns:p14="http://schemas.microsoft.com/office/powerpoint/2010/main" val="2685760148"/>
              </p:ext>
            </p:extLst>
          </p:nvPr>
        </p:nvGraphicFramePr>
        <p:xfrm>
          <a:off x="117566" y="992777"/>
          <a:ext cx="6239178" cy="5649314"/>
        </p:xfrm>
        <a:graphic>
          <a:graphicData uri="http://schemas.openxmlformats.org/drawingml/2006/table">
            <a:tbl>
              <a:tblPr firstRow="1" firstCol="1" bandRow="1">
                <a:tableStyleId>{5C22544A-7EE6-4342-B048-85BDC9FD1C3A}</a:tableStyleId>
              </a:tblPr>
              <a:tblGrid>
                <a:gridCol w="1168974">
                  <a:extLst>
                    <a:ext uri="{9D8B030D-6E8A-4147-A177-3AD203B41FA5}">
                      <a16:colId xmlns:a16="http://schemas.microsoft.com/office/drawing/2014/main" val="3193023458"/>
                    </a:ext>
                  </a:extLst>
                </a:gridCol>
                <a:gridCol w="1478556">
                  <a:extLst>
                    <a:ext uri="{9D8B030D-6E8A-4147-A177-3AD203B41FA5}">
                      <a16:colId xmlns:a16="http://schemas.microsoft.com/office/drawing/2014/main" val="2498652789"/>
                    </a:ext>
                  </a:extLst>
                </a:gridCol>
                <a:gridCol w="787791">
                  <a:extLst>
                    <a:ext uri="{9D8B030D-6E8A-4147-A177-3AD203B41FA5}">
                      <a16:colId xmlns:a16="http://schemas.microsoft.com/office/drawing/2014/main" val="31495008"/>
                    </a:ext>
                  </a:extLst>
                </a:gridCol>
                <a:gridCol w="787791">
                  <a:extLst>
                    <a:ext uri="{9D8B030D-6E8A-4147-A177-3AD203B41FA5}">
                      <a16:colId xmlns:a16="http://schemas.microsoft.com/office/drawing/2014/main" val="2554298039"/>
                    </a:ext>
                  </a:extLst>
                </a:gridCol>
                <a:gridCol w="672279">
                  <a:extLst>
                    <a:ext uri="{9D8B030D-6E8A-4147-A177-3AD203B41FA5}">
                      <a16:colId xmlns:a16="http://schemas.microsoft.com/office/drawing/2014/main" val="1353328375"/>
                    </a:ext>
                  </a:extLst>
                </a:gridCol>
                <a:gridCol w="672279">
                  <a:extLst>
                    <a:ext uri="{9D8B030D-6E8A-4147-A177-3AD203B41FA5}">
                      <a16:colId xmlns:a16="http://schemas.microsoft.com/office/drawing/2014/main" val="236292423"/>
                    </a:ext>
                  </a:extLst>
                </a:gridCol>
                <a:gridCol w="671508">
                  <a:extLst>
                    <a:ext uri="{9D8B030D-6E8A-4147-A177-3AD203B41FA5}">
                      <a16:colId xmlns:a16="http://schemas.microsoft.com/office/drawing/2014/main" val="4039724636"/>
                    </a:ext>
                  </a:extLst>
                </a:gridCol>
              </a:tblGrid>
              <a:tr h="322393">
                <a:tc rowSpan="2">
                  <a:txBody>
                    <a:bodyPr/>
                    <a:lstStyle/>
                    <a:p>
                      <a:pPr marL="635">
                        <a:lnSpc>
                          <a:spcPct val="107000"/>
                        </a:lnSpc>
                        <a:spcAft>
                          <a:spcPts val="575"/>
                        </a:spcAft>
                      </a:pPr>
                      <a:r>
                        <a:rPr lang="pt-BR" sz="1200" dirty="0">
                          <a:effectLst/>
                        </a:rPr>
                        <a:t> </a:t>
                      </a:r>
                    </a:p>
                    <a:p>
                      <a:pPr marR="29210" algn="ctr">
                        <a:lnSpc>
                          <a:spcPct val="107000"/>
                        </a:lnSpc>
                        <a:spcAft>
                          <a:spcPts val="800"/>
                        </a:spcAft>
                      </a:pPr>
                      <a:r>
                        <a:rPr lang="pt-BR" sz="1200" dirty="0">
                          <a:effectLst/>
                        </a:rPr>
                        <a:t>Tipos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rowSpan="2">
                  <a:txBody>
                    <a:bodyPr/>
                    <a:lstStyle/>
                    <a:p>
                      <a:pPr marL="635">
                        <a:lnSpc>
                          <a:spcPct val="107000"/>
                        </a:lnSpc>
                        <a:spcAft>
                          <a:spcPts val="575"/>
                        </a:spcAft>
                      </a:pPr>
                      <a:r>
                        <a:rPr lang="pt-BR" sz="1200" dirty="0">
                          <a:effectLst/>
                        </a:rPr>
                        <a:t> </a:t>
                      </a:r>
                    </a:p>
                    <a:p>
                      <a:pPr marR="29210" algn="ctr">
                        <a:lnSpc>
                          <a:spcPct val="107000"/>
                        </a:lnSpc>
                        <a:spcAft>
                          <a:spcPts val="800"/>
                        </a:spcAft>
                      </a:pPr>
                      <a:r>
                        <a:rPr lang="pt-BR" sz="1200" dirty="0">
                          <a:effectLst/>
                        </a:rPr>
                        <a:t>Composição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a:lnSpc>
                          <a:spcPct val="107000"/>
                        </a:lnSpc>
                        <a:spcAft>
                          <a:spcPts val="800"/>
                        </a:spcAft>
                      </a:pPr>
                      <a:r>
                        <a:rPr lang="pt-BR" sz="1200">
                          <a:effectLst/>
                        </a:rPr>
                        <a:t>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gridSpan="4">
                  <a:txBody>
                    <a:bodyPr/>
                    <a:lstStyle/>
                    <a:p>
                      <a:pPr marL="437515">
                        <a:lnSpc>
                          <a:spcPct val="107000"/>
                        </a:lnSpc>
                        <a:spcAft>
                          <a:spcPts val="800"/>
                        </a:spcAft>
                      </a:pPr>
                      <a:r>
                        <a:rPr lang="pt-BR" sz="1200">
                          <a:effectLst/>
                        </a:rPr>
                        <a:t>Propriedades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20047324"/>
                  </a:ext>
                </a:extLst>
              </a:tr>
              <a:tr h="778442">
                <a:tc vMerge="1">
                  <a:txBody>
                    <a:bodyPr/>
                    <a:lstStyle/>
                    <a:p>
                      <a:endParaRPr lang="pt-BR"/>
                    </a:p>
                  </a:txBody>
                  <a:tcPr/>
                </a:tc>
                <a:tc vMerge="1">
                  <a:txBody>
                    <a:bodyPr/>
                    <a:lstStyle/>
                    <a:p>
                      <a:endParaRPr lang="pt-BR"/>
                    </a:p>
                  </a:txBody>
                  <a:tcPr/>
                </a:tc>
                <a:tc>
                  <a:txBody>
                    <a:bodyPr/>
                    <a:lstStyle/>
                    <a:p>
                      <a:pPr marR="3810" algn="ctr">
                        <a:lnSpc>
                          <a:spcPct val="107000"/>
                        </a:lnSpc>
                        <a:spcAft>
                          <a:spcPts val="800"/>
                        </a:spcAft>
                      </a:pPr>
                      <a:r>
                        <a:rPr lang="pt-BR" sz="1200">
                          <a:effectLst/>
                        </a:rPr>
                        <a:t> </a:t>
                      </a:r>
                    </a:p>
                    <a:p>
                      <a:pPr marL="1270" algn="just">
                        <a:lnSpc>
                          <a:spcPct val="107000"/>
                        </a:lnSpc>
                        <a:spcAft>
                          <a:spcPts val="800"/>
                        </a:spcAft>
                      </a:pPr>
                      <a:r>
                        <a:rPr lang="pt-BR" sz="1200">
                          <a:effectLst/>
                        </a:rPr>
                        <a:t>Resfriamento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R="2540" algn="ctr">
                        <a:lnSpc>
                          <a:spcPct val="107000"/>
                        </a:lnSpc>
                        <a:spcAft>
                          <a:spcPts val="800"/>
                        </a:spcAft>
                      </a:pPr>
                      <a:r>
                        <a:rPr lang="pt-BR" sz="1200" dirty="0">
                          <a:effectLst/>
                        </a:rPr>
                        <a:t> </a:t>
                      </a:r>
                    </a:p>
                    <a:p>
                      <a:pPr marL="38735">
                        <a:lnSpc>
                          <a:spcPct val="107000"/>
                        </a:lnSpc>
                        <a:spcAft>
                          <a:spcPts val="800"/>
                        </a:spcAft>
                      </a:pPr>
                      <a:r>
                        <a:rPr lang="pt-BR" sz="1200" dirty="0">
                          <a:effectLst/>
                        </a:rPr>
                        <a:t>Lubrificação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R="27940" algn="ctr">
                        <a:lnSpc>
                          <a:spcPct val="107000"/>
                        </a:lnSpc>
                        <a:spcAft>
                          <a:spcPts val="800"/>
                        </a:spcAft>
                      </a:pPr>
                      <a:r>
                        <a:rPr lang="pt-BR" sz="1200">
                          <a:effectLst/>
                        </a:rPr>
                        <a:t>Proteção </a:t>
                      </a:r>
                    </a:p>
                    <a:p>
                      <a:pPr algn="ctr">
                        <a:lnSpc>
                          <a:spcPct val="107000"/>
                        </a:lnSpc>
                        <a:spcAft>
                          <a:spcPts val="800"/>
                        </a:spcAft>
                      </a:pPr>
                      <a:r>
                        <a:rPr lang="pt-BR" sz="1200">
                          <a:effectLst/>
                        </a:rPr>
                        <a:t>contra a corrosão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R="3175" algn="ctr">
                        <a:lnSpc>
                          <a:spcPct val="107000"/>
                        </a:lnSpc>
                        <a:spcAft>
                          <a:spcPts val="800"/>
                        </a:spcAft>
                      </a:pPr>
                      <a:r>
                        <a:rPr lang="pt-BR" sz="1200">
                          <a:effectLst/>
                        </a:rPr>
                        <a:t> </a:t>
                      </a:r>
                    </a:p>
                    <a:p>
                      <a:pPr marR="28575" algn="ctr">
                        <a:lnSpc>
                          <a:spcPct val="107000"/>
                        </a:lnSpc>
                        <a:spcAft>
                          <a:spcPts val="800"/>
                        </a:spcAft>
                      </a:pPr>
                      <a:r>
                        <a:rPr lang="pt-BR" sz="1200">
                          <a:effectLst/>
                        </a:rPr>
                        <a:t>EP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algn="ctr">
                        <a:lnSpc>
                          <a:spcPct val="107000"/>
                        </a:lnSpc>
                        <a:spcAft>
                          <a:spcPts val="800"/>
                        </a:spcAft>
                      </a:pPr>
                      <a:r>
                        <a:rPr lang="pt-BR" sz="1200">
                          <a:effectLst/>
                        </a:rPr>
                        <a:t>Resistência à corrosão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extLst>
                  <a:ext uri="{0D108BD9-81ED-4DB2-BD59-A6C34878D82A}">
                    <a16:rowId xmlns:a16="http://schemas.microsoft.com/office/drawing/2014/main" val="3753053841"/>
                  </a:ext>
                </a:extLst>
              </a:tr>
              <a:tr h="280887">
                <a:tc>
                  <a:txBody>
                    <a:bodyPr/>
                    <a:lstStyle/>
                    <a:p>
                      <a:pPr marL="635">
                        <a:lnSpc>
                          <a:spcPct val="107000"/>
                        </a:lnSpc>
                        <a:spcAft>
                          <a:spcPts val="800"/>
                        </a:spcAft>
                      </a:pPr>
                      <a:r>
                        <a:rPr lang="pt-BR" sz="1200">
                          <a:effectLst/>
                        </a:rPr>
                        <a:t>óleos minerais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Derivado de petróleo.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a:lnSpc>
                          <a:spcPct val="107000"/>
                        </a:lnSpc>
                        <a:spcAft>
                          <a:spcPts val="800"/>
                        </a:spcAft>
                      </a:pPr>
                      <a:r>
                        <a:rPr lang="pt-BR" sz="1200">
                          <a:effectLst/>
                        </a:rPr>
                        <a:t>Ótima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algn="just">
                        <a:lnSpc>
                          <a:spcPct val="107000"/>
                        </a:lnSpc>
                        <a:spcAft>
                          <a:spcPts val="800"/>
                        </a:spcAft>
                      </a:pPr>
                      <a:r>
                        <a:rPr lang="pt-BR" sz="1200">
                          <a:effectLst/>
                        </a:rPr>
                        <a:t>Excelente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Boa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extLst>
                  <a:ext uri="{0D108BD9-81ED-4DB2-BD59-A6C34878D82A}">
                    <a16:rowId xmlns:a16="http://schemas.microsoft.com/office/drawing/2014/main" val="3242924553"/>
                  </a:ext>
                </a:extLst>
              </a:tr>
              <a:tr h="471283">
                <a:tc>
                  <a:txBody>
                    <a:bodyPr/>
                    <a:lstStyle/>
                    <a:p>
                      <a:pPr marL="635">
                        <a:lnSpc>
                          <a:spcPct val="107000"/>
                        </a:lnSpc>
                        <a:spcAft>
                          <a:spcPts val="800"/>
                        </a:spcAft>
                      </a:pPr>
                      <a:r>
                        <a:rPr lang="pt-BR" sz="1200">
                          <a:effectLst/>
                        </a:rPr>
                        <a:t>óleos graxos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dirty="0">
                          <a:effectLst/>
                        </a:rPr>
                        <a:t>óleos de origem vegetal ou animal.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1270">
                        <a:lnSpc>
                          <a:spcPct val="107000"/>
                        </a:lnSpc>
                        <a:spcAft>
                          <a:spcPts val="800"/>
                        </a:spcAft>
                      </a:pPr>
                      <a:r>
                        <a:rPr lang="pt-BR" sz="1200">
                          <a:effectLst/>
                        </a:rPr>
                        <a:t>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Excelente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Boa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1270">
                        <a:lnSpc>
                          <a:spcPct val="107000"/>
                        </a:lnSpc>
                        <a:spcAft>
                          <a:spcPts val="800"/>
                        </a:spcAft>
                      </a:pPr>
                      <a:r>
                        <a:rPr lang="pt-BR" sz="1200">
                          <a:effectLst/>
                        </a:rPr>
                        <a:t>Boa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extLst>
                  <a:ext uri="{0D108BD9-81ED-4DB2-BD59-A6C34878D82A}">
                    <a16:rowId xmlns:a16="http://schemas.microsoft.com/office/drawing/2014/main" val="671488314"/>
                  </a:ext>
                </a:extLst>
              </a:tr>
              <a:tr h="657582">
                <a:tc>
                  <a:txBody>
                    <a:bodyPr/>
                    <a:lstStyle/>
                    <a:p>
                      <a:pPr marL="635" algn="just">
                        <a:lnSpc>
                          <a:spcPct val="107000"/>
                        </a:lnSpc>
                        <a:spcAft>
                          <a:spcPts val="800"/>
                        </a:spcAft>
                      </a:pPr>
                      <a:r>
                        <a:rPr lang="pt-BR" sz="1200">
                          <a:effectLst/>
                        </a:rPr>
                        <a:t>óleos compos-</a:t>
                      </a:r>
                    </a:p>
                    <a:p>
                      <a:pPr marL="635">
                        <a:lnSpc>
                          <a:spcPct val="107000"/>
                        </a:lnSpc>
                        <a:spcAft>
                          <a:spcPts val="800"/>
                        </a:spcAft>
                      </a:pPr>
                      <a:r>
                        <a:rPr lang="pt-BR" sz="1200">
                          <a:effectLst/>
                        </a:rPr>
                        <a:t>tos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dirty="0">
                          <a:effectLst/>
                        </a:rPr>
                        <a:t>Mistura de óleos minerais e graxos.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1270">
                        <a:lnSpc>
                          <a:spcPct val="107000"/>
                        </a:lnSpc>
                        <a:spcAft>
                          <a:spcPts val="800"/>
                        </a:spcAft>
                      </a:pPr>
                      <a:r>
                        <a:rPr lang="pt-BR" sz="1200">
                          <a:effectLst/>
                        </a:rPr>
                        <a:t>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Excelente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gn="just">
                        <a:lnSpc>
                          <a:spcPct val="107000"/>
                        </a:lnSpc>
                        <a:spcAft>
                          <a:spcPts val="800"/>
                        </a:spcAft>
                      </a:pPr>
                      <a:r>
                        <a:rPr lang="pt-BR" sz="1200">
                          <a:effectLst/>
                        </a:rPr>
                        <a:t>Excelente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1270">
                        <a:lnSpc>
                          <a:spcPct val="107000"/>
                        </a:lnSpc>
                        <a:spcAft>
                          <a:spcPts val="800"/>
                        </a:spcAft>
                      </a:pPr>
                      <a:r>
                        <a:rPr lang="pt-BR" sz="1200">
                          <a:effectLst/>
                        </a:rPr>
                        <a:t>Boa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Boa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extLst>
                  <a:ext uri="{0D108BD9-81ED-4DB2-BD59-A6C34878D82A}">
                    <a16:rowId xmlns:a16="http://schemas.microsoft.com/office/drawing/2014/main" val="2002196814"/>
                  </a:ext>
                </a:extLst>
              </a:tr>
              <a:tr h="680636">
                <a:tc>
                  <a:txBody>
                    <a:bodyPr/>
                    <a:lstStyle/>
                    <a:p>
                      <a:pPr marL="635" algn="just">
                        <a:lnSpc>
                          <a:spcPct val="107000"/>
                        </a:lnSpc>
                        <a:spcAft>
                          <a:spcPts val="800"/>
                        </a:spcAft>
                      </a:pPr>
                      <a:r>
                        <a:rPr lang="pt-BR" sz="1200">
                          <a:effectLst/>
                        </a:rPr>
                        <a:t>óleos "solúveis”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marR="28575" algn="just">
                        <a:lnSpc>
                          <a:spcPct val="107000"/>
                        </a:lnSpc>
                        <a:spcAft>
                          <a:spcPts val="800"/>
                        </a:spcAft>
                      </a:pPr>
                      <a:r>
                        <a:rPr lang="pt-BR" sz="1200" dirty="0">
                          <a:effectLst/>
                        </a:rPr>
                        <a:t>óleos minerais + óleos graxos, soda cáustica, emulsificantes, água.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1270">
                        <a:lnSpc>
                          <a:spcPct val="107000"/>
                        </a:lnSpc>
                        <a:spcAft>
                          <a:spcPts val="800"/>
                        </a:spcAft>
                      </a:pPr>
                      <a:r>
                        <a:rPr lang="pt-BR" sz="1200" dirty="0">
                          <a:effectLst/>
                        </a:rPr>
                        <a:t>Ótimo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Boa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Ótima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1270">
                        <a:lnSpc>
                          <a:spcPct val="107000"/>
                        </a:lnSpc>
                        <a:spcAft>
                          <a:spcPts val="800"/>
                        </a:spcAft>
                      </a:pPr>
                      <a:r>
                        <a:rPr lang="pt-BR" sz="1200">
                          <a:effectLst/>
                        </a:rPr>
                        <a:t>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Boa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extLst>
                  <a:ext uri="{0D108BD9-81ED-4DB2-BD59-A6C34878D82A}">
                    <a16:rowId xmlns:a16="http://schemas.microsoft.com/office/drawing/2014/main" val="2035549999"/>
                  </a:ext>
                </a:extLst>
              </a:tr>
              <a:tr h="646620">
                <a:tc>
                  <a:txBody>
                    <a:bodyPr/>
                    <a:lstStyle/>
                    <a:p>
                      <a:pPr marL="635">
                        <a:lnSpc>
                          <a:spcPct val="107000"/>
                        </a:lnSpc>
                        <a:spcAft>
                          <a:spcPts val="800"/>
                        </a:spcAft>
                      </a:pPr>
                      <a:r>
                        <a:rPr lang="pt-BR" sz="1200" dirty="0">
                          <a:effectLst/>
                        </a:rPr>
                        <a:t>óleos EP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óleos minerais com aditivos EP (enxofre, cloro ou fósforo).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1270">
                        <a:lnSpc>
                          <a:spcPct val="107000"/>
                        </a:lnSpc>
                        <a:spcAft>
                          <a:spcPts val="800"/>
                        </a:spcAft>
                      </a:pPr>
                      <a:r>
                        <a:rPr lang="pt-BR" sz="1200" dirty="0">
                          <a:effectLst/>
                        </a:rPr>
                        <a:t>Ótimo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dirty="0">
                          <a:effectLst/>
                        </a:rPr>
                        <a:t>Boa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Ótima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1270" algn="just">
                        <a:lnSpc>
                          <a:spcPct val="107000"/>
                        </a:lnSpc>
                        <a:spcAft>
                          <a:spcPts val="800"/>
                        </a:spcAft>
                      </a:pPr>
                      <a:r>
                        <a:rPr lang="pt-BR" sz="1200">
                          <a:effectLst/>
                        </a:rPr>
                        <a:t>Excelente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Boa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extLst>
                  <a:ext uri="{0D108BD9-81ED-4DB2-BD59-A6C34878D82A}">
                    <a16:rowId xmlns:a16="http://schemas.microsoft.com/office/drawing/2014/main" val="3300045075"/>
                  </a:ext>
                </a:extLst>
              </a:tr>
              <a:tr h="680636">
                <a:tc>
                  <a:txBody>
                    <a:bodyPr/>
                    <a:lstStyle/>
                    <a:p>
                      <a:pPr marL="635" algn="just">
                        <a:lnSpc>
                          <a:spcPct val="107000"/>
                        </a:lnSpc>
                        <a:spcAft>
                          <a:spcPts val="800"/>
                        </a:spcAft>
                      </a:pPr>
                      <a:r>
                        <a:rPr lang="pt-BR" sz="1200">
                          <a:effectLst/>
                        </a:rPr>
                        <a:t>óleos sulfurados e clorados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marR="29210" algn="just">
                        <a:lnSpc>
                          <a:spcPct val="107000"/>
                        </a:lnSpc>
                        <a:spcAft>
                          <a:spcPts val="800"/>
                        </a:spcAft>
                      </a:pPr>
                      <a:r>
                        <a:rPr lang="pt-BR" sz="1200">
                          <a:effectLst/>
                        </a:rPr>
                        <a:t>óleos minerais ou graxos sulfurados ou com substâncias cloradas.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1270">
                        <a:lnSpc>
                          <a:spcPct val="107000"/>
                        </a:lnSpc>
                        <a:spcAft>
                          <a:spcPts val="800"/>
                        </a:spcAft>
                      </a:pPr>
                      <a:r>
                        <a:rPr lang="pt-BR" sz="1200">
                          <a:effectLst/>
                        </a:rPr>
                        <a:t>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dirty="0">
                          <a:effectLst/>
                        </a:rPr>
                        <a:t>Excelente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gn="just">
                        <a:lnSpc>
                          <a:spcPct val="107000"/>
                        </a:lnSpc>
                        <a:spcAft>
                          <a:spcPts val="800"/>
                        </a:spcAft>
                      </a:pPr>
                      <a:r>
                        <a:rPr lang="pt-BR" sz="1200" dirty="0">
                          <a:effectLst/>
                        </a:rPr>
                        <a:t>Excelente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1270" algn="just">
                        <a:lnSpc>
                          <a:spcPct val="107000"/>
                        </a:lnSpc>
                        <a:spcAft>
                          <a:spcPts val="800"/>
                        </a:spcAft>
                      </a:pPr>
                      <a:r>
                        <a:rPr lang="pt-BR" sz="1200">
                          <a:effectLst/>
                        </a:rPr>
                        <a:t>Excelente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Ótima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extLst>
                  <a:ext uri="{0D108BD9-81ED-4DB2-BD59-A6C34878D82A}">
                    <a16:rowId xmlns:a16="http://schemas.microsoft.com/office/drawing/2014/main" val="2977512048"/>
                  </a:ext>
                </a:extLst>
              </a:tr>
              <a:tr h="889987">
                <a:tc>
                  <a:txBody>
                    <a:bodyPr/>
                    <a:lstStyle/>
                    <a:p>
                      <a:pPr marL="635">
                        <a:lnSpc>
                          <a:spcPct val="107000"/>
                        </a:lnSpc>
                        <a:spcAft>
                          <a:spcPts val="800"/>
                        </a:spcAft>
                      </a:pPr>
                      <a:r>
                        <a:rPr lang="pt-BR" sz="1200">
                          <a:effectLst/>
                        </a:rPr>
                        <a:t>Fluidos sintéticos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Água + agentes químicos(aminas, nitritos, nitratos, fosfatos), sabões, germicidas.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1270">
                        <a:lnSpc>
                          <a:spcPct val="107000"/>
                        </a:lnSpc>
                        <a:spcAft>
                          <a:spcPts val="800"/>
                        </a:spcAft>
                      </a:pPr>
                      <a:r>
                        <a:rPr lang="pt-BR" sz="1200">
                          <a:effectLst/>
                        </a:rPr>
                        <a:t>Excelente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nSpc>
                          <a:spcPct val="107000"/>
                        </a:lnSpc>
                        <a:spcAft>
                          <a:spcPts val="800"/>
                        </a:spcAft>
                      </a:pPr>
                      <a:r>
                        <a:rPr lang="pt-BR" sz="1200">
                          <a:effectLst/>
                        </a:rPr>
                        <a:t>Boa </a:t>
                      </a:r>
                      <a:endParaRPr lang="pt-B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gn="just">
                        <a:lnSpc>
                          <a:spcPct val="107000"/>
                        </a:lnSpc>
                        <a:spcAft>
                          <a:spcPts val="800"/>
                        </a:spcAft>
                      </a:pPr>
                      <a:r>
                        <a:rPr lang="pt-BR" sz="1200" dirty="0">
                          <a:effectLst/>
                        </a:rPr>
                        <a:t>Excelente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marL="635" algn="just">
                        <a:lnSpc>
                          <a:spcPct val="107000"/>
                        </a:lnSpc>
                        <a:spcAft>
                          <a:spcPts val="800"/>
                        </a:spcAft>
                      </a:pPr>
                      <a:r>
                        <a:rPr lang="pt-BR" sz="1200" dirty="0">
                          <a:effectLst/>
                        </a:rPr>
                        <a:t>Excelente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tc>
                  <a:txBody>
                    <a:bodyPr/>
                    <a:lstStyle/>
                    <a:p>
                      <a:pPr algn="just">
                        <a:lnSpc>
                          <a:spcPct val="107000"/>
                        </a:lnSpc>
                        <a:spcAft>
                          <a:spcPts val="800"/>
                        </a:spcAft>
                      </a:pPr>
                      <a:r>
                        <a:rPr lang="pt-BR" sz="1200" dirty="0">
                          <a:effectLst/>
                        </a:rPr>
                        <a:t>Excelente </a:t>
                      </a:r>
                      <a:endParaRPr lang="pt-B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7" marR="8949" marT="33690" marB="0"/>
                </a:tc>
                <a:extLst>
                  <a:ext uri="{0D108BD9-81ED-4DB2-BD59-A6C34878D82A}">
                    <a16:rowId xmlns:a16="http://schemas.microsoft.com/office/drawing/2014/main" val="767358838"/>
                  </a:ext>
                </a:extLst>
              </a:tr>
            </a:tbl>
          </a:graphicData>
        </a:graphic>
      </p:graphicFrame>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6358270" y="10"/>
            <a:ext cx="583220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4202427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526" y="2227167"/>
            <a:ext cx="4336168"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34" name="Freeform: Shape 33">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5" name="Freeform: Shape 34">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6" name="Freeform: Shape 35">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7" name="Freeform: Shape 36">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9" name="Group 38">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112326" y="0"/>
            <a:ext cx="4683941" cy="3456291"/>
            <a:chOff x="4345582" y="0"/>
            <a:chExt cx="5069918" cy="3741104"/>
          </a:xfrm>
          <a:solidFill>
            <a:schemeClr val="accent5">
              <a:alpha val="5000"/>
            </a:schemeClr>
          </a:solidFill>
        </p:grpSpPr>
        <p:sp>
          <p:nvSpPr>
            <p:cNvPr id="40" name="Freeform: Shape 39">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804672" y="802955"/>
            <a:ext cx="5145024" cy="1454051"/>
          </a:xfrm>
        </p:spPr>
        <p:txBody>
          <a:bodyPr anchor="b">
            <a:normAutofit/>
          </a:bodyPr>
          <a:lstStyle/>
          <a:p>
            <a:r>
              <a:rPr lang="pt-BR" sz="3600">
                <a:solidFill>
                  <a:schemeClr val="tx2"/>
                </a:solidFill>
              </a:rPr>
              <a:t> </a:t>
            </a:r>
          </a:p>
        </p:txBody>
      </p:sp>
      <p:pic>
        <p:nvPicPr>
          <p:cNvPr id="8" name="Picture 902664">
            <a:extLst>
              <a:ext uri="{FF2B5EF4-FFF2-40B4-BE49-F238E27FC236}">
                <a16:creationId xmlns:a16="http://schemas.microsoft.com/office/drawing/2014/main" id="{F9CD97A5-84E5-4516-A2B8-7E2F60C0D255}"/>
              </a:ext>
            </a:extLst>
          </p:cNvPr>
          <p:cNvPicPr/>
          <p:nvPr/>
        </p:nvPicPr>
        <p:blipFill>
          <a:blip r:embed="rId2"/>
          <a:stretch>
            <a:fillRect/>
          </a:stretch>
        </p:blipFill>
        <p:spPr>
          <a:xfrm>
            <a:off x="558892" y="279082"/>
            <a:ext cx="8269333" cy="6121718"/>
          </a:xfrm>
          <a:prstGeom prst="rect">
            <a:avLst/>
          </a:prstGeom>
        </p:spPr>
      </p:pic>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804672" y="2421682"/>
            <a:ext cx="4553909" cy="3639289"/>
          </a:xfrm>
        </p:spPr>
        <p:txBody>
          <a:bodyPr anchor="ctr">
            <a:normAutofit/>
          </a:bodyPr>
          <a:lstStyle/>
          <a:p>
            <a:endParaRPr lang="en-US" sz="1800">
              <a:solidFill>
                <a:schemeClr val="tx2"/>
              </a:solidFill>
            </a:endParaRPr>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992" r="19781"/>
          <a:stretch/>
        </p:blipFill>
        <p:spPr>
          <a:xfrm>
            <a:off x="9630706" y="3863170"/>
            <a:ext cx="2002402" cy="1996361"/>
          </a:xfrm>
          <a:prstGeom prst="rect">
            <a:avLst/>
          </a:pr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4"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532014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478027"/>
          </a:xfrm>
        </p:spPr>
        <p:txBody>
          <a:bodyPr anchor="b">
            <a:normAutofit/>
          </a:bodyPr>
          <a:lstStyle/>
          <a:p>
            <a:pPr marL="6350" marR="128905" indent="-6350">
              <a:lnSpc>
                <a:spcPct val="107000"/>
              </a:lnSpc>
              <a:spcAft>
                <a:spcPts val="405"/>
              </a:spcAft>
            </a:pPr>
            <a:r>
              <a:rPr lang="pt-BR" sz="1800" b="1" dirty="0">
                <a:solidFill>
                  <a:srgbClr val="000000"/>
                </a:solidFill>
                <a:effectLst/>
                <a:latin typeface="Arial" panose="020B0604020202020204" pitchFamily="34" charset="0"/>
                <a:ea typeface="Arial" panose="020B0604020202020204" pitchFamily="34" charset="0"/>
              </a:rPr>
              <a:t>Exercícios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fontScale="92500" lnSpcReduction="20000"/>
          </a:bodyPr>
          <a:lstStyle/>
          <a:p>
            <a:r>
              <a:rPr lang="pt-BR" sz="2200" dirty="0"/>
              <a:t>a)	Que tipos de materiais podem ser usados como agentes de melhoria da usinagem? </a:t>
            </a:r>
          </a:p>
          <a:p>
            <a:r>
              <a:rPr lang="pt-BR" sz="2200" dirty="0"/>
              <a:t>b)	Qual a diferença de emprego que existe entre eles? </a:t>
            </a:r>
          </a:p>
          <a:p>
            <a:r>
              <a:rPr lang="pt-BR" sz="2200" dirty="0"/>
              <a:t>c)	Cite um exemplo de cada tipo de agente facilitador de corte. </a:t>
            </a:r>
          </a:p>
          <a:p>
            <a:r>
              <a:rPr lang="pt-BR" sz="2200" dirty="0"/>
              <a:t>d)	O que é um aditivo e qual sua função no fluido de corte. </a:t>
            </a:r>
          </a:p>
          <a:p>
            <a:r>
              <a:rPr lang="pt-BR" sz="2200" dirty="0"/>
              <a:t>e)	Dê três exemplos de aditivos usados em fluidos de corte. </a:t>
            </a:r>
          </a:p>
          <a:p>
            <a:r>
              <a:rPr lang="pt-BR" sz="2200" dirty="0"/>
              <a:t>f)	O que é um EP? </a:t>
            </a:r>
          </a:p>
          <a:p>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6313057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pPr marL="6350" marR="128905" indent="-6350">
              <a:lnSpc>
                <a:spcPct val="107000"/>
              </a:lnSpc>
              <a:spcAft>
                <a:spcPts val="405"/>
              </a:spcAft>
            </a:pPr>
            <a:r>
              <a:rPr lang="pt-BR" sz="1800" b="1">
                <a:solidFill>
                  <a:srgbClr val="000000"/>
                </a:solidFill>
                <a:effectLst/>
                <a:latin typeface="Arial" panose="020B0604020202020204" pitchFamily="34" charset="0"/>
                <a:ea typeface="Arial" panose="020B0604020202020204" pitchFamily="34" charset="0"/>
              </a:rPr>
              <a:t>Manuseio dos fluidos e dicas de higiene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pPr marL="0" indent="0">
              <a:buNone/>
            </a:pPr>
            <a:endParaRPr lang="en-US" sz="2200" dirty="0"/>
          </a:p>
          <a:p>
            <a:pPr marL="0" indent="0">
              <a:buNone/>
            </a:pPr>
            <a:r>
              <a:rPr lang="en-US" sz="2200" dirty="0"/>
              <a:t> 1.	</a:t>
            </a:r>
            <a:r>
              <a:rPr lang="en-US" sz="2200" dirty="0" err="1"/>
              <a:t>Armazenamento</a:t>
            </a:r>
            <a:r>
              <a:rPr lang="en-US" sz="2200" dirty="0"/>
              <a:t> 	  	 </a:t>
            </a:r>
          </a:p>
          <a:p>
            <a:pPr marL="0" indent="0">
              <a:buNone/>
            </a:pPr>
            <a:r>
              <a:rPr lang="en-US" sz="2200" dirty="0"/>
              <a:t> 2.	</a:t>
            </a:r>
            <a:r>
              <a:rPr lang="en-US" sz="2200" dirty="0" err="1"/>
              <a:t>Alimentação</a:t>
            </a:r>
            <a:endParaRPr lang="en-US" sz="2200" dirty="0"/>
          </a:p>
          <a:p>
            <a:pPr marL="0" indent="0">
              <a:buNone/>
            </a:pPr>
            <a:r>
              <a:rPr lang="en-US" sz="2200" dirty="0"/>
              <a:t> </a:t>
            </a:r>
          </a:p>
          <a:p>
            <a:pPr marL="457200" indent="-457200">
              <a:buAutoNum type="arabicPeriod" startAt="3"/>
            </a:pPr>
            <a:r>
              <a:rPr lang="en-US" sz="2200" dirty="0"/>
              <a:t>     </a:t>
            </a:r>
            <a:r>
              <a:rPr lang="en-US" sz="2200" dirty="0" err="1"/>
              <a:t>Purificação</a:t>
            </a:r>
            <a:r>
              <a:rPr lang="en-US" sz="2200" dirty="0"/>
              <a:t> e </a:t>
            </a:r>
            <a:r>
              <a:rPr lang="en-US" sz="2200" dirty="0" err="1"/>
              <a:t>recuperação</a:t>
            </a:r>
            <a:r>
              <a:rPr lang="en-US" sz="2200" dirty="0"/>
              <a:t> </a:t>
            </a:r>
          </a:p>
          <a:p>
            <a:pPr marL="0" indent="0">
              <a:buNone/>
            </a:pPr>
            <a:endParaRPr lang="en-US" sz="2200" dirty="0"/>
          </a:p>
          <a:p>
            <a:pPr marL="0" indent="0">
              <a:buNone/>
            </a:pPr>
            <a:r>
              <a:rPr lang="en-US" sz="2200" dirty="0"/>
              <a:t>4.	</a:t>
            </a:r>
            <a:r>
              <a:rPr lang="en-US" sz="2200" dirty="0" err="1"/>
              <a:t>Controle</a:t>
            </a:r>
            <a:r>
              <a:rPr lang="en-US" sz="2200" dirty="0"/>
              <a:t> de odor </a:t>
            </a:r>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1415694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pPr marL="6350" marR="128905" indent="-6350">
              <a:lnSpc>
                <a:spcPct val="107000"/>
              </a:lnSpc>
              <a:spcAft>
                <a:spcPts val="405"/>
              </a:spcAft>
            </a:pPr>
            <a:r>
              <a:rPr lang="pt-BR" sz="1800" b="1">
                <a:solidFill>
                  <a:srgbClr val="000000"/>
                </a:solidFill>
                <a:effectLst/>
                <a:latin typeface="Arial" panose="020B0604020202020204" pitchFamily="34" charset="0"/>
                <a:ea typeface="Arial" panose="020B0604020202020204" pitchFamily="34" charset="0"/>
              </a:rPr>
              <a:t>Manuseio dos fluidos e dicas de higiene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pPr marL="0" indent="0">
              <a:buNone/>
            </a:pPr>
            <a:endParaRPr lang="en-US" sz="2200" dirty="0"/>
          </a:p>
          <a:p>
            <a:pPr marL="0" indent="0">
              <a:buNone/>
            </a:pPr>
            <a:r>
              <a:rPr lang="en-US" sz="2200" dirty="0"/>
              <a:t>  	  	 </a:t>
            </a:r>
          </a:p>
          <a:p>
            <a:pPr marL="0" indent="0">
              <a:buNone/>
            </a:pPr>
            <a:r>
              <a:rPr lang="en-US" sz="2200" dirty="0"/>
              <a:t>  	 </a:t>
            </a:r>
          </a:p>
          <a:p>
            <a:pPr marL="0" indent="0">
              <a:buNone/>
            </a:pPr>
            <a:r>
              <a:rPr lang="en-US" sz="2200" dirty="0"/>
              <a:t> </a:t>
            </a:r>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a:extLst>
              <a:ext uri="{FF2B5EF4-FFF2-40B4-BE49-F238E27FC236}">
                <a16:creationId xmlns:a16="http://schemas.microsoft.com/office/drawing/2014/main" id="{3BCA0D55-181E-436E-BD47-AE4BDFCAC718}"/>
              </a:ext>
            </a:extLst>
          </p:cNvPr>
          <p:cNvPicPr>
            <a:picLocks noChangeAspect="1"/>
          </p:cNvPicPr>
          <p:nvPr/>
        </p:nvPicPr>
        <p:blipFill>
          <a:blip r:embed="rId5"/>
          <a:stretch>
            <a:fillRect/>
          </a:stretch>
        </p:blipFill>
        <p:spPr>
          <a:xfrm>
            <a:off x="324054" y="2788147"/>
            <a:ext cx="6006084" cy="2443071"/>
          </a:xfrm>
          <a:prstGeom prst="rect">
            <a:avLst/>
          </a:prstGeom>
        </p:spPr>
      </p:pic>
      <p:pic>
        <p:nvPicPr>
          <p:cNvPr id="2052" name="Picture 24069">
            <a:extLst>
              <a:ext uri="{FF2B5EF4-FFF2-40B4-BE49-F238E27FC236}">
                <a16:creationId xmlns:a16="http://schemas.microsoft.com/office/drawing/2014/main" id="{5DBBBC9B-4415-4CCA-ADEA-4E4CBAF676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620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4072">
            <a:extLst>
              <a:ext uri="{FF2B5EF4-FFF2-40B4-BE49-F238E27FC236}">
                <a16:creationId xmlns:a16="http://schemas.microsoft.com/office/drawing/2014/main" id="{86B15BA2-A92E-409C-A2AA-7F2505FBC4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23925" cy="13239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4076">
            <a:extLst>
              <a:ext uri="{FF2B5EF4-FFF2-40B4-BE49-F238E27FC236}">
                <a16:creationId xmlns:a16="http://schemas.microsoft.com/office/drawing/2014/main" id="{288C93B8-19F3-4589-A4EB-E90A916875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095375" cy="10953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4080">
            <a:extLst>
              <a:ext uri="{FF2B5EF4-FFF2-40B4-BE49-F238E27FC236}">
                <a16:creationId xmlns:a16="http://schemas.microsoft.com/office/drawing/2014/main" id="{30DF7B14-D20C-49B1-8B10-F8459E696C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19062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3584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682" b="17318"/>
          <a:stretch/>
        </p:blipFill>
        <p:spPr>
          <a:xfrm>
            <a:off x="20" y="10"/>
            <a:ext cx="12191980" cy="6857990"/>
          </a:xfrm>
          <a:prstGeom prst="rect">
            <a:avLst/>
          </a:prstGeom>
        </p:spPr>
      </p:pic>
      <p:sp>
        <p:nvSpPr>
          <p:cNvPr id="31" name="Rectangle 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262617" y="5284731"/>
            <a:ext cx="11210925" cy="744836"/>
          </a:xfrm>
        </p:spPr>
        <p:txBody>
          <a:bodyPr vert="horz" lIns="91440" tIns="45720" rIns="91440" bIns="45720" rtlCol="0" anchor="ctr">
            <a:normAutofit/>
          </a:bodyPr>
          <a:lstStyle/>
          <a:p>
            <a:pPr marL="6350" indent="-6350" algn="ctr">
              <a:spcAft>
                <a:spcPts val="405"/>
              </a:spcAft>
            </a:pPr>
            <a:r>
              <a:rPr lang="en-US" sz="3600" b="1">
                <a:solidFill>
                  <a:schemeClr val="tx1">
                    <a:lumMod val="85000"/>
                    <a:lumOff val="15000"/>
                  </a:schemeClr>
                </a:solidFill>
                <a:effectLst/>
              </a:rPr>
              <a:t>Desenhando no material</a:t>
            </a:r>
            <a:r>
              <a:rPr lang="en-US" sz="3600" b="0">
                <a:solidFill>
                  <a:schemeClr val="tx1">
                    <a:lumMod val="85000"/>
                    <a:lumOff val="15000"/>
                  </a:schemeClr>
                </a:solidFill>
                <a:effectLst/>
              </a:rPr>
              <a:t> </a:t>
            </a:r>
            <a:endParaRPr lang="en-US" sz="3600" b="1">
              <a:solidFill>
                <a:schemeClr val="tx1">
                  <a:lumMod val="85000"/>
                  <a:lumOff val="15000"/>
                </a:schemeClr>
              </a:solidFill>
              <a:effectLst/>
            </a:endParaRPr>
          </a:p>
        </p:txBody>
      </p:sp>
      <p:cxnSp>
        <p:nvCxnSpPr>
          <p:cNvPr id="33" name="Straight Connector 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1735206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1800" b="1">
                <a:solidFill>
                  <a:srgbClr val="000000"/>
                </a:solidFill>
                <a:effectLst/>
                <a:latin typeface="Arial" panose="020B0604020202020204" pitchFamily="34" charset="0"/>
                <a:ea typeface="Arial" panose="020B0604020202020204" pitchFamily="34" charset="0"/>
              </a:rPr>
              <a:t>Desenhando no material</a:t>
            </a:r>
            <a:r>
              <a:rPr lang="pt-BR" sz="1800" b="0">
                <a:solidFill>
                  <a:srgbClr val="000000"/>
                </a:solidFill>
                <a:effectLst/>
                <a:latin typeface="Arial" panose="020B0604020202020204" pitchFamily="34" charset="0"/>
                <a:ea typeface="Arial" panose="020B0604020202020204" pitchFamily="34" charset="0"/>
              </a:rPr>
              <a:t> </a:t>
            </a:r>
            <a:endParaRPr lang="pt-BR" sz="1800" b="1">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r>
              <a:rPr lang="pt-BR" sz="2200" dirty="0"/>
              <a:t>Por meio da traçagem são marcadas na peça </a:t>
            </a:r>
            <a:r>
              <a:rPr lang="pt-BR" sz="2200" dirty="0" err="1"/>
              <a:t>pré</a:t>
            </a:r>
            <a:r>
              <a:rPr lang="pt-BR" sz="2200" dirty="0"/>
              <a:t>-usinada as linhas e os pontos que delimitam o formato final da peça após a usinagem</a:t>
            </a:r>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36443475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r>
              <a:rPr lang="pt-BR" sz="5400"/>
              <a:t>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lnSpcReduction="10000"/>
          </a:bodyPr>
          <a:lstStyle/>
          <a:p>
            <a:r>
              <a:rPr lang="pt-BR" sz="2200"/>
              <a:t>Como a traçagem consiste basicamente em desenhar no material a correta localização dos furos, rebaixos, canais, rasgos e outros detalhes, ela permite visualizar as formas finais da peça. Isso ajuda a prevenir falhas ou erros de interpretação de desenho na usinagem, o que resultaria na perda do trabalho e da peça. </a:t>
            </a:r>
            <a:endParaRPr lang="en-US" sz="2200" dirty="0"/>
          </a:p>
        </p:txBody>
      </p:sp>
      <p:grpSp>
        <p:nvGrpSpPr>
          <p:cNvPr id="28" name="Group 766002">
            <a:extLst>
              <a:ext uri="{FF2B5EF4-FFF2-40B4-BE49-F238E27FC236}">
                <a16:creationId xmlns:a16="http://schemas.microsoft.com/office/drawing/2014/main" id="{DC498B41-E383-4410-8327-90C6975B8951}"/>
              </a:ext>
            </a:extLst>
          </p:cNvPr>
          <p:cNvGrpSpPr/>
          <p:nvPr/>
        </p:nvGrpSpPr>
        <p:grpSpPr>
          <a:xfrm>
            <a:off x="6341256" y="1638082"/>
            <a:ext cx="4515121" cy="4098833"/>
            <a:chOff x="0" y="0"/>
            <a:chExt cx="1783157" cy="1634679"/>
          </a:xfrm>
        </p:grpSpPr>
        <p:sp>
          <p:nvSpPr>
            <p:cNvPr id="29" name="Rectangle 24476">
              <a:extLst>
                <a:ext uri="{FF2B5EF4-FFF2-40B4-BE49-F238E27FC236}">
                  <a16:creationId xmlns:a16="http://schemas.microsoft.com/office/drawing/2014/main" id="{B090EDF9-1F87-4BD9-B970-80A62D570B39}"/>
                </a:ext>
              </a:extLst>
            </p:cNvPr>
            <p:cNvSpPr/>
            <p:nvPr/>
          </p:nvSpPr>
          <p:spPr>
            <a:xfrm>
              <a:off x="43892" y="0"/>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30" name="Shape 937723">
              <a:extLst>
                <a:ext uri="{FF2B5EF4-FFF2-40B4-BE49-F238E27FC236}">
                  <a16:creationId xmlns:a16="http://schemas.microsoft.com/office/drawing/2014/main" id="{F167DBEF-663E-46DC-8729-7AE0DADCD734}"/>
                </a:ext>
              </a:extLst>
            </p:cNvPr>
            <p:cNvSpPr/>
            <p:nvPr/>
          </p:nvSpPr>
          <p:spPr>
            <a:xfrm>
              <a:off x="64008" y="401074"/>
              <a:ext cx="1639341" cy="907088"/>
            </a:xfrm>
            <a:custGeom>
              <a:avLst/>
              <a:gdLst/>
              <a:ahLst/>
              <a:cxnLst/>
              <a:rect l="0" t="0" r="0" b="0"/>
              <a:pathLst>
                <a:path w="1639341" h="907088">
                  <a:moveTo>
                    <a:pt x="0" y="0"/>
                  </a:moveTo>
                  <a:lnTo>
                    <a:pt x="1639341" y="0"/>
                  </a:lnTo>
                  <a:lnTo>
                    <a:pt x="1639341" y="907088"/>
                  </a:lnTo>
                  <a:lnTo>
                    <a:pt x="0" y="90708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pic>
          <p:nvPicPr>
            <p:cNvPr id="32" name="Picture 24479">
              <a:extLst>
                <a:ext uri="{FF2B5EF4-FFF2-40B4-BE49-F238E27FC236}">
                  <a16:creationId xmlns:a16="http://schemas.microsoft.com/office/drawing/2014/main" id="{72AFFCF5-3725-46A7-BB4A-E2B1C2E90C82}"/>
                </a:ext>
              </a:extLst>
            </p:cNvPr>
            <p:cNvPicPr/>
            <p:nvPr/>
          </p:nvPicPr>
          <p:blipFill>
            <a:blip r:embed="rId2"/>
            <a:stretch>
              <a:fillRect/>
            </a:stretch>
          </p:blipFill>
          <p:spPr>
            <a:xfrm flipV="1">
              <a:off x="63640" y="400709"/>
              <a:ext cx="1642110" cy="907816"/>
            </a:xfrm>
            <a:prstGeom prst="rect">
              <a:avLst/>
            </a:prstGeom>
          </p:spPr>
        </p:pic>
        <p:sp>
          <p:nvSpPr>
            <p:cNvPr id="36" name="Rectangle 24480">
              <a:extLst>
                <a:ext uri="{FF2B5EF4-FFF2-40B4-BE49-F238E27FC236}">
                  <a16:creationId xmlns:a16="http://schemas.microsoft.com/office/drawing/2014/main" id="{B380455A-88EA-4F8E-BA9D-05F3916822DB}"/>
                </a:ext>
              </a:extLst>
            </p:cNvPr>
            <p:cNvSpPr/>
            <p:nvPr/>
          </p:nvSpPr>
          <p:spPr>
            <a:xfrm>
              <a:off x="1736636" y="1259727"/>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40" name="Shape 937724">
              <a:extLst>
                <a:ext uri="{FF2B5EF4-FFF2-40B4-BE49-F238E27FC236}">
                  <a16:creationId xmlns:a16="http://schemas.microsoft.com/office/drawing/2014/main" id="{625AD5BD-3643-4EAB-BBEE-4290BA030B55}"/>
                </a:ext>
              </a:extLst>
            </p:cNvPr>
            <p:cNvSpPr/>
            <p:nvPr/>
          </p:nvSpPr>
          <p:spPr>
            <a:xfrm>
              <a:off x="0" y="141026"/>
              <a:ext cx="9144" cy="9505"/>
            </a:xfrm>
            <a:custGeom>
              <a:avLst/>
              <a:gdLst/>
              <a:ahLst/>
              <a:cxnLst/>
              <a:rect l="0" t="0" r="0" b="0"/>
              <a:pathLst>
                <a:path w="9144" h="9505">
                  <a:moveTo>
                    <a:pt x="0" y="0"/>
                  </a:moveTo>
                  <a:lnTo>
                    <a:pt x="9144" y="0"/>
                  </a:lnTo>
                  <a:lnTo>
                    <a:pt x="9144" y="9505"/>
                  </a:lnTo>
                  <a:lnTo>
                    <a:pt x="0" y="950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41" name="Shape 937725">
              <a:extLst>
                <a:ext uri="{FF2B5EF4-FFF2-40B4-BE49-F238E27FC236}">
                  <a16:creationId xmlns:a16="http://schemas.microsoft.com/office/drawing/2014/main" id="{2F7494C4-297B-49E3-B359-BF64D377481F}"/>
                </a:ext>
              </a:extLst>
            </p:cNvPr>
            <p:cNvSpPr/>
            <p:nvPr/>
          </p:nvSpPr>
          <p:spPr>
            <a:xfrm>
              <a:off x="8052" y="141032"/>
              <a:ext cx="1752727" cy="9144"/>
            </a:xfrm>
            <a:custGeom>
              <a:avLst/>
              <a:gdLst/>
              <a:ahLst/>
              <a:cxnLst/>
              <a:rect l="0" t="0" r="0" b="0"/>
              <a:pathLst>
                <a:path w="1752727" h="9144">
                  <a:moveTo>
                    <a:pt x="0" y="0"/>
                  </a:moveTo>
                  <a:lnTo>
                    <a:pt x="1752727" y="0"/>
                  </a:lnTo>
                  <a:lnTo>
                    <a:pt x="1752727"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42" name="Shape 937726">
              <a:extLst>
                <a:ext uri="{FF2B5EF4-FFF2-40B4-BE49-F238E27FC236}">
                  <a16:creationId xmlns:a16="http://schemas.microsoft.com/office/drawing/2014/main" id="{952FEDBA-D7F0-4636-82AE-4A98F96F0002}"/>
                </a:ext>
              </a:extLst>
            </p:cNvPr>
            <p:cNvSpPr/>
            <p:nvPr/>
          </p:nvSpPr>
          <p:spPr>
            <a:xfrm>
              <a:off x="1760766" y="141026"/>
              <a:ext cx="9144" cy="9505"/>
            </a:xfrm>
            <a:custGeom>
              <a:avLst/>
              <a:gdLst/>
              <a:ahLst/>
              <a:cxnLst/>
              <a:rect l="0" t="0" r="0" b="0"/>
              <a:pathLst>
                <a:path w="9144" h="9505">
                  <a:moveTo>
                    <a:pt x="0" y="0"/>
                  </a:moveTo>
                  <a:lnTo>
                    <a:pt x="9144" y="0"/>
                  </a:lnTo>
                  <a:lnTo>
                    <a:pt x="9144" y="9505"/>
                  </a:lnTo>
                  <a:lnTo>
                    <a:pt x="0" y="950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43" name="Shape 937727">
              <a:extLst>
                <a:ext uri="{FF2B5EF4-FFF2-40B4-BE49-F238E27FC236}">
                  <a16:creationId xmlns:a16="http://schemas.microsoft.com/office/drawing/2014/main" id="{C15E902F-BB74-4E3E-B19E-A281F79B75E8}"/>
                </a:ext>
              </a:extLst>
            </p:cNvPr>
            <p:cNvSpPr/>
            <p:nvPr/>
          </p:nvSpPr>
          <p:spPr>
            <a:xfrm>
              <a:off x="0" y="150526"/>
              <a:ext cx="9144" cy="1231880"/>
            </a:xfrm>
            <a:custGeom>
              <a:avLst/>
              <a:gdLst/>
              <a:ahLst/>
              <a:cxnLst/>
              <a:rect l="0" t="0" r="0" b="0"/>
              <a:pathLst>
                <a:path w="9144" h="1231880">
                  <a:moveTo>
                    <a:pt x="0" y="0"/>
                  </a:moveTo>
                  <a:lnTo>
                    <a:pt x="9144" y="0"/>
                  </a:lnTo>
                  <a:lnTo>
                    <a:pt x="9144" y="1231880"/>
                  </a:lnTo>
                  <a:lnTo>
                    <a:pt x="0" y="123188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44" name="Shape 937728">
              <a:extLst>
                <a:ext uri="{FF2B5EF4-FFF2-40B4-BE49-F238E27FC236}">
                  <a16:creationId xmlns:a16="http://schemas.microsoft.com/office/drawing/2014/main" id="{06AED069-1FB1-44BE-8CA0-5F01E46B1A87}"/>
                </a:ext>
              </a:extLst>
            </p:cNvPr>
            <p:cNvSpPr/>
            <p:nvPr/>
          </p:nvSpPr>
          <p:spPr>
            <a:xfrm>
              <a:off x="8052" y="1373630"/>
              <a:ext cx="1752727" cy="9144"/>
            </a:xfrm>
            <a:custGeom>
              <a:avLst/>
              <a:gdLst/>
              <a:ahLst/>
              <a:cxnLst/>
              <a:rect l="0" t="0" r="0" b="0"/>
              <a:pathLst>
                <a:path w="1752727" h="9144">
                  <a:moveTo>
                    <a:pt x="0" y="0"/>
                  </a:moveTo>
                  <a:lnTo>
                    <a:pt x="1752727" y="0"/>
                  </a:lnTo>
                  <a:lnTo>
                    <a:pt x="1752727"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45" name="Shape 937729">
              <a:extLst>
                <a:ext uri="{FF2B5EF4-FFF2-40B4-BE49-F238E27FC236}">
                  <a16:creationId xmlns:a16="http://schemas.microsoft.com/office/drawing/2014/main" id="{965D526A-BC10-47BD-971C-DCC033E0DE4E}"/>
                </a:ext>
              </a:extLst>
            </p:cNvPr>
            <p:cNvSpPr/>
            <p:nvPr/>
          </p:nvSpPr>
          <p:spPr>
            <a:xfrm>
              <a:off x="1760766" y="150526"/>
              <a:ext cx="9144" cy="1231880"/>
            </a:xfrm>
            <a:custGeom>
              <a:avLst/>
              <a:gdLst/>
              <a:ahLst/>
              <a:cxnLst/>
              <a:rect l="0" t="0" r="0" b="0"/>
              <a:pathLst>
                <a:path w="9144" h="1231880">
                  <a:moveTo>
                    <a:pt x="0" y="0"/>
                  </a:moveTo>
                  <a:lnTo>
                    <a:pt x="9144" y="0"/>
                  </a:lnTo>
                  <a:lnTo>
                    <a:pt x="9144" y="1231880"/>
                  </a:lnTo>
                  <a:lnTo>
                    <a:pt x="0" y="123188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46" name="Rectangle 24487">
              <a:extLst>
                <a:ext uri="{FF2B5EF4-FFF2-40B4-BE49-F238E27FC236}">
                  <a16:creationId xmlns:a16="http://schemas.microsoft.com/office/drawing/2014/main" id="{0A906136-9F77-45CA-9CD9-60861B20C237}"/>
                </a:ext>
              </a:extLst>
            </p:cNvPr>
            <p:cNvSpPr/>
            <p:nvPr/>
          </p:nvSpPr>
          <p:spPr>
            <a:xfrm>
              <a:off x="43891" y="1447726"/>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179772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en-US" sz="2800" err="1">
                <a:latin typeface="Arial" panose="020B0604020202020204" pitchFamily="34" charset="0"/>
                <a:cs typeface="Arial" panose="020B0604020202020204" pitchFamily="34" charset="0"/>
              </a:rPr>
              <a:t>Aplainamento</a:t>
            </a:r>
            <a:endParaRPr lang="pt-BR" sz="280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Espaço Reservado para Conteúdo 6" descr="Uma imagem contendo verde, edifício, velho, estacionado&#10;&#10;Descrição gerada automaticamente">
            <a:extLst>
              <a:ext uri="{FF2B5EF4-FFF2-40B4-BE49-F238E27FC236}">
                <a16:creationId xmlns:a16="http://schemas.microsoft.com/office/drawing/2014/main" id="{72C25BE1-A2AE-4344-BD90-7BE68688519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4815" y="2749550"/>
            <a:ext cx="5652929" cy="3624084"/>
          </a:xfrm>
        </p:spPr>
      </p:pic>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76127504"/>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3467" y="321734"/>
            <a:ext cx="10905066" cy="1135737"/>
          </a:xfrm>
        </p:spPr>
        <p:txBody>
          <a:bodyPr>
            <a:normAutofit/>
          </a:bodyPr>
          <a:lstStyle/>
          <a:p>
            <a:r>
              <a:rPr lang="pt-BR" sz="3600"/>
              <a:t> </a:t>
            </a: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3469" y="1782981"/>
            <a:ext cx="4008384" cy="4393982"/>
          </a:xfrm>
        </p:spPr>
        <p:txBody>
          <a:bodyPr>
            <a:normAutofit/>
          </a:bodyPr>
          <a:lstStyle/>
          <a:p>
            <a:r>
              <a:rPr lang="pt-BR" sz="1800" dirty="0">
                <a:solidFill>
                  <a:srgbClr val="000000"/>
                </a:solidFill>
                <a:effectLst/>
                <a:latin typeface="Arial" panose="020B0604020202020204" pitchFamily="34" charset="0"/>
                <a:ea typeface="Arial" panose="020B0604020202020204" pitchFamily="34" charset="0"/>
              </a:rPr>
              <a:t>Na traçagem é preciso considerar duas referências:</a:t>
            </a:r>
          </a:p>
          <a:p>
            <a:endParaRPr lang="pt-BR" sz="1800" dirty="0">
              <a:solidFill>
                <a:srgbClr val="000000"/>
              </a:solidFill>
              <a:latin typeface="Arial" panose="020B0604020202020204" pitchFamily="34" charset="0"/>
            </a:endParaRPr>
          </a:p>
          <a:p>
            <a:pPr marL="0" indent="0">
              <a:buNone/>
            </a:pPr>
            <a:r>
              <a:rPr lang="pt-BR" sz="2000" dirty="0"/>
              <a:t>•a superfície de referência, ou seja, o local no qual a peça se apoia; </a:t>
            </a:r>
          </a:p>
          <a:p>
            <a:pPr marL="0" indent="0">
              <a:buNone/>
            </a:pPr>
            <a:r>
              <a:rPr lang="pt-BR" sz="2000" dirty="0"/>
              <a:t>•o plano de referência, ou seja, a linha a partir da qual toda a traçagem da peça é orientada. </a:t>
            </a:r>
            <a:endParaRPr lang="en-US" sz="2000" dirty="0"/>
          </a:p>
        </p:txBody>
      </p:sp>
      <p:grpSp>
        <p:nvGrpSpPr>
          <p:cNvPr id="39" name="Group 38">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40" name="Isosceles Triangle 3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44" name="Rectangle 43">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766148">
            <a:extLst>
              <a:ext uri="{FF2B5EF4-FFF2-40B4-BE49-F238E27FC236}">
                <a16:creationId xmlns:a16="http://schemas.microsoft.com/office/drawing/2014/main" id="{F74D129C-1DEB-47AD-A965-E9109ADD52CB}"/>
              </a:ext>
            </a:extLst>
          </p:cNvPr>
          <p:cNvGrpSpPr/>
          <p:nvPr/>
        </p:nvGrpSpPr>
        <p:grpSpPr>
          <a:xfrm>
            <a:off x="6045488" y="1782981"/>
            <a:ext cx="4752902" cy="4361889"/>
            <a:chOff x="0" y="0"/>
            <a:chExt cx="2351999" cy="2041130"/>
          </a:xfrm>
        </p:grpSpPr>
        <p:sp>
          <p:nvSpPr>
            <p:cNvPr id="22" name="Rectangle 24550">
              <a:extLst>
                <a:ext uri="{FF2B5EF4-FFF2-40B4-BE49-F238E27FC236}">
                  <a16:creationId xmlns:a16="http://schemas.microsoft.com/office/drawing/2014/main" id="{1F6F898A-0522-4B0B-9881-CCE7DB5E3564}"/>
                </a:ext>
              </a:extLst>
            </p:cNvPr>
            <p:cNvSpPr/>
            <p:nvPr/>
          </p:nvSpPr>
          <p:spPr>
            <a:xfrm>
              <a:off x="0" y="0"/>
              <a:ext cx="38187" cy="169157"/>
            </a:xfrm>
            <a:prstGeom prst="rect">
              <a:avLst/>
            </a:prstGeom>
            <a:ln>
              <a:noFill/>
            </a:ln>
          </p:spPr>
          <p:txBody>
            <a:bodyPr vert="horz" lIns="0" tIns="0" rIns="0" bIns="0" rtlCol="0">
              <a:normAutofit/>
            </a:bodyPr>
            <a:lstStyle/>
            <a:p>
              <a:pPr>
                <a:lnSpc>
                  <a:spcPct val="97000"/>
                </a:lnSpc>
                <a:spcAft>
                  <a:spcPts val="800"/>
                </a:spcAft>
              </a:pPr>
              <a:r>
                <a:rPr lang="pt-BR" sz="2400">
                  <a:solidFill>
                    <a:srgbClr val="000000"/>
                  </a:solidFill>
                  <a:effectLst/>
                  <a:latin typeface="Times New Roman" panose="02020603050405020304" pitchFamily="18" charset="0"/>
                  <a:ea typeface="Times New Roman" panose="02020603050405020304" pitchFamily="18" charset="0"/>
                </a:rPr>
                <a:t> </a:t>
              </a:r>
              <a:endParaRPr lang="pt-BR" sz="2400">
                <a:solidFill>
                  <a:srgbClr val="000000"/>
                </a:solidFill>
                <a:effectLst/>
                <a:latin typeface="Calibri" panose="020F0502020204030204" pitchFamily="34" charset="0"/>
                <a:ea typeface="Calibri" panose="020F0502020204030204" pitchFamily="34" charset="0"/>
              </a:endParaRPr>
            </a:p>
          </p:txBody>
        </p:sp>
        <p:sp>
          <p:nvSpPr>
            <p:cNvPr id="23" name="Shape 937765">
              <a:extLst>
                <a:ext uri="{FF2B5EF4-FFF2-40B4-BE49-F238E27FC236}">
                  <a16:creationId xmlns:a16="http://schemas.microsoft.com/office/drawing/2014/main" id="{D752D3DC-95C9-4736-B281-56E267D3ECBA}"/>
                </a:ext>
              </a:extLst>
            </p:cNvPr>
            <p:cNvSpPr/>
            <p:nvPr/>
          </p:nvSpPr>
          <p:spPr>
            <a:xfrm>
              <a:off x="9156" y="137834"/>
              <a:ext cx="2296237" cy="1648117"/>
            </a:xfrm>
            <a:custGeom>
              <a:avLst/>
              <a:gdLst/>
              <a:ahLst/>
              <a:cxnLst/>
              <a:rect l="0" t="0" r="0" b="0"/>
              <a:pathLst>
                <a:path w="2296237" h="1648117">
                  <a:moveTo>
                    <a:pt x="0" y="0"/>
                  </a:moveTo>
                  <a:lnTo>
                    <a:pt x="2296237" y="0"/>
                  </a:lnTo>
                  <a:lnTo>
                    <a:pt x="2296237" y="1648117"/>
                  </a:lnTo>
                  <a:lnTo>
                    <a:pt x="0" y="164811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pic>
          <p:nvPicPr>
            <p:cNvPr id="25" name="Picture 24552">
              <a:extLst>
                <a:ext uri="{FF2B5EF4-FFF2-40B4-BE49-F238E27FC236}">
                  <a16:creationId xmlns:a16="http://schemas.microsoft.com/office/drawing/2014/main" id="{A305128D-3793-469D-8EA2-E56B0D1F981D}"/>
                </a:ext>
              </a:extLst>
            </p:cNvPr>
            <p:cNvPicPr/>
            <p:nvPr/>
          </p:nvPicPr>
          <p:blipFill>
            <a:blip r:embed="rId2"/>
            <a:stretch>
              <a:fillRect/>
            </a:stretch>
          </p:blipFill>
          <p:spPr>
            <a:xfrm flipV="1">
              <a:off x="8787" y="137466"/>
              <a:ext cx="2299043" cy="1648841"/>
            </a:xfrm>
            <a:prstGeom prst="rect">
              <a:avLst/>
            </a:prstGeom>
          </p:spPr>
        </p:pic>
        <p:sp>
          <p:nvSpPr>
            <p:cNvPr id="27" name="Shape 937766">
              <a:extLst>
                <a:ext uri="{FF2B5EF4-FFF2-40B4-BE49-F238E27FC236}">
                  <a16:creationId xmlns:a16="http://schemas.microsoft.com/office/drawing/2014/main" id="{21865F26-6610-4C72-8A22-1502CF2C9B1E}"/>
                </a:ext>
              </a:extLst>
            </p:cNvPr>
            <p:cNvSpPr/>
            <p:nvPr/>
          </p:nvSpPr>
          <p:spPr>
            <a:xfrm>
              <a:off x="12" y="129419"/>
              <a:ext cx="2313800" cy="9144"/>
            </a:xfrm>
            <a:custGeom>
              <a:avLst/>
              <a:gdLst/>
              <a:ahLst/>
              <a:cxnLst/>
              <a:rect l="0" t="0" r="0" b="0"/>
              <a:pathLst>
                <a:path w="2313800" h="9144">
                  <a:moveTo>
                    <a:pt x="0" y="0"/>
                  </a:moveTo>
                  <a:lnTo>
                    <a:pt x="2313800" y="0"/>
                  </a:lnTo>
                  <a:lnTo>
                    <a:pt x="2313800"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8" name="Shape 937767">
              <a:extLst>
                <a:ext uri="{FF2B5EF4-FFF2-40B4-BE49-F238E27FC236}">
                  <a16:creationId xmlns:a16="http://schemas.microsoft.com/office/drawing/2014/main" id="{4FC622BA-4AB4-4AA9-89CD-FFF205C58510}"/>
                </a:ext>
              </a:extLst>
            </p:cNvPr>
            <p:cNvSpPr/>
            <p:nvPr/>
          </p:nvSpPr>
          <p:spPr>
            <a:xfrm>
              <a:off x="12" y="137466"/>
              <a:ext cx="9144" cy="1648841"/>
            </a:xfrm>
            <a:custGeom>
              <a:avLst/>
              <a:gdLst/>
              <a:ahLst/>
              <a:cxnLst/>
              <a:rect l="0" t="0" r="0" b="0"/>
              <a:pathLst>
                <a:path w="9144" h="1648841">
                  <a:moveTo>
                    <a:pt x="0" y="0"/>
                  </a:moveTo>
                  <a:lnTo>
                    <a:pt x="9144" y="0"/>
                  </a:lnTo>
                  <a:lnTo>
                    <a:pt x="9144" y="1648841"/>
                  </a:lnTo>
                  <a:lnTo>
                    <a:pt x="0" y="1648841"/>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9" name="Shape 937768">
              <a:extLst>
                <a:ext uri="{FF2B5EF4-FFF2-40B4-BE49-F238E27FC236}">
                  <a16:creationId xmlns:a16="http://schemas.microsoft.com/office/drawing/2014/main" id="{398DC003-B835-457C-8999-C6D7A9222404}"/>
                </a:ext>
              </a:extLst>
            </p:cNvPr>
            <p:cNvSpPr/>
            <p:nvPr/>
          </p:nvSpPr>
          <p:spPr>
            <a:xfrm>
              <a:off x="2305760" y="137466"/>
              <a:ext cx="9144" cy="1648841"/>
            </a:xfrm>
            <a:custGeom>
              <a:avLst/>
              <a:gdLst/>
              <a:ahLst/>
              <a:cxnLst/>
              <a:rect l="0" t="0" r="0" b="0"/>
              <a:pathLst>
                <a:path w="9144" h="1648841">
                  <a:moveTo>
                    <a:pt x="0" y="0"/>
                  </a:moveTo>
                  <a:lnTo>
                    <a:pt x="9144" y="0"/>
                  </a:lnTo>
                  <a:lnTo>
                    <a:pt x="9144" y="1648841"/>
                  </a:lnTo>
                  <a:lnTo>
                    <a:pt x="0" y="1648841"/>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30" name="Shape 937769">
              <a:extLst>
                <a:ext uri="{FF2B5EF4-FFF2-40B4-BE49-F238E27FC236}">
                  <a16:creationId xmlns:a16="http://schemas.microsoft.com/office/drawing/2014/main" id="{995D15FB-E748-4357-89CA-C49C64F429C0}"/>
                </a:ext>
              </a:extLst>
            </p:cNvPr>
            <p:cNvSpPr/>
            <p:nvPr/>
          </p:nvSpPr>
          <p:spPr>
            <a:xfrm>
              <a:off x="12" y="1786312"/>
              <a:ext cx="2313800" cy="9144"/>
            </a:xfrm>
            <a:custGeom>
              <a:avLst/>
              <a:gdLst/>
              <a:ahLst/>
              <a:cxnLst/>
              <a:rect l="0" t="0" r="0" b="0"/>
              <a:pathLst>
                <a:path w="2313800" h="9144">
                  <a:moveTo>
                    <a:pt x="0" y="0"/>
                  </a:moveTo>
                  <a:lnTo>
                    <a:pt x="2313800" y="0"/>
                  </a:lnTo>
                  <a:lnTo>
                    <a:pt x="2313800"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31" name="Rectangle 24557">
              <a:extLst>
                <a:ext uri="{FF2B5EF4-FFF2-40B4-BE49-F238E27FC236}">
                  <a16:creationId xmlns:a16="http://schemas.microsoft.com/office/drawing/2014/main" id="{D92DDBDE-ED94-4E96-AD29-3DF3874C803C}"/>
                </a:ext>
              </a:extLst>
            </p:cNvPr>
            <p:cNvSpPr/>
            <p:nvPr/>
          </p:nvSpPr>
          <p:spPr>
            <a:xfrm>
              <a:off x="2313812" y="1692015"/>
              <a:ext cx="38187" cy="169157"/>
            </a:xfrm>
            <a:prstGeom prst="rect">
              <a:avLst/>
            </a:prstGeom>
            <a:ln>
              <a:noFill/>
            </a:ln>
          </p:spPr>
          <p:txBody>
            <a:bodyPr vert="horz" lIns="0" tIns="0" rIns="0" bIns="0" rtlCol="0">
              <a:normAutofit/>
            </a:bodyPr>
            <a:lstStyle/>
            <a:p>
              <a:pPr>
                <a:lnSpc>
                  <a:spcPct val="97000"/>
                </a:lnSpc>
                <a:spcAft>
                  <a:spcPts val="800"/>
                </a:spcAft>
              </a:pPr>
              <a:r>
                <a:rPr lang="pt-BR" sz="2400">
                  <a:solidFill>
                    <a:srgbClr val="000000"/>
                  </a:solidFill>
                  <a:effectLst/>
                  <a:latin typeface="Times New Roman" panose="02020603050405020304" pitchFamily="18" charset="0"/>
                  <a:ea typeface="Times New Roman" panose="02020603050405020304" pitchFamily="18" charset="0"/>
                </a:rPr>
                <a:t> </a:t>
              </a:r>
              <a:endParaRPr lang="pt-BR" sz="2400">
                <a:solidFill>
                  <a:srgbClr val="000000"/>
                </a:solidFill>
                <a:effectLst/>
                <a:latin typeface="Calibri" panose="020F0502020204030204" pitchFamily="34" charset="0"/>
                <a:ea typeface="Calibri" panose="020F0502020204030204" pitchFamily="34" charset="0"/>
              </a:endParaRPr>
            </a:p>
          </p:txBody>
        </p:sp>
        <p:sp>
          <p:nvSpPr>
            <p:cNvPr id="32" name="Rectangle 24558">
              <a:extLst>
                <a:ext uri="{FF2B5EF4-FFF2-40B4-BE49-F238E27FC236}">
                  <a16:creationId xmlns:a16="http://schemas.microsoft.com/office/drawing/2014/main" id="{6FE034A4-C237-4CF8-AB73-DB165401FE0A}"/>
                </a:ext>
              </a:extLst>
            </p:cNvPr>
            <p:cNvSpPr/>
            <p:nvPr/>
          </p:nvSpPr>
          <p:spPr>
            <a:xfrm>
              <a:off x="12" y="1871973"/>
              <a:ext cx="38187" cy="169157"/>
            </a:xfrm>
            <a:prstGeom prst="rect">
              <a:avLst/>
            </a:prstGeom>
            <a:ln>
              <a:noFill/>
            </a:ln>
          </p:spPr>
          <p:txBody>
            <a:bodyPr vert="horz" lIns="0" tIns="0" rIns="0" bIns="0" rtlCol="0">
              <a:normAutofit/>
            </a:bodyPr>
            <a:lstStyle/>
            <a:p>
              <a:pPr>
                <a:lnSpc>
                  <a:spcPct val="97000"/>
                </a:lnSpc>
                <a:spcAft>
                  <a:spcPts val="800"/>
                </a:spcAft>
              </a:pPr>
              <a:r>
                <a:rPr lang="pt-BR" sz="2400">
                  <a:solidFill>
                    <a:srgbClr val="000000"/>
                  </a:solidFill>
                  <a:effectLst/>
                  <a:latin typeface="Times New Roman" panose="02020603050405020304" pitchFamily="18" charset="0"/>
                  <a:ea typeface="Times New Roman" panose="02020603050405020304" pitchFamily="18" charset="0"/>
                </a:rPr>
                <a:t> </a:t>
              </a:r>
              <a:endParaRPr lang="pt-BR" sz="24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8465874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pPr marL="6350" marR="128905" indent="-6350">
              <a:lnSpc>
                <a:spcPct val="107000"/>
              </a:lnSpc>
              <a:spcAft>
                <a:spcPts val="405"/>
              </a:spcAft>
            </a:pPr>
            <a:r>
              <a:rPr lang="pt-BR" sz="1800" b="1" dirty="0">
                <a:solidFill>
                  <a:srgbClr val="000000"/>
                </a:solidFill>
                <a:effectLst/>
                <a:latin typeface="Arial" panose="020B0604020202020204" pitchFamily="34" charset="0"/>
                <a:ea typeface="Arial" panose="020B0604020202020204" pitchFamily="34" charset="0"/>
              </a:rPr>
              <a:t>Instrumentos e materiais para traçagem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1">
            <a:extLst>
              <a:ext uri="{FF2B5EF4-FFF2-40B4-BE49-F238E27FC236}">
                <a16:creationId xmlns:a16="http://schemas.microsoft.com/office/drawing/2014/main" id="{01E84E0A-95A2-470A-9D97-D98E3FB4595D}"/>
              </a:ext>
            </a:extLst>
          </p:cNvPr>
          <p:cNvSpPr>
            <a:spLocks noChangeArrowheads="1"/>
          </p:cNvSpPr>
          <p:nvPr/>
        </p:nvSpPr>
        <p:spPr bwMode="auto">
          <a:xfrm>
            <a:off x="793215" y="3429000"/>
            <a:ext cx="1025670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grpSp>
        <p:nvGrpSpPr>
          <p:cNvPr id="52" name="Group 766867">
            <a:extLst>
              <a:ext uri="{FF2B5EF4-FFF2-40B4-BE49-F238E27FC236}">
                <a16:creationId xmlns:a16="http://schemas.microsoft.com/office/drawing/2014/main" id="{8ECD484B-450F-4BA7-B5E2-1C1AE7BEC861}"/>
              </a:ext>
            </a:extLst>
          </p:cNvPr>
          <p:cNvGrpSpPr/>
          <p:nvPr/>
        </p:nvGrpSpPr>
        <p:grpSpPr>
          <a:xfrm>
            <a:off x="793215" y="2826802"/>
            <a:ext cx="4215467" cy="3380958"/>
            <a:chOff x="0" y="0"/>
            <a:chExt cx="3902660" cy="2779374"/>
          </a:xfrm>
        </p:grpSpPr>
        <p:pic>
          <p:nvPicPr>
            <p:cNvPr id="53" name="Picture 24737">
              <a:extLst>
                <a:ext uri="{FF2B5EF4-FFF2-40B4-BE49-F238E27FC236}">
                  <a16:creationId xmlns:a16="http://schemas.microsoft.com/office/drawing/2014/main" id="{64EE4174-E064-4BB2-AC6E-1B230E5F7F30}"/>
                </a:ext>
              </a:extLst>
            </p:cNvPr>
            <p:cNvPicPr/>
            <p:nvPr/>
          </p:nvPicPr>
          <p:blipFill>
            <a:blip r:embed="rId2"/>
            <a:stretch>
              <a:fillRect/>
            </a:stretch>
          </p:blipFill>
          <p:spPr>
            <a:xfrm flipV="1">
              <a:off x="112662" y="9523"/>
              <a:ext cx="1175491" cy="2317458"/>
            </a:xfrm>
            <a:prstGeom prst="rect">
              <a:avLst/>
            </a:prstGeom>
          </p:spPr>
        </p:pic>
        <p:sp>
          <p:nvSpPr>
            <p:cNvPr id="54" name="Rectangle 24738">
              <a:extLst>
                <a:ext uri="{FF2B5EF4-FFF2-40B4-BE49-F238E27FC236}">
                  <a16:creationId xmlns:a16="http://schemas.microsoft.com/office/drawing/2014/main" id="{09CD8EF9-F319-478A-8892-B575D1A93CE9}"/>
                </a:ext>
              </a:extLst>
            </p:cNvPr>
            <p:cNvSpPr/>
            <p:nvPr/>
          </p:nvSpPr>
          <p:spPr>
            <a:xfrm>
              <a:off x="1285291" y="2213065"/>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55" name="Rectangle 24739">
              <a:extLst>
                <a:ext uri="{FF2B5EF4-FFF2-40B4-BE49-F238E27FC236}">
                  <a16:creationId xmlns:a16="http://schemas.microsoft.com/office/drawing/2014/main" id="{FAAF9314-3A9F-4DE3-9586-E32E12043028}"/>
                </a:ext>
              </a:extLst>
            </p:cNvPr>
            <p:cNvSpPr/>
            <p:nvPr/>
          </p:nvSpPr>
          <p:spPr>
            <a:xfrm>
              <a:off x="1460848" y="74106"/>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56" name="Shape 937809">
              <a:extLst>
                <a:ext uri="{FF2B5EF4-FFF2-40B4-BE49-F238E27FC236}">
                  <a16:creationId xmlns:a16="http://schemas.microsoft.com/office/drawing/2014/main" id="{28B345D8-89AF-4142-81B4-0D90DBB293C0}"/>
                </a:ext>
              </a:extLst>
            </p:cNvPr>
            <p:cNvSpPr/>
            <p:nvPr/>
          </p:nvSpPr>
          <p:spPr>
            <a:xfrm>
              <a:off x="1710664" y="94728"/>
              <a:ext cx="1939988" cy="2323313"/>
            </a:xfrm>
            <a:custGeom>
              <a:avLst/>
              <a:gdLst/>
              <a:ahLst/>
              <a:cxnLst/>
              <a:rect l="0" t="0" r="0" b="0"/>
              <a:pathLst>
                <a:path w="1939988" h="2323313">
                  <a:moveTo>
                    <a:pt x="0" y="0"/>
                  </a:moveTo>
                  <a:lnTo>
                    <a:pt x="1939988" y="0"/>
                  </a:lnTo>
                  <a:lnTo>
                    <a:pt x="1939988" y="2323313"/>
                  </a:lnTo>
                  <a:lnTo>
                    <a:pt x="0" y="232331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pic>
          <p:nvPicPr>
            <p:cNvPr id="57" name="Picture 24742">
              <a:extLst>
                <a:ext uri="{FF2B5EF4-FFF2-40B4-BE49-F238E27FC236}">
                  <a16:creationId xmlns:a16="http://schemas.microsoft.com/office/drawing/2014/main" id="{26316216-5933-4C62-90F1-7D8F37B1C8C0}"/>
                </a:ext>
              </a:extLst>
            </p:cNvPr>
            <p:cNvPicPr/>
            <p:nvPr/>
          </p:nvPicPr>
          <p:blipFill>
            <a:blip r:embed="rId3"/>
            <a:stretch>
              <a:fillRect/>
            </a:stretch>
          </p:blipFill>
          <p:spPr>
            <a:xfrm flipV="1">
              <a:off x="1710296" y="94372"/>
              <a:ext cx="1941220" cy="2324036"/>
            </a:xfrm>
            <a:prstGeom prst="rect">
              <a:avLst/>
            </a:prstGeom>
          </p:spPr>
        </p:pic>
        <p:sp>
          <p:nvSpPr>
            <p:cNvPr id="58" name="Rectangle 24743">
              <a:extLst>
                <a:ext uri="{FF2B5EF4-FFF2-40B4-BE49-F238E27FC236}">
                  <a16:creationId xmlns:a16="http://schemas.microsoft.com/office/drawing/2014/main" id="{2B99DA3A-03A2-43B2-867F-B8BED478FF10}"/>
                </a:ext>
              </a:extLst>
            </p:cNvPr>
            <p:cNvSpPr/>
            <p:nvPr/>
          </p:nvSpPr>
          <p:spPr>
            <a:xfrm>
              <a:off x="3774643" y="2450809"/>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59" name="Shape 937810">
              <a:extLst>
                <a:ext uri="{FF2B5EF4-FFF2-40B4-BE49-F238E27FC236}">
                  <a16:creationId xmlns:a16="http://schemas.microsoft.com/office/drawing/2014/main" id="{84ACDF7A-C48C-4813-BD80-1AF288E1F474}"/>
                </a:ext>
              </a:extLst>
            </p:cNvPr>
            <p:cNvSpPr/>
            <p:nvPr/>
          </p:nvSpPr>
          <p:spPr>
            <a:xfrm>
              <a:off x="0" y="0"/>
              <a:ext cx="9144" cy="9510"/>
            </a:xfrm>
            <a:custGeom>
              <a:avLst/>
              <a:gdLst/>
              <a:ahLst/>
              <a:cxnLst/>
              <a:rect l="0" t="0" r="0" b="0"/>
              <a:pathLst>
                <a:path w="9144" h="9510">
                  <a:moveTo>
                    <a:pt x="0" y="0"/>
                  </a:moveTo>
                  <a:lnTo>
                    <a:pt x="9144" y="0"/>
                  </a:lnTo>
                  <a:lnTo>
                    <a:pt x="9144" y="9510"/>
                  </a:lnTo>
                  <a:lnTo>
                    <a:pt x="0" y="951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60" name="Shape 937811">
              <a:extLst>
                <a:ext uri="{FF2B5EF4-FFF2-40B4-BE49-F238E27FC236}">
                  <a16:creationId xmlns:a16="http://schemas.microsoft.com/office/drawing/2014/main" id="{0B692DFE-5B48-452F-8CE0-0E41313D1885}"/>
                </a:ext>
              </a:extLst>
            </p:cNvPr>
            <p:cNvSpPr/>
            <p:nvPr/>
          </p:nvSpPr>
          <p:spPr>
            <a:xfrm>
              <a:off x="8052" y="5"/>
              <a:ext cx="1408176" cy="9144"/>
            </a:xfrm>
            <a:custGeom>
              <a:avLst/>
              <a:gdLst/>
              <a:ahLst/>
              <a:cxnLst/>
              <a:rect l="0" t="0" r="0" b="0"/>
              <a:pathLst>
                <a:path w="1408176" h="9144">
                  <a:moveTo>
                    <a:pt x="0" y="0"/>
                  </a:moveTo>
                  <a:lnTo>
                    <a:pt x="1408176" y="0"/>
                  </a:lnTo>
                  <a:lnTo>
                    <a:pt x="1408176"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61" name="Shape 937812">
              <a:extLst>
                <a:ext uri="{FF2B5EF4-FFF2-40B4-BE49-F238E27FC236}">
                  <a16:creationId xmlns:a16="http://schemas.microsoft.com/office/drawing/2014/main" id="{407A9C9F-82CD-4BEA-A46F-58E06D04768F}"/>
                </a:ext>
              </a:extLst>
            </p:cNvPr>
            <p:cNvSpPr/>
            <p:nvPr/>
          </p:nvSpPr>
          <p:spPr>
            <a:xfrm>
              <a:off x="1416228" y="0"/>
              <a:ext cx="9144" cy="9510"/>
            </a:xfrm>
            <a:custGeom>
              <a:avLst/>
              <a:gdLst/>
              <a:ahLst/>
              <a:cxnLst/>
              <a:rect l="0" t="0" r="0" b="0"/>
              <a:pathLst>
                <a:path w="9144" h="9510">
                  <a:moveTo>
                    <a:pt x="0" y="0"/>
                  </a:moveTo>
                  <a:lnTo>
                    <a:pt x="9144" y="0"/>
                  </a:lnTo>
                  <a:lnTo>
                    <a:pt x="9144" y="9510"/>
                  </a:lnTo>
                  <a:lnTo>
                    <a:pt x="0" y="951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62" name="Shape 937813">
              <a:extLst>
                <a:ext uri="{FF2B5EF4-FFF2-40B4-BE49-F238E27FC236}">
                  <a16:creationId xmlns:a16="http://schemas.microsoft.com/office/drawing/2014/main" id="{551BE9A9-68B2-4616-8857-08B7DE8306F5}"/>
                </a:ext>
              </a:extLst>
            </p:cNvPr>
            <p:cNvSpPr/>
            <p:nvPr/>
          </p:nvSpPr>
          <p:spPr>
            <a:xfrm>
              <a:off x="1623250" y="0"/>
              <a:ext cx="9144" cy="9510"/>
            </a:xfrm>
            <a:custGeom>
              <a:avLst/>
              <a:gdLst/>
              <a:ahLst/>
              <a:cxnLst/>
              <a:rect l="0" t="0" r="0" b="0"/>
              <a:pathLst>
                <a:path w="9144" h="9510">
                  <a:moveTo>
                    <a:pt x="0" y="0"/>
                  </a:moveTo>
                  <a:lnTo>
                    <a:pt x="9144" y="0"/>
                  </a:lnTo>
                  <a:lnTo>
                    <a:pt x="9144" y="9510"/>
                  </a:lnTo>
                  <a:lnTo>
                    <a:pt x="0" y="951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63" name="Shape 937814">
              <a:extLst>
                <a:ext uri="{FF2B5EF4-FFF2-40B4-BE49-F238E27FC236}">
                  <a16:creationId xmlns:a16="http://schemas.microsoft.com/office/drawing/2014/main" id="{E4AE0DC5-EE5F-445E-8796-8A3E97ABE248}"/>
                </a:ext>
              </a:extLst>
            </p:cNvPr>
            <p:cNvSpPr/>
            <p:nvPr/>
          </p:nvSpPr>
          <p:spPr>
            <a:xfrm>
              <a:off x="1631290" y="5"/>
              <a:ext cx="2262594" cy="9144"/>
            </a:xfrm>
            <a:custGeom>
              <a:avLst/>
              <a:gdLst/>
              <a:ahLst/>
              <a:cxnLst/>
              <a:rect l="0" t="0" r="0" b="0"/>
              <a:pathLst>
                <a:path w="2262594" h="9144">
                  <a:moveTo>
                    <a:pt x="0" y="0"/>
                  </a:moveTo>
                  <a:lnTo>
                    <a:pt x="2262594" y="0"/>
                  </a:lnTo>
                  <a:lnTo>
                    <a:pt x="226259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64" name="Shape 937815">
              <a:extLst>
                <a:ext uri="{FF2B5EF4-FFF2-40B4-BE49-F238E27FC236}">
                  <a16:creationId xmlns:a16="http://schemas.microsoft.com/office/drawing/2014/main" id="{FD97A6AF-08E3-472B-880C-A3D8284A6A84}"/>
                </a:ext>
              </a:extLst>
            </p:cNvPr>
            <p:cNvSpPr/>
            <p:nvPr/>
          </p:nvSpPr>
          <p:spPr>
            <a:xfrm>
              <a:off x="3893884" y="0"/>
              <a:ext cx="9144" cy="9510"/>
            </a:xfrm>
            <a:custGeom>
              <a:avLst/>
              <a:gdLst/>
              <a:ahLst/>
              <a:cxnLst/>
              <a:rect l="0" t="0" r="0" b="0"/>
              <a:pathLst>
                <a:path w="9144" h="9510">
                  <a:moveTo>
                    <a:pt x="0" y="0"/>
                  </a:moveTo>
                  <a:lnTo>
                    <a:pt x="9144" y="0"/>
                  </a:lnTo>
                  <a:lnTo>
                    <a:pt x="9144" y="9510"/>
                  </a:lnTo>
                  <a:lnTo>
                    <a:pt x="0" y="951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65" name="Shape 937816">
              <a:extLst>
                <a:ext uri="{FF2B5EF4-FFF2-40B4-BE49-F238E27FC236}">
                  <a16:creationId xmlns:a16="http://schemas.microsoft.com/office/drawing/2014/main" id="{87510AE2-1327-449A-A525-551D8C864802}"/>
                </a:ext>
              </a:extLst>
            </p:cNvPr>
            <p:cNvSpPr/>
            <p:nvPr/>
          </p:nvSpPr>
          <p:spPr>
            <a:xfrm>
              <a:off x="0" y="9523"/>
              <a:ext cx="9144" cy="2563978"/>
            </a:xfrm>
            <a:custGeom>
              <a:avLst/>
              <a:gdLst/>
              <a:ahLst/>
              <a:cxnLst/>
              <a:rect l="0" t="0" r="0" b="0"/>
              <a:pathLst>
                <a:path w="9144" h="2563978">
                  <a:moveTo>
                    <a:pt x="0" y="0"/>
                  </a:moveTo>
                  <a:lnTo>
                    <a:pt x="9144" y="0"/>
                  </a:lnTo>
                  <a:lnTo>
                    <a:pt x="9144" y="2563978"/>
                  </a:lnTo>
                  <a:lnTo>
                    <a:pt x="0" y="25639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66" name="Shape 937817">
              <a:extLst>
                <a:ext uri="{FF2B5EF4-FFF2-40B4-BE49-F238E27FC236}">
                  <a16:creationId xmlns:a16="http://schemas.microsoft.com/office/drawing/2014/main" id="{E307C762-ACC2-4808-8C3F-BC03CC605163}"/>
                </a:ext>
              </a:extLst>
            </p:cNvPr>
            <p:cNvSpPr/>
            <p:nvPr/>
          </p:nvSpPr>
          <p:spPr>
            <a:xfrm>
              <a:off x="8052" y="2565454"/>
              <a:ext cx="1408176" cy="9144"/>
            </a:xfrm>
            <a:custGeom>
              <a:avLst/>
              <a:gdLst/>
              <a:ahLst/>
              <a:cxnLst/>
              <a:rect l="0" t="0" r="0" b="0"/>
              <a:pathLst>
                <a:path w="1408176" h="9144">
                  <a:moveTo>
                    <a:pt x="0" y="0"/>
                  </a:moveTo>
                  <a:lnTo>
                    <a:pt x="1408176" y="0"/>
                  </a:lnTo>
                  <a:lnTo>
                    <a:pt x="1408176"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67" name="Shape 937818">
              <a:extLst>
                <a:ext uri="{FF2B5EF4-FFF2-40B4-BE49-F238E27FC236}">
                  <a16:creationId xmlns:a16="http://schemas.microsoft.com/office/drawing/2014/main" id="{DB2BEEB4-56B0-441A-A91D-2A261540AE80}"/>
                </a:ext>
              </a:extLst>
            </p:cNvPr>
            <p:cNvSpPr/>
            <p:nvPr/>
          </p:nvSpPr>
          <p:spPr>
            <a:xfrm>
              <a:off x="1416228" y="9523"/>
              <a:ext cx="9144" cy="2563978"/>
            </a:xfrm>
            <a:custGeom>
              <a:avLst/>
              <a:gdLst/>
              <a:ahLst/>
              <a:cxnLst/>
              <a:rect l="0" t="0" r="0" b="0"/>
              <a:pathLst>
                <a:path w="9144" h="2563978">
                  <a:moveTo>
                    <a:pt x="0" y="0"/>
                  </a:moveTo>
                  <a:lnTo>
                    <a:pt x="9144" y="0"/>
                  </a:lnTo>
                  <a:lnTo>
                    <a:pt x="9144" y="2563978"/>
                  </a:lnTo>
                  <a:lnTo>
                    <a:pt x="0" y="25639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68" name="Shape 937819">
              <a:extLst>
                <a:ext uri="{FF2B5EF4-FFF2-40B4-BE49-F238E27FC236}">
                  <a16:creationId xmlns:a16="http://schemas.microsoft.com/office/drawing/2014/main" id="{5A29B7DC-F70F-4ED3-8EE1-C87470DCC82D}"/>
                </a:ext>
              </a:extLst>
            </p:cNvPr>
            <p:cNvSpPr/>
            <p:nvPr/>
          </p:nvSpPr>
          <p:spPr>
            <a:xfrm>
              <a:off x="1623250" y="9523"/>
              <a:ext cx="9144" cy="2563978"/>
            </a:xfrm>
            <a:custGeom>
              <a:avLst/>
              <a:gdLst/>
              <a:ahLst/>
              <a:cxnLst/>
              <a:rect l="0" t="0" r="0" b="0"/>
              <a:pathLst>
                <a:path w="9144" h="2563978">
                  <a:moveTo>
                    <a:pt x="0" y="0"/>
                  </a:moveTo>
                  <a:lnTo>
                    <a:pt x="9144" y="0"/>
                  </a:lnTo>
                  <a:lnTo>
                    <a:pt x="9144" y="2563978"/>
                  </a:lnTo>
                  <a:lnTo>
                    <a:pt x="0" y="25639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69" name="Shape 937820">
              <a:extLst>
                <a:ext uri="{FF2B5EF4-FFF2-40B4-BE49-F238E27FC236}">
                  <a16:creationId xmlns:a16="http://schemas.microsoft.com/office/drawing/2014/main" id="{69E30CD5-75A3-4C19-96A9-426C47348B8C}"/>
                </a:ext>
              </a:extLst>
            </p:cNvPr>
            <p:cNvSpPr/>
            <p:nvPr/>
          </p:nvSpPr>
          <p:spPr>
            <a:xfrm>
              <a:off x="1631290" y="2565454"/>
              <a:ext cx="2262594" cy="9144"/>
            </a:xfrm>
            <a:custGeom>
              <a:avLst/>
              <a:gdLst/>
              <a:ahLst/>
              <a:cxnLst/>
              <a:rect l="0" t="0" r="0" b="0"/>
              <a:pathLst>
                <a:path w="2262594" h="9144">
                  <a:moveTo>
                    <a:pt x="0" y="0"/>
                  </a:moveTo>
                  <a:lnTo>
                    <a:pt x="2262594" y="0"/>
                  </a:lnTo>
                  <a:lnTo>
                    <a:pt x="226259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70" name="Shape 937821">
              <a:extLst>
                <a:ext uri="{FF2B5EF4-FFF2-40B4-BE49-F238E27FC236}">
                  <a16:creationId xmlns:a16="http://schemas.microsoft.com/office/drawing/2014/main" id="{11B9F060-08F1-4F6B-B44B-BDC21C59392C}"/>
                </a:ext>
              </a:extLst>
            </p:cNvPr>
            <p:cNvSpPr/>
            <p:nvPr/>
          </p:nvSpPr>
          <p:spPr>
            <a:xfrm>
              <a:off x="3893884" y="9523"/>
              <a:ext cx="9144" cy="2563978"/>
            </a:xfrm>
            <a:custGeom>
              <a:avLst/>
              <a:gdLst/>
              <a:ahLst/>
              <a:cxnLst/>
              <a:rect l="0" t="0" r="0" b="0"/>
              <a:pathLst>
                <a:path w="9144" h="2563978">
                  <a:moveTo>
                    <a:pt x="0" y="0"/>
                  </a:moveTo>
                  <a:lnTo>
                    <a:pt x="9144" y="0"/>
                  </a:lnTo>
                  <a:lnTo>
                    <a:pt x="9144" y="2563978"/>
                  </a:lnTo>
                  <a:lnTo>
                    <a:pt x="0" y="25639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71" name="Rectangle 24756">
              <a:extLst>
                <a:ext uri="{FF2B5EF4-FFF2-40B4-BE49-F238E27FC236}">
                  <a16:creationId xmlns:a16="http://schemas.microsoft.com/office/drawing/2014/main" id="{3C04670F-160F-4D52-A519-88C8A2D34C3F}"/>
                </a:ext>
              </a:extLst>
            </p:cNvPr>
            <p:cNvSpPr/>
            <p:nvPr/>
          </p:nvSpPr>
          <p:spPr>
            <a:xfrm>
              <a:off x="43891" y="2638807"/>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pic>
        <p:nvPicPr>
          <p:cNvPr id="72" name="Imagem 71">
            <a:extLst>
              <a:ext uri="{FF2B5EF4-FFF2-40B4-BE49-F238E27FC236}">
                <a16:creationId xmlns:a16="http://schemas.microsoft.com/office/drawing/2014/main" id="{09ADF727-6759-405A-B830-04B62C45BA9E}"/>
              </a:ext>
            </a:extLst>
          </p:cNvPr>
          <p:cNvPicPr>
            <a:picLocks noChangeAspect="1"/>
          </p:cNvPicPr>
          <p:nvPr/>
        </p:nvPicPr>
        <p:blipFill>
          <a:blip r:embed="rId4"/>
          <a:stretch>
            <a:fillRect/>
          </a:stretch>
        </p:blipFill>
        <p:spPr>
          <a:xfrm>
            <a:off x="5706667" y="2707727"/>
            <a:ext cx="4233999" cy="3294795"/>
          </a:xfrm>
          <a:prstGeom prst="rect">
            <a:avLst/>
          </a:prstGeom>
        </p:spPr>
      </p:pic>
    </p:spTree>
    <p:extLst>
      <p:ext uri="{BB962C8B-B14F-4D97-AF65-F5344CB8AC3E}">
        <p14:creationId xmlns:p14="http://schemas.microsoft.com/office/powerpoint/2010/main" val="41768090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956841"/>
          </a:xfrm>
        </p:spPr>
        <p:txBody>
          <a:bodyPr anchor="b">
            <a:normAutofit/>
          </a:bodyPr>
          <a:lstStyle/>
          <a:p>
            <a:pPr marL="6350" marR="128905" indent="-6350">
              <a:lnSpc>
                <a:spcPct val="107000"/>
              </a:lnSpc>
              <a:spcAft>
                <a:spcPts val="405"/>
              </a:spcAft>
            </a:pPr>
            <a:r>
              <a:rPr lang="pt-BR" sz="1800" b="1" dirty="0">
                <a:solidFill>
                  <a:srgbClr val="000000"/>
                </a:solidFill>
                <a:effectLst/>
                <a:latin typeface="Arial" panose="020B0604020202020204" pitchFamily="34" charset="0"/>
                <a:ea typeface="Arial" panose="020B0604020202020204" pitchFamily="34" charset="0"/>
              </a:rPr>
              <a:t>Instrumentos e materiais para traçagem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1">
            <a:extLst>
              <a:ext uri="{FF2B5EF4-FFF2-40B4-BE49-F238E27FC236}">
                <a16:creationId xmlns:a16="http://schemas.microsoft.com/office/drawing/2014/main" id="{01E84E0A-95A2-470A-9D97-D98E3FB4595D}"/>
              </a:ext>
            </a:extLst>
          </p:cNvPr>
          <p:cNvSpPr>
            <a:spLocks noChangeArrowheads="1"/>
          </p:cNvSpPr>
          <p:nvPr/>
        </p:nvSpPr>
        <p:spPr bwMode="auto">
          <a:xfrm>
            <a:off x="793215" y="3429000"/>
            <a:ext cx="1025670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pic>
        <p:nvPicPr>
          <p:cNvPr id="4" name="Imagem 3">
            <a:extLst>
              <a:ext uri="{FF2B5EF4-FFF2-40B4-BE49-F238E27FC236}">
                <a16:creationId xmlns:a16="http://schemas.microsoft.com/office/drawing/2014/main" id="{4DA19EE6-82E0-445A-BEE8-3040D23F850A}"/>
              </a:ext>
            </a:extLst>
          </p:cNvPr>
          <p:cNvPicPr>
            <a:picLocks noChangeAspect="1"/>
          </p:cNvPicPr>
          <p:nvPr/>
        </p:nvPicPr>
        <p:blipFill>
          <a:blip r:embed="rId2"/>
          <a:stretch>
            <a:fillRect/>
          </a:stretch>
        </p:blipFill>
        <p:spPr>
          <a:xfrm>
            <a:off x="1961085" y="3066856"/>
            <a:ext cx="7862184" cy="3124938"/>
          </a:xfrm>
          <a:prstGeom prst="rect">
            <a:avLst/>
          </a:prstGeom>
        </p:spPr>
      </p:pic>
    </p:spTree>
    <p:extLst>
      <p:ext uri="{BB962C8B-B14F-4D97-AF65-F5344CB8AC3E}">
        <p14:creationId xmlns:p14="http://schemas.microsoft.com/office/powerpoint/2010/main" val="34116132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3467" y="321734"/>
            <a:ext cx="10905066" cy="1135737"/>
          </a:xfrm>
        </p:spPr>
        <p:txBody>
          <a:bodyPr>
            <a:normAutofit/>
          </a:bodyPr>
          <a:lstStyle/>
          <a:p>
            <a:r>
              <a:rPr lang="pt-BR" sz="3600"/>
              <a:t> </a:t>
            </a:r>
          </a:p>
        </p:txBody>
      </p:sp>
      <p:graphicFrame>
        <p:nvGraphicFramePr>
          <p:cNvPr id="6" name="Espaço Reservado para Conteúdo 5">
            <a:extLst>
              <a:ext uri="{FF2B5EF4-FFF2-40B4-BE49-F238E27FC236}">
                <a16:creationId xmlns:a16="http://schemas.microsoft.com/office/drawing/2014/main" id="{0570DAEF-77CB-470C-9067-E932FC9BB68B}"/>
              </a:ext>
            </a:extLst>
          </p:cNvPr>
          <p:cNvGraphicFramePr>
            <a:graphicFrameLocks noGrp="1"/>
          </p:cNvGraphicFramePr>
          <p:nvPr>
            <p:ph idx="1"/>
            <p:extLst>
              <p:ext uri="{D42A27DB-BD31-4B8C-83A1-F6EECF244321}">
                <p14:modId xmlns:p14="http://schemas.microsoft.com/office/powerpoint/2010/main" val="3850016381"/>
              </p:ext>
            </p:extLst>
          </p:nvPr>
        </p:nvGraphicFramePr>
        <p:xfrm>
          <a:off x="642938" y="1084217"/>
          <a:ext cx="8030799" cy="4846321"/>
        </p:xfrm>
        <a:graphic>
          <a:graphicData uri="http://schemas.openxmlformats.org/drawingml/2006/table">
            <a:tbl>
              <a:tblPr firstRow="1" firstCol="1" bandRow="1">
                <a:tableStyleId>{5C22544A-7EE6-4342-B048-85BDC9FD1C3A}</a:tableStyleId>
              </a:tblPr>
              <a:tblGrid>
                <a:gridCol w="2036215">
                  <a:extLst>
                    <a:ext uri="{9D8B030D-6E8A-4147-A177-3AD203B41FA5}">
                      <a16:colId xmlns:a16="http://schemas.microsoft.com/office/drawing/2014/main" val="3191043709"/>
                    </a:ext>
                  </a:extLst>
                </a:gridCol>
                <a:gridCol w="2643716">
                  <a:extLst>
                    <a:ext uri="{9D8B030D-6E8A-4147-A177-3AD203B41FA5}">
                      <a16:colId xmlns:a16="http://schemas.microsoft.com/office/drawing/2014/main" val="2300716903"/>
                    </a:ext>
                  </a:extLst>
                </a:gridCol>
                <a:gridCol w="1748071">
                  <a:extLst>
                    <a:ext uri="{9D8B030D-6E8A-4147-A177-3AD203B41FA5}">
                      <a16:colId xmlns:a16="http://schemas.microsoft.com/office/drawing/2014/main" val="1530726234"/>
                    </a:ext>
                  </a:extLst>
                </a:gridCol>
                <a:gridCol w="1602797">
                  <a:extLst>
                    <a:ext uri="{9D8B030D-6E8A-4147-A177-3AD203B41FA5}">
                      <a16:colId xmlns:a16="http://schemas.microsoft.com/office/drawing/2014/main" val="2990463917"/>
                    </a:ext>
                  </a:extLst>
                </a:gridCol>
              </a:tblGrid>
              <a:tr h="589688">
                <a:tc>
                  <a:txBody>
                    <a:bodyPr/>
                    <a:lstStyle/>
                    <a:p>
                      <a:pPr marR="635" algn="ctr">
                        <a:lnSpc>
                          <a:spcPct val="107000"/>
                        </a:lnSpc>
                        <a:spcAft>
                          <a:spcPts val="800"/>
                        </a:spcAft>
                      </a:pPr>
                      <a:r>
                        <a:rPr lang="pt-BR" sz="1800" dirty="0">
                          <a:effectLst/>
                        </a:rPr>
                        <a:t>Substância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R="1270" algn="ctr">
                        <a:lnSpc>
                          <a:spcPct val="107000"/>
                        </a:lnSpc>
                        <a:spcAft>
                          <a:spcPts val="800"/>
                        </a:spcAft>
                      </a:pPr>
                      <a:r>
                        <a:rPr lang="pt-BR" sz="1800">
                          <a:effectLst/>
                        </a:rPr>
                        <a:t>Composição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R="1270" algn="ctr">
                        <a:lnSpc>
                          <a:spcPct val="107000"/>
                        </a:lnSpc>
                        <a:spcAft>
                          <a:spcPts val="800"/>
                        </a:spcAft>
                      </a:pPr>
                      <a:r>
                        <a:rPr lang="pt-BR" sz="1800">
                          <a:effectLst/>
                        </a:rPr>
                        <a:t>Superfícies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R="2540" algn="ctr">
                        <a:lnSpc>
                          <a:spcPct val="107000"/>
                        </a:lnSpc>
                        <a:spcAft>
                          <a:spcPts val="800"/>
                        </a:spcAft>
                      </a:pPr>
                      <a:r>
                        <a:rPr lang="pt-BR" sz="1800">
                          <a:effectLst/>
                        </a:rPr>
                        <a:t>Traçado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extLst>
                  <a:ext uri="{0D108BD9-81ED-4DB2-BD59-A6C34878D82A}">
                    <a16:rowId xmlns:a16="http://schemas.microsoft.com/office/drawing/2014/main" val="3648814779"/>
                  </a:ext>
                </a:extLst>
              </a:tr>
              <a:tr h="588257">
                <a:tc>
                  <a:txBody>
                    <a:bodyPr/>
                    <a:lstStyle/>
                    <a:p>
                      <a:pPr marL="1270">
                        <a:lnSpc>
                          <a:spcPct val="107000"/>
                        </a:lnSpc>
                        <a:spcAft>
                          <a:spcPts val="800"/>
                        </a:spcAft>
                      </a:pPr>
                      <a:r>
                        <a:rPr lang="pt-BR" sz="1800" dirty="0">
                          <a:effectLst/>
                        </a:rPr>
                        <a:t>Verniz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a:lnSpc>
                          <a:spcPct val="107000"/>
                        </a:lnSpc>
                        <a:spcAft>
                          <a:spcPts val="800"/>
                        </a:spcAft>
                      </a:pPr>
                      <a:r>
                        <a:rPr lang="pt-BR" sz="1800" dirty="0">
                          <a:effectLst/>
                        </a:rPr>
                        <a:t>Goma-laca, álcool, anilina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635">
                        <a:lnSpc>
                          <a:spcPct val="107000"/>
                        </a:lnSpc>
                        <a:spcAft>
                          <a:spcPts val="800"/>
                        </a:spcAft>
                      </a:pPr>
                      <a:r>
                        <a:rPr lang="pt-BR" sz="1800">
                          <a:effectLst/>
                        </a:rPr>
                        <a:t>Lisas ou polidas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a:lnSpc>
                          <a:spcPct val="107000"/>
                        </a:lnSpc>
                        <a:spcAft>
                          <a:spcPts val="800"/>
                        </a:spcAft>
                      </a:pPr>
                      <a:r>
                        <a:rPr lang="pt-BR" sz="1800">
                          <a:effectLst/>
                        </a:rPr>
                        <a:t>Rigoroso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extLst>
                  <a:ext uri="{0D108BD9-81ED-4DB2-BD59-A6C34878D82A}">
                    <a16:rowId xmlns:a16="http://schemas.microsoft.com/office/drawing/2014/main" val="571299283"/>
                  </a:ext>
                </a:extLst>
              </a:tr>
              <a:tr h="589688">
                <a:tc>
                  <a:txBody>
                    <a:bodyPr/>
                    <a:lstStyle/>
                    <a:p>
                      <a:pPr marL="1270">
                        <a:lnSpc>
                          <a:spcPct val="107000"/>
                        </a:lnSpc>
                        <a:spcAft>
                          <a:spcPts val="800"/>
                        </a:spcAft>
                      </a:pPr>
                      <a:r>
                        <a:rPr lang="pt-BR" sz="1800">
                          <a:effectLst/>
                        </a:rPr>
                        <a:t>Solução de alvaiade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635">
                        <a:lnSpc>
                          <a:spcPct val="107000"/>
                        </a:lnSpc>
                        <a:spcAft>
                          <a:spcPts val="800"/>
                        </a:spcAft>
                      </a:pPr>
                      <a:r>
                        <a:rPr lang="pt-BR" sz="1800" dirty="0">
                          <a:effectLst/>
                        </a:rPr>
                        <a:t>Alvaiade, água ou álcool.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1905">
                        <a:lnSpc>
                          <a:spcPct val="107000"/>
                        </a:lnSpc>
                        <a:spcAft>
                          <a:spcPts val="800"/>
                        </a:spcAft>
                      </a:pPr>
                      <a:r>
                        <a:rPr lang="pt-BR" sz="1800">
                          <a:effectLst/>
                        </a:rPr>
                        <a:t>Em bruto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635">
                        <a:lnSpc>
                          <a:spcPct val="107000"/>
                        </a:lnSpc>
                        <a:spcAft>
                          <a:spcPts val="800"/>
                        </a:spcAft>
                      </a:pPr>
                      <a:r>
                        <a:rPr lang="pt-BR" sz="1800">
                          <a:effectLst/>
                        </a:rPr>
                        <a:t>Sem rigor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extLst>
                  <a:ext uri="{0D108BD9-81ED-4DB2-BD59-A6C34878D82A}">
                    <a16:rowId xmlns:a16="http://schemas.microsoft.com/office/drawing/2014/main" val="2189211293"/>
                  </a:ext>
                </a:extLst>
              </a:tr>
              <a:tr h="1312486">
                <a:tc>
                  <a:txBody>
                    <a:bodyPr/>
                    <a:lstStyle/>
                    <a:p>
                      <a:pPr marL="1270">
                        <a:lnSpc>
                          <a:spcPct val="107000"/>
                        </a:lnSpc>
                        <a:spcAft>
                          <a:spcPts val="800"/>
                        </a:spcAft>
                      </a:pPr>
                      <a:r>
                        <a:rPr lang="pt-BR" sz="1800">
                          <a:effectLst/>
                        </a:rPr>
                        <a:t>Gesso diluído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635">
                        <a:lnSpc>
                          <a:spcPct val="107000"/>
                        </a:lnSpc>
                        <a:spcAft>
                          <a:spcPts val="800"/>
                        </a:spcAft>
                      </a:pPr>
                      <a:r>
                        <a:rPr lang="pt-BR" sz="1800" dirty="0">
                          <a:effectLst/>
                        </a:rPr>
                        <a:t>Gesso, água, cola comum de madeira, óleo de linhaça, secante.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1270">
                        <a:lnSpc>
                          <a:spcPct val="107000"/>
                        </a:lnSpc>
                        <a:spcAft>
                          <a:spcPts val="800"/>
                        </a:spcAft>
                      </a:pPr>
                      <a:r>
                        <a:rPr lang="pt-BR" sz="1800">
                          <a:effectLst/>
                        </a:rPr>
                        <a:t>Em bruto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635">
                        <a:lnSpc>
                          <a:spcPct val="107000"/>
                        </a:lnSpc>
                        <a:spcAft>
                          <a:spcPts val="800"/>
                        </a:spcAft>
                      </a:pPr>
                      <a:r>
                        <a:rPr lang="pt-BR" sz="1800">
                          <a:effectLst/>
                        </a:rPr>
                        <a:t>Sem rigor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extLst>
                  <a:ext uri="{0D108BD9-81ED-4DB2-BD59-A6C34878D82A}">
                    <a16:rowId xmlns:a16="http://schemas.microsoft.com/office/drawing/2014/main" val="1098579692"/>
                  </a:ext>
                </a:extLst>
              </a:tr>
              <a:tr h="588257">
                <a:tc>
                  <a:txBody>
                    <a:bodyPr/>
                    <a:lstStyle/>
                    <a:p>
                      <a:pPr marL="1270">
                        <a:lnSpc>
                          <a:spcPct val="107000"/>
                        </a:lnSpc>
                        <a:spcAft>
                          <a:spcPts val="800"/>
                        </a:spcAft>
                      </a:pPr>
                      <a:r>
                        <a:rPr lang="pt-BR" sz="1800">
                          <a:effectLst/>
                        </a:rPr>
                        <a:t>Gesso seco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635">
                        <a:lnSpc>
                          <a:spcPct val="107000"/>
                        </a:lnSpc>
                        <a:spcAft>
                          <a:spcPts val="800"/>
                        </a:spcAft>
                      </a:pPr>
                      <a:r>
                        <a:rPr lang="pt-BR" sz="1800">
                          <a:effectLst/>
                        </a:rPr>
                        <a:t>Gesso comum (giz)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1905">
                        <a:lnSpc>
                          <a:spcPct val="107000"/>
                        </a:lnSpc>
                        <a:spcAft>
                          <a:spcPts val="800"/>
                        </a:spcAft>
                      </a:pPr>
                      <a:r>
                        <a:rPr lang="pt-BR" sz="1800" dirty="0">
                          <a:effectLst/>
                        </a:rPr>
                        <a:t>Em bruto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635">
                        <a:lnSpc>
                          <a:spcPct val="107000"/>
                        </a:lnSpc>
                        <a:spcAft>
                          <a:spcPts val="800"/>
                        </a:spcAft>
                      </a:pPr>
                      <a:r>
                        <a:rPr lang="pt-BR" sz="1800">
                          <a:effectLst/>
                        </a:rPr>
                        <a:t>Pouco rigoroso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extLst>
                  <a:ext uri="{0D108BD9-81ED-4DB2-BD59-A6C34878D82A}">
                    <a16:rowId xmlns:a16="http://schemas.microsoft.com/office/drawing/2014/main" val="2954959425"/>
                  </a:ext>
                </a:extLst>
              </a:tr>
              <a:tr h="589688">
                <a:tc>
                  <a:txBody>
                    <a:bodyPr/>
                    <a:lstStyle/>
                    <a:p>
                      <a:pPr marL="1270">
                        <a:lnSpc>
                          <a:spcPct val="107000"/>
                        </a:lnSpc>
                        <a:spcAft>
                          <a:spcPts val="800"/>
                        </a:spcAft>
                      </a:pPr>
                      <a:r>
                        <a:rPr lang="pt-BR" sz="1800">
                          <a:effectLst/>
                        </a:rPr>
                        <a:t>Tinta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635">
                        <a:lnSpc>
                          <a:spcPct val="107000"/>
                        </a:lnSpc>
                        <a:spcAft>
                          <a:spcPts val="800"/>
                        </a:spcAft>
                      </a:pPr>
                      <a:r>
                        <a:rPr lang="pt-BR" sz="1800">
                          <a:effectLst/>
                        </a:rPr>
                        <a:t>Já preparada no comércio.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1270">
                        <a:lnSpc>
                          <a:spcPct val="107000"/>
                        </a:lnSpc>
                        <a:spcAft>
                          <a:spcPts val="800"/>
                        </a:spcAft>
                      </a:pPr>
                      <a:r>
                        <a:rPr lang="pt-BR" sz="1800" dirty="0">
                          <a:effectLst/>
                        </a:rPr>
                        <a:t>Lisas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635">
                        <a:lnSpc>
                          <a:spcPct val="107000"/>
                        </a:lnSpc>
                        <a:spcAft>
                          <a:spcPts val="800"/>
                        </a:spcAft>
                      </a:pPr>
                      <a:r>
                        <a:rPr lang="pt-BR" sz="1800" dirty="0">
                          <a:effectLst/>
                        </a:rPr>
                        <a:t>Rigoroso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extLst>
                  <a:ext uri="{0D108BD9-81ED-4DB2-BD59-A6C34878D82A}">
                    <a16:rowId xmlns:a16="http://schemas.microsoft.com/office/drawing/2014/main" val="649739475"/>
                  </a:ext>
                </a:extLst>
              </a:tr>
              <a:tr h="588257">
                <a:tc>
                  <a:txBody>
                    <a:bodyPr/>
                    <a:lstStyle/>
                    <a:p>
                      <a:pPr marL="1270">
                        <a:lnSpc>
                          <a:spcPct val="107000"/>
                        </a:lnSpc>
                        <a:spcAft>
                          <a:spcPts val="800"/>
                        </a:spcAft>
                      </a:pPr>
                      <a:r>
                        <a:rPr lang="pt-BR" sz="1800">
                          <a:effectLst/>
                        </a:rPr>
                        <a:t>Tinta negra especial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635">
                        <a:lnSpc>
                          <a:spcPct val="107000"/>
                        </a:lnSpc>
                        <a:spcAft>
                          <a:spcPts val="800"/>
                        </a:spcAft>
                      </a:pPr>
                      <a:r>
                        <a:rPr lang="pt-BR" sz="1800">
                          <a:effectLst/>
                        </a:rPr>
                        <a:t>Já preparada no comércio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1905">
                        <a:lnSpc>
                          <a:spcPct val="107000"/>
                        </a:lnSpc>
                        <a:spcAft>
                          <a:spcPts val="800"/>
                        </a:spcAft>
                      </a:pPr>
                      <a:r>
                        <a:rPr lang="pt-BR" sz="1800">
                          <a:effectLst/>
                        </a:rPr>
                        <a:t>De metais claros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tc>
                  <a:txBody>
                    <a:bodyPr/>
                    <a:lstStyle/>
                    <a:p>
                      <a:pPr marL="635">
                        <a:lnSpc>
                          <a:spcPct val="107000"/>
                        </a:lnSpc>
                        <a:spcAft>
                          <a:spcPts val="800"/>
                        </a:spcAft>
                      </a:pPr>
                      <a:r>
                        <a:rPr lang="pt-BR" sz="1800" dirty="0">
                          <a:effectLst/>
                        </a:rPr>
                        <a:t>Qualquer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55" marR="35356" marT="89289" marB="0"/>
                </a:tc>
                <a:extLst>
                  <a:ext uri="{0D108BD9-81ED-4DB2-BD59-A6C34878D82A}">
                    <a16:rowId xmlns:a16="http://schemas.microsoft.com/office/drawing/2014/main" val="3994387910"/>
                  </a:ext>
                </a:extLst>
              </a:tr>
            </a:tbl>
          </a:graphicData>
        </a:graphic>
      </p:graphicFrame>
      <p:grpSp>
        <p:nvGrpSpPr>
          <p:cNvPr id="39" name="Group 38">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40" name="Isosceles Triangle 3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44" name="Rectangle 43">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605382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1800" b="1" dirty="0">
                <a:solidFill>
                  <a:srgbClr val="000000"/>
                </a:solidFill>
                <a:effectLst/>
                <a:latin typeface="Arial" panose="020B0604020202020204" pitchFamily="34" charset="0"/>
                <a:ea typeface="Arial" panose="020B0604020202020204" pitchFamily="34" charset="0"/>
              </a:rPr>
              <a:t>Exercícios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r>
              <a:rPr lang="pt-BR" sz="2200" dirty="0"/>
              <a:t>a)O que se usa para apoiar a peça durante a traçagem? </a:t>
            </a:r>
          </a:p>
          <a:p>
            <a:r>
              <a:rPr lang="pt-BR" sz="2200" dirty="0"/>
              <a:t>b)O que é usado para auxiliar no apoio de peças de formato irregular? </a:t>
            </a:r>
          </a:p>
          <a:p>
            <a:r>
              <a:rPr lang="pt-BR" sz="2200" dirty="0"/>
              <a:t>c)Quais são os fatores que influenciam na escolha das soluções corantes? </a:t>
            </a:r>
          </a:p>
          <a:p>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0508024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2800" b="1">
                <a:solidFill>
                  <a:srgbClr val="000000"/>
                </a:solidFill>
                <a:effectLst/>
                <a:latin typeface="Arial" panose="020B0604020202020204" pitchFamily="34" charset="0"/>
                <a:ea typeface="Arial" panose="020B0604020202020204" pitchFamily="34" charset="0"/>
              </a:rPr>
              <a:t>Serras </a:t>
            </a:r>
            <a:endParaRPr lang="pt-BR" sz="2800" b="1" dirty="0">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ço Reservado para Conteúdo 3">
            <a:extLst>
              <a:ext uri="{FF2B5EF4-FFF2-40B4-BE49-F238E27FC236}">
                <a16:creationId xmlns:a16="http://schemas.microsoft.com/office/drawing/2014/main" id="{046A05AB-4FFD-403A-94FA-204427287C9A}"/>
              </a:ext>
            </a:extLst>
          </p:cNvPr>
          <p:cNvPicPr>
            <a:picLocks noGrp="1" noChangeAspect="1"/>
          </p:cNvPicPr>
          <p:nvPr>
            <p:ph idx="1"/>
          </p:nvPr>
        </p:nvPicPr>
        <p:blipFill>
          <a:blip r:embed="rId2"/>
          <a:stretch>
            <a:fillRect/>
          </a:stretch>
        </p:blipFill>
        <p:spPr>
          <a:xfrm>
            <a:off x="640080" y="2625637"/>
            <a:ext cx="6675437" cy="3214615"/>
          </a:xfrm>
        </p:spPr>
      </p:pic>
    </p:spTree>
    <p:extLst>
      <p:ext uri="{BB962C8B-B14F-4D97-AF65-F5344CB8AC3E}">
        <p14:creationId xmlns:p14="http://schemas.microsoft.com/office/powerpoint/2010/main" val="37486425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endParaRPr lang="pt-BR" sz="1800" b="1" dirty="0">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endParaRPr lang="en-US" sz="2200" dirty="0"/>
          </a:p>
        </p:txBody>
      </p:sp>
      <p:pic>
        <p:nvPicPr>
          <p:cNvPr id="4" name="Imagem 3">
            <a:extLst>
              <a:ext uri="{FF2B5EF4-FFF2-40B4-BE49-F238E27FC236}">
                <a16:creationId xmlns:a16="http://schemas.microsoft.com/office/drawing/2014/main" id="{BB9C51A4-09D7-48C2-8DCA-3F8A4D0929ED}"/>
              </a:ext>
            </a:extLst>
          </p:cNvPr>
          <p:cNvPicPr>
            <a:picLocks noChangeAspect="1"/>
          </p:cNvPicPr>
          <p:nvPr/>
        </p:nvPicPr>
        <p:blipFill>
          <a:blip r:embed="rId2"/>
          <a:stretch>
            <a:fillRect/>
          </a:stretch>
        </p:blipFill>
        <p:spPr>
          <a:xfrm>
            <a:off x="386007" y="2627309"/>
            <a:ext cx="6798564" cy="3400425"/>
          </a:xfrm>
          <a:prstGeom prst="rect">
            <a:avLst/>
          </a:prstGeom>
        </p:spPr>
      </p:pic>
      <p:pic>
        <p:nvPicPr>
          <p:cNvPr id="8" name="Imagem 7">
            <a:extLst>
              <a:ext uri="{FF2B5EF4-FFF2-40B4-BE49-F238E27FC236}">
                <a16:creationId xmlns:a16="http://schemas.microsoft.com/office/drawing/2014/main" id="{0C3BE94E-0011-4AE5-83EA-4B44F925F689}"/>
              </a:ext>
            </a:extLst>
          </p:cNvPr>
          <p:cNvPicPr>
            <a:picLocks noChangeAspect="1"/>
          </p:cNvPicPr>
          <p:nvPr/>
        </p:nvPicPr>
        <p:blipFill>
          <a:blip r:embed="rId3"/>
          <a:stretch>
            <a:fillRect/>
          </a:stretch>
        </p:blipFill>
        <p:spPr>
          <a:xfrm>
            <a:off x="7438644" y="2627309"/>
            <a:ext cx="2971800" cy="3400425"/>
          </a:xfrm>
          <a:prstGeom prst="rect">
            <a:avLst/>
          </a:prstGeom>
        </p:spPr>
      </p:pic>
    </p:spTree>
    <p:extLst>
      <p:ext uri="{BB962C8B-B14F-4D97-AF65-F5344CB8AC3E}">
        <p14:creationId xmlns:p14="http://schemas.microsoft.com/office/powerpoint/2010/main" val="13638532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1800" b="1" dirty="0">
                <a:solidFill>
                  <a:srgbClr val="000000"/>
                </a:solidFill>
                <a:effectLst/>
                <a:latin typeface="Arial" panose="020B0604020202020204" pitchFamily="34" charset="0"/>
                <a:ea typeface="Arial" panose="020B0604020202020204" pitchFamily="34" charset="0"/>
              </a:rPr>
              <a:t>Laminas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Espaço Reservado para Conteúdo 2">
            <a:extLst>
              <a:ext uri="{FF2B5EF4-FFF2-40B4-BE49-F238E27FC236}">
                <a16:creationId xmlns:a16="http://schemas.microsoft.com/office/drawing/2014/main" id="{94B0E0EF-154E-4EFF-A18D-92B38F0F5A7C}"/>
              </a:ext>
            </a:extLst>
          </p:cNvPr>
          <p:cNvGraphicFramePr>
            <a:graphicFrameLocks noGrp="1"/>
          </p:cNvGraphicFramePr>
          <p:nvPr>
            <p:ph idx="1"/>
            <p:extLst>
              <p:ext uri="{D42A27DB-BD31-4B8C-83A1-F6EECF244321}">
                <p14:modId xmlns:p14="http://schemas.microsoft.com/office/powerpoint/2010/main" val="360026649"/>
              </p:ext>
            </p:extLst>
          </p:nvPr>
        </p:nvGraphicFramePr>
        <p:xfrm>
          <a:off x="639763" y="1959429"/>
          <a:ext cx="9183506" cy="4683467"/>
        </p:xfrm>
        <a:graphic>
          <a:graphicData uri="http://schemas.openxmlformats.org/drawingml/2006/table">
            <a:tbl>
              <a:tblPr firstRow="1" firstCol="1" bandRow="1">
                <a:tableStyleId>{5C22544A-7EE6-4342-B048-85BDC9FD1C3A}</a:tableStyleId>
              </a:tblPr>
              <a:tblGrid>
                <a:gridCol w="2097719">
                  <a:extLst>
                    <a:ext uri="{9D8B030D-6E8A-4147-A177-3AD203B41FA5}">
                      <a16:colId xmlns:a16="http://schemas.microsoft.com/office/drawing/2014/main" val="2157571784"/>
                    </a:ext>
                  </a:extLst>
                </a:gridCol>
                <a:gridCol w="2278659">
                  <a:extLst>
                    <a:ext uri="{9D8B030D-6E8A-4147-A177-3AD203B41FA5}">
                      <a16:colId xmlns:a16="http://schemas.microsoft.com/office/drawing/2014/main" val="4208312122"/>
                    </a:ext>
                  </a:extLst>
                </a:gridCol>
                <a:gridCol w="2208617">
                  <a:extLst>
                    <a:ext uri="{9D8B030D-6E8A-4147-A177-3AD203B41FA5}">
                      <a16:colId xmlns:a16="http://schemas.microsoft.com/office/drawing/2014/main" val="340396158"/>
                    </a:ext>
                  </a:extLst>
                </a:gridCol>
                <a:gridCol w="2598511">
                  <a:extLst>
                    <a:ext uri="{9D8B030D-6E8A-4147-A177-3AD203B41FA5}">
                      <a16:colId xmlns:a16="http://schemas.microsoft.com/office/drawing/2014/main" val="3270071363"/>
                    </a:ext>
                  </a:extLst>
                </a:gridCol>
              </a:tblGrid>
              <a:tr h="328054">
                <a:tc>
                  <a:txBody>
                    <a:bodyPr/>
                    <a:lstStyle/>
                    <a:p>
                      <a:pPr marR="27940" algn="ctr">
                        <a:lnSpc>
                          <a:spcPct val="107000"/>
                        </a:lnSpc>
                        <a:spcAft>
                          <a:spcPts val="800"/>
                        </a:spcAft>
                      </a:pPr>
                      <a:r>
                        <a:rPr lang="pt-BR" sz="1800" dirty="0">
                          <a:effectLst/>
                        </a:rPr>
                        <a:t>Serras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nchor="b"/>
                </a:tc>
                <a:tc>
                  <a:txBody>
                    <a:bodyPr/>
                    <a:lstStyle/>
                    <a:p>
                      <a:pPr marR="27940" algn="ctr">
                        <a:lnSpc>
                          <a:spcPct val="107000"/>
                        </a:lnSpc>
                        <a:spcAft>
                          <a:spcPts val="800"/>
                        </a:spcAft>
                      </a:pPr>
                      <a:r>
                        <a:rPr lang="pt-BR" sz="1800">
                          <a:effectLst/>
                        </a:rPr>
                        <a:t>Material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nchor="b"/>
                </a:tc>
                <a:tc>
                  <a:txBody>
                    <a:bodyPr/>
                    <a:lstStyle/>
                    <a:p>
                      <a:pPr marR="27940" algn="ctr">
                        <a:lnSpc>
                          <a:spcPct val="107000"/>
                        </a:lnSpc>
                        <a:spcAft>
                          <a:spcPts val="800"/>
                        </a:spcAft>
                      </a:pPr>
                      <a:r>
                        <a:rPr lang="pt-BR" sz="1800">
                          <a:effectLst/>
                        </a:rPr>
                        <a:t>Número de dentes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nchor="b"/>
                </a:tc>
                <a:tc>
                  <a:txBody>
                    <a:bodyPr/>
                    <a:lstStyle/>
                    <a:p>
                      <a:pPr marR="27305" algn="ctr">
                        <a:lnSpc>
                          <a:spcPct val="107000"/>
                        </a:lnSpc>
                        <a:spcAft>
                          <a:spcPts val="800"/>
                        </a:spcAft>
                      </a:pPr>
                      <a:r>
                        <a:rPr lang="pt-BR" sz="1800">
                          <a:effectLst/>
                        </a:rPr>
                        <a:t>Formato e dimensões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nchor="b"/>
                </a:tc>
                <a:extLst>
                  <a:ext uri="{0D108BD9-81ED-4DB2-BD59-A6C34878D82A}">
                    <a16:rowId xmlns:a16="http://schemas.microsoft.com/office/drawing/2014/main" val="3083882279"/>
                  </a:ext>
                </a:extLst>
              </a:tr>
              <a:tr h="1173878">
                <a:tc>
                  <a:txBody>
                    <a:bodyPr/>
                    <a:lstStyle/>
                    <a:p>
                      <a:pPr marL="635">
                        <a:lnSpc>
                          <a:spcPct val="107000"/>
                        </a:lnSpc>
                        <a:spcAft>
                          <a:spcPts val="800"/>
                        </a:spcAft>
                      </a:pPr>
                      <a:r>
                        <a:rPr lang="pt-BR" sz="1800" dirty="0">
                          <a:effectLst/>
                        </a:rPr>
                        <a:t>Lâminas para operações manuais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tc>
                <a:tc>
                  <a:txBody>
                    <a:bodyPr/>
                    <a:lstStyle/>
                    <a:p>
                      <a:pPr marL="635">
                        <a:lnSpc>
                          <a:spcPct val="156000"/>
                        </a:lnSpc>
                        <a:spcAft>
                          <a:spcPts val="5"/>
                        </a:spcAft>
                      </a:pPr>
                      <a:r>
                        <a:rPr lang="pt-BR" sz="1800" dirty="0">
                          <a:effectLst/>
                        </a:rPr>
                        <a:t>Aço rápido (rígidas e flexíveis) </a:t>
                      </a:r>
                    </a:p>
                    <a:p>
                      <a:pPr marL="635">
                        <a:lnSpc>
                          <a:spcPct val="107000"/>
                        </a:lnSpc>
                        <a:spcAft>
                          <a:spcPts val="800"/>
                        </a:spcAft>
                      </a:pPr>
                      <a:r>
                        <a:rPr lang="pt-BR" sz="1800" dirty="0">
                          <a:effectLst/>
                        </a:rPr>
                        <a:t>Aço alto carbono (rígidas)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nchor="b"/>
                </a:tc>
                <a:tc>
                  <a:txBody>
                    <a:bodyPr/>
                    <a:lstStyle/>
                    <a:p>
                      <a:pPr marL="635">
                        <a:lnSpc>
                          <a:spcPct val="107000"/>
                        </a:lnSpc>
                        <a:spcAft>
                          <a:spcPts val="800"/>
                        </a:spcAft>
                      </a:pPr>
                      <a:r>
                        <a:rPr lang="pt-BR" sz="1800">
                          <a:effectLst/>
                        </a:rPr>
                        <a:t>14, 18, 24 e 32 por polegada.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tc>
                <a:tc>
                  <a:txBody>
                    <a:bodyPr/>
                    <a:lstStyle/>
                    <a:p>
                      <a:pPr>
                        <a:lnSpc>
                          <a:spcPct val="107000"/>
                        </a:lnSpc>
                        <a:spcAft>
                          <a:spcPts val="800"/>
                        </a:spcAft>
                      </a:pPr>
                      <a:r>
                        <a:rPr lang="pt-BR" sz="1800">
                          <a:effectLst/>
                        </a:rPr>
                        <a:t>Lâminas com 8, 10 ou 12” de comprimento por l/2” de largura.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tc>
                <a:extLst>
                  <a:ext uri="{0D108BD9-81ED-4DB2-BD59-A6C34878D82A}">
                    <a16:rowId xmlns:a16="http://schemas.microsoft.com/office/drawing/2014/main" val="3318876812"/>
                  </a:ext>
                </a:extLst>
              </a:tr>
              <a:tr h="1173878">
                <a:tc>
                  <a:txBody>
                    <a:bodyPr/>
                    <a:lstStyle/>
                    <a:p>
                      <a:pPr marL="635">
                        <a:lnSpc>
                          <a:spcPct val="107000"/>
                        </a:lnSpc>
                        <a:spcAft>
                          <a:spcPts val="800"/>
                        </a:spcAft>
                      </a:pPr>
                      <a:r>
                        <a:rPr lang="pt-BR" sz="1800">
                          <a:effectLst/>
                        </a:rPr>
                        <a:t>Lâminas para operações com máquinas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tc>
                <a:tc>
                  <a:txBody>
                    <a:bodyPr/>
                    <a:lstStyle/>
                    <a:p>
                      <a:pPr marL="635">
                        <a:lnSpc>
                          <a:spcPct val="107000"/>
                        </a:lnSpc>
                        <a:spcAft>
                          <a:spcPts val="800"/>
                        </a:spcAft>
                      </a:pPr>
                      <a:r>
                        <a:rPr lang="pt-BR" sz="1800" dirty="0">
                          <a:effectLst/>
                        </a:rPr>
                        <a:t>Aço alto carbono Aços-liga de molibdênio e cobalto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tc>
                <a:tc>
                  <a:txBody>
                    <a:bodyPr/>
                    <a:lstStyle/>
                    <a:p>
                      <a:pPr marL="635">
                        <a:lnSpc>
                          <a:spcPct val="107000"/>
                        </a:lnSpc>
                        <a:spcAft>
                          <a:spcPts val="800"/>
                        </a:spcAft>
                      </a:pPr>
                      <a:r>
                        <a:rPr lang="pt-BR" sz="1800" dirty="0">
                          <a:effectLst/>
                        </a:rPr>
                        <a:t>4, 6, 8 e 10 dentes por polegada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tc>
                <a:tc>
                  <a:txBody>
                    <a:bodyPr/>
                    <a:lstStyle/>
                    <a:p>
                      <a:pPr>
                        <a:lnSpc>
                          <a:spcPct val="107000"/>
                        </a:lnSpc>
                        <a:spcAft>
                          <a:spcPts val="505"/>
                        </a:spcAft>
                      </a:pPr>
                      <a:r>
                        <a:rPr lang="pt-BR" sz="1800">
                          <a:effectLst/>
                        </a:rPr>
                        <a:t>Lâminas de 12” x  1” a </a:t>
                      </a:r>
                    </a:p>
                    <a:p>
                      <a:pPr>
                        <a:lnSpc>
                          <a:spcPct val="107000"/>
                        </a:lnSpc>
                        <a:spcAft>
                          <a:spcPts val="500"/>
                        </a:spcAft>
                      </a:pPr>
                      <a:r>
                        <a:rPr lang="pt-BR" sz="1800">
                          <a:effectLst/>
                        </a:rPr>
                        <a:t>40” x 5” </a:t>
                      </a:r>
                    </a:p>
                    <a:p>
                      <a:pPr>
                        <a:lnSpc>
                          <a:spcPct val="107000"/>
                        </a:lnSpc>
                        <a:spcAft>
                          <a:spcPts val="800"/>
                        </a:spcAft>
                      </a:pPr>
                      <a:r>
                        <a:rPr lang="pt-BR" sz="1800">
                          <a:effectLst/>
                        </a:rPr>
                        <a:t>Rolos de fita de dimensões variadas.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nchor="b"/>
                </a:tc>
                <a:extLst>
                  <a:ext uri="{0D108BD9-81ED-4DB2-BD59-A6C34878D82A}">
                    <a16:rowId xmlns:a16="http://schemas.microsoft.com/office/drawing/2014/main" val="1778654165"/>
                  </a:ext>
                </a:extLst>
              </a:tr>
              <a:tr h="1465115">
                <a:tc>
                  <a:txBody>
                    <a:bodyPr/>
                    <a:lstStyle/>
                    <a:p>
                      <a:pPr marL="635">
                        <a:lnSpc>
                          <a:spcPct val="107000"/>
                        </a:lnSpc>
                        <a:spcAft>
                          <a:spcPts val="800"/>
                        </a:spcAft>
                      </a:pPr>
                      <a:r>
                        <a:rPr lang="pt-BR" sz="1800">
                          <a:effectLst/>
                        </a:rPr>
                        <a:t>Discos de corte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tc>
                <a:tc>
                  <a:txBody>
                    <a:bodyPr/>
                    <a:lstStyle/>
                    <a:p>
                      <a:pPr marL="635">
                        <a:lnSpc>
                          <a:spcPct val="107000"/>
                        </a:lnSpc>
                        <a:spcAft>
                          <a:spcPts val="800"/>
                        </a:spcAft>
                      </a:pPr>
                      <a:r>
                        <a:rPr lang="pt-BR" sz="1800">
                          <a:effectLst/>
                        </a:rPr>
                        <a:t>Corpo de aço-carbono, e dentes de aço rápido, aço-cromo, metal duro, diamantados.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nchor="b"/>
                </a:tc>
                <a:tc>
                  <a:txBody>
                    <a:bodyPr/>
                    <a:lstStyle/>
                    <a:p>
                      <a:pPr marL="635" marR="635">
                        <a:lnSpc>
                          <a:spcPct val="107000"/>
                        </a:lnSpc>
                        <a:spcAft>
                          <a:spcPts val="800"/>
                        </a:spcAft>
                      </a:pPr>
                      <a:r>
                        <a:rPr lang="pt-BR" sz="1800" dirty="0">
                          <a:effectLst/>
                        </a:rPr>
                        <a:t>Varia de acordo com o diâmetro.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tc>
                <a:tc>
                  <a:txBody>
                    <a:bodyPr/>
                    <a:lstStyle/>
                    <a:p>
                      <a:pPr marR="18415">
                        <a:lnSpc>
                          <a:spcPct val="107000"/>
                        </a:lnSpc>
                        <a:spcAft>
                          <a:spcPts val="800"/>
                        </a:spcAft>
                      </a:pPr>
                      <a:r>
                        <a:rPr lang="pt-BR" sz="1800" dirty="0">
                          <a:effectLst/>
                        </a:rPr>
                        <a:t>Circular com diâmetros de 4 a 40”.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442" marR="11327" marT="69042" marB="4315"/>
                </a:tc>
                <a:extLst>
                  <a:ext uri="{0D108BD9-81ED-4DB2-BD59-A6C34878D82A}">
                    <a16:rowId xmlns:a16="http://schemas.microsoft.com/office/drawing/2014/main" val="2184257836"/>
                  </a:ext>
                </a:extLst>
              </a:tr>
            </a:tbl>
          </a:graphicData>
        </a:graphic>
      </p:graphicFrame>
    </p:spTree>
    <p:extLst>
      <p:ext uri="{BB962C8B-B14F-4D97-AF65-F5344CB8AC3E}">
        <p14:creationId xmlns:p14="http://schemas.microsoft.com/office/powerpoint/2010/main" val="42289272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endParaRPr lang="pt-BR" sz="1800" b="1" dirty="0">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r>
              <a:rPr lang="pt-BR" sz="2200" dirty="0"/>
              <a:t>A escolha da lâmina de serra adequada ao trabalho dependerá do tipo de trabalho (manual ou por máquina), da espessura e do tipo do material. Além de considerar esses dados, é necessário compatibilizá-los com a velocidade de corte ou número de golpes (máquina alternativa). </a:t>
            </a:r>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37417316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endParaRPr lang="pt-BR" sz="1800" b="1" dirty="0">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Espaço Reservado para Conteúdo 2">
            <a:extLst>
              <a:ext uri="{FF2B5EF4-FFF2-40B4-BE49-F238E27FC236}">
                <a16:creationId xmlns:a16="http://schemas.microsoft.com/office/drawing/2014/main" id="{3BCF71AD-1FA2-49BB-924E-320FBDBF4B54}"/>
              </a:ext>
            </a:extLst>
          </p:cNvPr>
          <p:cNvGraphicFramePr>
            <a:graphicFrameLocks noGrp="1"/>
          </p:cNvGraphicFramePr>
          <p:nvPr>
            <p:ph idx="1"/>
            <p:extLst>
              <p:ext uri="{D42A27DB-BD31-4B8C-83A1-F6EECF244321}">
                <p14:modId xmlns:p14="http://schemas.microsoft.com/office/powerpoint/2010/main" val="2608753431"/>
              </p:ext>
            </p:extLst>
          </p:nvPr>
        </p:nvGraphicFramePr>
        <p:xfrm>
          <a:off x="640080" y="399081"/>
          <a:ext cx="10213100" cy="5904595"/>
        </p:xfrm>
        <a:graphic>
          <a:graphicData uri="http://schemas.openxmlformats.org/drawingml/2006/table">
            <a:tbl>
              <a:tblPr firstRow="1" firstCol="1" bandRow="1">
                <a:tableStyleId>{5C22544A-7EE6-4342-B048-85BDC9FD1C3A}</a:tableStyleId>
              </a:tblPr>
              <a:tblGrid>
                <a:gridCol w="2018482">
                  <a:extLst>
                    <a:ext uri="{9D8B030D-6E8A-4147-A177-3AD203B41FA5}">
                      <a16:colId xmlns:a16="http://schemas.microsoft.com/office/drawing/2014/main" val="1873385519"/>
                    </a:ext>
                  </a:extLst>
                </a:gridCol>
                <a:gridCol w="1214194">
                  <a:extLst>
                    <a:ext uri="{9D8B030D-6E8A-4147-A177-3AD203B41FA5}">
                      <a16:colId xmlns:a16="http://schemas.microsoft.com/office/drawing/2014/main" val="3828882528"/>
                    </a:ext>
                  </a:extLst>
                </a:gridCol>
                <a:gridCol w="1214194">
                  <a:extLst>
                    <a:ext uri="{9D8B030D-6E8A-4147-A177-3AD203B41FA5}">
                      <a16:colId xmlns:a16="http://schemas.microsoft.com/office/drawing/2014/main" val="1239240031"/>
                    </a:ext>
                  </a:extLst>
                </a:gridCol>
                <a:gridCol w="1054056">
                  <a:extLst>
                    <a:ext uri="{9D8B030D-6E8A-4147-A177-3AD203B41FA5}">
                      <a16:colId xmlns:a16="http://schemas.microsoft.com/office/drawing/2014/main" val="1632223115"/>
                    </a:ext>
                  </a:extLst>
                </a:gridCol>
                <a:gridCol w="1054056">
                  <a:extLst>
                    <a:ext uri="{9D8B030D-6E8A-4147-A177-3AD203B41FA5}">
                      <a16:colId xmlns:a16="http://schemas.microsoft.com/office/drawing/2014/main" val="3408079724"/>
                    </a:ext>
                  </a:extLst>
                </a:gridCol>
                <a:gridCol w="1291873">
                  <a:extLst>
                    <a:ext uri="{9D8B030D-6E8A-4147-A177-3AD203B41FA5}">
                      <a16:colId xmlns:a16="http://schemas.microsoft.com/office/drawing/2014/main" val="384482765"/>
                    </a:ext>
                  </a:extLst>
                </a:gridCol>
                <a:gridCol w="1291873">
                  <a:extLst>
                    <a:ext uri="{9D8B030D-6E8A-4147-A177-3AD203B41FA5}">
                      <a16:colId xmlns:a16="http://schemas.microsoft.com/office/drawing/2014/main" val="82783787"/>
                    </a:ext>
                  </a:extLst>
                </a:gridCol>
                <a:gridCol w="1074372">
                  <a:extLst>
                    <a:ext uri="{9D8B030D-6E8A-4147-A177-3AD203B41FA5}">
                      <a16:colId xmlns:a16="http://schemas.microsoft.com/office/drawing/2014/main" val="2987170319"/>
                    </a:ext>
                  </a:extLst>
                </a:gridCol>
              </a:tblGrid>
              <a:tr h="205386">
                <a:tc rowSpan="3">
                  <a:txBody>
                    <a:bodyPr/>
                    <a:lstStyle/>
                    <a:p>
                      <a:pPr marL="3810" algn="ctr">
                        <a:lnSpc>
                          <a:spcPct val="107000"/>
                        </a:lnSpc>
                        <a:spcAft>
                          <a:spcPts val="485"/>
                        </a:spcAft>
                      </a:pPr>
                      <a:r>
                        <a:rPr lang="pt-BR" sz="1400" dirty="0">
                          <a:effectLst/>
                        </a:rPr>
                        <a:t> </a:t>
                      </a:r>
                    </a:p>
                    <a:p>
                      <a:pPr marL="635" algn="ctr">
                        <a:lnSpc>
                          <a:spcPct val="107000"/>
                        </a:lnSpc>
                        <a:spcAft>
                          <a:spcPts val="505"/>
                        </a:spcAft>
                      </a:pPr>
                      <a:r>
                        <a:rPr lang="pt-BR" sz="1400" dirty="0">
                          <a:effectLst/>
                        </a:rPr>
                        <a:t> </a:t>
                      </a:r>
                    </a:p>
                    <a:p>
                      <a:pPr marR="32385" algn="ctr">
                        <a:lnSpc>
                          <a:spcPct val="107000"/>
                        </a:lnSpc>
                        <a:spcAft>
                          <a:spcPts val="2200"/>
                        </a:spcAft>
                      </a:pPr>
                      <a:r>
                        <a:rPr lang="pt-BR" sz="1400" dirty="0">
                          <a:effectLst/>
                        </a:rPr>
                        <a:t>Material </a:t>
                      </a:r>
                    </a:p>
                    <a:p>
                      <a:pPr marL="635" algn="ctr">
                        <a:lnSpc>
                          <a:spcPct val="107000"/>
                        </a:lnSpc>
                        <a:spcAft>
                          <a:spcPts val="800"/>
                        </a:spcAft>
                      </a:pPr>
                      <a:r>
                        <a:rPr lang="pt-BR" sz="1400" dirty="0">
                          <a:effectLst/>
                        </a:rPr>
                        <a:t>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gridSpan="7">
                  <a:txBody>
                    <a:bodyPr/>
                    <a:lstStyle/>
                    <a:p>
                      <a:pPr marR="33020" algn="ctr">
                        <a:lnSpc>
                          <a:spcPct val="107000"/>
                        </a:lnSpc>
                        <a:spcAft>
                          <a:spcPts val="800"/>
                        </a:spcAft>
                      </a:pPr>
                      <a:r>
                        <a:rPr lang="pt-BR" sz="2000" dirty="0">
                          <a:effectLst/>
                        </a:rPr>
                        <a:t>Espessura do Material </a:t>
                      </a:r>
                      <a:endParaRPr lang="pt-BR"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288847596"/>
                  </a:ext>
                </a:extLst>
              </a:tr>
              <a:tr h="861838">
                <a:tc vMerge="1">
                  <a:txBody>
                    <a:bodyPr/>
                    <a:lstStyle/>
                    <a:p>
                      <a:endParaRPr lang="pt-BR"/>
                    </a:p>
                  </a:txBody>
                  <a:tcPr/>
                </a:tc>
                <a:tc>
                  <a:txBody>
                    <a:bodyPr/>
                    <a:lstStyle/>
                    <a:p>
                      <a:pPr marR="32385" algn="ctr">
                        <a:lnSpc>
                          <a:spcPct val="107000"/>
                        </a:lnSpc>
                        <a:spcAft>
                          <a:spcPts val="620"/>
                        </a:spcAft>
                      </a:pPr>
                      <a:r>
                        <a:rPr lang="pt-BR" sz="1400">
                          <a:effectLst/>
                        </a:rPr>
                        <a:t>Até </a:t>
                      </a:r>
                    </a:p>
                    <a:p>
                      <a:pPr marL="80645">
                        <a:lnSpc>
                          <a:spcPct val="107000"/>
                        </a:lnSpc>
                        <a:spcAft>
                          <a:spcPts val="615"/>
                        </a:spcAft>
                      </a:pPr>
                      <a:r>
                        <a:rPr lang="pt-BR" sz="1400">
                          <a:effectLst/>
                        </a:rPr>
                        <a:t>6mm </a:t>
                      </a:r>
                    </a:p>
                    <a:p>
                      <a:pPr marR="33020" algn="ctr">
                        <a:lnSpc>
                          <a:spcPct val="107000"/>
                        </a:lnSpc>
                        <a:spcAft>
                          <a:spcPts val="800"/>
                        </a:spcAft>
                      </a:pPr>
                      <a:r>
                        <a:rPr lang="pt-BR" sz="1400">
                          <a:effectLst/>
                        </a:rPr>
                        <a:t>1/4”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L="53340" marR="57785" algn="ctr">
                        <a:lnSpc>
                          <a:spcPct val="174000"/>
                        </a:lnSpc>
                        <a:spcAft>
                          <a:spcPts val="800"/>
                        </a:spcAft>
                      </a:pPr>
                      <a:r>
                        <a:rPr lang="pt-BR" sz="1400">
                          <a:effectLst/>
                        </a:rPr>
                        <a:t>De 6mm a 13mm </a:t>
                      </a:r>
                    </a:p>
                    <a:p>
                      <a:pPr marL="29845">
                        <a:lnSpc>
                          <a:spcPct val="107000"/>
                        </a:lnSpc>
                        <a:spcAft>
                          <a:spcPts val="800"/>
                        </a:spcAft>
                      </a:pPr>
                      <a:r>
                        <a:rPr lang="pt-BR" sz="1400">
                          <a:effectLst/>
                        </a:rPr>
                        <a:t>1/4” a 1/2”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L="9525" algn="just">
                        <a:lnSpc>
                          <a:spcPct val="107000"/>
                        </a:lnSpc>
                        <a:spcAft>
                          <a:spcPts val="620"/>
                        </a:spcAft>
                      </a:pPr>
                      <a:r>
                        <a:rPr lang="pt-BR" sz="1400">
                          <a:effectLst/>
                        </a:rPr>
                        <a:t>De 13mm </a:t>
                      </a:r>
                    </a:p>
                    <a:p>
                      <a:pPr marL="76200">
                        <a:lnSpc>
                          <a:spcPct val="107000"/>
                        </a:lnSpc>
                        <a:spcAft>
                          <a:spcPts val="615"/>
                        </a:spcAft>
                      </a:pPr>
                      <a:r>
                        <a:rPr lang="pt-BR" sz="1400">
                          <a:effectLst/>
                        </a:rPr>
                        <a:t> 25mm </a:t>
                      </a:r>
                    </a:p>
                    <a:p>
                      <a:pPr marL="22225">
                        <a:lnSpc>
                          <a:spcPct val="107000"/>
                        </a:lnSpc>
                        <a:spcAft>
                          <a:spcPts val="800"/>
                        </a:spcAft>
                      </a:pPr>
                      <a:r>
                        <a:rPr lang="pt-BR" sz="1400">
                          <a:effectLst/>
                        </a:rPr>
                        <a:t>1/2” A 1”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L="17780" marR="29845" algn="ctr">
                        <a:lnSpc>
                          <a:spcPct val="174000"/>
                        </a:lnSpc>
                        <a:spcAft>
                          <a:spcPts val="800"/>
                        </a:spcAft>
                      </a:pPr>
                      <a:r>
                        <a:rPr lang="pt-BR" sz="1400">
                          <a:effectLst/>
                        </a:rPr>
                        <a:t>Acima de 25mm </a:t>
                      </a:r>
                    </a:p>
                    <a:p>
                      <a:pPr marR="32385" algn="ctr">
                        <a:lnSpc>
                          <a:spcPct val="107000"/>
                        </a:lnSpc>
                        <a:spcAft>
                          <a:spcPts val="800"/>
                        </a:spcAft>
                      </a:pPr>
                      <a:r>
                        <a:rPr lang="pt-BR" sz="1400">
                          <a:effectLst/>
                        </a:rPr>
                        <a:t>1”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R="31115" algn="ctr">
                        <a:lnSpc>
                          <a:spcPct val="107000"/>
                        </a:lnSpc>
                        <a:spcAft>
                          <a:spcPts val="620"/>
                        </a:spcAft>
                      </a:pPr>
                      <a:r>
                        <a:rPr lang="pt-BR" sz="1400">
                          <a:effectLst/>
                        </a:rPr>
                        <a:t>Até </a:t>
                      </a:r>
                    </a:p>
                    <a:p>
                      <a:pPr marL="56515">
                        <a:lnSpc>
                          <a:spcPct val="107000"/>
                        </a:lnSpc>
                        <a:spcAft>
                          <a:spcPts val="615"/>
                        </a:spcAft>
                      </a:pPr>
                      <a:r>
                        <a:rPr lang="pt-BR" sz="1400">
                          <a:effectLst/>
                        </a:rPr>
                        <a:t>13mm </a:t>
                      </a:r>
                    </a:p>
                    <a:p>
                      <a:pPr marR="31750" algn="ctr">
                        <a:lnSpc>
                          <a:spcPct val="107000"/>
                        </a:lnSpc>
                        <a:spcAft>
                          <a:spcPts val="800"/>
                        </a:spcAft>
                      </a:pPr>
                      <a:r>
                        <a:rPr lang="pt-BR" sz="1400">
                          <a:effectLst/>
                        </a:rPr>
                        <a:t>1/2”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L="45085" marR="50165" algn="ctr">
                        <a:lnSpc>
                          <a:spcPct val="174000"/>
                        </a:lnSpc>
                        <a:spcAft>
                          <a:spcPts val="800"/>
                        </a:spcAft>
                      </a:pPr>
                      <a:r>
                        <a:rPr lang="pt-BR" sz="1400">
                          <a:effectLst/>
                        </a:rPr>
                        <a:t>De 13mm a 38mm </a:t>
                      </a:r>
                    </a:p>
                    <a:p>
                      <a:pPr marL="6985">
                        <a:lnSpc>
                          <a:spcPct val="107000"/>
                        </a:lnSpc>
                        <a:spcAft>
                          <a:spcPts val="800"/>
                        </a:spcAft>
                      </a:pPr>
                      <a:r>
                        <a:rPr lang="pt-BR" sz="1400">
                          <a:effectLst/>
                        </a:rPr>
                        <a:t>1/2” a 1 1/2”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L="22225" marR="34925" algn="ctr">
                        <a:lnSpc>
                          <a:spcPct val="174000"/>
                        </a:lnSpc>
                        <a:spcAft>
                          <a:spcPts val="800"/>
                        </a:spcAft>
                      </a:pPr>
                      <a:r>
                        <a:rPr lang="pt-BR" sz="1400">
                          <a:effectLst/>
                        </a:rPr>
                        <a:t>Acima de 38mm </a:t>
                      </a:r>
                    </a:p>
                    <a:p>
                      <a:pPr marR="31750" algn="ctr">
                        <a:lnSpc>
                          <a:spcPct val="107000"/>
                        </a:lnSpc>
                        <a:spcAft>
                          <a:spcPts val="800"/>
                        </a:spcAft>
                      </a:pPr>
                      <a:r>
                        <a:rPr lang="pt-BR" sz="1400">
                          <a:effectLst/>
                        </a:rPr>
                        <a:t>1 1/2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extLst>
                  <a:ext uri="{0D108BD9-81ED-4DB2-BD59-A6C34878D82A}">
                    <a16:rowId xmlns:a16="http://schemas.microsoft.com/office/drawing/2014/main" val="54796671"/>
                  </a:ext>
                </a:extLst>
              </a:tr>
              <a:tr h="205386">
                <a:tc vMerge="1">
                  <a:txBody>
                    <a:bodyPr/>
                    <a:lstStyle/>
                    <a:p>
                      <a:endParaRPr lang="pt-BR"/>
                    </a:p>
                  </a:txBody>
                  <a:tcPr/>
                </a:tc>
                <a:tc gridSpan="4">
                  <a:txBody>
                    <a:bodyPr/>
                    <a:lstStyle/>
                    <a:p>
                      <a:pPr marR="33655" algn="ctr">
                        <a:lnSpc>
                          <a:spcPct val="107000"/>
                        </a:lnSpc>
                        <a:spcAft>
                          <a:spcPts val="800"/>
                        </a:spcAft>
                      </a:pPr>
                      <a:r>
                        <a:rPr lang="pt-BR" sz="1400">
                          <a:effectLst/>
                        </a:rPr>
                        <a:t>Número de dentes por polegadas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marR="33655" algn="ctr">
                        <a:lnSpc>
                          <a:spcPct val="107000"/>
                        </a:lnSpc>
                        <a:spcAft>
                          <a:spcPts val="800"/>
                        </a:spcAft>
                      </a:pPr>
                      <a:r>
                        <a:rPr lang="pt-BR" sz="1400">
                          <a:effectLst/>
                        </a:rPr>
                        <a:t>Velocidade (m/min)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846044387"/>
                  </a:ext>
                </a:extLst>
              </a:tr>
              <a:tr h="205386">
                <a:tc>
                  <a:txBody>
                    <a:bodyPr/>
                    <a:lstStyle/>
                    <a:p>
                      <a:pPr>
                        <a:lnSpc>
                          <a:spcPct val="107000"/>
                        </a:lnSpc>
                        <a:spcAft>
                          <a:spcPts val="800"/>
                        </a:spcAft>
                      </a:pPr>
                      <a:r>
                        <a:rPr lang="pt-BR" sz="1400">
                          <a:effectLst/>
                        </a:rPr>
                        <a:t>Aços comuns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L="20955">
                        <a:lnSpc>
                          <a:spcPct val="107000"/>
                        </a:lnSpc>
                        <a:spcAft>
                          <a:spcPts val="800"/>
                        </a:spcAft>
                      </a:pPr>
                      <a:r>
                        <a:rPr lang="pt-BR" sz="1400" dirty="0">
                          <a:effectLst/>
                        </a:rPr>
                        <a:t>24 - 18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3655" algn="ctr">
                        <a:lnSpc>
                          <a:spcPct val="107000"/>
                        </a:lnSpc>
                        <a:spcAft>
                          <a:spcPts val="800"/>
                        </a:spcAft>
                      </a:pPr>
                      <a:r>
                        <a:rPr lang="pt-BR" sz="1400">
                          <a:effectLst/>
                        </a:rPr>
                        <a:t>14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3020" algn="ctr">
                        <a:lnSpc>
                          <a:spcPct val="107000"/>
                        </a:lnSpc>
                        <a:spcAft>
                          <a:spcPts val="800"/>
                        </a:spcAft>
                      </a:pPr>
                      <a:r>
                        <a:rPr lang="pt-BR" sz="1400">
                          <a:effectLst/>
                        </a:rPr>
                        <a:t>10 - 8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1750" algn="ctr">
                        <a:lnSpc>
                          <a:spcPct val="107000"/>
                        </a:lnSpc>
                        <a:spcAft>
                          <a:spcPts val="800"/>
                        </a:spcAft>
                      </a:pPr>
                      <a:r>
                        <a:rPr lang="pt-BR" sz="1400">
                          <a:effectLst/>
                        </a:rPr>
                        <a:t>6 - 4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3020" algn="ctr">
                        <a:lnSpc>
                          <a:spcPct val="107000"/>
                        </a:lnSpc>
                        <a:spcAft>
                          <a:spcPts val="800"/>
                        </a:spcAft>
                      </a:pPr>
                      <a:r>
                        <a:rPr lang="pt-BR" sz="1400">
                          <a:effectLst/>
                        </a:rPr>
                        <a:t>60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3655" algn="ctr">
                        <a:lnSpc>
                          <a:spcPct val="107000"/>
                        </a:lnSpc>
                        <a:spcAft>
                          <a:spcPts val="800"/>
                        </a:spcAft>
                      </a:pPr>
                      <a:r>
                        <a:rPr lang="pt-BR" sz="1400">
                          <a:effectLst/>
                        </a:rPr>
                        <a:t>50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3655" algn="ctr">
                        <a:lnSpc>
                          <a:spcPct val="107000"/>
                        </a:lnSpc>
                        <a:spcAft>
                          <a:spcPts val="800"/>
                        </a:spcAft>
                      </a:pPr>
                      <a:r>
                        <a:rPr lang="pt-BR" sz="1400">
                          <a:effectLst/>
                        </a:rPr>
                        <a:t>40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extLst>
                  <a:ext uri="{0D108BD9-81ED-4DB2-BD59-A6C34878D82A}">
                    <a16:rowId xmlns:a16="http://schemas.microsoft.com/office/drawing/2014/main" val="773603379"/>
                  </a:ext>
                </a:extLst>
              </a:tr>
              <a:tr h="546169">
                <a:tc>
                  <a:txBody>
                    <a:bodyPr/>
                    <a:lstStyle/>
                    <a:p>
                      <a:pPr>
                        <a:lnSpc>
                          <a:spcPct val="107000"/>
                        </a:lnSpc>
                        <a:spcAft>
                          <a:spcPts val="800"/>
                        </a:spcAft>
                      </a:pPr>
                      <a:r>
                        <a:rPr lang="pt-BR" sz="1400">
                          <a:effectLst/>
                        </a:rPr>
                        <a:t>Aço-cromo-níquel; aços fundidos e ferro fundido.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1270" algn="ctr">
                        <a:lnSpc>
                          <a:spcPct val="107000"/>
                        </a:lnSpc>
                        <a:spcAft>
                          <a:spcPts val="410"/>
                        </a:spcAft>
                      </a:pPr>
                      <a:r>
                        <a:rPr lang="pt-BR" sz="1400" dirty="0">
                          <a:effectLst/>
                        </a:rPr>
                        <a:t> </a:t>
                      </a:r>
                    </a:p>
                    <a:p>
                      <a:pPr marL="20955">
                        <a:lnSpc>
                          <a:spcPct val="107000"/>
                        </a:lnSpc>
                        <a:spcAft>
                          <a:spcPts val="800"/>
                        </a:spcAft>
                      </a:pPr>
                      <a:r>
                        <a:rPr lang="pt-BR" sz="1400" dirty="0">
                          <a:effectLst/>
                        </a:rPr>
                        <a:t>24 - 18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1905" algn="ctr">
                        <a:lnSpc>
                          <a:spcPct val="107000"/>
                        </a:lnSpc>
                        <a:spcAft>
                          <a:spcPts val="410"/>
                        </a:spcAft>
                      </a:pPr>
                      <a:r>
                        <a:rPr lang="pt-BR" sz="1400">
                          <a:effectLst/>
                        </a:rPr>
                        <a:t> </a:t>
                      </a:r>
                    </a:p>
                    <a:p>
                      <a:pPr marR="33655" algn="ctr">
                        <a:lnSpc>
                          <a:spcPct val="107000"/>
                        </a:lnSpc>
                        <a:spcAft>
                          <a:spcPts val="800"/>
                        </a:spcAft>
                      </a:pPr>
                      <a:r>
                        <a:rPr lang="pt-BR" sz="1400">
                          <a:effectLst/>
                        </a:rPr>
                        <a:t>14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L="635" algn="ctr">
                        <a:lnSpc>
                          <a:spcPct val="107000"/>
                        </a:lnSpc>
                        <a:spcAft>
                          <a:spcPts val="410"/>
                        </a:spcAft>
                      </a:pPr>
                      <a:r>
                        <a:rPr lang="pt-BR" sz="1400">
                          <a:effectLst/>
                        </a:rPr>
                        <a:t> </a:t>
                      </a:r>
                    </a:p>
                    <a:p>
                      <a:pPr marR="32385" algn="ctr">
                        <a:lnSpc>
                          <a:spcPct val="107000"/>
                        </a:lnSpc>
                        <a:spcAft>
                          <a:spcPts val="800"/>
                        </a:spcAft>
                      </a:pPr>
                      <a:r>
                        <a:rPr lang="pt-BR" sz="1400">
                          <a:effectLst/>
                        </a:rPr>
                        <a:t>10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L="635" algn="ctr">
                        <a:lnSpc>
                          <a:spcPct val="107000"/>
                        </a:lnSpc>
                        <a:spcAft>
                          <a:spcPts val="410"/>
                        </a:spcAft>
                      </a:pPr>
                      <a:r>
                        <a:rPr lang="pt-BR" sz="1400">
                          <a:effectLst/>
                        </a:rPr>
                        <a:t> </a:t>
                      </a:r>
                    </a:p>
                    <a:p>
                      <a:pPr marR="31750" algn="ctr">
                        <a:lnSpc>
                          <a:spcPct val="107000"/>
                        </a:lnSpc>
                        <a:spcAft>
                          <a:spcPts val="800"/>
                        </a:spcAft>
                      </a:pPr>
                      <a:r>
                        <a:rPr lang="pt-BR" sz="1400">
                          <a:effectLst/>
                        </a:rPr>
                        <a:t>8 - 6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algn="ctr">
                        <a:lnSpc>
                          <a:spcPct val="107000"/>
                        </a:lnSpc>
                        <a:spcAft>
                          <a:spcPts val="410"/>
                        </a:spcAft>
                      </a:pPr>
                      <a:r>
                        <a:rPr lang="pt-BR" sz="1400">
                          <a:effectLst/>
                        </a:rPr>
                        <a:t> </a:t>
                      </a:r>
                    </a:p>
                    <a:p>
                      <a:pPr marR="33020" algn="ctr">
                        <a:lnSpc>
                          <a:spcPct val="107000"/>
                        </a:lnSpc>
                        <a:spcAft>
                          <a:spcPts val="800"/>
                        </a:spcAft>
                      </a:pPr>
                      <a:r>
                        <a:rPr lang="pt-BR" sz="1400">
                          <a:effectLst/>
                        </a:rPr>
                        <a:t>40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635" algn="ctr">
                        <a:lnSpc>
                          <a:spcPct val="107000"/>
                        </a:lnSpc>
                        <a:spcAft>
                          <a:spcPts val="410"/>
                        </a:spcAft>
                      </a:pPr>
                      <a:r>
                        <a:rPr lang="pt-BR" sz="1400">
                          <a:effectLst/>
                        </a:rPr>
                        <a:t> </a:t>
                      </a:r>
                    </a:p>
                    <a:p>
                      <a:pPr marR="33655" algn="ctr">
                        <a:lnSpc>
                          <a:spcPct val="107000"/>
                        </a:lnSpc>
                        <a:spcAft>
                          <a:spcPts val="800"/>
                        </a:spcAft>
                      </a:pPr>
                      <a:r>
                        <a:rPr lang="pt-BR" sz="1400">
                          <a:effectLst/>
                        </a:rPr>
                        <a:t>35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635" algn="ctr">
                        <a:lnSpc>
                          <a:spcPct val="107000"/>
                        </a:lnSpc>
                        <a:spcAft>
                          <a:spcPts val="410"/>
                        </a:spcAft>
                      </a:pPr>
                      <a:r>
                        <a:rPr lang="pt-BR" sz="1400">
                          <a:effectLst/>
                        </a:rPr>
                        <a:t> </a:t>
                      </a:r>
                    </a:p>
                    <a:p>
                      <a:pPr marR="33655" algn="ctr">
                        <a:lnSpc>
                          <a:spcPct val="107000"/>
                        </a:lnSpc>
                        <a:spcAft>
                          <a:spcPts val="800"/>
                        </a:spcAft>
                      </a:pPr>
                      <a:r>
                        <a:rPr lang="pt-BR" sz="1400">
                          <a:effectLst/>
                        </a:rPr>
                        <a:t>30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extLst>
                  <a:ext uri="{0D108BD9-81ED-4DB2-BD59-A6C34878D82A}">
                    <a16:rowId xmlns:a16="http://schemas.microsoft.com/office/drawing/2014/main" val="2508428584"/>
                  </a:ext>
                </a:extLst>
              </a:tr>
              <a:tr h="602129">
                <a:tc>
                  <a:txBody>
                    <a:bodyPr/>
                    <a:lstStyle/>
                    <a:p>
                      <a:pPr marR="155575">
                        <a:lnSpc>
                          <a:spcPct val="107000"/>
                        </a:lnSpc>
                        <a:spcAft>
                          <a:spcPts val="800"/>
                        </a:spcAft>
                      </a:pPr>
                      <a:r>
                        <a:rPr lang="pt-BR" sz="1400">
                          <a:effectLst/>
                        </a:rPr>
                        <a:t>Aço rápido. Aço inoxidável e aços tipo RCC.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1270" algn="ctr">
                        <a:lnSpc>
                          <a:spcPct val="107000"/>
                        </a:lnSpc>
                        <a:spcAft>
                          <a:spcPts val="410"/>
                        </a:spcAft>
                      </a:pPr>
                      <a:r>
                        <a:rPr lang="pt-BR" sz="1400">
                          <a:effectLst/>
                        </a:rPr>
                        <a:t> </a:t>
                      </a:r>
                    </a:p>
                    <a:p>
                      <a:pPr marL="20955">
                        <a:lnSpc>
                          <a:spcPct val="107000"/>
                        </a:lnSpc>
                        <a:spcAft>
                          <a:spcPts val="800"/>
                        </a:spcAft>
                      </a:pPr>
                      <a:r>
                        <a:rPr lang="pt-BR" sz="1400">
                          <a:effectLst/>
                        </a:rPr>
                        <a:t>24 - 18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1905" algn="ctr">
                        <a:lnSpc>
                          <a:spcPct val="107000"/>
                        </a:lnSpc>
                        <a:spcAft>
                          <a:spcPts val="410"/>
                        </a:spcAft>
                      </a:pPr>
                      <a:r>
                        <a:rPr lang="pt-BR" sz="1400" dirty="0">
                          <a:effectLst/>
                        </a:rPr>
                        <a:t> </a:t>
                      </a:r>
                    </a:p>
                    <a:p>
                      <a:pPr marR="33655" algn="ctr">
                        <a:lnSpc>
                          <a:spcPct val="107000"/>
                        </a:lnSpc>
                        <a:spcAft>
                          <a:spcPts val="800"/>
                        </a:spcAft>
                      </a:pPr>
                      <a:r>
                        <a:rPr lang="pt-BR" sz="1400" dirty="0">
                          <a:effectLst/>
                        </a:rPr>
                        <a:t>14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L="635" algn="ctr">
                        <a:lnSpc>
                          <a:spcPct val="107000"/>
                        </a:lnSpc>
                        <a:spcAft>
                          <a:spcPts val="410"/>
                        </a:spcAft>
                      </a:pPr>
                      <a:r>
                        <a:rPr lang="pt-BR" sz="1400">
                          <a:effectLst/>
                        </a:rPr>
                        <a:t> </a:t>
                      </a:r>
                    </a:p>
                    <a:p>
                      <a:pPr marR="32385" algn="ctr">
                        <a:lnSpc>
                          <a:spcPct val="107000"/>
                        </a:lnSpc>
                        <a:spcAft>
                          <a:spcPts val="800"/>
                        </a:spcAft>
                      </a:pPr>
                      <a:r>
                        <a:rPr lang="pt-BR" sz="1400">
                          <a:effectLst/>
                        </a:rPr>
                        <a:t>10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L="635" algn="ctr">
                        <a:lnSpc>
                          <a:spcPct val="107000"/>
                        </a:lnSpc>
                        <a:spcAft>
                          <a:spcPts val="410"/>
                        </a:spcAft>
                      </a:pPr>
                      <a:r>
                        <a:rPr lang="pt-BR" sz="1400">
                          <a:effectLst/>
                        </a:rPr>
                        <a:t> </a:t>
                      </a:r>
                    </a:p>
                    <a:p>
                      <a:pPr marR="31750" algn="ctr">
                        <a:lnSpc>
                          <a:spcPct val="107000"/>
                        </a:lnSpc>
                        <a:spcAft>
                          <a:spcPts val="800"/>
                        </a:spcAft>
                      </a:pPr>
                      <a:r>
                        <a:rPr lang="pt-BR" sz="1400">
                          <a:effectLst/>
                        </a:rPr>
                        <a:t>8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algn="ctr">
                        <a:lnSpc>
                          <a:spcPct val="107000"/>
                        </a:lnSpc>
                        <a:spcAft>
                          <a:spcPts val="410"/>
                        </a:spcAft>
                      </a:pPr>
                      <a:r>
                        <a:rPr lang="pt-BR" sz="1400">
                          <a:effectLst/>
                        </a:rPr>
                        <a:t> </a:t>
                      </a:r>
                    </a:p>
                    <a:p>
                      <a:pPr marR="33020" algn="ctr">
                        <a:lnSpc>
                          <a:spcPct val="107000"/>
                        </a:lnSpc>
                        <a:spcAft>
                          <a:spcPts val="800"/>
                        </a:spcAft>
                      </a:pPr>
                      <a:r>
                        <a:rPr lang="pt-BR" sz="1400">
                          <a:effectLst/>
                        </a:rPr>
                        <a:t>30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635" algn="ctr">
                        <a:lnSpc>
                          <a:spcPct val="107000"/>
                        </a:lnSpc>
                        <a:spcAft>
                          <a:spcPts val="410"/>
                        </a:spcAft>
                      </a:pPr>
                      <a:r>
                        <a:rPr lang="pt-BR" sz="1400">
                          <a:effectLst/>
                        </a:rPr>
                        <a:t> </a:t>
                      </a:r>
                    </a:p>
                    <a:p>
                      <a:pPr marR="33655" algn="ctr">
                        <a:lnSpc>
                          <a:spcPct val="107000"/>
                        </a:lnSpc>
                        <a:spcAft>
                          <a:spcPts val="800"/>
                        </a:spcAft>
                      </a:pPr>
                      <a:r>
                        <a:rPr lang="pt-BR" sz="1400">
                          <a:effectLst/>
                        </a:rPr>
                        <a:t>25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635" algn="ctr">
                        <a:lnSpc>
                          <a:spcPct val="107000"/>
                        </a:lnSpc>
                        <a:spcAft>
                          <a:spcPts val="410"/>
                        </a:spcAft>
                      </a:pPr>
                      <a:r>
                        <a:rPr lang="pt-BR" sz="1400">
                          <a:effectLst/>
                        </a:rPr>
                        <a:t> </a:t>
                      </a:r>
                    </a:p>
                    <a:p>
                      <a:pPr marR="33655" algn="ctr">
                        <a:lnSpc>
                          <a:spcPct val="107000"/>
                        </a:lnSpc>
                        <a:spcAft>
                          <a:spcPts val="800"/>
                        </a:spcAft>
                      </a:pPr>
                      <a:r>
                        <a:rPr lang="pt-BR" sz="1400">
                          <a:effectLst/>
                        </a:rPr>
                        <a:t>20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extLst>
                  <a:ext uri="{0D108BD9-81ED-4DB2-BD59-A6C34878D82A}">
                    <a16:rowId xmlns:a16="http://schemas.microsoft.com/office/drawing/2014/main" val="1210598040"/>
                  </a:ext>
                </a:extLst>
              </a:tr>
              <a:tr h="422253">
                <a:tc>
                  <a:txBody>
                    <a:bodyPr/>
                    <a:lstStyle/>
                    <a:p>
                      <a:pPr>
                        <a:lnSpc>
                          <a:spcPct val="107000"/>
                        </a:lnSpc>
                        <a:spcAft>
                          <a:spcPts val="800"/>
                        </a:spcAft>
                      </a:pPr>
                      <a:r>
                        <a:rPr lang="pt-BR" sz="1400">
                          <a:effectLst/>
                        </a:rPr>
                        <a:t>Perfilados e tubos  (parede grossa).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R="1270" algn="ctr">
                        <a:lnSpc>
                          <a:spcPct val="107000"/>
                        </a:lnSpc>
                        <a:spcAft>
                          <a:spcPts val="410"/>
                        </a:spcAft>
                      </a:pPr>
                      <a:r>
                        <a:rPr lang="pt-BR" sz="1400">
                          <a:effectLst/>
                        </a:rPr>
                        <a:t> </a:t>
                      </a:r>
                    </a:p>
                    <a:p>
                      <a:pPr marL="20955">
                        <a:lnSpc>
                          <a:spcPct val="107000"/>
                        </a:lnSpc>
                        <a:spcAft>
                          <a:spcPts val="800"/>
                        </a:spcAft>
                      </a:pPr>
                      <a:r>
                        <a:rPr lang="pt-BR" sz="1400">
                          <a:effectLst/>
                        </a:rPr>
                        <a:t>24 - 18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R="1905" algn="ctr">
                        <a:lnSpc>
                          <a:spcPct val="107000"/>
                        </a:lnSpc>
                        <a:spcAft>
                          <a:spcPts val="410"/>
                        </a:spcAft>
                      </a:pPr>
                      <a:r>
                        <a:rPr lang="pt-BR" sz="1400" dirty="0">
                          <a:effectLst/>
                        </a:rPr>
                        <a:t> </a:t>
                      </a:r>
                    </a:p>
                    <a:p>
                      <a:pPr marR="33655" algn="ctr">
                        <a:lnSpc>
                          <a:spcPct val="107000"/>
                        </a:lnSpc>
                        <a:spcAft>
                          <a:spcPts val="800"/>
                        </a:spcAft>
                      </a:pPr>
                      <a:r>
                        <a:rPr lang="pt-BR" sz="1400" dirty="0">
                          <a:effectLst/>
                        </a:rPr>
                        <a:t>14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L="635" algn="ctr">
                        <a:lnSpc>
                          <a:spcPct val="107000"/>
                        </a:lnSpc>
                        <a:spcAft>
                          <a:spcPts val="410"/>
                        </a:spcAft>
                      </a:pPr>
                      <a:r>
                        <a:rPr lang="pt-BR" sz="1400">
                          <a:effectLst/>
                        </a:rPr>
                        <a:t> </a:t>
                      </a:r>
                    </a:p>
                    <a:p>
                      <a:pPr marR="32385" algn="ctr">
                        <a:lnSpc>
                          <a:spcPct val="107000"/>
                        </a:lnSpc>
                        <a:spcAft>
                          <a:spcPts val="800"/>
                        </a:spcAft>
                      </a:pPr>
                      <a:r>
                        <a:rPr lang="pt-BR" sz="1400">
                          <a:effectLst/>
                        </a:rPr>
                        <a:t>10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L="635" algn="ctr">
                        <a:lnSpc>
                          <a:spcPct val="107000"/>
                        </a:lnSpc>
                        <a:spcAft>
                          <a:spcPts val="410"/>
                        </a:spcAft>
                      </a:pPr>
                      <a:r>
                        <a:rPr lang="pt-BR" sz="1400">
                          <a:effectLst/>
                        </a:rPr>
                        <a:t> </a:t>
                      </a:r>
                    </a:p>
                    <a:p>
                      <a:pPr marR="31750" algn="ctr">
                        <a:lnSpc>
                          <a:spcPct val="107000"/>
                        </a:lnSpc>
                        <a:spcAft>
                          <a:spcPts val="800"/>
                        </a:spcAft>
                      </a:pPr>
                      <a:r>
                        <a:rPr lang="pt-BR" sz="1400">
                          <a:effectLst/>
                        </a:rPr>
                        <a:t>8 - 6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algn="ctr">
                        <a:lnSpc>
                          <a:spcPct val="107000"/>
                        </a:lnSpc>
                        <a:spcAft>
                          <a:spcPts val="410"/>
                        </a:spcAft>
                      </a:pPr>
                      <a:r>
                        <a:rPr lang="pt-BR" sz="1400">
                          <a:effectLst/>
                        </a:rPr>
                        <a:t> </a:t>
                      </a:r>
                    </a:p>
                    <a:p>
                      <a:pPr marR="33020" algn="ctr">
                        <a:lnSpc>
                          <a:spcPct val="107000"/>
                        </a:lnSpc>
                        <a:spcAft>
                          <a:spcPts val="800"/>
                        </a:spcAft>
                      </a:pPr>
                      <a:r>
                        <a:rPr lang="pt-BR" sz="1400">
                          <a:effectLst/>
                        </a:rPr>
                        <a:t>60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R="635" algn="ctr">
                        <a:lnSpc>
                          <a:spcPct val="107000"/>
                        </a:lnSpc>
                        <a:spcAft>
                          <a:spcPts val="410"/>
                        </a:spcAft>
                      </a:pPr>
                      <a:r>
                        <a:rPr lang="pt-BR" sz="1400">
                          <a:effectLst/>
                        </a:rPr>
                        <a:t> </a:t>
                      </a:r>
                    </a:p>
                    <a:p>
                      <a:pPr marR="33655" algn="ctr">
                        <a:lnSpc>
                          <a:spcPct val="107000"/>
                        </a:lnSpc>
                        <a:spcAft>
                          <a:spcPts val="800"/>
                        </a:spcAft>
                      </a:pPr>
                      <a:r>
                        <a:rPr lang="pt-BR" sz="1400">
                          <a:effectLst/>
                        </a:rPr>
                        <a:t>55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R="635" algn="ctr">
                        <a:lnSpc>
                          <a:spcPct val="107000"/>
                        </a:lnSpc>
                        <a:spcAft>
                          <a:spcPts val="410"/>
                        </a:spcAft>
                      </a:pPr>
                      <a:r>
                        <a:rPr lang="pt-BR" sz="1400">
                          <a:effectLst/>
                        </a:rPr>
                        <a:t> </a:t>
                      </a:r>
                    </a:p>
                    <a:p>
                      <a:pPr marR="33655" algn="ctr">
                        <a:lnSpc>
                          <a:spcPct val="107000"/>
                        </a:lnSpc>
                        <a:spcAft>
                          <a:spcPts val="800"/>
                        </a:spcAft>
                      </a:pPr>
                      <a:r>
                        <a:rPr lang="pt-BR" sz="1400">
                          <a:effectLst/>
                        </a:rPr>
                        <a:t>50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extLst>
                  <a:ext uri="{0D108BD9-81ED-4DB2-BD59-A6C34878D82A}">
                    <a16:rowId xmlns:a16="http://schemas.microsoft.com/office/drawing/2014/main" val="4100713224"/>
                  </a:ext>
                </a:extLst>
              </a:tr>
              <a:tr h="422253">
                <a:tc>
                  <a:txBody>
                    <a:bodyPr/>
                    <a:lstStyle/>
                    <a:p>
                      <a:pPr>
                        <a:lnSpc>
                          <a:spcPct val="107000"/>
                        </a:lnSpc>
                        <a:spcAft>
                          <a:spcPts val="800"/>
                        </a:spcAft>
                      </a:pPr>
                      <a:r>
                        <a:rPr lang="pt-BR" sz="1400">
                          <a:effectLst/>
                        </a:rPr>
                        <a:t>Tubos (parede fina).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R="1270" algn="ctr">
                        <a:lnSpc>
                          <a:spcPct val="107000"/>
                        </a:lnSpc>
                        <a:spcAft>
                          <a:spcPts val="415"/>
                        </a:spcAft>
                      </a:pPr>
                      <a:r>
                        <a:rPr lang="pt-BR" sz="1400">
                          <a:effectLst/>
                        </a:rPr>
                        <a:t> </a:t>
                      </a:r>
                    </a:p>
                    <a:p>
                      <a:pPr marR="34925" algn="ctr">
                        <a:lnSpc>
                          <a:spcPct val="107000"/>
                        </a:lnSpc>
                        <a:spcAft>
                          <a:spcPts val="800"/>
                        </a:spcAft>
                      </a:pPr>
                      <a:r>
                        <a:rPr lang="pt-BR" sz="1400">
                          <a:effectLst/>
                        </a:rPr>
                        <a:t>14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R="1905" algn="ctr">
                        <a:lnSpc>
                          <a:spcPct val="107000"/>
                        </a:lnSpc>
                        <a:spcAft>
                          <a:spcPts val="415"/>
                        </a:spcAft>
                      </a:pPr>
                      <a:r>
                        <a:rPr lang="pt-BR" sz="1400">
                          <a:effectLst/>
                        </a:rPr>
                        <a:t> </a:t>
                      </a:r>
                    </a:p>
                    <a:p>
                      <a:pPr marR="33655" algn="ctr">
                        <a:lnSpc>
                          <a:spcPct val="107000"/>
                        </a:lnSpc>
                        <a:spcAft>
                          <a:spcPts val="800"/>
                        </a:spcAft>
                      </a:pPr>
                      <a:r>
                        <a:rPr lang="pt-BR" sz="1400">
                          <a:effectLst/>
                        </a:rPr>
                        <a:t>14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L="635" algn="ctr">
                        <a:lnSpc>
                          <a:spcPct val="107000"/>
                        </a:lnSpc>
                        <a:spcAft>
                          <a:spcPts val="415"/>
                        </a:spcAft>
                      </a:pPr>
                      <a:r>
                        <a:rPr lang="pt-BR" sz="1400" dirty="0">
                          <a:effectLst/>
                        </a:rPr>
                        <a:t> </a:t>
                      </a:r>
                    </a:p>
                    <a:p>
                      <a:pPr marR="32385" algn="ctr">
                        <a:lnSpc>
                          <a:spcPct val="107000"/>
                        </a:lnSpc>
                        <a:spcAft>
                          <a:spcPts val="800"/>
                        </a:spcAft>
                      </a:pPr>
                      <a:r>
                        <a:rPr lang="pt-BR" sz="1400" dirty="0">
                          <a:effectLst/>
                        </a:rPr>
                        <a:t>14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L="635" algn="ctr">
                        <a:lnSpc>
                          <a:spcPct val="107000"/>
                        </a:lnSpc>
                        <a:spcAft>
                          <a:spcPts val="415"/>
                        </a:spcAft>
                      </a:pPr>
                      <a:r>
                        <a:rPr lang="pt-BR" sz="1400">
                          <a:effectLst/>
                        </a:rPr>
                        <a:t> </a:t>
                      </a:r>
                    </a:p>
                    <a:p>
                      <a:pPr marR="32385" algn="ctr">
                        <a:lnSpc>
                          <a:spcPct val="107000"/>
                        </a:lnSpc>
                        <a:spcAft>
                          <a:spcPts val="800"/>
                        </a:spcAft>
                      </a:pPr>
                      <a:r>
                        <a:rPr lang="pt-BR" sz="1400">
                          <a:effectLst/>
                        </a:rPr>
                        <a:t>14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algn="ctr">
                        <a:lnSpc>
                          <a:spcPct val="107000"/>
                        </a:lnSpc>
                        <a:spcAft>
                          <a:spcPts val="415"/>
                        </a:spcAft>
                      </a:pPr>
                      <a:r>
                        <a:rPr lang="pt-BR" sz="1400">
                          <a:effectLst/>
                        </a:rPr>
                        <a:t> </a:t>
                      </a:r>
                    </a:p>
                    <a:p>
                      <a:pPr marR="33020" algn="ctr">
                        <a:lnSpc>
                          <a:spcPct val="107000"/>
                        </a:lnSpc>
                        <a:spcAft>
                          <a:spcPts val="800"/>
                        </a:spcAft>
                      </a:pPr>
                      <a:r>
                        <a:rPr lang="pt-BR" sz="1400">
                          <a:effectLst/>
                        </a:rPr>
                        <a:t>75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R="635" algn="ctr">
                        <a:lnSpc>
                          <a:spcPct val="107000"/>
                        </a:lnSpc>
                        <a:spcAft>
                          <a:spcPts val="415"/>
                        </a:spcAft>
                      </a:pPr>
                      <a:r>
                        <a:rPr lang="pt-BR" sz="1400">
                          <a:effectLst/>
                        </a:rPr>
                        <a:t> </a:t>
                      </a:r>
                    </a:p>
                    <a:p>
                      <a:pPr marR="33655" algn="ctr">
                        <a:lnSpc>
                          <a:spcPct val="107000"/>
                        </a:lnSpc>
                        <a:spcAft>
                          <a:spcPts val="800"/>
                        </a:spcAft>
                      </a:pPr>
                      <a:r>
                        <a:rPr lang="pt-BR" sz="1400">
                          <a:effectLst/>
                        </a:rPr>
                        <a:t>75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R="635" algn="ctr">
                        <a:lnSpc>
                          <a:spcPct val="107000"/>
                        </a:lnSpc>
                        <a:spcAft>
                          <a:spcPts val="415"/>
                        </a:spcAft>
                      </a:pPr>
                      <a:r>
                        <a:rPr lang="pt-BR" sz="1400">
                          <a:effectLst/>
                        </a:rPr>
                        <a:t> </a:t>
                      </a:r>
                    </a:p>
                    <a:p>
                      <a:pPr marR="33655" algn="ctr">
                        <a:lnSpc>
                          <a:spcPct val="107000"/>
                        </a:lnSpc>
                        <a:spcAft>
                          <a:spcPts val="800"/>
                        </a:spcAft>
                      </a:pPr>
                      <a:r>
                        <a:rPr lang="pt-BR" sz="1400">
                          <a:effectLst/>
                        </a:rPr>
                        <a:t>75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extLst>
                  <a:ext uri="{0D108BD9-81ED-4DB2-BD59-A6C34878D82A}">
                    <a16:rowId xmlns:a16="http://schemas.microsoft.com/office/drawing/2014/main" val="2907165855"/>
                  </a:ext>
                </a:extLst>
              </a:tr>
              <a:tr h="737125">
                <a:tc>
                  <a:txBody>
                    <a:bodyPr/>
                    <a:lstStyle/>
                    <a:p>
                      <a:pPr marR="32385" algn="just">
                        <a:lnSpc>
                          <a:spcPct val="107000"/>
                        </a:lnSpc>
                        <a:spcAft>
                          <a:spcPts val="800"/>
                        </a:spcAft>
                      </a:pPr>
                      <a:r>
                        <a:rPr lang="pt-BR" sz="1400">
                          <a:effectLst/>
                        </a:rPr>
                        <a:t>Metais não-ferrosos. Alumínio Antimônio Latão e Magnésio.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R="1270" algn="ctr">
                        <a:lnSpc>
                          <a:spcPct val="107000"/>
                        </a:lnSpc>
                        <a:spcAft>
                          <a:spcPts val="410"/>
                        </a:spcAft>
                      </a:pPr>
                      <a:r>
                        <a:rPr lang="pt-BR" sz="1400">
                          <a:effectLst/>
                        </a:rPr>
                        <a:t> </a:t>
                      </a:r>
                    </a:p>
                    <a:p>
                      <a:pPr marR="34925" algn="ctr">
                        <a:lnSpc>
                          <a:spcPct val="107000"/>
                        </a:lnSpc>
                        <a:spcAft>
                          <a:spcPts val="800"/>
                        </a:spcAft>
                      </a:pPr>
                      <a:r>
                        <a:rPr lang="pt-BR" sz="1400">
                          <a:effectLst/>
                        </a:rPr>
                        <a:t>10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1905" algn="ctr">
                        <a:lnSpc>
                          <a:spcPct val="107000"/>
                        </a:lnSpc>
                        <a:spcAft>
                          <a:spcPts val="410"/>
                        </a:spcAft>
                      </a:pPr>
                      <a:r>
                        <a:rPr lang="pt-BR" sz="1400">
                          <a:effectLst/>
                        </a:rPr>
                        <a:t> </a:t>
                      </a:r>
                    </a:p>
                    <a:p>
                      <a:pPr marR="33020" algn="ctr">
                        <a:lnSpc>
                          <a:spcPct val="107000"/>
                        </a:lnSpc>
                        <a:spcAft>
                          <a:spcPts val="800"/>
                        </a:spcAft>
                      </a:pPr>
                      <a:r>
                        <a:rPr lang="pt-BR" sz="1400">
                          <a:effectLst/>
                        </a:rPr>
                        <a:t>8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L="635" algn="ctr">
                        <a:lnSpc>
                          <a:spcPct val="107000"/>
                        </a:lnSpc>
                        <a:spcAft>
                          <a:spcPts val="410"/>
                        </a:spcAft>
                      </a:pPr>
                      <a:r>
                        <a:rPr lang="pt-BR" sz="1400">
                          <a:effectLst/>
                        </a:rPr>
                        <a:t> </a:t>
                      </a:r>
                    </a:p>
                    <a:p>
                      <a:pPr marR="33020" algn="ctr">
                        <a:lnSpc>
                          <a:spcPct val="107000"/>
                        </a:lnSpc>
                        <a:spcAft>
                          <a:spcPts val="800"/>
                        </a:spcAft>
                      </a:pPr>
                      <a:r>
                        <a:rPr lang="pt-BR" sz="1400">
                          <a:effectLst/>
                        </a:rPr>
                        <a:t>6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L="635" algn="ctr">
                        <a:lnSpc>
                          <a:spcPct val="107000"/>
                        </a:lnSpc>
                        <a:spcAft>
                          <a:spcPts val="410"/>
                        </a:spcAft>
                      </a:pPr>
                      <a:r>
                        <a:rPr lang="pt-BR" sz="1400" dirty="0">
                          <a:effectLst/>
                        </a:rPr>
                        <a:t> </a:t>
                      </a:r>
                    </a:p>
                    <a:p>
                      <a:pPr marR="31750" algn="ctr">
                        <a:lnSpc>
                          <a:spcPct val="107000"/>
                        </a:lnSpc>
                        <a:spcAft>
                          <a:spcPts val="800"/>
                        </a:spcAft>
                      </a:pPr>
                      <a:r>
                        <a:rPr lang="pt-BR" sz="1400" dirty="0">
                          <a:effectLst/>
                        </a:rPr>
                        <a:t>4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algn="ctr">
                        <a:lnSpc>
                          <a:spcPct val="107000"/>
                        </a:lnSpc>
                        <a:spcAft>
                          <a:spcPts val="410"/>
                        </a:spcAft>
                      </a:pPr>
                      <a:r>
                        <a:rPr lang="pt-BR" sz="1400" dirty="0">
                          <a:effectLst/>
                        </a:rPr>
                        <a:t> </a:t>
                      </a:r>
                    </a:p>
                    <a:p>
                      <a:pPr marR="31750" algn="ctr">
                        <a:lnSpc>
                          <a:spcPct val="107000"/>
                        </a:lnSpc>
                        <a:spcAft>
                          <a:spcPts val="800"/>
                        </a:spcAft>
                      </a:pPr>
                      <a:r>
                        <a:rPr lang="pt-BR" sz="1400" dirty="0">
                          <a:effectLst/>
                        </a:rPr>
                        <a:t>500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635" algn="ctr">
                        <a:lnSpc>
                          <a:spcPct val="107000"/>
                        </a:lnSpc>
                        <a:spcAft>
                          <a:spcPts val="410"/>
                        </a:spcAft>
                      </a:pPr>
                      <a:r>
                        <a:rPr lang="pt-BR" sz="1400">
                          <a:effectLst/>
                        </a:rPr>
                        <a:t> </a:t>
                      </a:r>
                    </a:p>
                    <a:p>
                      <a:pPr marR="33655" algn="ctr">
                        <a:lnSpc>
                          <a:spcPct val="107000"/>
                        </a:lnSpc>
                        <a:spcAft>
                          <a:spcPts val="800"/>
                        </a:spcAft>
                      </a:pPr>
                      <a:r>
                        <a:rPr lang="pt-BR" sz="1400">
                          <a:effectLst/>
                        </a:rPr>
                        <a:t>400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635" algn="ctr">
                        <a:lnSpc>
                          <a:spcPct val="107000"/>
                        </a:lnSpc>
                        <a:spcAft>
                          <a:spcPts val="410"/>
                        </a:spcAft>
                      </a:pPr>
                      <a:r>
                        <a:rPr lang="pt-BR" sz="1400">
                          <a:effectLst/>
                        </a:rPr>
                        <a:t> </a:t>
                      </a:r>
                    </a:p>
                    <a:p>
                      <a:pPr marR="32385" algn="ctr">
                        <a:lnSpc>
                          <a:spcPct val="107000"/>
                        </a:lnSpc>
                        <a:spcAft>
                          <a:spcPts val="800"/>
                        </a:spcAft>
                      </a:pPr>
                      <a:r>
                        <a:rPr lang="pt-BR" sz="1400">
                          <a:effectLst/>
                        </a:rPr>
                        <a:t>300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extLst>
                  <a:ext uri="{0D108BD9-81ED-4DB2-BD59-A6C34878D82A}">
                    <a16:rowId xmlns:a16="http://schemas.microsoft.com/office/drawing/2014/main" val="1015557446"/>
                  </a:ext>
                </a:extLst>
              </a:tr>
              <a:tr h="205386">
                <a:tc>
                  <a:txBody>
                    <a:bodyPr/>
                    <a:lstStyle/>
                    <a:p>
                      <a:pPr>
                        <a:lnSpc>
                          <a:spcPct val="107000"/>
                        </a:lnSpc>
                        <a:spcAft>
                          <a:spcPts val="800"/>
                        </a:spcAft>
                      </a:pPr>
                      <a:r>
                        <a:rPr lang="pt-BR" sz="1400">
                          <a:effectLst/>
                        </a:rPr>
                        <a:t>Cobre e zinco.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3655" algn="ctr">
                        <a:lnSpc>
                          <a:spcPct val="107000"/>
                        </a:lnSpc>
                        <a:spcAft>
                          <a:spcPts val="800"/>
                        </a:spcAft>
                      </a:pPr>
                      <a:r>
                        <a:rPr lang="pt-BR" sz="1400">
                          <a:effectLst/>
                        </a:rPr>
                        <a:t>14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2385" algn="ctr">
                        <a:lnSpc>
                          <a:spcPct val="107000"/>
                        </a:lnSpc>
                        <a:spcAft>
                          <a:spcPts val="800"/>
                        </a:spcAft>
                      </a:pPr>
                      <a:r>
                        <a:rPr lang="pt-BR" sz="1400">
                          <a:effectLst/>
                        </a:rPr>
                        <a:t>8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2385" algn="ctr">
                        <a:lnSpc>
                          <a:spcPct val="107000"/>
                        </a:lnSpc>
                        <a:spcAft>
                          <a:spcPts val="800"/>
                        </a:spcAft>
                      </a:pPr>
                      <a:r>
                        <a:rPr lang="pt-BR" sz="1400">
                          <a:effectLst/>
                        </a:rPr>
                        <a:t>6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1115" algn="ctr">
                        <a:lnSpc>
                          <a:spcPct val="107000"/>
                        </a:lnSpc>
                        <a:spcAft>
                          <a:spcPts val="800"/>
                        </a:spcAft>
                      </a:pPr>
                      <a:r>
                        <a:rPr lang="pt-BR" sz="1400">
                          <a:effectLst/>
                        </a:rPr>
                        <a:t>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1115" algn="ctr">
                        <a:lnSpc>
                          <a:spcPct val="107000"/>
                        </a:lnSpc>
                        <a:spcAft>
                          <a:spcPts val="800"/>
                        </a:spcAft>
                      </a:pPr>
                      <a:r>
                        <a:rPr lang="pt-BR" sz="1400" dirty="0">
                          <a:effectLst/>
                        </a:rPr>
                        <a:t>300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3020" algn="ctr">
                        <a:lnSpc>
                          <a:spcPct val="107000"/>
                        </a:lnSpc>
                        <a:spcAft>
                          <a:spcPts val="800"/>
                        </a:spcAft>
                      </a:pPr>
                      <a:r>
                        <a:rPr lang="pt-BR" sz="1400" dirty="0">
                          <a:effectLst/>
                        </a:rPr>
                        <a:t>250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31750" algn="ctr">
                        <a:lnSpc>
                          <a:spcPct val="107000"/>
                        </a:lnSpc>
                        <a:spcAft>
                          <a:spcPts val="800"/>
                        </a:spcAft>
                      </a:pPr>
                      <a:r>
                        <a:rPr lang="pt-BR" sz="1400">
                          <a:effectLst/>
                        </a:rPr>
                        <a:t>200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extLst>
                  <a:ext uri="{0D108BD9-81ED-4DB2-BD59-A6C34878D82A}">
                    <a16:rowId xmlns:a16="http://schemas.microsoft.com/office/drawing/2014/main" val="2933956204"/>
                  </a:ext>
                </a:extLst>
              </a:tr>
              <a:tr h="545584">
                <a:tc>
                  <a:txBody>
                    <a:bodyPr/>
                    <a:lstStyle/>
                    <a:p>
                      <a:pPr>
                        <a:lnSpc>
                          <a:spcPct val="107000"/>
                        </a:lnSpc>
                        <a:spcAft>
                          <a:spcPts val="800"/>
                        </a:spcAft>
                      </a:pPr>
                      <a:r>
                        <a:rPr lang="pt-BR" sz="1400">
                          <a:effectLst/>
                        </a:rPr>
                        <a:t>Tubos de cobre. Alumínio ou latão com parede fina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nchor="b"/>
                </a:tc>
                <a:tc>
                  <a:txBody>
                    <a:bodyPr/>
                    <a:lstStyle/>
                    <a:p>
                      <a:pPr marR="1270" algn="ctr">
                        <a:lnSpc>
                          <a:spcPct val="107000"/>
                        </a:lnSpc>
                        <a:spcAft>
                          <a:spcPts val="410"/>
                        </a:spcAft>
                      </a:pPr>
                      <a:r>
                        <a:rPr lang="pt-BR" sz="1400">
                          <a:effectLst/>
                        </a:rPr>
                        <a:t> </a:t>
                      </a:r>
                    </a:p>
                    <a:p>
                      <a:pPr marL="20955">
                        <a:lnSpc>
                          <a:spcPct val="107000"/>
                        </a:lnSpc>
                        <a:spcAft>
                          <a:spcPts val="800"/>
                        </a:spcAft>
                      </a:pPr>
                      <a:r>
                        <a:rPr lang="pt-BR" sz="1400">
                          <a:effectLst/>
                        </a:rPr>
                        <a:t>18 - 14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1905" algn="ctr">
                        <a:lnSpc>
                          <a:spcPct val="107000"/>
                        </a:lnSpc>
                        <a:spcAft>
                          <a:spcPts val="410"/>
                        </a:spcAft>
                      </a:pPr>
                      <a:r>
                        <a:rPr lang="pt-BR" sz="1400">
                          <a:effectLst/>
                        </a:rPr>
                        <a:t> </a:t>
                      </a:r>
                    </a:p>
                    <a:p>
                      <a:pPr marR="33020" algn="ctr">
                        <a:lnSpc>
                          <a:spcPct val="107000"/>
                        </a:lnSpc>
                        <a:spcAft>
                          <a:spcPts val="800"/>
                        </a:spcAft>
                      </a:pPr>
                      <a:r>
                        <a:rPr lang="pt-BR" sz="1400">
                          <a:effectLst/>
                        </a:rPr>
                        <a:t>18 - 14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L="635" algn="ctr">
                        <a:lnSpc>
                          <a:spcPct val="107000"/>
                        </a:lnSpc>
                        <a:spcAft>
                          <a:spcPts val="410"/>
                        </a:spcAft>
                      </a:pPr>
                      <a:r>
                        <a:rPr lang="pt-BR" sz="1400">
                          <a:effectLst/>
                        </a:rPr>
                        <a:t> </a:t>
                      </a:r>
                    </a:p>
                    <a:p>
                      <a:pPr marR="31750" algn="ctr">
                        <a:lnSpc>
                          <a:spcPct val="107000"/>
                        </a:lnSpc>
                        <a:spcAft>
                          <a:spcPts val="800"/>
                        </a:spcAft>
                      </a:pPr>
                      <a:r>
                        <a:rPr lang="pt-BR" sz="1400">
                          <a:effectLst/>
                        </a:rPr>
                        <a:t>18 - 14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L="635" algn="ctr">
                        <a:lnSpc>
                          <a:spcPct val="107000"/>
                        </a:lnSpc>
                        <a:spcAft>
                          <a:spcPts val="410"/>
                        </a:spcAft>
                      </a:pPr>
                      <a:r>
                        <a:rPr lang="pt-BR" sz="1400">
                          <a:effectLst/>
                        </a:rPr>
                        <a:t> </a:t>
                      </a:r>
                    </a:p>
                    <a:p>
                      <a:pPr marR="31750" algn="ctr">
                        <a:lnSpc>
                          <a:spcPct val="107000"/>
                        </a:lnSpc>
                        <a:spcAft>
                          <a:spcPts val="800"/>
                        </a:spcAft>
                      </a:pPr>
                      <a:r>
                        <a:rPr lang="pt-BR" sz="1400">
                          <a:effectLst/>
                        </a:rPr>
                        <a:t>18 - 14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algn="ctr">
                        <a:lnSpc>
                          <a:spcPct val="107000"/>
                        </a:lnSpc>
                        <a:spcAft>
                          <a:spcPts val="410"/>
                        </a:spcAft>
                      </a:pPr>
                      <a:r>
                        <a:rPr lang="pt-BR" sz="1400">
                          <a:effectLst/>
                        </a:rPr>
                        <a:t> </a:t>
                      </a:r>
                    </a:p>
                    <a:p>
                      <a:pPr marR="31750" algn="ctr">
                        <a:lnSpc>
                          <a:spcPct val="107000"/>
                        </a:lnSpc>
                        <a:spcAft>
                          <a:spcPts val="800"/>
                        </a:spcAft>
                      </a:pPr>
                      <a:r>
                        <a:rPr lang="pt-BR" sz="1400">
                          <a:effectLst/>
                        </a:rPr>
                        <a:t>600 </a:t>
                      </a:r>
                      <a:endParaRPr lang="pt-B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635" algn="ctr">
                        <a:lnSpc>
                          <a:spcPct val="107000"/>
                        </a:lnSpc>
                        <a:spcAft>
                          <a:spcPts val="410"/>
                        </a:spcAft>
                      </a:pPr>
                      <a:r>
                        <a:rPr lang="pt-BR" sz="1400" dirty="0">
                          <a:effectLst/>
                        </a:rPr>
                        <a:t> </a:t>
                      </a:r>
                    </a:p>
                    <a:p>
                      <a:pPr marR="33655" algn="ctr">
                        <a:lnSpc>
                          <a:spcPct val="107000"/>
                        </a:lnSpc>
                        <a:spcAft>
                          <a:spcPts val="800"/>
                        </a:spcAft>
                      </a:pPr>
                      <a:r>
                        <a:rPr lang="pt-BR" sz="1400" dirty="0">
                          <a:effectLst/>
                        </a:rPr>
                        <a:t>500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tc>
                  <a:txBody>
                    <a:bodyPr/>
                    <a:lstStyle/>
                    <a:p>
                      <a:pPr marR="635" algn="ctr">
                        <a:lnSpc>
                          <a:spcPct val="107000"/>
                        </a:lnSpc>
                        <a:spcAft>
                          <a:spcPts val="410"/>
                        </a:spcAft>
                      </a:pPr>
                      <a:r>
                        <a:rPr lang="pt-BR" sz="1400" dirty="0">
                          <a:effectLst/>
                        </a:rPr>
                        <a:t> </a:t>
                      </a:r>
                    </a:p>
                    <a:p>
                      <a:pPr marR="32385" algn="ctr">
                        <a:lnSpc>
                          <a:spcPct val="107000"/>
                        </a:lnSpc>
                        <a:spcAft>
                          <a:spcPts val="800"/>
                        </a:spcAft>
                      </a:pPr>
                      <a:r>
                        <a:rPr lang="pt-BR" sz="1400" dirty="0">
                          <a:effectLst/>
                        </a:rPr>
                        <a:t>400 </a:t>
                      </a:r>
                      <a:endPar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25" marR="4805" marT="43644" marB="3604"/>
                </a:tc>
                <a:extLst>
                  <a:ext uri="{0D108BD9-81ED-4DB2-BD59-A6C34878D82A}">
                    <a16:rowId xmlns:a16="http://schemas.microsoft.com/office/drawing/2014/main" val="1437430567"/>
                  </a:ext>
                </a:extLst>
              </a:tr>
            </a:tbl>
          </a:graphicData>
        </a:graphic>
      </p:graphicFrame>
    </p:spTree>
    <p:extLst>
      <p:ext uri="{BB962C8B-B14F-4D97-AF65-F5344CB8AC3E}">
        <p14:creationId xmlns:p14="http://schemas.microsoft.com/office/powerpoint/2010/main" val="144325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en-US" sz="2800" err="1">
                <a:latin typeface="Arial" panose="020B0604020202020204" pitchFamily="34" charset="0"/>
                <a:cs typeface="Arial" panose="020B0604020202020204" pitchFamily="34" charset="0"/>
              </a:rPr>
              <a:t>Torneamento</a:t>
            </a:r>
            <a:r>
              <a:rPr lang="pt-BR" sz="2800"/>
              <a:t>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5807764" cy="3207258"/>
          </a:xfrm>
        </p:spPr>
        <p:txBody>
          <a:bodyPr anchor="t">
            <a:normAutofit/>
          </a:bodyPr>
          <a:lstStyle/>
          <a:p>
            <a:r>
              <a:rPr lang="pt-BR" sz="2000"/>
              <a:t>Este processo baseia-se no movimento da peça em torno de seu próprio eixo.</a:t>
            </a:r>
            <a:endParaRPr lang="en-US" sz="20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7" name="Imagem 6" descr="Diagrama, Desenho técnico&#10;&#10;Descrição gerada automaticamente">
            <a:extLst>
              <a:ext uri="{FF2B5EF4-FFF2-40B4-BE49-F238E27FC236}">
                <a16:creationId xmlns:a16="http://schemas.microsoft.com/office/drawing/2014/main" id="{A78A767A-FA46-44FB-B403-468F6C3CC9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135" y="3610356"/>
            <a:ext cx="4191410" cy="2475992"/>
          </a:xfrm>
          <a:prstGeom prst="rect">
            <a:avLst/>
          </a:prstGeom>
        </p:spPr>
      </p:pic>
    </p:spTree>
    <p:extLst>
      <p:ext uri="{BB962C8B-B14F-4D97-AF65-F5344CB8AC3E}">
        <p14:creationId xmlns:p14="http://schemas.microsoft.com/office/powerpoint/2010/main" val="2788737536"/>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endParaRPr lang="pt-BR" sz="1800" b="1" dirty="0">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Espaço Reservado para Conteúdo 2">
            <a:extLst>
              <a:ext uri="{FF2B5EF4-FFF2-40B4-BE49-F238E27FC236}">
                <a16:creationId xmlns:a16="http://schemas.microsoft.com/office/drawing/2014/main" id="{5CB3F98E-8EB7-4063-8B94-697F2BFAA589}"/>
              </a:ext>
            </a:extLst>
          </p:cNvPr>
          <p:cNvGraphicFramePr>
            <a:graphicFrameLocks noGrp="1"/>
          </p:cNvGraphicFramePr>
          <p:nvPr>
            <p:ph idx="1"/>
            <p:extLst>
              <p:ext uri="{D42A27DB-BD31-4B8C-83A1-F6EECF244321}">
                <p14:modId xmlns:p14="http://schemas.microsoft.com/office/powerpoint/2010/main" val="2796325045"/>
              </p:ext>
            </p:extLst>
          </p:nvPr>
        </p:nvGraphicFramePr>
        <p:xfrm>
          <a:off x="639763" y="901337"/>
          <a:ext cx="10607358" cy="5360711"/>
        </p:xfrm>
        <a:graphic>
          <a:graphicData uri="http://schemas.openxmlformats.org/drawingml/2006/table">
            <a:tbl>
              <a:tblPr firstRow="1" firstCol="1" bandRow="1">
                <a:tableStyleId>{5C22544A-7EE6-4342-B048-85BDC9FD1C3A}</a:tableStyleId>
              </a:tblPr>
              <a:tblGrid>
                <a:gridCol w="1999311">
                  <a:extLst>
                    <a:ext uri="{9D8B030D-6E8A-4147-A177-3AD203B41FA5}">
                      <a16:colId xmlns:a16="http://schemas.microsoft.com/office/drawing/2014/main" val="3083255949"/>
                    </a:ext>
                  </a:extLst>
                </a:gridCol>
                <a:gridCol w="1679372">
                  <a:extLst>
                    <a:ext uri="{9D8B030D-6E8A-4147-A177-3AD203B41FA5}">
                      <a16:colId xmlns:a16="http://schemas.microsoft.com/office/drawing/2014/main" val="2819455511"/>
                    </a:ext>
                  </a:extLst>
                </a:gridCol>
                <a:gridCol w="1888030">
                  <a:extLst>
                    <a:ext uri="{9D8B030D-6E8A-4147-A177-3AD203B41FA5}">
                      <a16:colId xmlns:a16="http://schemas.microsoft.com/office/drawing/2014/main" val="1511366074"/>
                    </a:ext>
                  </a:extLst>
                </a:gridCol>
                <a:gridCol w="1888030">
                  <a:extLst>
                    <a:ext uri="{9D8B030D-6E8A-4147-A177-3AD203B41FA5}">
                      <a16:colId xmlns:a16="http://schemas.microsoft.com/office/drawing/2014/main" val="1176803752"/>
                    </a:ext>
                  </a:extLst>
                </a:gridCol>
                <a:gridCol w="1819742">
                  <a:extLst>
                    <a:ext uri="{9D8B030D-6E8A-4147-A177-3AD203B41FA5}">
                      <a16:colId xmlns:a16="http://schemas.microsoft.com/office/drawing/2014/main" val="1586538771"/>
                    </a:ext>
                  </a:extLst>
                </a:gridCol>
                <a:gridCol w="1332873">
                  <a:extLst>
                    <a:ext uri="{9D8B030D-6E8A-4147-A177-3AD203B41FA5}">
                      <a16:colId xmlns:a16="http://schemas.microsoft.com/office/drawing/2014/main" val="140642005"/>
                    </a:ext>
                  </a:extLst>
                </a:gridCol>
              </a:tblGrid>
              <a:tr h="330843">
                <a:tc rowSpan="3">
                  <a:txBody>
                    <a:bodyPr/>
                    <a:lstStyle/>
                    <a:p>
                      <a:pPr marL="40005" algn="ctr">
                        <a:lnSpc>
                          <a:spcPct val="107000"/>
                        </a:lnSpc>
                        <a:spcAft>
                          <a:spcPts val="405"/>
                        </a:spcAft>
                      </a:pPr>
                      <a:r>
                        <a:rPr lang="pt-BR" sz="1800" dirty="0">
                          <a:effectLst/>
                        </a:rPr>
                        <a:t> </a:t>
                      </a:r>
                    </a:p>
                    <a:p>
                      <a:pPr marL="40005" algn="ctr">
                        <a:lnSpc>
                          <a:spcPct val="107000"/>
                        </a:lnSpc>
                        <a:spcAft>
                          <a:spcPts val="325"/>
                        </a:spcAft>
                      </a:pPr>
                      <a:r>
                        <a:rPr lang="pt-BR" sz="1800" dirty="0">
                          <a:effectLst/>
                        </a:rPr>
                        <a:t> </a:t>
                      </a:r>
                    </a:p>
                    <a:p>
                      <a:pPr marL="6985" algn="ctr">
                        <a:lnSpc>
                          <a:spcPct val="107000"/>
                        </a:lnSpc>
                        <a:spcAft>
                          <a:spcPts val="3290"/>
                        </a:spcAft>
                      </a:pPr>
                      <a:r>
                        <a:rPr lang="pt-BR" sz="1800" dirty="0">
                          <a:effectLst/>
                        </a:rPr>
                        <a:t>Material </a:t>
                      </a:r>
                    </a:p>
                    <a:p>
                      <a:pPr marL="40005" algn="ctr">
                        <a:lnSpc>
                          <a:spcPct val="107000"/>
                        </a:lnSpc>
                        <a:spcAft>
                          <a:spcPts val="800"/>
                        </a:spcAft>
                      </a:pPr>
                      <a:r>
                        <a:rPr lang="pt-BR" sz="1800" dirty="0">
                          <a:effectLst/>
                        </a:rPr>
                        <a:t>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a:lnSpc>
                          <a:spcPct val="107000"/>
                        </a:lnSpc>
                        <a:spcAft>
                          <a:spcPts val="800"/>
                        </a:spcAft>
                      </a:pPr>
                      <a:r>
                        <a:rPr lang="pt-BR" sz="1800">
                          <a:effectLst/>
                        </a:rPr>
                        <a:t>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gridSpan="3">
                  <a:txBody>
                    <a:bodyPr/>
                    <a:lstStyle/>
                    <a:p>
                      <a:pPr marL="354965">
                        <a:lnSpc>
                          <a:spcPct val="107000"/>
                        </a:lnSpc>
                        <a:spcAft>
                          <a:spcPts val="800"/>
                        </a:spcAft>
                      </a:pPr>
                      <a:r>
                        <a:rPr lang="pt-BR" sz="1800">
                          <a:effectLst/>
                        </a:rPr>
                        <a:t>Espessura do material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hMerge="1">
                  <a:txBody>
                    <a:bodyPr/>
                    <a:lstStyle/>
                    <a:p>
                      <a:endParaRPr lang="pt-BR"/>
                    </a:p>
                  </a:txBody>
                  <a:tcPr/>
                </a:tc>
                <a:tc hMerge="1">
                  <a:txBody>
                    <a:bodyPr/>
                    <a:lstStyle/>
                    <a:p>
                      <a:endParaRPr lang="pt-BR"/>
                    </a:p>
                  </a:txBody>
                  <a:tcPr/>
                </a:tc>
                <a:tc rowSpan="3">
                  <a:txBody>
                    <a:bodyPr/>
                    <a:lstStyle/>
                    <a:p>
                      <a:pPr marL="38735" algn="ctr">
                        <a:lnSpc>
                          <a:spcPct val="107000"/>
                        </a:lnSpc>
                        <a:spcAft>
                          <a:spcPts val="405"/>
                        </a:spcAft>
                      </a:pPr>
                      <a:r>
                        <a:rPr lang="pt-BR" sz="1800">
                          <a:effectLst/>
                        </a:rPr>
                        <a:t> </a:t>
                      </a:r>
                    </a:p>
                    <a:p>
                      <a:pPr marL="7620" algn="ctr">
                        <a:lnSpc>
                          <a:spcPct val="139000"/>
                        </a:lnSpc>
                        <a:spcAft>
                          <a:spcPts val="800"/>
                        </a:spcAft>
                      </a:pPr>
                      <a:r>
                        <a:rPr lang="pt-BR" sz="1800">
                          <a:effectLst/>
                        </a:rPr>
                        <a:t>Golpes por </a:t>
                      </a:r>
                    </a:p>
                    <a:p>
                      <a:pPr marL="6350" algn="ctr">
                        <a:lnSpc>
                          <a:spcPct val="107000"/>
                        </a:lnSpc>
                        <a:spcAft>
                          <a:spcPts val="1845"/>
                        </a:spcAft>
                      </a:pPr>
                      <a:r>
                        <a:rPr lang="pt-BR" sz="1800">
                          <a:effectLst/>
                        </a:rPr>
                        <a:t>minuto </a:t>
                      </a:r>
                    </a:p>
                    <a:p>
                      <a:pPr marL="36830" algn="ctr">
                        <a:lnSpc>
                          <a:spcPct val="107000"/>
                        </a:lnSpc>
                        <a:spcAft>
                          <a:spcPts val="800"/>
                        </a:spcAft>
                      </a:pPr>
                      <a:r>
                        <a:rPr lang="pt-BR" sz="1800">
                          <a:effectLst/>
                        </a:rPr>
                        <a:t>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extLst>
                  <a:ext uri="{0D108BD9-81ED-4DB2-BD59-A6C34878D82A}">
                    <a16:rowId xmlns:a16="http://schemas.microsoft.com/office/drawing/2014/main" val="2785204568"/>
                  </a:ext>
                </a:extLst>
              </a:tr>
              <a:tr h="1072038">
                <a:tc vMerge="1">
                  <a:txBody>
                    <a:bodyPr/>
                    <a:lstStyle/>
                    <a:p>
                      <a:endParaRPr lang="pt-BR"/>
                    </a:p>
                  </a:txBody>
                  <a:tcPr/>
                </a:tc>
                <a:tc>
                  <a:txBody>
                    <a:bodyPr/>
                    <a:lstStyle/>
                    <a:p>
                      <a:pPr marL="48260">
                        <a:lnSpc>
                          <a:spcPct val="107000"/>
                        </a:lnSpc>
                        <a:spcAft>
                          <a:spcPts val="325"/>
                        </a:spcAft>
                      </a:pPr>
                      <a:r>
                        <a:rPr lang="pt-BR" sz="1800" dirty="0">
                          <a:effectLst/>
                        </a:rPr>
                        <a:t>De 20mm </a:t>
                      </a:r>
                    </a:p>
                    <a:p>
                      <a:pPr marL="6350" algn="ctr">
                        <a:lnSpc>
                          <a:spcPct val="107000"/>
                        </a:lnSpc>
                        <a:spcAft>
                          <a:spcPts val="800"/>
                        </a:spcAft>
                      </a:pPr>
                      <a:r>
                        <a:rPr lang="pt-BR" sz="1800" dirty="0">
                          <a:effectLst/>
                        </a:rPr>
                        <a:t>(3/4”)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78105">
                        <a:lnSpc>
                          <a:spcPct val="107000"/>
                        </a:lnSpc>
                        <a:spcAft>
                          <a:spcPts val="325"/>
                        </a:spcAft>
                      </a:pPr>
                      <a:r>
                        <a:rPr lang="pt-BR" sz="1800" dirty="0">
                          <a:effectLst/>
                        </a:rPr>
                        <a:t>De 20mm a </a:t>
                      </a:r>
                    </a:p>
                    <a:p>
                      <a:pPr marL="5715" algn="ctr">
                        <a:lnSpc>
                          <a:spcPct val="107000"/>
                        </a:lnSpc>
                        <a:spcAft>
                          <a:spcPts val="325"/>
                        </a:spcAft>
                      </a:pPr>
                      <a:r>
                        <a:rPr lang="pt-BR" sz="1800" dirty="0">
                          <a:effectLst/>
                        </a:rPr>
                        <a:t>40mm (de </a:t>
                      </a:r>
                    </a:p>
                    <a:p>
                      <a:pPr marL="48895">
                        <a:lnSpc>
                          <a:spcPct val="107000"/>
                        </a:lnSpc>
                        <a:spcAft>
                          <a:spcPts val="800"/>
                        </a:spcAft>
                      </a:pPr>
                      <a:r>
                        <a:rPr lang="pt-BR" sz="1800" dirty="0">
                          <a:effectLst/>
                        </a:rPr>
                        <a:t>3/4”a 1 1/2”)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5715" algn="ctr">
                        <a:lnSpc>
                          <a:spcPct val="107000"/>
                        </a:lnSpc>
                        <a:spcAft>
                          <a:spcPts val="325"/>
                        </a:spcAft>
                      </a:pPr>
                      <a:r>
                        <a:rPr lang="pt-BR" sz="1800" dirty="0">
                          <a:effectLst/>
                        </a:rPr>
                        <a:t>De 40mm a </a:t>
                      </a:r>
                    </a:p>
                    <a:p>
                      <a:pPr marL="6350" algn="ctr">
                        <a:lnSpc>
                          <a:spcPct val="107000"/>
                        </a:lnSpc>
                        <a:spcAft>
                          <a:spcPts val="325"/>
                        </a:spcAft>
                      </a:pPr>
                      <a:r>
                        <a:rPr lang="pt-BR" sz="1800" dirty="0">
                          <a:effectLst/>
                        </a:rPr>
                        <a:t>90mm (de 1 </a:t>
                      </a:r>
                    </a:p>
                    <a:p>
                      <a:pPr marL="6350" algn="ctr">
                        <a:lnSpc>
                          <a:spcPct val="107000"/>
                        </a:lnSpc>
                        <a:spcAft>
                          <a:spcPts val="800"/>
                        </a:spcAft>
                      </a:pPr>
                      <a:r>
                        <a:rPr lang="pt-BR" sz="1800" dirty="0">
                          <a:effectLst/>
                        </a:rPr>
                        <a:t>1/2” a 3 1/2”)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7620" algn="ctr">
                        <a:lnSpc>
                          <a:spcPct val="107000"/>
                        </a:lnSpc>
                        <a:spcAft>
                          <a:spcPts val="325"/>
                        </a:spcAft>
                      </a:pPr>
                      <a:r>
                        <a:rPr lang="pt-BR" sz="1800">
                          <a:effectLst/>
                        </a:rPr>
                        <a:t>Acima de </a:t>
                      </a:r>
                    </a:p>
                    <a:p>
                      <a:pPr marL="7620" algn="ctr">
                        <a:lnSpc>
                          <a:spcPct val="107000"/>
                        </a:lnSpc>
                        <a:spcAft>
                          <a:spcPts val="325"/>
                        </a:spcAft>
                      </a:pPr>
                      <a:r>
                        <a:rPr lang="pt-BR" sz="1800">
                          <a:effectLst/>
                        </a:rPr>
                        <a:t>90mm </a:t>
                      </a:r>
                    </a:p>
                    <a:p>
                      <a:pPr marL="110490" marR="71755" algn="ctr">
                        <a:lnSpc>
                          <a:spcPct val="107000"/>
                        </a:lnSpc>
                        <a:spcAft>
                          <a:spcPts val="800"/>
                        </a:spcAft>
                      </a:pPr>
                      <a:r>
                        <a:rPr lang="pt-BR" sz="1800">
                          <a:effectLst/>
                        </a:rPr>
                        <a:t>(Acima de 3 1/2”)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vMerge="1">
                  <a:txBody>
                    <a:bodyPr/>
                    <a:lstStyle/>
                    <a:p>
                      <a:endParaRPr lang="pt-BR"/>
                    </a:p>
                  </a:txBody>
                  <a:tcPr/>
                </a:tc>
                <a:extLst>
                  <a:ext uri="{0D108BD9-81ED-4DB2-BD59-A6C34878D82A}">
                    <a16:rowId xmlns:a16="http://schemas.microsoft.com/office/drawing/2014/main" val="1273379502"/>
                  </a:ext>
                </a:extLst>
              </a:tr>
              <a:tr h="440940">
                <a:tc vMerge="1">
                  <a:txBody>
                    <a:bodyPr/>
                    <a:lstStyle/>
                    <a:p>
                      <a:endParaRPr lang="pt-BR"/>
                    </a:p>
                  </a:txBody>
                  <a:tcPr/>
                </a:tc>
                <a:tc>
                  <a:txBody>
                    <a:bodyPr/>
                    <a:lstStyle/>
                    <a:p>
                      <a:pPr>
                        <a:lnSpc>
                          <a:spcPct val="107000"/>
                        </a:lnSpc>
                        <a:spcAft>
                          <a:spcPts val="800"/>
                        </a:spcAft>
                      </a:pPr>
                      <a:r>
                        <a:rPr lang="pt-BR" sz="1800">
                          <a:effectLst/>
                        </a:rPr>
                        <a:t>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gridSpan="3">
                  <a:txBody>
                    <a:bodyPr/>
                    <a:lstStyle/>
                    <a:p>
                      <a:pPr marL="58420">
                        <a:lnSpc>
                          <a:spcPct val="107000"/>
                        </a:lnSpc>
                        <a:spcAft>
                          <a:spcPts val="800"/>
                        </a:spcAft>
                      </a:pPr>
                      <a:r>
                        <a:rPr lang="pt-BR" sz="1800" dirty="0">
                          <a:effectLst/>
                        </a:rPr>
                        <a:t>Número de dentes por polegadas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hMerge="1">
                  <a:txBody>
                    <a:bodyPr/>
                    <a:lstStyle/>
                    <a:p>
                      <a:endParaRPr lang="pt-BR"/>
                    </a:p>
                  </a:txBody>
                  <a:tcPr/>
                </a:tc>
                <a:tc hMerge="1">
                  <a:txBody>
                    <a:bodyPr/>
                    <a:lstStyle/>
                    <a:p>
                      <a:endParaRPr lang="pt-BR"/>
                    </a:p>
                  </a:txBody>
                  <a:tcPr/>
                </a:tc>
                <a:tc vMerge="1">
                  <a:txBody>
                    <a:bodyPr/>
                    <a:lstStyle/>
                    <a:p>
                      <a:endParaRPr lang="pt-BR"/>
                    </a:p>
                  </a:txBody>
                  <a:tcPr/>
                </a:tc>
                <a:extLst>
                  <a:ext uri="{0D108BD9-81ED-4DB2-BD59-A6C34878D82A}">
                    <a16:rowId xmlns:a16="http://schemas.microsoft.com/office/drawing/2014/main" val="717457461"/>
                  </a:ext>
                </a:extLst>
              </a:tr>
              <a:tr h="298401">
                <a:tc>
                  <a:txBody>
                    <a:bodyPr/>
                    <a:lstStyle/>
                    <a:p>
                      <a:pPr>
                        <a:lnSpc>
                          <a:spcPct val="107000"/>
                        </a:lnSpc>
                        <a:spcAft>
                          <a:spcPts val="800"/>
                        </a:spcAft>
                      </a:pPr>
                      <a:r>
                        <a:rPr lang="pt-BR" sz="1800">
                          <a:effectLst/>
                        </a:rPr>
                        <a:t>Aços/níquel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5080" algn="ctr">
                        <a:lnSpc>
                          <a:spcPct val="107000"/>
                        </a:lnSpc>
                        <a:spcAft>
                          <a:spcPts val="800"/>
                        </a:spcAft>
                      </a:pPr>
                      <a:r>
                        <a:rPr lang="pt-BR" sz="1800">
                          <a:effectLst/>
                        </a:rPr>
                        <a:t>14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350" algn="ctr">
                        <a:lnSpc>
                          <a:spcPct val="107000"/>
                        </a:lnSpc>
                        <a:spcAft>
                          <a:spcPts val="800"/>
                        </a:spcAft>
                      </a:pPr>
                      <a:r>
                        <a:rPr lang="pt-BR" sz="1800">
                          <a:effectLst/>
                        </a:rPr>
                        <a:t>10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350" algn="ctr">
                        <a:lnSpc>
                          <a:spcPct val="107000"/>
                        </a:lnSpc>
                        <a:spcAft>
                          <a:spcPts val="800"/>
                        </a:spcAft>
                      </a:pPr>
                      <a:r>
                        <a:rPr lang="pt-BR" sz="1800">
                          <a:effectLst/>
                        </a:rPr>
                        <a:t>6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985" algn="ctr">
                        <a:lnSpc>
                          <a:spcPct val="107000"/>
                        </a:lnSpc>
                        <a:spcAft>
                          <a:spcPts val="800"/>
                        </a:spcAft>
                      </a:pPr>
                      <a:r>
                        <a:rPr lang="pt-BR" sz="1800" dirty="0">
                          <a:effectLst/>
                        </a:rPr>
                        <a:t>4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7620" algn="ctr">
                        <a:lnSpc>
                          <a:spcPct val="107000"/>
                        </a:lnSpc>
                        <a:spcAft>
                          <a:spcPts val="800"/>
                        </a:spcAft>
                      </a:pPr>
                      <a:r>
                        <a:rPr lang="pt-BR" sz="1800">
                          <a:effectLst/>
                        </a:rPr>
                        <a:t>70 a 85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extLst>
                  <a:ext uri="{0D108BD9-81ED-4DB2-BD59-A6C34878D82A}">
                    <a16:rowId xmlns:a16="http://schemas.microsoft.com/office/drawing/2014/main" val="4083496614"/>
                  </a:ext>
                </a:extLst>
              </a:tr>
              <a:tr h="1167249">
                <a:tc>
                  <a:txBody>
                    <a:bodyPr/>
                    <a:lstStyle/>
                    <a:p>
                      <a:pPr>
                        <a:lnSpc>
                          <a:spcPct val="107000"/>
                        </a:lnSpc>
                        <a:spcAft>
                          <a:spcPts val="325"/>
                        </a:spcAft>
                      </a:pPr>
                      <a:r>
                        <a:rPr lang="pt-BR" sz="1800">
                          <a:effectLst/>
                        </a:rPr>
                        <a:t>Aços comuns </a:t>
                      </a:r>
                    </a:p>
                    <a:p>
                      <a:pPr>
                        <a:lnSpc>
                          <a:spcPct val="107000"/>
                        </a:lnSpc>
                        <a:spcAft>
                          <a:spcPts val="325"/>
                        </a:spcAft>
                      </a:pPr>
                      <a:r>
                        <a:rPr lang="pt-BR" sz="1800">
                          <a:effectLst/>
                        </a:rPr>
                        <a:t>Aços inoxidáveis </a:t>
                      </a:r>
                    </a:p>
                    <a:p>
                      <a:pPr>
                        <a:lnSpc>
                          <a:spcPct val="107000"/>
                        </a:lnSpc>
                        <a:spcAft>
                          <a:spcPts val="330"/>
                        </a:spcAft>
                      </a:pPr>
                      <a:r>
                        <a:rPr lang="pt-BR" sz="1800">
                          <a:effectLst/>
                        </a:rPr>
                        <a:t>Aços rápidos </a:t>
                      </a:r>
                    </a:p>
                    <a:p>
                      <a:pPr>
                        <a:lnSpc>
                          <a:spcPct val="107000"/>
                        </a:lnSpc>
                        <a:spcAft>
                          <a:spcPts val="800"/>
                        </a:spcAft>
                      </a:pPr>
                      <a:r>
                        <a:rPr lang="pt-BR" sz="1800">
                          <a:effectLst/>
                        </a:rPr>
                        <a:t>Aços tipos RCC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38100" algn="ctr">
                        <a:lnSpc>
                          <a:spcPct val="107000"/>
                        </a:lnSpc>
                        <a:spcAft>
                          <a:spcPts val="325"/>
                        </a:spcAft>
                      </a:pPr>
                      <a:r>
                        <a:rPr lang="pt-BR" sz="1800">
                          <a:effectLst/>
                        </a:rPr>
                        <a:t> </a:t>
                      </a:r>
                    </a:p>
                    <a:p>
                      <a:pPr marL="38100" algn="ctr">
                        <a:lnSpc>
                          <a:spcPct val="107000"/>
                        </a:lnSpc>
                        <a:spcAft>
                          <a:spcPts val="325"/>
                        </a:spcAft>
                      </a:pPr>
                      <a:r>
                        <a:rPr lang="pt-BR" sz="1800">
                          <a:effectLst/>
                        </a:rPr>
                        <a:t> </a:t>
                      </a:r>
                    </a:p>
                    <a:p>
                      <a:pPr marL="4445" algn="ctr">
                        <a:lnSpc>
                          <a:spcPct val="107000"/>
                        </a:lnSpc>
                        <a:spcAft>
                          <a:spcPts val="800"/>
                        </a:spcAft>
                      </a:pPr>
                      <a:r>
                        <a:rPr lang="pt-BR" sz="1800">
                          <a:effectLst/>
                        </a:rPr>
                        <a:t>14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38100" algn="ctr">
                        <a:lnSpc>
                          <a:spcPct val="107000"/>
                        </a:lnSpc>
                        <a:spcAft>
                          <a:spcPts val="325"/>
                        </a:spcAft>
                      </a:pPr>
                      <a:r>
                        <a:rPr lang="pt-BR" sz="1800">
                          <a:effectLst/>
                        </a:rPr>
                        <a:t> </a:t>
                      </a:r>
                    </a:p>
                    <a:p>
                      <a:pPr marL="38100" algn="ctr">
                        <a:lnSpc>
                          <a:spcPct val="107000"/>
                        </a:lnSpc>
                        <a:spcAft>
                          <a:spcPts val="325"/>
                        </a:spcAft>
                      </a:pPr>
                      <a:r>
                        <a:rPr lang="pt-BR" sz="1800">
                          <a:effectLst/>
                        </a:rPr>
                        <a:t> </a:t>
                      </a:r>
                    </a:p>
                    <a:p>
                      <a:pPr marL="6350" algn="ctr">
                        <a:lnSpc>
                          <a:spcPct val="107000"/>
                        </a:lnSpc>
                        <a:spcAft>
                          <a:spcPts val="800"/>
                        </a:spcAft>
                      </a:pPr>
                      <a:r>
                        <a:rPr lang="pt-BR" sz="1800">
                          <a:effectLst/>
                        </a:rPr>
                        <a:t>10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38735" algn="ctr">
                        <a:lnSpc>
                          <a:spcPct val="107000"/>
                        </a:lnSpc>
                        <a:spcAft>
                          <a:spcPts val="325"/>
                        </a:spcAft>
                      </a:pPr>
                      <a:r>
                        <a:rPr lang="pt-BR" sz="1800">
                          <a:effectLst/>
                        </a:rPr>
                        <a:t> </a:t>
                      </a:r>
                    </a:p>
                    <a:p>
                      <a:pPr marL="38735" algn="ctr">
                        <a:lnSpc>
                          <a:spcPct val="107000"/>
                        </a:lnSpc>
                        <a:spcAft>
                          <a:spcPts val="325"/>
                        </a:spcAft>
                      </a:pPr>
                      <a:r>
                        <a:rPr lang="pt-BR" sz="1800">
                          <a:effectLst/>
                        </a:rPr>
                        <a:t> </a:t>
                      </a:r>
                    </a:p>
                    <a:p>
                      <a:pPr marL="6350" algn="ctr">
                        <a:lnSpc>
                          <a:spcPct val="107000"/>
                        </a:lnSpc>
                        <a:spcAft>
                          <a:spcPts val="800"/>
                        </a:spcAft>
                      </a:pPr>
                      <a:r>
                        <a:rPr lang="pt-BR" sz="1800">
                          <a:effectLst/>
                        </a:rPr>
                        <a:t>6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39370" algn="ctr">
                        <a:lnSpc>
                          <a:spcPct val="107000"/>
                        </a:lnSpc>
                        <a:spcAft>
                          <a:spcPts val="325"/>
                        </a:spcAft>
                      </a:pPr>
                      <a:r>
                        <a:rPr lang="pt-BR" sz="1800" dirty="0">
                          <a:effectLst/>
                        </a:rPr>
                        <a:t> </a:t>
                      </a:r>
                    </a:p>
                    <a:p>
                      <a:pPr marL="39370" algn="ctr">
                        <a:lnSpc>
                          <a:spcPct val="107000"/>
                        </a:lnSpc>
                        <a:spcAft>
                          <a:spcPts val="325"/>
                        </a:spcAft>
                      </a:pPr>
                      <a:r>
                        <a:rPr lang="pt-BR" sz="1800" dirty="0">
                          <a:effectLst/>
                        </a:rPr>
                        <a:t> </a:t>
                      </a:r>
                    </a:p>
                    <a:p>
                      <a:pPr marL="6985" algn="ctr">
                        <a:lnSpc>
                          <a:spcPct val="107000"/>
                        </a:lnSpc>
                        <a:spcAft>
                          <a:spcPts val="800"/>
                        </a:spcAft>
                      </a:pPr>
                      <a:r>
                        <a:rPr lang="pt-BR" sz="1800" dirty="0">
                          <a:effectLst/>
                        </a:rPr>
                        <a:t>4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39370" algn="ctr">
                        <a:lnSpc>
                          <a:spcPct val="107000"/>
                        </a:lnSpc>
                        <a:spcAft>
                          <a:spcPts val="325"/>
                        </a:spcAft>
                      </a:pPr>
                      <a:r>
                        <a:rPr lang="pt-BR" sz="1800">
                          <a:effectLst/>
                        </a:rPr>
                        <a:t> </a:t>
                      </a:r>
                    </a:p>
                    <a:p>
                      <a:pPr marL="39370" algn="ctr">
                        <a:lnSpc>
                          <a:spcPct val="107000"/>
                        </a:lnSpc>
                        <a:spcAft>
                          <a:spcPts val="325"/>
                        </a:spcAft>
                      </a:pPr>
                      <a:r>
                        <a:rPr lang="pt-BR" sz="1800">
                          <a:effectLst/>
                        </a:rPr>
                        <a:t> </a:t>
                      </a:r>
                    </a:p>
                    <a:p>
                      <a:pPr marL="7620" algn="ctr">
                        <a:lnSpc>
                          <a:spcPct val="107000"/>
                        </a:lnSpc>
                        <a:spcAft>
                          <a:spcPts val="800"/>
                        </a:spcAft>
                      </a:pPr>
                      <a:r>
                        <a:rPr lang="pt-BR" sz="1800">
                          <a:effectLst/>
                        </a:rPr>
                        <a:t>75 a 90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extLst>
                  <a:ext uri="{0D108BD9-81ED-4DB2-BD59-A6C34878D82A}">
                    <a16:rowId xmlns:a16="http://schemas.microsoft.com/office/drawing/2014/main" val="1568520811"/>
                  </a:ext>
                </a:extLst>
              </a:tr>
              <a:tr h="298401">
                <a:tc>
                  <a:txBody>
                    <a:bodyPr/>
                    <a:lstStyle/>
                    <a:p>
                      <a:pPr>
                        <a:lnSpc>
                          <a:spcPct val="107000"/>
                        </a:lnSpc>
                        <a:spcAft>
                          <a:spcPts val="800"/>
                        </a:spcAft>
                      </a:pPr>
                      <a:r>
                        <a:rPr lang="pt-BR" sz="1800">
                          <a:effectLst/>
                        </a:rPr>
                        <a:t>Perfilados tubos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5715" algn="ctr">
                        <a:lnSpc>
                          <a:spcPct val="107000"/>
                        </a:lnSpc>
                        <a:spcAft>
                          <a:spcPts val="800"/>
                        </a:spcAft>
                      </a:pPr>
                      <a:r>
                        <a:rPr lang="pt-BR" sz="1800">
                          <a:effectLst/>
                        </a:rPr>
                        <a:t>14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985" algn="ctr">
                        <a:lnSpc>
                          <a:spcPct val="107000"/>
                        </a:lnSpc>
                        <a:spcAft>
                          <a:spcPts val="800"/>
                        </a:spcAft>
                      </a:pPr>
                      <a:r>
                        <a:rPr lang="pt-BR" sz="1800">
                          <a:effectLst/>
                        </a:rPr>
                        <a:t>-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7620" algn="ctr">
                        <a:lnSpc>
                          <a:spcPct val="107000"/>
                        </a:lnSpc>
                        <a:spcAft>
                          <a:spcPts val="800"/>
                        </a:spcAft>
                      </a:pPr>
                      <a:r>
                        <a:rPr lang="pt-BR" sz="1800">
                          <a:effectLst/>
                        </a:rPr>
                        <a:t>-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8255" algn="ctr">
                        <a:lnSpc>
                          <a:spcPct val="107000"/>
                        </a:lnSpc>
                        <a:spcAft>
                          <a:spcPts val="800"/>
                        </a:spcAft>
                      </a:pPr>
                      <a:r>
                        <a:rPr lang="pt-BR" sz="1800">
                          <a:effectLst/>
                        </a:rPr>
                        <a:t>-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8255" algn="ctr">
                        <a:lnSpc>
                          <a:spcPct val="107000"/>
                        </a:lnSpc>
                        <a:spcAft>
                          <a:spcPts val="800"/>
                        </a:spcAft>
                      </a:pPr>
                      <a:r>
                        <a:rPr lang="pt-BR" sz="1800" dirty="0">
                          <a:effectLst/>
                        </a:rPr>
                        <a:t>75 a 90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extLst>
                  <a:ext uri="{0D108BD9-81ED-4DB2-BD59-A6C34878D82A}">
                    <a16:rowId xmlns:a16="http://schemas.microsoft.com/office/drawing/2014/main" val="1410475116"/>
                  </a:ext>
                </a:extLst>
              </a:tr>
              <a:tr h="298401">
                <a:tc>
                  <a:txBody>
                    <a:bodyPr/>
                    <a:lstStyle/>
                    <a:p>
                      <a:pPr>
                        <a:lnSpc>
                          <a:spcPct val="107000"/>
                        </a:lnSpc>
                        <a:spcAft>
                          <a:spcPts val="800"/>
                        </a:spcAft>
                      </a:pPr>
                      <a:r>
                        <a:rPr lang="pt-BR" sz="1800">
                          <a:effectLst/>
                        </a:rPr>
                        <a:t>Ferro fundido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4445" algn="ctr">
                        <a:lnSpc>
                          <a:spcPct val="107000"/>
                        </a:lnSpc>
                        <a:spcAft>
                          <a:spcPts val="800"/>
                        </a:spcAft>
                      </a:pPr>
                      <a:r>
                        <a:rPr lang="pt-BR" sz="1800">
                          <a:effectLst/>
                        </a:rPr>
                        <a:t>14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5715" algn="ctr">
                        <a:lnSpc>
                          <a:spcPct val="107000"/>
                        </a:lnSpc>
                        <a:spcAft>
                          <a:spcPts val="800"/>
                        </a:spcAft>
                      </a:pPr>
                      <a:r>
                        <a:rPr lang="pt-BR" sz="1800">
                          <a:effectLst/>
                        </a:rPr>
                        <a:t>10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5715" algn="ctr">
                        <a:lnSpc>
                          <a:spcPct val="107000"/>
                        </a:lnSpc>
                        <a:spcAft>
                          <a:spcPts val="800"/>
                        </a:spcAft>
                      </a:pPr>
                      <a:r>
                        <a:rPr lang="pt-BR" sz="1800">
                          <a:effectLst/>
                        </a:rPr>
                        <a:t>6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350" algn="ctr">
                        <a:lnSpc>
                          <a:spcPct val="107000"/>
                        </a:lnSpc>
                        <a:spcAft>
                          <a:spcPts val="800"/>
                        </a:spcAft>
                      </a:pPr>
                      <a:r>
                        <a:rPr lang="pt-BR" sz="1800">
                          <a:effectLst/>
                        </a:rPr>
                        <a:t>4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7620" algn="ctr">
                        <a:lnSpc>
                          <a:spcPct val="107000"/>
                        </a:lnSpc>
                        <a:spcAft>
                          <a:spcPts val="800"/>
                        </a:spcAft>
                      </a:pPr>
                      <a:r>
                        <a:rPr lang="pt-BR" sz="1800" dirty="0">
                          <a:effectLst/>
                        </a:rPr>
                        <a:t>90 a 115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extLst>
                  <a:ext uri="{0D108BD9-81ED-4DB2-BD59-A6C34878D82A}">
                    <a16:rowId xmlns:a16="http://schemas.microsoft.com/office/drawing/2014/main" val="295280720"/>
                  </a:ext>
                </a:extLst>
              </a:tr>
              <a:tr h="588017">
                <a:tc>
                  <a:txBody>
                    <a:bodyPr/>
                    <a:lstStyle/>
                    <a:p>
                      <a:pPr>
                        <a:lnSpc>
                          <a:spcPct val="107000"/>
                        </a:lnSpc>
                        <a:spcAft>
                          <a:spcPts val="325"/>
                        </a:spcAft>
                      </a:pPr>
                      <a:r>
                        <a:rPr lang="pt-BR" sz="1800">
                          <a:effectLst/>
                        </a:rPr>
                        <a:t>Bronze </a:t>
                      </a:r>
                    </a:p>
                    <a:p>
                      <a:pPr>
                        <a:lnSpc>
                          <a:spcPct val="107000"/>
                        </a:lnSpc>
                        <a:spcAft>
                          <a:spcPts val="800"/>
                        </a:spcAft>
                      </a:pPr>
                      <a:r>
                        <a:rPr lang="pt-BR" sz="1800">
                          <a:effectLst/>
                        </a:rPr>
                        <a:t>Cobre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4445" algn="ctr">
                        <a:lnSpc>
                          <a:spcPct val="107000"/>
                        </a:lnSpc>
                        <a:spcAft>
                          <a:spcPts val="800"/>
                        </a:spcAft>
                      </a:pPr>
                      <a:r>
                        <a:rPr lang="pt-BR" sz="1800">
                          <a:effectLst/>
                        </a:rPr>
                        <a:t>14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350" algn="ctr">
                        <a:lnSpc>
                          <a:spcPct val="107000"/>
                        </a:lnSpc>
                        <a:spcAft>
                          <a:spcPts val="800"/>
                        </a:spcAft>
                      </a:pPr>
                      <a:r>
                        <a:rPr lang="pt-BR" sz="1800">
                          <a:effectLst/>
                        </a:rPr>
                        <a:t>10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350" algn="ctr">
                        <a:lnSpc>
                          <a:spcPct val="107000"/>
                        </a:lnSpc>
                        <a:spcAft>
                          <a:spcPts val="800"/>
                        </a:spcAft>
                      </a:pPr>
                      <a:r>
                        <a:rPr lang="pt-BR" sz="1800">
                          <a:effectLst/>
                        </a:rPr>
                        <a:t>6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985" algn="ctr">
                        <a:lnSpc>
                          <a:spcPct val="107000"/>
                        </a:lnSpc>
                        <a:spcAft>
                          <a:spcPts val="800"/>
                        </a:spcAft>
                      </a:pPr>
                      <a:r>
                        <a:rPr lang="pt-BR" sz="1800">
                          <a:effectLst/>
                        </a:rPr>
                        <a:t>4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350" algn="ctr">
                        <a:lnSpc>
                          <a:spcPct val="107000"/>
                        </a:lnSpc>
                        <a:spcAft>
                          <a:spcPts val="800"/>
                        </a:spcAft>
                      </a:pPr>
                      <a:r>
                        <a:rPr lang="pt-BR" sz="1800" dirty="0">
                          <a:effectLst/>
                        </a:rPr>
                        <a:t>95 a 135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extLst>
                  <a:ext uri="{0D108BD9-81ED-4DB2-BD59-A6C34878D82A}">
                    <a16:rowId xmlns:a16="http://schemas.microsoft.com/office/drawing/2014/main" val="935375659"/>
                  </a:ext>
                </a:extLst>
              </a:tr>
              <a:tr h="298401">
                <a:tc>
                  <a:txBody>
                    <a:bodyPr/>
                    <a:lstStyle/>
                    <a:p>
                      <a:pPr>
                        <a:lnSpc>
                          <a:spcPct val="107000"/>
                        </a:lnSpc>
                        <a:spcAft>
                          <a:spcPts val="800"/>
                        </a:spcAft>
                      </a:pPr>
                      <a:r>
                        <a:rPr lang="pt-BR" sz="1800">
                          <a:effectLst/>
                        </a:rPr>
                        <a:t>Alumínio/Latão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5080" algn="ctr">
                        <a:lnSpc>
                          <a:spcPct val="107000"/>
                        </a:lnSpc>
                        <a:spcAft>
                          <a:spcPts val="800"/>
                        </a:spcAft>
                      </a:pPr>
                      <a:r>
                        <a:rPr lang="pt-BR" sz="1800">
                          <a:effectLst/>
                        </a:rPr>
                        <a:t>14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350" algn="ctr">
                        <a:lnSpc>
                          <a:spcPct val="107000"/>
                        </a:lnSpc>
                        <a:spcAft>
                          <a:spcPts val="800"/>
                        </a:spcAft>
                      </a:pPr>
                      <a:r>
                        <a:rPr lang="pt-BR" sz="1800">
                          <a:effectLst/>
                        </a:rPr>
                        <a:t>10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350" algn="ctr">
                        <a:lnSpc>
                          <a:spcPct val="107000"/>
                        </a:lnSpc>
                        <a:spcAft>
                          <a:spcPts val="800"/>
                        </a:spcAft>
                      </a:pPr>
                      <a:r>
                        <a:rPr lang="pt-BR" sz="1800">
                          <a:effectLst/>
                        </a:rPr>
                        <a:t>6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6985" algn="ctr">
                        <a:lnSpc>
                          <a:spcPct val="107000"/>
                        </a:lnSpc>
                        <a:spcAft>
                          <a:spcPts val="800"/>
                        </a:spcAft>
                      </a:pPr>
                      <a:r>
                        <a:rPr lang="pt-BR" sz="1800">
                          <a:effectLst/>
                        </a:rPr>
                        <a:t>4 </a:t>
                      </a:r>
                      <a:endParaRPr lang="pt-B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tc>
                  <a:txBody>
                    <a:bodyPr/>
                    <a:lstStyle/>
                    <a:p>
                      <a:pPr marL="38735">
                        <a:lnSpc>
                          <a:spcPct val="107000"/>
                        </a:lnSpc>
                        <a:spcAft>
                          <a:spcPts val="800"/>
                        </a:spcAft>
                      </a:pPr>
                      <a:r>
                        <a:rPr lang="pt-BR" sz="1800" dirty="0">
                          <a:effectLst/>
                        </a:rPr>
                        <a:t>100 a 140 </a:t>
                      </a:r>
                      <a:endPar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05" marR="39355" marT="48927" marB="0"/>
                </a:tc>
                <a:extLst>
                  <a:ext uri="{0D108BD9-81ED-4DB2-BD59-A6C34878D82A}">
                    <a16:rowId xmlns:a16="http://schemas.microsoft.com/office/drawing/2014/main" val="1609765357"/>
                  </a:ext>
                </a:extLst>
              </a:tr>
            </a:tbl>
          </a:graphicData>
        </a:graphic>
      </p:graphicFrame>
    </p:spTree>
    <p:extLst>
      <p:ext uri="{BB962C8B-B14F-4D97-AF65-F5344CB8AC3E}">
        <p14:creationId xmlns:p14="http://schemas.microsoft.com/office/powerpoint/2010/main" val="19651979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4000" b="1" dirty="0">
                <a:solidFill>
                  <a:srgbClr val="000000"/>
                </a:solidFill>
                <a:effectLst/>
                <a:latin typeface="Arial" panose="020B0604020202020204" pitchFamily="34" charset="0"/>
                <a:ea typeface="Arial" panose="020B0604020202020204" pitchFamily="34" charset="0"/>
              </a:rPr>
              <a:t>Brocas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lnSpcReduction="10000"/>
          </a:bodyPr>
          <a:lstStyle/>
          <a:p>
            <a:r>
              <a:rPr lang="en-US" sz="2200" dirty="0" err="1"/>
              <a:t>operação</a:t>
            </a:r>
            <a:r>
              <a:rPr lang="en-US" sz="2200" dirty="0"/>
              <a:t> </a:t>
            </a:r>
            <a:r>
              <a:rPr lang="en-US" sz="2200" dirty="0" err="1"/>
              <a:t>muito</a:t>
            </a:r>
            <a:r>
              <a:rPr lang="en-US" sz="2200" dirty="0"/>
              <a:t> </a:t>
            </a:r>
            <a:r>
              <a:rPr lang="en-US" sz="2200" dirty="0" err="1"/>
              <a:t>antiga</a:t>
            </a:r>
            <a:endParaRPr lang="en-US" sz="2200" dirty="0"/>
          </a:p>
          <a:p>
            <a:r>
              <a:rPr lang="pt-BR" sz="2200" dirty="0"/>
              <a:t>Os arqueólogos garantem que ela era usada há mais de 4000 anos no antigo Egito</a:t>
            </a:r>
          </a:p>
          <a:p>
            <a:r>
              <a:rPr lang="pt-BR" sz="2200" dirty="0"/>
              <a:t>O que os egípcios faziam para cortar blocos de pedra era abrir furos paralelos muito próximos uns dos outros. Para este fim, eles usavam uma furadeira manual chamada de furadeira de arco</a:t>
            </a:r>
            <a:endParaRPr lang="en-US" sz="2200" dirty="0"/>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10314883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endParaRPr lang="pt-BR" sz="1800" b="1" dirty="0">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ço Reservado para Conteúdo 3">
            <a:extLst>
              <a:ext uri="{FF2B5EF4-FFF2-40B4-BE49-F238E27FC236}">
                <a16:creationId xmlns:a16="http://schemas.microsoft.com/office/drawing/2014/main" id="{C6186DE5-4E94-42C6-BAE1-FAEF9C574EDA}"/>
              </a:ext>
            </a:extLst>
          </p:cNvPr>
          <p:cNvPicPr>
            <a:picLocks noGrp="1" noChangeAspect="1"/>
          </p:cNvPicPr>
          <p:nvPr>
            <p:ph idx="1"/>
          </p:nvPr>
        </p:nvPicPr>
        <p:blipFill>
          <a:blip r:embed="rId2"/>
          <a:stretch>
            <a:fillRect/>
          </a:stretch>
        </p:blipFill>
        <p:spPr>
          <a:xfrm>
            <a:off x="182880" y="1964045"/>
            <a:ext cx="4689566" cy="3927303"/>
          </a:xfrm>
        </p:spPr>
      </p:pic>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992" r="197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aixaDeTexto 5">
            <a:extLst>
              <a:ext uri="{FF2B5EF4-FFF2-40B4-BE49-F238E27FC236}">
                <a16:creationId xmlns:a16="http://schemas.microsoft.com/office/drawing/2014/main" id="{8DA67838-4A3C-4F11-A12C-413C8E84019A}"/>
              </a:ext>
            </a:extLst>
          </p:cNvPr>
          <p:cNvSpPr txBox="1"/>
          <p:nvPr/>
        </p:nvSpPr>
        <p:spPr>
          <a:xfrm>
            <a:off x="9586799" y="6657945"/>
            <a:ext cx="2605201" cy="200055"/>
          </a:xfrm>
          <a:prstGeom prst="rect">
            <a:avLst/>
          </a:prstGeom>
          <a:solidFill>
            <a:srgbClr val="000000"/>
          </a:solidFill>
        </p:spPr>
        <p:txBody>
          <a:bodyPr wrap="none" rtlCol="0">
            <a:spAutoFit/>
          </a:bodyPr>
          <a:lstStyle/>
          <a:p>
            <a:pPr algn="r">
              <a:spcAft>
                <a:spcPts val="600"/>
              </a:spcAft>
            </a:pPr>
            <a:r>
              <a:rPr lang="pt-BR" sz="700">
                <a:solidFill>
                  <a:srgbClr val="FFFFFF"/>
                </a:solidFill>
                <a:hlinkClick r:id="rId4"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5259521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endParaRPr lang="pt-BR" sz="1800" b="1" dirty="0">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r>
              <a:rPr lang="pt-BR" sz="2200" dirty="0"/>
              <a:t>obter um furo cilíndrico pela ação de uma ferramenta que gira sobre seu eixo e penetra em uma superfície por meio de sua ponta cortante. Ela se chama furação</a:t>
            </a:r>
            <a:endParaRPr lang="en-US" sz="2200" dirty="0"/>
          </a:p>
        </p:txBody>
      </p:sp>
      <p:grpSp>
        <p:nvGrpSpPr>
          <p:cNvPr id="11" name="Group 782414">
            <a:extLst>
              <a:ext uri="{FF2B5EF4-FFF2-40B4-BE49-F238E27FC236}">
                <a16:creationId xmlns:a16="http://schemas.microsoft.com/office/drawing/2014/main" id="{339263AE-B4E5-48A2-9D65-8DECC06358BF}"/>
              </a:ext>
            </a:extLst>
          </p:cNvPr>
          <p:cNvGrpSpPr/>
          <p:nvPr/>
        </p:nvGrpSpPr>
        <p:grpSpPr>
          <a:xfrm>
            <a:off x="5648762" y="418011"/>
            <a:ext cx="5572231" cy="5285232"/>
            <a:chOff x="0" y="0"/>
            <a:chExt cx="2363243" cy="2329938"/>
          </a:xfrm>
        </p:grpSpPr>
        <p:sp>
          <p:nvSpPr>
            <p:cNvPr id="12" name="Rectangle 29848">
              <a:extLst>
                <a:ext uri="{FF2B5EF4-FFF2-40B4-BE49-F238E27FC236}">
                  <a16:creationId xmlns:a16="http://schemas.microsoft.com/office/drawing/2014/main" id="{5E5B792F-176E-49A9-805C-F8A304117A62}"/>
                </a:ext>
              </a:extLst>
            </p:cNvPr>
            <p:cNvSpPr/>
            <p:nvPr/>
          </p:nvSpPr>
          <p:spPr>
            <a:xfrm>
              <a:off x="0" y="0"/>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3" name="Shape 939115">
              <a:extLst>
                <a:ext uri="{FF2B5EF4-FFF2-40B4-BE49-F238E27FC236}">
                  <a16:creationId xmlns:a16="http://schemas.microsoft.com/office/drawing/2014/main" id="{F48A4C46-8FF8-4B4E-B031-173FD56CD86F}"/>
                </a:ext>
              </a:extLst>
            </p:cNvPr>
            <p:cNvSpPr/>
            <p:nvPr/>
          </p:nvSpPr>
          <p:spPr>
            <a:xfrm>
              <a:off x="31090" y="216698"/>
              <a:ext cx="2243569" cy="1818564"/>
            </a:xfrm>
            <a:custGeom>
              <a:avLst/>
              <a:gdLst/>
              <a:ahLst/>
              <a:cxnLst/>
              <a:rect l="0" t="0" r="0" b="0"/>
              <a:pathLst>
                <a:path w="2243569" h="1818564">
                  <a:moveTo>
                    <a:pt x="0" y="0"/>
                  </a:moveTo>
                  <a:lnTo>
                    <a:pt x="2243569" y="0"/>
                  </a:lnTo>
                  <a:lnTo>
                    <a:pt x="2243569" y="1818564"/>
                  </a:lnTo>
                  <a:lnTo>
                    <a:pt x="0" y="181856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pic>
          <p:nvPicPr>
            <p:cNvPr id="14" name="Picture 29851">
              <a:extLst>
                <a:ext uri="{FF2B5EF4-FFF2-40B4-BE49-F238E27FC236}">
                  <a16:creationId xmlns:a16="http://schemas.microsoft.com/office/drawing/2014/main" id="{EABECB40-7CA4-459D-A1DC-10177D75F3BF}"/>
                </a:ext>
              </a:extLst>
            </p:cNvPr>
            <p:cNvPicPr/>
            <p:nvPr/>
          </p:nvPicPr>
          <p:blipFill>
            <a:blip r:embed="rId2"/>
            <a:stretch>
              <a:fillRect/>
            </a:stretch>
          </p:blipFill>
          <p:spPr>
            <a:xfrm flipV="1">
              <a:off x="30721" y="216329"/>
              <a:ext cx="2244306" cy="1819288"/>
            </a:xfrm>
            <a:prstGeom prst="rect">
              <a:avLst/>
            </a:prstGeom>
          </p:spPr>
        </p:pic>
        <p:sp>
          <p:nvSpPr>
            <p:cNvPr id="15" name="Shape 939116">
              <a:extLst>
                <a:ext uri="{FF2B5EF4-FFF2-40B4-BE49-F238E27FC236}">
                  <a16:creationId xmlns:a16="http://schemas.microsoft.com/office/drawing/2014/main" id="{BB7EB2C4-3F46-4529-BE58-811FF4C5AD2C}"/>
                </a:ext>
              </a:extLst>
            </p:cNvPr>
            <p:cNvSpPr/>
            <p:nvPr/>
          </p:nvSpPr>
          <p:spPr>
            <a:xfrm>
              <a:off x="0" y="142446"/>
              <a:ext cx="2316721" cy="9144"/>
            </a:xfrm>
            <a:custGeom>
              <a:avLst/>
              <a:gdLst/>
              <a:ahLst/>
              <a:cxnLst/>
              <a:rect l="0" t="0" r="0" b="0"/>
              <a:pathLst>
                <a:path w="2316721" h="9144">
                  <a:moveTo>
                    <a:pt x="0" y="0"/>
                  </a:moveTo>
                  <a:lnTo>
                    <a:pt x="2316721" y="0"/>
                  </a:lnTo>
                  <a:lnTo>
                    <a:pt x="2316721"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6" name="Shape 939117">
              <a:extLst>
                <a:ext uri="{FF2B5EF4-FFF2-40B4-BE49-F238E27FC236}">
                  <a16:creationId xmlns:a16="http://schemas.microsoft.com/office/drawing/2014/main" id="{3A4279DA-D878-48FB-826E-742C2AEB1200}"/>
                </a:ext>
              </a:extLst>
            </p:cNvPr>
            <p:cNvSpPr/>
            <p:nvPr/>
          </p:nvSpPr>
          <p:spPr>
            <a:xfrm>
              <a:off x="0" y="150492"/>
              <a:ext cx="9144" cy="1923897"/>
            </a:xfrm>
            <a:custGeom>
              <a:avLst/>
              <a:gdLst/>
              <a:ahLst/>
              <a:cxnLst/>
              <a:rect l="0" t="0" r="0" b="0"/>
              <a:pathLst>
                <a:path w="9144" h="1923897">
                  <a:moveTo>
                    <a:pt x="0" y="0"/>
                  </a:moveTo>
                  <a:lnTo>
                    <a:pt x="9144" y="0"/>
                  </a:lnTo>
                  <a:lnTo>
                    <a:pt x="9144" y="1923897"/>
                  </a:lnTo>
                  <a:lnTo>
                    <a:pt x="0" y="192389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7" name="Shape 939118">
              <a:extLst>
                <a:ext uri="{FF2B5EF4-FFF2-40B4-BE49-F238E27FC236}">
                  <a16:creationId xmlns:a16="http://schemas.microsoft.com/office/drawing/2014/main" id="{3A9A9EC2-0ABC-447C-BA2A-AED2DB0D5F4E}"/>
                </a:ext>
              </a:extLst>
            </p:cNvPr>
            <p:cNvSpPr/>
            <p:nvPr/>
          </p:nvSpPr>
          <p:spPr>
            <a:xfrm>
              <a:off x="2308670" y="150492"/>
              <a:ext cx="9144" cy="1923897"/>
            </a:xfrm>
            <a:custGeom>
              <a:avLst/>
              <a:gdLst/>
              <a:ahLst/>
              <a:cxnLst/>
              <a:rect l="0" t="0" r="0" b="0"/>
              <a:pathLst>
                <a:path w="9144" h="1923897">
                  <a:moveTo>
                    <a:pt x="0" y="0"/>
                  </a:moveTo>
                  <a:lnTo>
                    <a:pt x="9144" y="0"/>
                  </a:lnTo>
                  <a:lnTo>
                    <a:pt x="9144" y="1923897"/>
                  </a:lnTo>
                  <a:lnTo>
                    <a:pt x="0" y="192389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8" name="Shape 939119">
              <a:extLst>
                <a:ext uri="{FF2B5EF4-FFF2-40B4-BE49-F238E27FC236}">
                  <a16:creationId xmlns:a16="http://schemas.microsoft.com/office/drawing/2014/main" id="{4AC1C173-974A-42CB-A9A2-E5F47C68980B}"/>
                </a:ext>
              </a:extLst>
            </p:cNvPr>
            <p:cNvSpPr/>
            <p:nvPr/>
          </p:nvSpPr>
          <p:spPr>
            <a:xfrm>
              <a:off x="0" y="2074390"/>
              <a:ext cx="2316721" cy="9144"/>
            </a:xfrm>
            <a:custGeom>
              <a:avLst/>
              <a:gdLst/>
              <a:ahLst/>
              <a:cxnLst/>
              <a:rect l="0" t="0" r="0" b="0"/>
              <a:pathLst>
                <a:path w="2316721" h="9144">
                  <a:moveTo>
                    <a:pt x="0" y="0"/>
                  </a:moveTo>
                  <a:lnTo>
                    <a:pt x="2316721" y="0"/>
                  </a:lnTo>
                  <a:lnTo>
                    <a:pt x="2316721"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9" name="Rectangle 29856">
              <a:extLst>
                <a:ext uri="{FF2B5EF4-FFF2-40B4-BE49-F238E27FC236}">
                  <a16:creationId xmlns:a16="http://schemas.microsoft.com/office/drawing/2014/main" id="{3A9F11C4-FCCD-4447-8B7B-6DFE23C21D77}"/>
                </a:ext>
              </a:extLst>
            </p:cNvPr>
            <p:cNvSpPr/>
            <p:nvPr/>
          </p:nvSpPr>
          <p:spPr>
            <a:xfrm>
              <a:off x="2316722" y="1969263"/>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20" name="Rectangle 29857">
              <a:extLst>
                <a:ext uri="{FF2B5EF4-FFF2-40B4-BE49-F238E27FC236}">
                  <a16:creationId xmlns:a16="http://schemas.microsoft.com/office/drawing/2014/main" id="{C0BCC8A1-3B6F-42D0-9C29-B58ABB4F0263}"/>
                </a:ext>
              </a:extLst>
            </p:cNvPr>
            <p:cNvSpPr/>
            <p:nvPr/>
          </p:nvSpPr>
          <p:spPr>
            <a:xfrm>
              <a:off x="0" y="2160781"/>
              <a:ext cx="38187" cy="169157"/>
            </a:xfrm>
            <a:prstGeom prst="rect">
              <a:avLst/>
            </a:prstGeom>
            <a:ln>
              <a:noFill/>
            </a:ln>
          </p:spPr>
          <p:txBody>
            <a:bodyPr vert="horz" lIns="0" tIns="0" rIns="0" bIns="0" rtlCol="0">
              <a:noAutofit/>
            </a:bodyPr>
            <a:lstStyle/>
            <a:p>
              <a:pPr>
                <a:lnSpc>
                  <a:spcPct val="107000"/>
                </a:lnSpc>
                <a:spcAft>
                  <a:spcPts val="800"/>
                </a:spcAft>
              </a:pPr>
              <a:r>
                <a:rPr lang="pt-BR" sz="900">
                  <a:solidFill>
                    <a:srgbClr val="000000"/>
                  </a:solidFill>
                  <a:effectLst/>
                  <a:latin typeface="Times New Roman" panose="02020603050405020304" pitchFamily="18" charset="0"/>
                  <a:ea typeface="Times New Roman" panose="02020603050405020304" pitchFamily="18"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8662084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4000" b="1" dirty="0">
                <a:solidFill>
                  <a:srgbClr val="000000"/>
                </a:solidFill>
                <a:effectLst/>
                <a:latin typeface="Arial" panose="020B0604020202020204" pitchFamily="34" charset="0"/>
                <a:ea typeface="Arial" panose="020B0604020202020204" pitchFamily="34" charset="0"/>
              </a:rPr>
              <a:t>broca</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5014730" cy="3320668"/>
          </a:xfrm>
        </p:spPr>
        <p:txBody>
          <a:bodyPr>
            <a:normAutofit/>
          </a:bodyPr>
          <a:lstStyle/>
          <a:p>
            <a:r>
              <a:rPr lang="pt-BR" dirty="0"/>
              <a:t>A ferramenta que faz o trabalho de furação chama-se broca. Na execução do furo, a broca recebe um movimento de rotação, responsável pelo corte, e um movimento de avanço, responsável pela penetração da ferramenta.</a:t>
            </a:r>
            <a:endParaRPr lang="en-US" dirty="0"/>
          </a:p>
        </p:txBody>
      </p:sp>
      <p:grpSp>
        <p:nvGrpSpPr>
          <p:cNvPr id="11" name="Group 782417">
            <a:extLst>
              <a:ext uri="{FF2B5EF4-FFF2-40B4-BE49-F238E27FC236}">
                <a16:creationId xmlns:a16="http://schemas.microsoft.com/office/drawing/2014/main" id="{433BA099-38C3-4485-81F8-EBE938B62744}"/>
              </a:ext>
            </a:extLst>
          </p:cNvPr>
          <p:cNvGrpSpPr/>
          <p:nvPr/>
        </p:nvGrpSpPr>
        <p:grpSpPr>
          <a:xfrm>
            <a:off x="5921057" y="2282537"/>
            <a:ext cx="5630863" cy="2867862"/>
            <a:chOff x="0" y="0"/>
            <a:chExt cx="2241004" cy="1143732"/>
          </a:xfrm>
        </p:grpSpPr>
        <p:pic>
          <p:nvPicPr>
            <p:cNvPr id="12" name="Picture 29867">
              <a:extLst>
                <a:ext uri="{FF2B5EF4-FFF2-40B4-BE49-F238E27FC236}">
                  <a16:creationId xmlns:a16="http://schemas.microsoft.com/office/drawing/2014/main" id="{55BE0037-9737-440A-AA11-3437BEA59603}"/>
                </a:ext>
              </a:extLst>
            </p:cNvPr>
            <p:cNvPicPr/>
            <p:nvPr/>
          </p:nvPicPr>
          <p:blipFill>
            <a:blip r:embed="rId2"/>
            <a:stretch>
              <a:fillRect/>
            </a:stretch>
          </p:blipFill>
          <p:spPr>
            <a:xfrm flipV="1">
              <a:off x="8039" y="111184"/>
              <a:ext cx="2228977" cy="1022665"/>
            </a:xfrm>
            <a:prstGeom prst="rect">
              <a:avLst/>
            </a:prstGeom>
          </p:spPr>
        </p:pic>
        <p:sp>
          <p:nvSpPr>
            <p:cNvPr id="13" name="Shape 939125">
              <a:extLst>
                <a:ext uri="{FF2B5EF4-FFF2-40B4-BE49-F238E27FC236}">
                  <a16:creationId xmlns:a16="http://schemas.microsoft.com/office/drawing/2014/main" id="{7ED7E81B-5311-482F-8575-4B65471EEEFF}"/>
                </a:ext>
              </a:extLst>
            </p:cNvPr>
            <p:cNvSpPr/>
            <p:nvPr/>
          </p:nvSpPr>
          <p:spPr>
            <a:xfrm>
              <a:off x="0" y="0"/>
              <a:ext cx="2239911" cy="9144"/>
            </a:xfrm>
            <a:custGeom>
              <a:avLst/>
              <a:gdLst/>
              <a:ahLst/>
              <a:cxnLst/>
              <a:rect l="0" t="0" r="0" b="0"/>
              <a:pathLst>
                <a:path w="2239911" h="9144">
                  <a:moveTo>
                    <a:pt x="0" y="0"/>
                  </a:moveTo>
                  <a:lnTo>
                    <a:pt x="2239911" y="0"/>
                  </a:lnTo>
                  <a:lnTo>
                    <a:pt x="2239911"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4" name="Shape 939126">
              <a:extLst>
                <a:ext uri="{FF2B5EF4-FFF2-40B4-BE49-F238E27FC236}">
                  <a16:creationId xmlns:a16="http://schemas.microsoft.com/office/drawing/2014/main" id="{3B61EA30-5946-41BB-A1D9-EAE99DE54370}"/>
                </a:ext>
              </a:extLst>
            </p:cNvPr>
            <p:cNvSpPr/>
            <p:nvPr/>
          </p:nvSpPr>
          <p:spPr>
            <a:xfrm>
              <a:off x="0" y="8043"/>
              <a:ext cx="9144" cy="1126545"/>
            </a:xfrm>
            <a:custGeom>
              <a:avLst/>
              <a:gdLst/>
              <a:ahLst/>
              <a:cxnLst/>
              <a:rect l="0" t="0" r="0" b="0"/>
              <a:pathLst>
                <a:path w="9144" h="1126545">
                  <a:moveTo>
                    <a:pt x="0" y="0"/>
                  </a:moveTo>
                  <a:lnTo>
                    <a:pt x="9144" y="0"/>
                  </a:lnTo>
                  <a:lnTo>
                    <a:pt x="9144" y="1126545"/>
                  </a:lnTo>
                  <a:lnTo>
                    <a:pt x="0" y="112654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5" name="Shape 939127">
              <a:extLst>
                <a:ext uri="{FF2B5EF4-FFF2-40B4-BE49-F238E27FC236}">
                  <a16:creationId xmlns:a16="http://schemas.microsoft.com/office/drawing/2014/main" id="{C37A9104-002B-4BD7-AF39-D436174F7106}"/>
                </a:ext>
              </a:extLst>
            </p:cNvPr>
            <p:cNvSpPr/>
            <p:nvPr/>
          </p:nvSpPr>
          <p:spPr>
            <a:xfrm>
              <a:off x="2231860" y="8043"/>
              <a:ext cx="9144" cy="1126545"/>
            </a:xfrm>
            <a:custGeom>
              <a:avLst/>
              <a:gdLst/>
              <a:ahLst/>
              <a:cxnLst/>
              <a:rect l="0" t="0" r="0" b="0"/>
              <a:pathLst>
                <a:path w="9144" h="1126545">
                  <a:moveTo>
                    <a:pt x="0" y="0"/>
                  </a:moveTo>
                  <a:lnTo>
                    <a:pt x="9144" y="0"/>
                  </a:lnTo>
                  <a:lnTo>
                    <a:pt x="9144" y="1126545"/>
                  </a:lnTo>
                  <a:lnTo>
                    <a:pt x="0" y="112654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6" name="Shape 939128">
              <a:extLst>
                <a:ext uri="{FF2B5EF4-FFF2-40B4-BE49-F238E27FC236}">
                  <a16:creationId xmlns:a16="http://schemas.microsoft.com/office/drawing/2014/main" id="{8272AE05-181C-4489-BB3E-468148F61D7C}"/>
                </a:ext>
              </a:extLst>
            </p:cNvPr>
            <p:cNvSpPr/>
            <p:nvPr/>
          </p:nvSpPr>
          <p:spPr>
            <a:xfrm>
              <a:off x="0" y="1134588"/>
              <a:ext cx="2239911" cy="9144"/>
            </a:xfrm>
            <a:custGeom>
              <a:avLst/>
              <a:gdLst/>
              <a:ahLst/>
              <a:cxnLst/>
              <a:rect l="0" t="0" r="0" b="0"/>
              <a:pathLst>
                <a:path w="2239911" h="9144">
                  <a:moveTo>
                    <a:pt x="0" y="0"/>
                  </a:moveTo>
                  <a:lnTo>
                    <a:pt x="2239911" y="0"/>
                  </a:lnTo>
                  <a:lnTo>
                    <a:pt x="2239911"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grpSp>
    </p:spTree>
    <p:extLst>
      <p:ext uri="{BB962C8B-B14F-4D97-AF65-F5344CB8AC3E}">
        <p14:creationId xmlns:p14="http://schemas.microsoft.com/office/powerpoint/2010/main" val="23413646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Autofit/>
          </a:bodyPr>
          <a:lstStyle/>
          <a:p>
            <a:pPr marL="6350" indent="-6350" algn="just">
              <a:lnSpc>
                <a:spcPct val="107000"/>
              </a:lnSpc>
              <a:spcAft>
                <a:spcPts val="405"/>
              </a:spcAft>
            </a:pPr>
            <a:r>
              <a:rPr lang="pt-BR" sz="4800" b="1" dirty="0">
                <a:solidFill>
                  <a:srgbClr val="000000"/>
                </a:solidFill>
                <a:effectLst/>
                <a:latin typeface="Arial" panose="020B0604020202020204" pitchFamily="34" charset="0"/>
                <a:ea typeface="Arial" panose="020B0604020202020204" pitchFamily="34" charset="0"/>
              </a:rPr>
              <a:t>broca</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623570"/>
            <a:ext cx="9078078" cy="3569997"/>
          </a:xfrm>
        </p:spPr>
        <p:txBody>
          <a:bodyPr>
            <a:normAutofit/>
          </a:bodyPr>
          <a:lstStyle/>
          <a:p>
            <a:r>
              <a:rPr lang="pt-BR" sz="2400" dirty="0">
                <a:solidFill>
                  <a:srgbClr val="000000"/>
                </a:solidFill>
                <a:effectLst/>
                <a:latin typeface="Arial" panose="020B0604020202020204" pitchFamily="34" charset="0"/>
                <a:ea typeface="Arial" panose="020B0604020202020204" pitchFamily="34" charset="0"/>
              </a:rPr>
              <a:t>A broca helicoidal é uma ferramenta de corte de forma cilíndrica, fabricada com aço rápido, aço-carbono, ou com aço-carbono com ponta de metal duro. A broca de aço rápido pode também ser revestida com </a:t>
            </a:r>
            <a:r>
              <a:rPr lang="pt-BR" sz="2400" dirty="0" err="1">
                <a:solidFill>
                  <a:srgbClr val="000000"/>
                </a:solidFill>
                <a:effectLst/>
                <a:latin typeface="Arial" panose="020B0604020202020204" pitchFamily="34" charset="0"/>
                <a:ea typeface="Arial" panose="020B0604020202020204" pitchFamily="34" charset="0"/>
              </a:rPr>
              <a:t>nitreto</a:t>
            </a:r>
            <a:r>
              <a:rPr lang="pt-BR" sz="2400" dirty="0">
                <a:solidFill>
                  <a:srgbClr val="000000"/>
                </a:solidFill>
                <a:effectLst/>
                <a:latin typeface="Arial" panose="020B0604020202020204" pitchFamily="34" charset="0"/>
                <a:ea typeface="Arial" panose="020B0604020202020204" pitchFamily="34" charset="0"/>
              </a:rPr>
              <a:t> de titânio, o que aumenta a vida útil da ferramenta porque diminui o esforço do corte, o calor gerado e o desgaste da ferramenta. Isso melhora a qualidade de acabamento do furo e aumenta a produtividade, uma vez que permite o trabalho com velocidades de corte maiores. Para fins de fixação e afiação, ela é dividida em três partes: </a:t>
            </a:r>
            <a:r>
              <a:rPr lang="pt-BR" sz="2400" b="1" dirty="0">
                <a:solidFill>
                  <a:srgbClr val="000000"/>
                </a:solidFill>
                <a:effectLst/>
                <a:latin typeface="Arial" panose="020B0604020202020204" pitchFamily="34" charset="0"/>
                <a:ea typeface="Arial" panose="020B0604020202020204" pitchFamily="34" charset="0"/>
              </a:rPr>
              <a:t>haste</a:t>
            </a:r>
            <a:r>
              <a:rPr lang="pt-BR" sz="2400" dirty="0">
                <a:solidFill>
                  <a:srgbClr val="000000"/>
                </a:solidFill>
                <a:effectLst/>
                <a:latin typeface="Arial" panose="020B0604020202020204" pitchFamily="34" charset="0"/>
                <a:ea typeface="Arial" panose="020B0604020202020204" pitchFamily="34" charset="0"/>
              </a:rPr>
              <a:t>, </a:t>
            </a:r>
            <a:r>
              <a:rPr lang="pt-BR" sz="2400" b="1" dirty="0">
                <a:solidFill>
                  <a:srgbClr val="000000"/>
                </a:solidFill>
                <a:effectLst/>
                <a:latin typeface="Arial" panose="020B0604020202020204" pitchFamily="34" charset="0"/>
                <a:ea typeface="Arial" panose="020B0604020202020204" pitchFamily="34" charset="0"/>
              </a:rPr>
              <a:t>corpo</a:t>
            </a:r>
            <a:r>
              <a:rPr lang="pt-BR" sz="2400" dirty="0">
                <a:solidFill>
                  <a:srgbClr val="000000"/>
                </a:solidFill>
                <a:effectLst/>
                <a:latin typeface="Arial" panose="020B0604020202020204" pitchFamily="34" charset="0"/>
                <a:ea typeface="Arial" panose="020B0604020202020204" pitchFamily="34" charset="0"/>
              </a:rPr>
              <a:t> e </a:t>
            </a:r>
            <a:r>
              <a:rPr lang="pt-BR" sz="2400" b="1" dirty="0">
                <a:solidFill>
                  <a:srgbClr val="000000"/>
                </a:solidFill>
                <a:effectLst/>
                <a:latin typeface="Arial" panose="020B0604020202020204" pitchFamily="34" charset="0"/>
                <a:ea typeface="Arial" panose="020B0604020202020204" pitchFamily="34" charset="0"/>
              </a:rPr>
              <a:t>ponta</a:t>
            </a:r>
            <a:r>
              <a:rPr lang="pt-BR" sz="2400" dirty="0">
                <a:solidFill>
                  <a:srgbClr val="000000"/>
                </a:solidFill>
                <a:effectLst/>
                <a:latin typeface="Arial" panose="020B0604020202020204" pitchFamily="34" charset="0"/>
                <a:ea typeface="Arial" panose="020B0604020202020204" pitchFamily="34" charset="0"/>
              </a:rPr>
              <a:t>. </a:t>
            </a:r>
            <a:endParaRPr lang="pt-BR" sz="2400" dirty="0">
              <a:solidFill>
                <a:srgbClr val="000000"/>
              </a:solidFill>
              <a:effectLst/>
              <a:latin typeface="Calibri" panose="020F0502020204030204" pitchFamily="34" charset="0"/>
              <a:ea typeface="Calibri" panose="020F0502020204030204" pitchFamily="34" charset="0"/>
            </a:endParaRPr>
          </a:p>
          <a:p>
            <a:endParaRPr lang="en-US" sz="2200" dirty="0"/>
          </a:p>
        </p:txBody>
      </p:sp>
    </p:spTree>
    <p:extLst>
      <p:ext uri="{BB962C8B-B14F-4D97-AF65-F5344CB8AC3E}">
        <p14:creationId xmlns:p14="http://schemas.microsoft.com/office/powerpoint/2010/main" val="40792780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endParaRPr lang="pt-BR" sz="1800" b="1" dirty="0">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872899"/>
            <a:ext cx="4243589" cy="3320668"/>
          </a:xfrm>
        </p:spPr>
        <p:txBody>
          <a:bodyPr>
            <a:normAutofit/>
          </a:bodyPr>
          <a:lstStyle/>
          <a:p>
            <a:endParaRPr lang="en-US" sz="2200" dirty="0"/>
          </a:p>
        </p:txBody>
      </p:sp>
      <p:grpSp>
        <p:nvGrpSpPr>
          <p:cNvPr id="8" name="Group 782812">
            <a:extLst>
              <a:ext uri="{FF2B5EF4-FFF2-40B4-BE49-F238E27FC236}">
                <a16:creationId xmlns:a16="http://schemas.microsoft.com/office/drawing/2014/main" id="{C8E9CD02-DD84-45A2-9147-27CBEDBCC05D}"/>
              </a:ext>
            </a:extLst>
          </p:cNvPr>
          <p:cNvGrpSpPr/>
          <p:nvPr/>
        </p:nvGrpSpPr>
        <p:grpSpPr>
          <a:xfrm>
            <a:off x="457201" y="457200"/>
            <a:ext cx="10985862" cy="5736367"/>
            <a:chOff x="0" y="0"/>
            <a:chExt cx="3867977" cy="2344931"/>
          </a:xfrm>
        </p:grpSpPr>
        <p:sp>
          <p:nvSpPr>
            <p:cNvPr id="9" name="Rectangle 29915">
              <a:extLst>
                <a:ext uri="{FF2B5EF4-FFF2-40B4-BE49-F238E27FC236}">
                  <a16:creationId xmlns:a16="http://schemas.microsoft.com/office/drawing/2014/main" id="{C021B06C-90A4-41B3-9705-116369F9FC15}"/>
                </a:ext>
              </a:extLst>
            </p:cNvPr>
            <p:cNvSpPr/>
            <p:nvPr/>
          </p:nvSpPr>
          <p:spPr>
            <a:xfrm>
              <a:off x="4" y="0"/>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1" name="Shape 939133">
              <a:extLst>
                <a:ext uri="{FF2B5EF4-FFF2-40B4-BE49-F238E27FC236}">
                  <a16:creationId xmlns:a16="http://schemas.microsoft.com/office/drawing/2014/main" id="{615E7F72-BA4D-4E42-BE36-991D83CC3435}"/>
                </a:ext>
              </a:extLst>
            </p:cNvPr>
            <p:cNvSpPr/>
            <p:nvPr/>
          </p:nvSpPr>
          <p:spPr>
            <a:xfrm>
              <a:off x="109360" y="278136"/>
              <a:ext cx="3676625" cy="1624711"/>
            </a:xfrm>
            <a:custGeom>
              <a:avLst/>
              <a:gdLst/>
              <a:ahLst/>
              <a:cxnLst/>
              <a:rect l="0" t="0" r="0" b="0"/>
              <a:pathLst>
                <a:path w="3676625" h="1624711">
                  <a:moveTo>
                    <a:pt x="0" y="0"/>
                  </a:moveTo>
                  <a:lnTo>
                    <a:pt x="3676625" y="0"/>
                  </a:lnTo>
                  <a:lnTo>
                    <a:pt x="3676625" y="1624711"/>
                  </a:lnTo>
                  <a:lnTo>
                    <a:pt x="0" y="1624711"/>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pic>
          <p:nvPicPr>
            <p:cNvPr id="12" name="Picture 29918">
              <a:extLst>
                <a:ext uri="{FF2B5EF4-FFF2-40B4-BE49-F238E27FC236}">
                  <a16:creationId xmlns:a16="http://schemas.microsoft.com/office/drawing/2014/main" id="{E899871E-E08A-4186-A17A-AB7F8EB35ED9}"/>
                </a:ext>
              </a:extLst>
            </p:cNvPr>
            <p:cNvPicPr/>
            <p:nvPr/>
          </p:nvPicPr>
          <p:blipFill>
            <a:blip r:embed="rId2"/>
            <a:stretch>
              <a:fillRect/>
            </a:stretch>
          </p:blipFill>
          <p:spPr>
            <a:xfrm flipV="1">
              <a:off x="108992" y="277768"/>
              <a:ext cx="3678987" cy="1625435"/>
            </a:xfrm>
            <a:prstGeom prst="rect">
              <a:avLst/>
            </a:prstGeom>
          </p:spPr>
        </p:pic>
        <p:sp>
          <p:nvSpPr>
            <p:cNvPr id="13" name="Shape 939134">
              <a:extLst>
                <a:ext uri="{FF2B5EF4-FFF2-40B4-BE49-F238E27FC236}">
                  <a16:creationId xmlns:a16="http://schemas.microsoft.com/office/drawing/2014/main" id="{8E2E599A-A18E-4328-B066-7C41D4DD1F98}"/>
                </a:ext>
              </a:extLst>
            </p:cNvPr>
            <p:cNvSpPr/>
            <p:nvPr/>
          </p:nvSpPr>
          <p:spPr>
            <a:xfrm>
              <a:off x="0" y="141712"/>
              <a:ext cx="3821455" cy="9144"/>
            </a:xfrm>
            <a:custGeom>
              <a:avLst/>
              <a:gdLst/>
              <a:ahLst/>
              <a:cxnLst/>
              <a:rect l="0" t="0" r="0" b="0"/>
              <a:pathLst>
                <a:path w="3821455" h="9144">
                  <a:moveTo>
                    <a:pt x="0" y="0"/>
                  </a:moveTo>
                  <a:lnTo>
                    <a:pt x="3821455" y="0"/>
                  </a:lnTo>
                  <a:lnTo>
                    <a:pt x="3821455"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4" name="Shape 939135">
              <a:extLst>
                <a:ext uri="{FF2B5EF4-FFF2-40B4-BE49-F238E27FC236}">
                  <a16:creationId xmlns:a16="http://schemas.microsoft.com/office/drawing/2014/main" id="{1765DA92-12F8-4013-9306-DA4EFBD45577}"/>
                </a:ext>
              </a:extLst>
            </p:cNvPr>
            <p:cNvSpPr/>
            <p:nvPr/>
          </p:nvSpPr>
          <p:spPr>
            <a:xfrm>
              <a:off x="0" y="150476"/>
              <a:ext cx="9144" cy="1934146"/>
            </a:xfrm>
            <a:custGeom>
              <a:avLst/>
              <a:gdLst/>
              <a:ahLst/>
              <a:cxnLst/>
              <a:rect l="0" t="0" r="0" b="0"/>
              <a:pathLst>
                <a:path w="9144" h="1934146">
                  <a:moveTo>
                    <a:pt x="0" y="0"/>
                  </a:moveTo>
                  <a:lnTo>
                    <a:pt x="9144" y="0"/>
                  </a:lnTo>
                  <a:lnTo>
                    <a:pt x="9144" y="1934146"/>
                  </a:lnTo>
                  <a:lnTo>
                    <a:pt x="0" y="1934146"/>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5" name="Shape 939136">
              <a:extLst>
                <a:ext uri="{FF2B5EF4-FFF2-40B4-BE49-F238E27FC236}">
                  <a16:creationId xmlns:a16="http://schemas.microsoft.com/office/drawing/2014/main" id="{BBFFF86E-B0BA-4BEF-8889-65DD84AC527F}"/>
                </a:ext>
              </a:extLst>
            </p:cNvPr>
            <p:cNvSpPr/>
            <p:nvPr/>
          </p:nvSpPr>
          <p:spPr>
            <a:xfrm>
              <a:off x="3813404" y="150476"/>
              <a:ext cx="9144" cy="1934146"/>
            </a:xfrm>
            <a:custGeom>
              <a:avLst/>
              <a:gdLst/>
              <a:ahLst/>
              <a:cxnLst/>
              <a:rect l="0" t="0" r="0" b="0"/>
              <a:pathLst>
                <a:path w="9144" h="1934146">
                  <a:moveTo>
                    <a:pt x="0" y="0"/>
                  </a:moveTo>
                  <a:lnTo>
                    <a:pt x="9144" y="0"/>
                  </a:lnTo>
                  <a:lnTo>
                    <a:pt x="9144" y="1934146"/>
                  </a:lnTo>
                  <a:lnTo>
                    <a:pt x="0" y="1934146"/>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6" name="Shape 939137">
              <a:extLst>
                <a:ext uri="{FF2B5EF4-FFF2-40B4-BE49-F238E27FC236}">
                  <a16:creationId xmlns:a16="http://schemas.microsoft.com/office/drawing/2014/main" id="{63C4BDAE-D5EB-4382-9602-2F8CF328FCD0}"/>
                </a:ext>
              </a:extLst>
            </p:cNvPr>
            <p:cNvSpPr/>
            <p:nvPr/>
          </p:nvSpPr>
          <p:spPr>
            <a:xfrm>
              <a:off x="0" y="2084622"/>
              <a:ext cx="3821455" cy="9144"/>
            </a:xfrm>
            <a:custGeom>
              <a:avLst/>
              <a:gdLst/>
              <a:ahLst/>
              <a:cxnLst/>
              <a:rect l="0" t="0" r="0" b="0"/>
              <a:pathLst>
                <a:path w="3821455" h="9144">
                  <a:moveTo>
                    <a:pt x="0" y="0"/>
                  </a:moveTo>
                  <a:lnTo>
                    <a:pt x="3821455" y="0"/>
                  </a:lnTo>
                  <a:lnTo>
                    <a:pt x="3821455"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7" name="Rectangle 29923">
              <a:extLst>
                <a:ext uri="{FF2B5EF4-FFF2-40B4-BE49-F238E27FC236}">
                  <a16:creationId xmlns:a16="http://schemas.microsoft.com/office/drawing/2014/main" id="{31104CB1-303B-4894-A708-CF75B2B9F567}"/>
                </a:ext>
              </a:extLst>
            </p:cNvPr>
            <p:cNvSpPr/>
            <p:nvPr/>
          </p:nvSpPr>
          <p:spPr>
            <a:xfrm>
              <a:off x="3821456" y="1978758"/>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8" name="Rectangle 29924">
              <a:extLst>
                <a:ext uri="{FF2B5EF4-FFF2-40B4-BE49-F238E27FC236}">
                  <a16:creationId xmlns:a16="http://schemas.microsoft.com/office/drawing/2014/main" id="{FAF51C2C-56E3-462C-9EA1-FE67E513D673}"/>
                </a:ext>
              </a:extLst>
            </p:cNvPr>
            <p:cNvSpPr/>
            <p:nvPr/>
          </p:nvSpPr>
          <p:spPr>
            <a:xfrm>
              <a:off x="0" y="2157977"/>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19242812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b="1" dirty="0">
                <a:solidFill>
                  <a:srgbClr val="000000"/>
                </a:solidFill>
                <a:effectLst/>
                <a:latin typeface="Arial" panose="020B0604020202020204" pitchFamily="34" charset="0"/>
                <a:ea typeface="Arial" panose="020B0604020202020204" pitchFamily="34" charset="0"/>
              </a:rPr>
              <a:t>broca</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605282"/>
            <a:ext cx="8535818" cy="3588285"/>
          </a:xfrm>
        </p:spPr>
        <p:txBody>
          <a:bodyPr>
            <a:noAutofit/>
          </a:bodyPr>
          <a:lstStyle/>
          <a:p>
            <a:r>
              <a:rPr lang="pt-BR" dirty="0"/>
              <a:t>A haste é a parte que fica presa à máquina. Ela pode ser cilíndrica ou cônica, dependendo de seu diâmetro e modo de fixação. </a:t>
            </a:r>
          </a:p>
          <a:p>
            <a:r>
              <a:rPr lang="pt-BR" dirty="0"/>
              <a:t>O corpo é a parte que serve de guia e corresponde ao comprimento útil da ferramenta. Tem geralmente dois canais em forma de hélice espiralada.</a:t>
            </a:r>
          </a:p>
          <a:p>
            <a:r>
              <a:rPr lang="pt-BR" dirty="0"/>
              <a:t>A ponta é a extremidade cortante que recebe a afiação. Forma um ângulo de ponta que varia de acordo com o material a ser furado.  </a:t>
            </a:r>
            <a:endParaRPr lang="en-US" dirty="0"/>
          </a:p>
        </p:txBody>
      </p:sp>
    </p:spTree>
    <p:extLst>
      <p:ext uri="{BB962C8B-B14F-4D97-AF65-F5344CB8AC3E}">
        <p14:creationId xmlns:p14="http://schemas.microsoft.com/office/powerpoint/2010/main" val="21464655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240594"/>
          </a:xfrm>
        </p:spPr>
        <p:txBody>
          <a:bodyPr anchor="b">
            <a:normAutofit fontScale="90000"/>
          </a:bodyPr>
          <a:lstStyle/>
          <a:p>
            <a:pPr marL="6350" indent="-6350" algn="ctr">
              <a:lnSpc>
                <a:spcPct val="107000"/>
              </a:lnSpc>
              <a:spcAft>
                <a:spcPts val="405"/>
              </a:spcAft>
            </a:pPr>
            <a:r>
              <a:rPr lang="pt-BR" b="1" dirty="0">
                <a:solidFill>
                  <a:srgbClr val="000000"/>
                </a:solidFill>
                <a:latin typeface="Arial" panose="020B0604020202020204" pitchFamily="34" charset="0"/>
                <a:ea typeface="Arial" panose="020B0604020202020204" pitchFamily="34" charset="0"/>
              </a:rPr>
              <a:t>Ângulos da broca </a:t>
            </a:r>
            <a:endParaRPr lang="pt-BR" b="1" dirty="0">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605282"/>
            <a:ext cx="6643222" cy="3588285"/>
          </a:xfrm>
        </p:spPr>
        <p:txBody>
          <a:bodyPr>
            <a:noAutofit/>
          </a:bodyPr>
          <a:lstStyle/>
          <a:p>
            <a:r>
              <a:rPr lang="pt-BR" dirty="0"/>
              <a:t>ângulo de hélice (indicado pela letra grega γ, lê-se gama) – auxilia no desprendimento do cavaco e no controle do acabamento e da profundidade do furo. Deve ser determinado de acordo com o material a ser furado: para  material mais duro &gt; ângulo mais fechado; para material mais macio &gt; ângulo mais aberto. É formado pelo eixo da broca e a linha de inclinação da hélice</a:t>
            </a:r>
            <a:endParaRPr lang="en-US" dirty="0"/>
          </a:p>
        </p:txBody>
      </p:sp>
      <p:grpSp>
        <p:nvGrpSpPr>
          <p:cNvPr id="6" name="Group 782813">
            <a:extLst>
              <a:ext uri="{FF2B5EF4-FFF2-40B4-BE49-F238E27FC236}">
                <a16:creationId xmlns:a16="http://schemas.microsoft.com/office/drawing/2014/main" id="{B12E6D06-3AE2-4448-AEC6-87791A879A3F}"/>
              </a:ext>
            </a:extLst>
          </p:cNvPr>
          <p:cNvGrpSpPr/>
          <p:nvPr/>
        </p:nvGrpSpPr>
        <p:grpSpPr>
          <a:xfrm>
            <a:off x="7445829" y="1860151"/>
            <a:ext cx="3853542" cy="4475335"/>
            <a:chOff x="0" y="0"/>
            <a:chExt cx="1044244" cy="1593150"/>
          </a:xfrm>
        </p:grpSpPr>
        <p:sp>
          <p:nvSpPr>
            <p:cNvPr id="7" name="Shape 939145">
              <a:extLst>
                <a:ext uri="{FF2B5EF4-FFF2-40B4-BE49-F238E27FC236}">
                  <a16:creationId xmlns:a16="http://schemas.microsoft.com/office/drawing/2014/main" id="{4E4A6299-8CC7-49F8-912A-F8FD81648398}"/>
                </a:ext>
              </a:extLst>
            </p:cNvPr>
            <p:cNvSpPr/>
            <p:nvPr/>
          </p:nvSpPr>
          <p:spPr>
            <a:xfrm>
              <a:off x="232257" y="110831"/>
              <a:ext cx="629106" cy="1281620"/>
            </a:xfrm>
            <a:custGeom>
              <a:avLst/>
              <a:gdLst/>
              <a:ahLst/>
              <a:cxnLst/>
              <a:rect l="0" t="0" r="0" b="0"/>
              <a:pathLst>
                <a:path w="629106" h="1281620">
                  <a:moveTo>
                    <a:pt x="0" y="0"/>
                  </a:moveTo>
                  <a:lnTo>
                    <a:pt x="629106" y="0"/>
                  </a:lnTo>
                  <a:lnTo>
                    <a:pt x="629106" y="1281620"/>
                  </a:lnTo>
                  <a:lnTo>
                    <a:pt x="0" y="128162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pic>
          <p:nvPicPr>
            <p:cNvPr id="8" name="Picture 29962">
              <a:extLst>
                <a:ext uri="{FF2B5EF4-FFF2-40B4-BE49-F238E27FC236}">
                  <a16:creationId xmlns:a16="http://schemas.microsoft.com/office/drawing/2014/main" id="{EFBF7281-FA9E-47AA-A1A1-663D8C9C248C}"/>
                </a:ext>
              </a:extLst>
            </p:cNvPr>
            <p:cNvPicPr/>
            <p:nvPr/>
          </p:nvPicPr>
          <p:blipFill>
            <a:blip r:embed="rId2"/>
            <a:stretch>
              <a:fillRect/>
            </a:stretch>
          </p:blipFill>
          <p:spPr>
            <a:xfrm flipV="1">
              <a:off x="231888" y="110462"/>
              <a:ext cx="629839" cy="1282357"/>
            </a:xfrm>
            <a:prstGeom prst="rect">
              <a:avLst/>
            </a:prstGeom>
          </p:spPr>
        </p:pic>
        <p:sp>
          <p:nvSpPr>
            <p:cNvPr id="9" name="Rectangle 29963">
              <a:extLst>
                <a:ext uri="{FF2B5EF4-FFF2-40B4-BE49-F238E27FC236}">
                  <a16:creationId xmlns:a16="http://schemas.microsoft.com/office/drawing/2014/main" id="{7EB534DE-7D73-4002-91A9-BDD84057842D}"/>
                </a:ext>
              </a:extLst>
            </p:cNvPr>
            <p:cNvSpPr/>
            <p:nvPr/>
          </p:nvSpPr>
          <p:spPr>
            <a:xfrm>
              <a:off x="941463" y="1406196"/>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1" name="Shape 939146">
              <a:extLst>
                <a:ext uri="{FF2B5EF4-FFF2-40B4-BE49-F238E27FC236}">
                  <a16:creationId xmlns:a16="http://schemas.microsoft.com/office/drawing/2014/main" id="{AE8660B6-2CD6-4224-9694-85182D8A6DFF}"/>
                </a:ext>
              </a:extLst>
            </p:cNvPr>
            <p:cNvSpPr/>
            <p:nvPr/>
          </p:nvSpPr>
          <p:spPr>
            <a:xfrm>
              <a:off x="0" y="0"/>
              <a:ext cx="9144" cy="9510"/>
            </a:xfrm>
            <a:custGeom>
              <a:avLst/>
              <a:gdLst/>
              <a:ahLst/>
              <a:cxnLst/>
              <a:rect l="0" t="0" r="0" b="0"/>
              <a:pathLst>
                <a:path w="9144" h="9510">
                  <a:moveTo>
                    <a:pt x="0" y="0"/>
                  </a:moveTo>
                  <a:lnTo>
                    <a:pt x="9144" y="0"/>
                  </a:lnTo>
                  <a:lnTo>
                    <a:pt x="9144" y="9510"/>
                  </a:lnTo>
                  <a:lnTo>
                    <a:pt x="0" y="951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2" name="Shape 939147">
              <a:extLst>
                <a:ext uri="{FF2B5EF4-FFF2-40B4-BE49-F238E27FC236}">
                  <a16:creationId xmlns:a16="http://schemas.microsoft.com/office/drawing/2014/main" id="{469C9B6D-5966-41FA-86FB-AA902E22B5CF}"/>
                </a:ext>
              </a:extLst>
            </p:cNvPr>
            <p:cNvSpPr/>
            <p:nvPr/>
          </p:nvSpPr>
          <p:spPr>
            <a:xfrm>
              <a:off x="8038" y="5"/>
              <a:ext cx="1027053" cy="9144"/>
            </a:xfrm>
            <a:custGeom>
              <a:avLst/>
              <a:gdLst/>
              <a:ahLst/>
              <a:cxnLst/>
              <a:rect l="0" t="0" r="0" b="0"/>
              <a:pathLst>
                <a:path w="1027053" h="9144">
                  <a:moveTo>
                    <a:pt x="0" y="0"/>
                  </a:moveTo>
                  <a:lnTo>
                    <a:pt x="1027053" y="0"/>
                  </a:lnTo>
                  <a:lnTo>
                    <a:pt x="1027053"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3" name="Shape 939148">
              <a:extLst>
                <a:ext uri="{FF2B5EF4-FFF2-40B4-BE49-F238E27FC236}">
                  <a16:creationId xmlns:a16="http://schemas.microsoft.com/office/drawing/2014/main" id="{7FFE4454-33A4-4CC9-B39E-89B1478E170C}"/>
                </a:ext>
              </a:extLst>
            </p:cNvPr>
            <p:cNvSpPr/>
            <p:nvPr/>
          </p:nvSpPr>
          <p:spPr>
            <a:xfrm>
              <a:off x="1035100" y="0"/>
              <a:ext cx="9144" cy="9510"/>
            </a:xfrm>
            <a:custGeom>
              <a:avLst/>
              <a:gdLst/>
              <a:ahLst/>
              <a:cxnLst/>
              <a:rect l="0" t="0" r="0" b="0"/>
              <a:pathLst>
                <a:path w="9144" h="9510">
                  <a:moveTo>
                    <a:pt x="0" y="0"/>
                  </a:moveTo>
                  <a:lnTo>
                    <a:pt x="9144" y="0"/>
                  </a:lnTo>
                  <a:lnTo>
                    <a:pt x="9144" y="9510"/>
                  </a:lnTo>
                  <a:lnTo>
                    <a:pt x="0" y="951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4" name="Shape 939149">
              <a:extLst>
                <a:ext uri="{FF2B5EF4-FFF2-40B4-BE49-F238E27FC236}">
                  <a16:creationId xmlns:a16="http://schemas.microsoft.com/office/drawing/2014/main" id="{83E9BC61-9C96-420D-A773-8C6B761351AB}"/>
                </a:ext>
              </a:extLst>
            </p:cNvPr>
            <p:cNvSpPr/>
            <p:nvPr/>
          </p:nvSpPr>
          <p:spPr>
            <a:xfrm>
              <a:off x="0" y="9509"/>
              <a:ext cx="9144" cy="1520102"/>
            </a:xfrm>
            <a:custGeom>
              <a:avLst/>
              <a:gdLst/>
              <a:ahLst/>
              <a:cxnLst/>
              <a:rect l="0" t="0" r="0" b="0"/>
              <a:pathLst>
                <a:path w="9144" h="1520102">
                  <a:moveTo>
                    <a:pt x="0" y="0"/>
                  </a:moveTo>
                  <a:lnTo>
                    <a:pt x="9144" y="0"/>
                  </a:lnTo>
                  <a:lnTo>
                    <a:pt x="9144" y="1520102"/>
                  </a:lnTo>
                  <a:lnTo>
                    <a:pt x="0" y="1520102"/>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5" name="Shape 939150">
              <a:extLst>
                <a:ext uri="{FF2B5EF4-FFF2-40B4-BE49-F238E27FC236}">
                  <a16:creationId xmlns:a16="http://schemas.microsoft.com/office/drawing/2014/main" id="{CD08D419-E5D8-41E9-8592-6659AD2DEDFC}"/>
                </a:ext>
              </a:extLst>
            </p:cNvPr>
            <p:cNvSpPr/>
            <p:nvPr/>
          </p:nvSpPr>
          <p:spPr>
            <a:xfrm>
              <a:off x="8038" y="1521565"/>
              <a:ext cx="1027053" cy="9144"/>
            </a:xfrm>
            <a:custGeom>
              <a:avLst/>
              <a:gdLst/>
              <a:ahLst/>
              <a:cxnLst/>
              <a:rect l="0" t="0" r="0" b="0"/>
              <a:pathLst>
                <a:path w="1027053" h="9144">
                  <a:moveTo>
                    <a:pt x="0" y="0"/>
                  </a:moveTo>
                  <a:lnTo>
                    <a:pt x="1027053" y="0"/>
                  </a:lnTo>
                  <a:lnTo>
                    <a:pt x="1027053"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6" name="Shape 939151">
              <a:extLst>
                <a:ext uri="{FF2B5EF4-FFF2-40B4-BE49-F238E27FC236}">
                  <a16:creationId xmlns:a16="http://schemas.microsoft.com/office/drawing/2014/main" id="{C46CFC1A-0C48-4089-9EA7-2F9FB5A01ABB}"/>
                </a:ext>
              </a:extLst>
            </p:cNvPr>
            <p:cNvSpPr/>
            <p:nvPr/>
          </p:nvSpPr>
          <p:spPr>
            <a:xfrm>
              <a:off x="1035100" y="9509"/>
              <a:ext cx="9144" cy="1520102"/>
            </a:xfrm>
            <a:custGeom>
              <a:avLst/>
              <a:gdLst/>
              <a:ahLst/>
              <a:cxnLst/>
              <a:rect l="0" t="0" r="0" b="0"/>
              <a:pathLst>
                <a:path w="9144" h="1520102">
                  <a:moveTo>
                    <a:pt x="0" y="0"/>
                  </a:moveTo>
                  <a:lnTo>
                    <a:pt x="9144" y="0"/>
                  </a:lnTo>
                  <a:lnTo>
                    <a:pt x="9144" y="1520102"/>
                  </a:lnTo>
                  <a:lnTo>
                    <a:pt x="0" y="1520102"/>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grpSp>
    </p:spTree>
    <p:extLst>
      <p:ext uri="{BB962C8B-B14F-4D97-AF65-F5344CB8AC3E}">
        <p14:creationId xmlns:p14="http://schemas.microsoft.com/office/powerpoint/2010/main" val="25472985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141924"/>
          </a:xfrm>
        </p:spPr>
        <p:txBody>
          <a:bodyPr anchor="b">
            <a:normAutofit fontScale="90000"/>
          </a:bodyPr>
          <a:lstStyle/>
          <a:p>
            <a:pPr marL="6350" indent="-6350" algn="ctr">
              <a:lnSpc>
                <a:spcPct val="107000"/>
              </a:lnSpc>
              <a:spcAft>
                <a:spcPts val="405"/>
              </a:spcAft>
            </a:pPr>
            <a:r>
              <a:rPr lang="pt-BR" b="1" dirty="0">
                <a:solidFill>
                  <a:srgbClr val="000000"/>
                </a:solidFill>
                <a:effectLst/>
                <a:latin typeface="Arial" panose="020B0604020202020204" pitchFamily="34" charset="0"/>
                <a:ea typeface="Arial" panose="020B0604020202020204" pitchFamily="34" charset="0"/>
              </a:rPr>
              <a:t>Ângulos da broca</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605282"/>
            <a:ext cx="6579427" cy="3588285"/>
          </a:xfrm>
        </p:spPr>
        <p:txBody>
          <a:bodyPr>
            <a:noAutofit/>
          </a:bodyPr>
          <a:lstStyle/>
          <a:p>
            <a:r>
              <a:rPr lang="pt-BR" dirty="0"/>
              <a:t>ângulo de incidência ou folga (representado pela letra  grega a, lê-se alfa) – tem a função de reduzir o atrito entre a broca e a peça. Isso facilita a penetração da broca no material. Sua medida varia entre 6 e 15º. Ele também deve ser determinado de acordo com o material a ser furado: quanto mais duro é o material, menor é o ângulo de incidência</a:t>
            </a:r>
            <a:endParaRPr lang="en-US" dirty="0"/>
          </a:p>
        </p:txBody>
      </p:sp>
      <p:pic>
        <p:nvPicPr>
          <p:cNvPr id="6" name="Imagem 5">
            <a:extLst>
              <a:ext uri="{FF2B5EF4-FFF2-40B4-BE49-F238E27FC236}">
                <a16:creationId xmlns:a16="http://schemas.microsoft.com/office/drawing/2014/main" id="{66ACCDF9-018E-4EA0-9F00-FF09D1DAA505}"/>
              </a:ext>
            </a:extLst>
          </p:cNvPr>
          <p:cNvPicPr>
            <a:picLocks noChangeAspect="1"/>
          </p:cNvPicPr>
          <p:nvPr/>
        </p:nvPicPr>
        <p:blipFill>
          <a:blip r:embed="rId2"/>
          <a:stretch>
            <a:fillRect/>
          </a:stretch>
        </p:blipFill>
        <p:spPr>
          <a:xfrm>
            <a:off x="7315200" y="2596138"/>
            <a:ext cx="4019107" cy="3804662"/>
          </a:xfrm>
          <a:prstGeom prst="rect">
            <a:avLst/>
          </a:prstGeom>
        </p:spPr>
      </p:pic>
    </p:spTree>
    <p:extLst>
      <p:ext uri="{BB962C8B-B14F-4D97-AF65-F5344CB8AC3E}">
        <p14:creationId xmlns:p14="http://schemas.microsoft.com/office/powerpoint/2010/main" val="272535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en-US" sz="2800" err="1">
                <a:latin typeface="Arial" panose="020B0604020202020204" pitchFamily="34" charset="0"/>
                <a:cs typeface="Arial" panose="020B0604020202020204" pitchFamily="34" charset="0"/>
              </a:rPr>
              <a:t>Torneamento</a:t>
            </a:r>
            <a:r>
              <a:rPr lang="pt-BR" sz="2800"/>
              <a:t>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Espaço Reservado para Conteúdo 3" descr="Uma imagem contendo azul, caminhão, torno, estacionado&#10;&#10;Descrição gerada automaticamente">
            <a:extLst>
              <a:ext uri="{FF2B5EF4-FFF2-40B4-BE49-F238E27FC236}">
                <a16:creationId xmlns:a16="http://schemas.microsoft.com/office/drawing/2014/main" id="{FD3EF36C-8754-4032-A80F-F291C34CA5A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1094" y="2717800"/>
            <a:ext cx="6464712" cy="3610913"/>
          </a:xfrm>
        </p:spPr>
      </p:pic>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spTree>
    <p:extLst>
      <p:ext uri="{BB962C8B-B14F-4D97-AF65-F5344CB8AC3E}">
        <p14:creationId xmlns:p14="http://schemas.microsoft.com/office/powerpoint/2010/main" val="2215417289"/>
      </p:ext>
    </p:extLst>
  </p:cSld>
  <p:clrMapOvr>
    <a:overrideClrMapping bg1="dk1" tx1="lt1" bg2="dk2" tx2="lt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141924"/>
          </a:xfrm>
        </p:spPr>
        <p:txBody>
          <a:bodyPr anchor="b">
            <a:normAutofit fontScale="90000"/>
          </a:bodyPr>
          <a:lstStyle/>
          <a:p>
            <a:pPr marL="6350" indent="-6350" algn="ctr">
              <a:lnSpc>
                <a:spcPct val="107000"/>
              </a:lnSpc>
              <a:spcAft>
                <a:spcPts val="405"/>
              </a:spcAft>
            </a:pPr>
            <a:r>
              <a:rPr lang="pt-BR" b="1" dirty="0">
                <a:solidFill>
                  <a:srgbClr val="000000"/>
                </a:solidFill>
                <a:effectLst/>
                <a:latin typeface="Arial" panose="020B0604020202020204" pitchFamily="34" charset="0"/>
                <a:ea typeface="Arial" panose="020B0604020202020204" pitchFamily="34" charset="0"/>
              </a:rPr>
              <a:t>Ângulos da broca</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605282"/>
            <a:ext cx="5356683" cy="3588285"/>
          </a:xfrm>
        </p:spPr>
        <p:txBody>
          <a:bodyPr>
            <a:noAutofit/>
          </a:bodyPr>
          <a:lstStyle/>
          <a:p>
            <a:r>
              <a:rPr lang="pt-BR" dirty="0"/>
              <a:t>c)	ângulo de ponta (representado pela letra grega s, lê-se  sigma) – corresponde ao ângulo formado pelas arestas cortantes da broca. Também é determinado pela dureza do material a ser furado. </a:t>
            </a:r>
            <a:endParaRPr lang="en-US" dirty="0"/>
          </a:p>
        </p:txBody>
      </p:sp>
      <p:pic>
        <p:nvPicPr>
          <p:cNvPr id="4" name="Imagem 3">
            <a:extLst>
              <a:ext uri="{FF2B5EF4-FFF2-40B4-BE49-F238E27FC236}">
                <a16:creationId xmlns:a16="http://schemas.microsoft.com/office/drawing/2014/main" id="{6560B4C6-0419-4DA7-952D-C6A20A73533F}"/>
              </a:ext>
            </a:extLst>
          </p:cNvPr>
          <p:cNvPicPr>
            <a:picLocks noChangeAspect="1"/>
          </p:cNvPicPr>
          <p:nvPr/>
        </p:nvPicPr>
        <p:blipFill>
          <a:blip r:embed="rId2"/>
          <a:stretch>
            <a:fillRect/>
          </a:stretch>
        </p:blipFill>
        <p:spPr>
          <a:xfrm>
            <a:off x="6335486" y="2690812"/>
            <a:ext cx="4402183" cy="3331165"/>
          </a:xfrm>
          <a:prstGeom prst="rect">
            <a:avLst/>
          </a:prstGeom>
        </p:spPr>
      </p:pic>
    </p:spTree>
    <p:extLst>
      <p:ext uri="{BB962C8B-B14F-4D97-AF65-F5344CB8AC3E}">
        <p14:creationId xmlns:p14="http://schemas.microsoft.com/office/powerpoint/2010/main" val="17890579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1141924"/>
          </a:xfrm>
        </p:spPr>
        <p:txBody>
          <a:bodyPr anchor="b">
            <a:normAutofit fontScale="90000"/>
          </a:bodyPr>
          <a:lstStyle/>
          <a:p>
            <a:pPr marL="6350" indent="-6350" algn="ctr">
              <a:lnSpc>
                <a:spcPct val="107000"/>
              </a:lnSpc>
              <a:spcAft>
                <a:spcPts val="405"/>
              </a:spcAft>
            </a:pPr>
            <a:r>
              <a:rPr lang="pt-BR" b="1" dirty="0">
                <a:solidFill>
                  <a:srgbClr val="000000"/>
                </a:solidFill>
                <a:effectLst/>
                <a:latin typeface="Arial" panose="020B0604020202020204" pitchFamily="34" charset="0"/>
                <a:ea typeface="Arial" panose="020B0604020202020204" pitchFamily="34" charset="0"/>
              </a:rPr>
              <a:t>Ângulos da broca</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640080" y="2605282"/>
            <a:ext cx="5101501" cy="3588285"/>
          </a:xfrm>
        </p:spPr>
        <p:txBody>
          <a:bodyPr>
            <a:noAutofit/>
          </a:bodyPr>
          <a:lstStyle/>
          <a:p>
            <a:r>
              <a:rPr lang="pt-BR" dirty="0"/>
              <a:t>d)	É muito importante que as arestas cortantes tenham o  mesmo comprimento e formem ângulos iguais em relação ao eixo da broca (A = A'). </a:t>
            </a:r>
            <a:endParaRPr lang="en-US" dirty="0"/>
          </a:p>
        </p:txBody>
      </p:sp>
      <p:pic>
        <p:nvPicPr>
          <p:cNvPr id="4" name="Imagem 3">
            <a:extLst>
              <a:ext uri="{FF2B5EF4-FFF2-40B4-BE49-F238E27FC236}">
                <a16:creationId xmlns:a16="http://schemas.microsoft.com/office/drawing/2014/main" id="{2FDFD6EC-9702-42E6-9F34-0A28BE0EC126}"/>
              </a:ext>
            </a:extLst>
          </p:cNvPr>
          <p:cNvPicPr>
            <a:picLocks noChangeAspect="1"/>
          </p:cNvPicPr>
          <p:nvPr/>
        </p:nvPicPr>
        <p:blipFill>
          <a:blip r:embed="rId2"/>
          <a:stretch>
            <a:fillRect/>
          </a:stretch>
        </p:blipFill>
        <p:spPr>
          <a:xfrm>
            <a:off x="7060351" y="2041805"/>
            <a:ext cx="4199832" cy="3588285"/>
          </a:xfrm>
          <a:prstGeom prst="rect">
            <a:avLst/>
          </a:prstGeom>
        </p:spPr>
      </p:pic>
    </p:spTree>
    <p:extLst>
      <p:ext uri="{BB962C8B-B14F-4D97-AF65-F5344CB8AC3E}">
        <p14:creationId xmlns:p14="http://schemas.microsoft.com/office/powerpoint/2010/main" val="29186809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3600" b="1" dirty="0">
                <a:solidFill>
                  <a:srgbClr val="000000"/>
                </a:solidFill>
                <a:effectLst/>
                <a:latin typeface="Arial" panose="020B0604020202020204" pitchFamily="34" charset="0"/>
                <a:ea typeface="Arial" panose="020B0604020202020204" pitchFamily="34" charset="0"/>
              </a:rPr>
              <a:t>Tipos de brocas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p:txBody>
          <a:bodyPr/>
          <a:lstStyle/>
          <a:p>
            <a:endParaRPr lang="pt-BR"/>
          </a:p>
        </p:txBody>
      </p:sp>
      <p:pic>
        <p:nvPicPr>
          <p:cNvPr id="9" name="Imagem 8">
            <a:extLst>
              <a:ext uri="{FF2B5EF4-FFF2-40B4-BE49-F238E27FC236}">
                <a16:creationId xmlns:a16="http://schemas.microsoft.com/office/drawing/2014/main" id="{60ED4F52-0CE4-4D2E-9D13-C506226C7498}"/>
              </a:ext>
            </a:extLst>
          </p:cNvPr>
          <p:cNvPicPr>
            <a:picLocks noChangeAspect="1"/>
          </p:cNvPicPr>
          <p:nvPr/>
        </p:nvPicPr>
        <p:blipFill>
          <a:blip r:embed="rId2"/>
          <a:stretch>
            <a:fillRect/>
          </a:stretch>
        </p:blipFill>
        <p:spPr>
          <a:xfrm>
            <a:off x="457200" y="1133006"/>
            <a:ext cx="11094719" cy="5324944"/>
          </a:xfrm>
          <a:prstGeom prst="rect">
            <a:avLst/>
          </a:prstGeom>
        </p:spPr>
      </p:pic>
    </p:spTree>
    <p:extLst>
      <p:ext uri="{BB962C8B-B14F-4D97-AF65-F5344CB8AC3E}">
        <p14:creationId xmlns:p14="http://schemas.microsoft.com/office/powerpoint/2010/main" val="178556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3600" b="1" dirty="0">
                <a:solidFill>
                  <a:srgbClr val="000000"/>
                </a:solidFill>
                <a:effectLst/>
                <a:latin typeface="Arial" panose="020B0604020202020204" pitchFamily="34" charset="0"/>
                <a:ea typeface="Arial" panose="020B0604020202020204" pitchFamily="34" charset="0"/>
              </a:rPr>
              <a:t>Tipos de brocas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838200" y="1825625"/>
            <a:ext cx="5668926" cy="4351338"/>
          </a:xfrm>
        </p:spPr>
        <p:txBody>
          <a:bodyPr/>
          <a:lstStyle/>
          <a:p>
            <a:r>
              <a:rPr lang="pt-BR" dirty="0"/>
              <a:t>Para a usinagem de chapas finas são </a:t>
            </a:r>
            <a:r>
              <a:rPr lang="pt-BR" dirty="0" err="1"/>
              <a:t>freqüentes</a:t>
            </a:r>
            <a:r>
              <a:rPr lang="pt-BR" dirty="0"/>
              <a:t> duas dificuldades: a primeira é que os furos obtidos não são redondos; a segunda é que a parte final do furo na chapa apresenta-se com muitas rebarbas. A forma de evitar esses problemas é afiar a broca de modo que o ângulo de ponta fique muito mais obtuso</a:t>
            </a:r>
          </a:p>
        </p:txBody>
      </p:sp>
      <p:grpSp>
        <p:nvGrpSpPr>
          <p:cNvPr id="8" name="Group 782983">
            <a:extLst>
              <a:ext uri="{FF2B5EF4-FFF2-40B4-BE49-F238E27FC236}">
                <a16:creationId xmlns:a16="http://schemas.microsoft.com/office/drawing/2014/main" id="{18A984AC-125D-4931-A876-F534D29059AA}"/>
              </a:ext>
            </a:extLst>
          </p:cNvPr>
          <p:cNvGrpSpPr/>
          <p:nvPr/>
        </p:nvGrpSpPr>
        <p:grpSpPr>
          <a:xfrm>
            <a:off x="7055765" y="1293223"/>
            <a:ext cx="4152165" cy="4767943"/>
            <a:chOff x="0" y="0"/>
            <a:chExt cx="1568083" cy="1591849"/>
          </a:xfrm>
        </p:grpSpPr>
        <p:sp>
          <p:nvSpPr>
            <p:cNvPr id="10" name="Rectangle 30280">
              <a:extLst>
                <a:ext uri="{FF2B5EF4-FFF2-40B4-BE49-F238E27FC236}">
                  <a16:creationId xmlns:a16="http://schemas.microsoft.com/office/drawing/2014/main" id="{5A6072FB-2DE0-4A46-8614-31E3A6D5B3A0}"/>
                </a:ext>
              </a:extLst>
            </p:cNvPr>
            <p:cNvSpPr/>
            <p:nvPr/>
          </p:nvSpPr>
          <p:spPr>
            <a:xfrm>
              <a:off x="0" y="0"/>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1" name="Shape 939225">
              <a:extLst>
                <a:ext uri="{FF2B5EF4-FFF2-40B4-BE49-F238E27FC236}">
                  <a16:creationId xmlns:a16="http://schemas.microsoft.com/office/drawing/2014/main" id="{0D1F7143-AFC8-4FED-8268-3C257975EA11}"/>
                </a:ext>
              </a:extLst>
            </p:cNvPr>
            <p:cNvSpPr/>
            <p:nvPr/>
          </p:nvSpPr>
          <p:spPr>
            <a:xfrm>
              <a:off x="62548" y="286207"/>
              <a:ext cx="1388428" cy="890989"/>
            </a:xfrm>
            <a:custGeom>
              <a:avLst/>
              <a:gdLst/>
              <a:ahLst/>
              <a:cxnLst/>
              <a:rect l="0" t="0" r="0" b="0"/>
              <a:pathLst>
                <a:path w="1388428" h="890989">
                  <a:moveTo>
                    <a:pt x="0" y="0"/>
                  </a:moveTo>
                  <a:lnTo>
                    <a:pt x="1388428" y="0"/>
                  </a:lnTo>
                  <a:lnTo>
                    <a:pt x="1388428" y="890989"/>
                  </a:lnTo>
                  <a:lnTo>
                    <a:pt x="0" y="890989"/>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pic>
          <p:nvPicPr>
            <p:cNvPr id="12" name="Picture 30283">
              <a:extLst>
                <a:ext uri="{FF2B5EF4-FFF2-40B4-BE49-F238E27FC236}">
                  <a16:creationId xmlns:a16="http://schemas.microsoft.com/office/drawing/2014/main" id="{C60AA293-FC55-4942-801B-5CC5CD67889F}"/>
                </a:ext>
              </a:extLst>
            </p:cNvPr>
            <p:cNvPicPr/>
            <p:nvPr/>
          </p:nvPicPr>
          <p:blipFill>
            <a:blip r:embed="rId2"/>
            <a:stretch>
              <a:fillRect/>
            </a:stretch>
          </p:blipFill>
          <p:spPr>
            <a:xfrm flipV="1">
              <a:off x="62179" y="285833"/>
              <a:ext cx="1389152" cy="891723"/>
            </a:xfrm>
            <a:prstGeom prst="rect">
              <a:avLst/>
            </a:prstGeom>
          </p:spPr>
        </p:pic>
        <p:sp>
          <p:nvSpPr>
            <p:cNvPr id="13" name="Shape 939226">
              <a:extLst>
                <a:ext uri="{FF2B5EF4-FFF2-40B4-BE49-F238E27FC236}">
                  <a16:creationId xmlns:a16="http://schemas.microsoft.com/office/drawing/2014/main" id="{CD6F27A9-DB49-4D62-9D88-0ED1CDD9FB4B}"/>
                </a:ext>
              </a:extLst>
            </p:cNvPr>
            <p:cNvSpPr/>
            <p:nvPr/>
          </p:nvSpPr>
          <p:spPr>
            <a:xfrm>
              <a:off x="0" y="142456"/>
              <a:ext cx="1521562" cy="9144"/>
            </a:xfrm>
            <a:custGeom>
              <a:avLst/>
              <a:gdLst/>
              <a:ahLst/>
              <a:cxnLst/>
              <a:rect l="0" t="0" r="0" b="0"/>
              <a:pathLst>
                <a:path w="1521562" h="9144">
                  <a:moveTo>
                    <a:pt x="0" y="0"/>
                  </a:moveTo>
                  <a:lnTo>
                    <a:pt x="1521562" y="0"/>
                  </a:lnTo>
                  <a:lnTo>
                    <a:pt x="1521562"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4" name="Shape 939227">
              <a:extLst>
                <a:ext uri="{FF2B5EF4-FFF2-40B4-BE49-F238E27FC236}">
                  <a16:creationId xmlns:a16="http://schemas.microsoft.com/office/drawing/2014/main" id="{5E629461-7F2C-4525-809B-D913C32422E1}"/>
                </a:ext>
              </a:extLst>
            </p:cNvPr>
            <p:cNvSpPr/>
            <p:nvPr/>
          </p:nvSpPr>
          <p:spPr>
            <a:xfrm>
              <a:off x="0" y="150502"/>
              <a:ext cx="9144" cy="1186523"/>
            </a:xfrm>
            <a:custGeom>
              <a:avLst/>
              <a:gdLst/>
              <a:ahLst/>
              <a:cxnLst/>
              <a:rect l="0" t="0" r="0" b="0"/>
              <a:pathLst>
                <a:path w="9144" h="1186523">
                  <a:moveTo>
                    <a:pt x="0" y="0"/>
                  </a:moveTo>
                  <a:lnTo>
                    <a:pt x="9144" y="0"/>
                  </a:lnTo>
                  <a:lnTo>
                    <a:pt x="9144" y="1186523"/>
                  </a:lnTo>
                  <a:lnTo>
                    <a:pt x="0" y="118652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5" name="Shape 939228">
              <a:extLst>
                <a:ext uri="{FF2B5EF4-FFF2-40B4-BE49-F238E27FC236}">
                  <a16:creationId xmlns:a16="http://schemas.microsoft.com/office/drawing/2014/main" id="{FEC95475-0BD0-4D5E-8FE7-D6EEAE843117}"/>
                </a:ext>
              </a:extLst>
            </p:cNvPr>
            <p:cNvSpPr/>
            <p:nvPr/>
          </p:nvSpPr>
          <p:spPr>
            <a:xfrm>
              <a:off x="1512773" y="150502"/>
              <a:ext cx="9144" cy="1186523"/>
            </a:xfrm>
            <a:custGeom>
              <a:avLst/>
              <a:gdLst/>
              <a:ahLst/>
              <a:cxnLst/>
              <a:rect l="0" t="0" r="0" b="0"/>
              <a:pathLst>
                <a:path w="9144" h="1186523">
                  <a:moveTo>
                    <a:pt x="0" y="0"/>
                  </a:moveTo>
                  <a:lnTo>
                    <a:pt x="9144" y="0"/>
                  </a:lnTo>
                  <a:lnTo>
                    <a:pt x="9144" y="1186523"/>
                  </a:lnTo>
                  <a:lnTo>
                    <a:pt x="0" y="118652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6" name="Shape 939229">
              <a:extLst>
                <a:ext uri="{FF2B5EF4-FFF2-40B4-BE49-F238E27FC236}">
                  <a16:creationId xmlns:a16="http://schemas.microsoft.com/office/drawing/2014/main" id="{6727A277-986C-4B3B-B34E-591040C4F051}"/>
                </a:ext>
              </a:extLst>
            </p:cNvPr>
            <p:cNvSpPr/>
            <p:nvPr/>
          </p:nvSpPr>
          <p:spPr>
            <a:xfrm>
              <a:off x="0" y="1337030"/>
              <a:ext cx="1521562" cy="9144"/>
            </a:xfrm>
            <a:custGeom>
              <a:avLst/>
              <a:gdLst/>
              <a:ahLst/>
              <a:cxnLst/>
              <a:rect l="0" t="0" r="0" b="0"/>
              <a:pathLst>
                <a:path w="1521562" h="9144">
                  <a:moveTo>
                    <a:pt x="0" y="0"/>
                  </a:moveTo>
                  <a:lnTo>
                    <a:pt x="1521562" y="0"/>
                  </a:lnTo>
                  <a:lnTo>
                    <a:pt x="1521562"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7" name="Rectangle 30288">
              <a:extLst>
                <a:ext uri="{FF2B5EF4-FFF2-40B4-BE49-F238E27FC236}">
                  <a16:creationId xmlns:a16="http://schemas.microsoft.com/office/drawing/2014/main" id="{E2985CDC-B6E3-419E-82CC-7AF9D52BC01B}"/>
                </a:ext>
              </a:extLst>
            </p:cNvPr>
            <p:cNvSpPr/>
            <p:nvPr/>
          </p:nvSpPr>
          <p:spPr>
            <a:xfrm>
              <a:off x="1521562" y="1231175"/>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8" name="Rectangle 30289">
              <a:extLst>
                <a:ext uri="{FF2B5EF4-FFF2-40B4-BE49-F238E27FC236}">
                  <a16:creationId xmlns:a16="http://schemas.microsoft.com/office/drawing/2014/main" id="{EE327A65-F051-45B2-8653-36DC267A11B6}"/>
                </a:ext>
              </a:extLst>
            </p:cNvPr>
            <p:cNvSpPr/>
            <p:nvPr/>
          </p:nvSpPr>
          <p:spPr>
            <a:xfrm>
              <a:off x="0" y="1422692"/>
              <a:ext cx="38187" cy="169157"/>
            </a:xfrm>
            <a:prstGeom prst="rect">
              <a:avLst/>
            </a:prstGeom>
            <a:ln>
              <a:noFill/>
            </a:ln>
          </p:spPr>
          <p:txBody>
            <a:bodyPr vert="horz" lIns="0" tIns="0" rIns="0" bIns="0" rtlCol="0">
              <a:noAutofit/>
            </a:bodyPr>
            <a:lstStyle/>
            <a:p>
              <a:pPr>
                <a:lnSpc>
                  <a:spcPct val="107000"/>
                </a:lnSpc>
                <a:spcAft>
                  <a:spcPts val="800"/>
                </a:spcAft>
              </a:pPr>
              <a:r>
                <a:rPr lang="pt-BR" sz="900">
                  <a:solidFill>
                    <a:srgbClr val="000000"/>
                  </a:solidFill>
                  <a:effectLst/>
                  <a:latin typeface="Times New Roman" panose="02020603050405020304" pitchFamily="18" charset="0"/>
                  <a:ea typeface="Times New Roman" panose="02020603050405020304" pitchFamily="18"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29428368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3600" b="1" dirty="0">
                <a:solidFill>
                  <a:srgbClr val="000000"/>
                </a:solidFill>
                <a:effectLst/>
                <a:latin typeface="Arial" panose="020B0604020202020204" pitchFamily="34" charset="0"/>
                <a:ea typeface="Arial" panose="020B0604020202020204" pitchFamily="34" charset="0"/>
              </a:rPr>
              <a:t>Tipos de brocas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838200" y="2623569"/>
            <a:ext cx="4956544" cy="3553394"/>
          </a:xfrm>
        </p:spPr>
        <p:txBody>
          <a:bodyPr/>
          <a:lstStyle/>
          <a:p>
            <a:r>
              <a:rPr lang="pt-BR" dirty="0"/>
              <a:t>Para a usinagem de ferro fundido, primeiramente afia-se a broca com um ângulo normal de 118º. Posteriormente, a parte externa da aresta principal de corte, medindo 1/3 do comprimento total dessa aresta, é afiada com 90º</a:t>
            </a:r>
          </a:p>
        </p:txBody>
      </p:sp>
      <p:grpSp>
        <p:nvGrpSpPr>
          <p:cNvPr id="6" name="Group 782984">
            <a:extLst>
              <a:ext uri="{FF2B5EF4-FFF2-40B4-BE49-F238E27FC236}">
                <a16:creationId xmlns:a16="http://schemas.microsoft.com/office/drawing/2014/main" id="{354FD776-1053-435C-9B25-C646C9519FD2}"/>
              </a:ext>
            </a:extLst>
          </p:cNvPr>
          <p:cNvGrpSpPr/>
          <p:nvPr/>
        </p:nvGrpSpPr>
        <p:grpSpPr>
          <a:xfrm>
            <a:off x="6397258" y="1724297"/>
            <a:ext cx="4956542" cy="4049485"/>
            <a:chOff x="0" y="0"/>
            <a:chExt cx="1513219" cy="1427623"/>
          </a:xfrm>
        </p:grpSpPr>
        <p:sp>
          <p:nvSpPr>
            <p:cNvPr id="8" name="Rectangle 30294">
              <a:extLst>
                <a:ext uri="{FF2B5EF4-FFF2-40B4-BE49-F238E27FC236}">
                  <a16:creationId xmlns:a16="http://schemas.microsoft.com/office/drawing/2014/main" id="{F8879BBB-9DE9-4FB6-91E8-01E1A0B6FDB0}"/>
                </a:ext>
              </a:extLst>
            </p:cNvPr>
            <p:cNvSpPr/>
            <p:nvPr/>
          </p:nvSpPr>
          <p:spPr>
            <a:xfrm>
              <a:off x="0" y="0"/>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9" name="Shape 939235">
              <a:extLst>
                <a:ext uri="{FF2B5EF4-FFF2-40B4-BE49-F238E27FC236}">
                  <a16:creationId xmlns:a16="http://schemas.microsoft.com/office/drawing/2014/main" id="{41F88C9C-6DC6-4160-9449-3E2FEB2D48C9}"/>
                </a:ext>
              </a:extLst>
            </p:cNvPr>
            <p:cNvSpPr/>
            <p:nvPr/>
          </p:nvSpPr>
          <p:spPr>
            <a:xfrm>
              <a:off x="43523" y="234981"/>
              <a:ext cx="1356233" cy="1012429"/>
            </a:xfrm>
            <a:custGeom>
              <a:avLst/>
              <a:gdLst/>
              <a:ahLst/>
              <a:cxnLst/>
              <a:rect l="0" t="0" r="0" b="0"/>
              <a:pathLst>
                <a:path w="1356233" h="1012429">
                  <a:moveTo>
                    <a:pt x="0" y="0"/>
                  </a:moveTo>
                  <a:lnTo>
                    <a:pt x="1356233" y="0"/>
                  </a:lnTo>
                  <a:lnTo>
                    <a:pt x="1356233" y="1012429"/>
                  </a:lnTo>
                  <a:lnTo>
                    <a:pt x="0" y="1012429"/>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pic>
          <p:nvPicPr>
            <p:cNvPr id="10" name="Picture 30297">
              <a:extLst>
                <a:ext uri="{FF2B5EF4-FFF2-40B4-BE49-F238E27FC236}">
                  <a16:creationId xmlns:a16="http://schemas.microsoft.com/office/drawing/2014/main" id="{1B990898-940D-4EA3-B588-ADFF9F2A39CD}"/>
                </a:ext>
              </a:extLst>
            </p:cNvPr>
            <p:cNvPicPr/>
            <p:nvPr/>
          </p:nvPicPr>
          <p:blipFill>
            <a:blip r:embed="rId2"/>
            <a:stretch>
              <a:fillRect/>
            </a:stretch>
          </p:blipFill>
          <p:spPr>
            <a:xfrm flipV="1">
              <a:off x="43155" y="234623"/>
              <a:ext cx="1356970" cy="1013155"/>
            </a:xfrm>
            <a:prstGeom prst="rect">
              <a:avLst/>
            </a:prstGeom>
          </p:spPr>
        </p:pic>
        <p:sp>
          <p:nvSpPr>
            <p:cNvPr id="11" name="Shape 939236">
              <a:extLst>
                <a:ext uri="{FF2B5EF4-FFF2-40B4-BE49-F238E27FC236}">
                  <a16:creationId xmlns:a16="http://schemas.microsoft.com/office/drawing/2014/main" id="{3221A8AD-DA73-4545-848D-22DE404F9E95}"/>
                </a:ext>
              </a:extLst>
            </p:cNvPr>
            <p:cNvSpPr/>
            <p:nvPr/>
          </p:nvSpPr>
          <p:spPr>
            <a:xfrm>
              <a:off x="0" y="142452"/>
              <a:ext cx="1466698" cy="9144"/>
            </a:xfrm>
            <a:custGeom>
              <a:avLst/>
              <a:gdLst/>
              <a:ahLst/>
              <a:cxnLst/>
              <a:rect l="0" t="0" r="0" b="0"/>
              <a:pathLst>
                <a:path w="1466698" h="9144">
                  <a:moveTo>
                    <a:pt x="0" y="0"/>
                  </a:moveTo>
                  <a:lnTo>
                    <a:pt x="1466698" y="0"/>
                  </a:lnTo>
                  <a:lnTo>
                    <a:pt x="1466698"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2" name="Shape 939237">
              <a:extLst>
                <a:ext uri="{FF2B5EF4-FFF2-40B4-BE49-F238E27FC236}">
                  <a16:creationId xmlns:a16="http://schemas.microsoft.com/office/drawing/2014/main" id="{2E06CC48-22E8-4CB2-A291-3D86619057BC}"/>
                </a:ext>
              </a:extLst>
            </p:cNvPr>
            <p:cNvSpPr/>
            <p:nvPr/>
          </p:nvSpPr>
          <p:spPr>
            <a:xfrm>
              <a:off x="0" y="150495"/>
              <a:ext cx="9144" cy="1196038"/>
            </a:xfrm>
            <a:custGeom>
              <a:avLst/>
              <a:gdLst/>
              <a:ahLst/>
              <a:cxnLst/>
              <a:rect l="0" t="0" r="0" b="0"/>
              <a:pathLst>
                <a:path w="9144" h="1196038">
                  <a:moveTo>
                    <a:pt x="0" y="0"/>
                  </a:moveTo>
                  <a:lnTo>
                    <a:pt x="9144" y="0"/>
                  </a:lnTo>
                  <a:lnTo>
                    <a:pt x="9144" y="1196038"/>
                  </a:lnTo>
                  <a:lnTo>
                    <a:pt x="0" y="119603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3" name="Shape 939238">
              <a:extLst>
                <a:ext uri="{FF2B5EF4-FFF2-40B4-BE49-F238E27FC236}">
                  <a16:creationId xmlns:a16="http://schemas.microsoft.com/office/drawing/2014/main" id="{52794E56-475B-4111-A5B7-3446EF619E8F}"/>
                </a:ext>
              </a:extLst>
            </p:cNvPr>
            <p:cNvSpPr/>
            <p:nvPr/>
          </p:nvSpPr>
          <p:spPr>
            <a:xfrm>
              <a:off x="1458646" y="150495"/>
              <a:ext cx="9144" cy="1196038"/>
            </a:xfrm>
            <a:custGeom>
              <a:avLst/>
              <a:gdLst/>
              <a:ahLst/>
              <a:cxnLst/>
              <a:rect l="0" t="0" r="0" b="0"/>
              <a:pathLst>
                <a:path w="9144" h="1196038">
                  <a:moveTo>
                    <a:pt x="0" y="0"/>
                  </a:moveTo>
                  <a:lnTo>
                    <a:pt x="9144" y="0"/>
                  </a:lnTo>
                  <a:lnTo>
                    <a:pt x="9144" y="1196038"/>
                  </a:lnTo>
                  <a:lnTo>
                    <a:pt x="0" y="119603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4" name="Shape 939239">
              <a:extLst>
                <a:ext uri="{FF2B5EF4-FFF2-40B4-BE49-F238E27FC236}">
                  <a16:creationId xmlns:a16="http://schemas.microsoft.com/office/drawing/2014/main" id="{938EB8D4-2AEA-4576-9BD6-93C58B6CA60D}"/>
                </a:ext>
              </a:extLst>
            </p:cNvPr>
            <p:cNvSpPr/>
            <p:nvPr/>
          </p:nvSpPr>
          <p:spPr>
            <a:xfrm>
              <a:off x="0" y="1346526"/>
              <a:ext cx="1466698" cy="9144"/>
            </a:xfrm>
            <a:custGeom>
              <a:avLst/>
              <a:gdLst/>
              <a:ahLst/>
              <a:cxnLst/>
              <a:rect l="0" t="0" r="0" b="0"/>
              <a:pathLst>
                <a:path w="1466698" h="9144">
                  <a:moveTo>
                    <a:pt x="0" y="0"/>
                  </a:moveTo>
                  <a:lnTo>
                    <a:pt x="1466698" y="0"/>
                  </a:lnTo>
                  <a:lnTo>
                    <a:pt x="1466698"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5" name="Rectangle 30302">
              <a:extLst>
                <a:ext uri="{FF2B5EF4-FFF2-40B4-BE49-F238E27FC236}">
                  <a16:creationId xmlns:a16="http://schemas.microsoft.com/office/drawing/2014/main" id="{8E1A2034-CD40-4F21-A636-30CBCB213A05}"/>
                </a:ext>
              </a:extLst>
            </p:cNvPr>
            <p:cNvSpPr/>
            <p:nvPr/>
          </p:nvSpPr>
          <p:spPr>
            <a:xfrm>
              <a:off x="1466698" y="1240670"/>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8525758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3600" b="1" dirty="0">
                <a:solidFill>
                  <a:srgbClr val="000000"/>
                </a:solidFill>
                <a:effectLst/>
                <a:latin typeface="Arial" panose="020B0604020202020204" pitchFamily="34" charset="0"/>
                <a:ea typeface="Arial" panose="020B0604020202020204" pitchFamily="34" charset="0"/>
              </a:rPr>
              <a:t> brocas especiais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838200" y="2660144"/>
            <a:ext cx="6944833" cy="3740655"/>
          </a:xfrm>
        </p:spPr>
        <p:txBody>
          <a:bodyPr>
            <a:normAutofit lnSpcReduction="10000"/>
          </a:bodyPr>
          <a:lstStyle/>
          <a:p>
            <a:r>
              <a:rPr lang="pt-BR" dirty="0"/>
              <a:t>broca de centrar – é usada para abrir um furo inicial que servirá como guia no local do furo que será feito pela broca helicoidal. Além de furar, esta broca produz simultaneamente chanfros. Ela permite a execução de furos de centro nas peças que vão ser torneadas, fresadas ou retificadas. Esses furos permitem que a peça seja fixada por dispositivos especiais (entre pontas) e tenha movimento giratório. </a:t>
            </a:r>
          </a:p>
        </p:txBody>
      </p:sp>
      <p:pic>
        <p:nvPicPr>
          <p:cNvPr id="4" name="Imagem 3">
            <a:extLst>
              <a:ext uri="{FF2B5EF4-FFF2-40B4-BE49-F238E27FC236}">
                <a16:creationId xmlns:a16="http://schemas.microsoft.com/office/drawing/2014/main" id="{87FF31BA-DEEE-496C-9FC9-D67B5E02C4B8}"/>
              </a:ext>
            </a:extLst>
          </p:cNvPr>
          <p:cNvPicPr>
            <a:picLocks noChangeAspect="1"/>
          </p:cNvPicPr>
          <p:nvPr/>
        </p:nvPicPr>
        <p:blipFill>
          <a:blip r:embed="rId2"/>
          <a:stretch>
            <a:fillRect/>
          </a:stretch>
        </p:blipFill>
        <p:spPr>
          <a:xfrm rot="5400000">
            <a:off x="6621341" y="1488077"/>
            <a:ext cx="5726757" cy="3738155"/>
          </a:xfrm>
          <a:prstGeom prst="rect">
            <a:avLst/>
          </a:prstGeom>
        </p:spPr>
      </p:pic>
    </p:spTree>
    <p:extLst>
      <p:ext uri="{BB962C8B-B14F-4D97-AF65-F5344CB8AC3E}">
        <p14:creationId xmlns:p14="http://schemas.microsoft.com/office/powerpoint/2010/main" val="3404873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3600" b="1" dirty="0">
                <a:solidFill>
                  <a:srgbClr val="000000"/>
                </a:solidFill>
                <a:effectLst/>
                <a:latin typeface="Arial" panose="020B0604020202020204" pitchFamily="34" charset="0"/>
                <a:ea typeface="Arial" panose="020B0604020202020204" pitchFamily="34" charset="0"/>
              </a:rPr>
              <a:t>brocas especiais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640080" y="2740025"/>
            <a:ext cx="5826034" cy="3268889"/>
          </a:xfrm>
        </p:spPr>
        <p:txBody>
          <a:bodyPr/>
          <a:lstStyle/>
          <a:p>
            <a:r>
              <a:rPr lang="pt-BR" dirty="0"/>
              <a:t>Brocas escalonadas ou múltiplas – serve para executar furos e rebaixos em uma única operação. É empregado em grandes produção industrial. </a:t>
            </a:r>
          </a:p>
        </p:txBody>
      </p:sp>
      <p:pic>
        <p:nvPicPr>
          <p:cNvPr id="4" name="Imagem 3">
            <a:extLst>
              <a:ext uri="{FF2B5EF4-FFF2-40B4-BE49-F238E27FC236}">
                <a16:creationId xmlns:a16="http://schemas.microsoft.com/office/drawing/2014/main" id="{BBA69E71-5E9A-4184-8426-66699AC66134}"/>
              </a:ext>
            </a:extLst>
          </p:cNvPr>
          <p:cNvPicPr>
            <a:picLocks noChangeAspect="1"/>
          </p:cNvPicPr>
          <p:nvPr/>
        </p:nvPicPr>
        <p:blipFill>
          <a:blip r:embed="rId2"/>
          <a:stretch>
            <a:fillRect/>
          </a:stretch>
        </p:blipFill>
        <p:spPr>
          <a:xfrm>
            <a:off x="6296161" y="1890940"/>
            <a:ext cx="5630228" cy="3321140"/>
          </a:xfrm>
          <a:prstGeom prst="rect">
            <a:avLst/>
          </a:prstGeom>
        </p:spPr>
      </p:pic>
    </p:spTree>
    <p:extLst>
      <p:ext uri="{BB962C8B-B14F-4D97-AF65-F5344CB8AC3E}">
        <p14:creationId xmlns:p14="http://schemas.microsoft.com/office/powerpoint/2010/main" val="1990450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3600" b="1" dirty="0">
                <a:solidFill>
                  <a:srgbClr val="000000"/>
                </a:solidFill>
                <a:effectLst/>
                <a:latin typeface="Arial" panose="020B0604020202020204" pitchFamily="34" charset="0"/>
                <a:ea typeface="Arial" panose="020B0604020202020204" pitchFamily="34" charset="0"/>
              </a:rPr>
              <a:t>brocas especiais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838200" y="2889079"/>
            <a:ext cx="5257800" cy="3287884"/>
          </a:xfrm>
        </p:spPr>
        <p:txBody>
          <a:bodyPr/>
          <a:lstStyle/>
          <a:p>
            <a:r>
              <a:rPr lang="pt-BR" sz="1800" b="1"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broca canhão</a:t>
            </a:r>
            <a:r>
              <a:rPr lang="pt-BR"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 tem um único fio cortante. É indicada para trabalhos especiais como furos profundos de dez a cem vezes seu diâmetro, onde não há possibilidade de usar brocas normais. </a:t>
            </a:r>
          </a:p>
          <a:p>
            <a:endParaRPr lang="pt-BR" dirty="0"/>
          </a:p>
        </p:txBody>
      </p:sp>
      <p:pic>
        <p:nvPicPr>
          <p:cNvPr id="4" name="Imagem 3">
            <a:extLst>
              <a:ext uri="{FF2B5EF4-FFF2-40B4-BE49-F238E27FC236}">
                <a16:creationId xmlns:a16="http://schemas.microsoft.com/office/drawing/2014/main" id="{431F1239-BBB1-48B1-BC37-F6DA57231178}"/>
              </a:ext>
            </a:extLst>
          </p:cNvPr>
          <p:cNvPicPr>
            <a:picLocks noChangeAspect="1"/>
          </p:cNvPicPr>
          <p:nvPr/>
        </p:nvPicPr>
        <p:blipFill>
          <a:blip r:embed="rId2"/>
          <a:stretch>
            <a:fillRect/>
          </a:stretch>
        </p:blipFill>
        <p:spPr>
          <a:xfrm>
            <a:off x="4541111" y="4022085"/>
            <a:ext cx="6715125" cy="2154877"/>
          </a:xfrm>
          <a:prstGeom prst="rect">
            <a:avLst/>
          </a:prstGeom>
        </p:spPr>
      </p:pic>
    </p:spTree>
    <p:extLst>
      <p:ext uri="{BB962C8B-B14F-4D97-AF65-F5344CB8AC3E}">
        <p14:creationId xmlns:p14="http://schemas.microsoft.com/office/powerpoint/2010/main" val="10885142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3600" b="1" dirty="0">
                <a:solidFill>
                  <a:srgbClr val="000000"/>
                </a:solidFill>
                <a:effectLst/>
                <a:latin typeface="Arial" panose="020B0604020202020204" pitchFamily="34" charset="0"/>
                <a:ea typeface="Arial" panose="020B0604020202020204" pitchFamily="34" charset="0"/>
              </a:rPr>
              <a:t>brocas especiais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838200" y="2889079"/>
            <a:ext cx="5257800" cy="3287884"/>
          </a:xfrm>
        </p:spPr>
        <p:txBody>
          <a:bodyPr>
            <a:normAutofit fontScale="92500" lnSpcReduction="10000"/>
          </a:bodyPr>
          <a:lstStyle/>
          <a:p>
            <a:r>
              <a:rPr lang="pt-BR" dirty="0"/>
              <a:t>d)	broca com furo para fluido de corte – é usada em produção contínua e em alta velocidade, principalmente em furos profundos. O fluido de corte é injetado sob alta pressão. No caso de ferro fundido, a refrigeração é feita por meio de injeção de ar comprimido que também ajuda a expelir os cavacos. </a:t>
            </a:r>
          </a:p>
        </p:txBody>
      </p:sp>
      <p:grpSp>
        <p:nvGrpSpPr>
          <p:cNvPr id="8" name="Group 784233">
            <a:extLst>
              <a:ext uri="{FF2B5EF4-FFF2-40B4-BE49-F238E27FC236}">
                <a16:creationId xmlns:a16="http://schemas.microsoft.com/office/drawing/2014/main" id="{99CDFB9C-5136-433C-BEBE-893F900517D3}"/>
              </a:ext>
            </a:extLst>
          </p:cNvPr>
          <p:cNvGrpSpPr/>
          <p:nvPr/>
        </p:nvGrpSpPr>
        <p:grpSpPr>
          <a:xfrm>
            <a:off x="6400802" y="1463041"/>
            <a:ext cx="4854548" cy="4501460"/>
            <a:chOff x="0" y="0"/>
            <a:chExt cx="2339112" cy="1773829"/>
          </a:xfrm>
        </p:grpSpPr>
        <p:pic>
          <p:nvPicPr>
            <p:cNvPr id="9" name="Picture 30395">
              <a:extLst>
                <a:ext uri="{FF2B5EF4-FFF2-40B4-BE49-F238E27FC236}">
                  <a16:creationId xmlns:a16="http://schemas.microsoft.com/office/drawing/2014/main" id="{2E571CF0-2B86-4EA2-9E0B-80FE1CEFC917}"/>
                </a:ext>
              </a:extLst>
            </p:cNvPr>
            <p:cNvPicPr/>
            <p:nvPr/>
          </p:nvPicPr>
          <p:blipFill>
            <a:blip r:embed="rId2"/>
            <a:stretch>
              <a:fillRect/>
            </a:stretch>
          </p:blipFill>
          <p:spPr>
            <a:xfrm flipV="1">
              <a:off x="8052" y="8047"/>
              <a:ext cx="2278367" cy="1684693"/>
            </a:xfrm>
            <a:prstGeom prst="rect">
              <a:avLst/>
            </a:prstGeom>
          </p:spPr>
        </p:pic>
        <p:sp>
          <p:nvSpPr>
            <p:cNvPr id="10" name="Shape 939281">
              <a:extLst>
                <a:ext uri="{FF2B5EF4-FFF2-40B4-BE49-F238E27FC236}">
                  <a16:creationId xmlns:a16="http://schemas.microsoft.com/office/drawing/2014/main" id="{C2B2AF2B-0AE1-4953-BC3A-128682FFB1E4}"/>
                </a:ext>
              </a:extLst>
            </p:cNvPr>
            <p:cNvSpPr/>
            <p:nvPr/>
          </p:nvSpPr>
          <p:spPr>
            <a:xfrm>
              <a:off x="0" y="0"/>
              <a:ext cx="2292579" cy="9144"/>
            </a:xfrm>
            <a:custGeom>
              <a:avLst/>
              <a:gdLst/>
              <a:ahLst/>
              <a:cxnLst/>
              <a:rect l="0" t="0" r="0" b="0"/>
              <a:pathLst>
                <a:path w="2292579" h="9144">
                  <a:moveTo>
                    <a:pt x="0" y="0"/>
                  </a:moveTo>
                  <a:lnTo>
                    <a:pt x="2292579" y="0"/>
                  </a:lnTo>
                  <a:lnTo>
                    <a:pt x="2292579"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1" name="Shape 939282">
              <a:extLst>
                <a:ext uri="{FF2B5EF4-FFF2-40B4-BE49-F238E27FC236}">
                  <a16:creationId xmlns:a16="http://schemas.microsoft.com/office/drawing/2014/main" id="{E3FD6AE6-320C-45C8-B47E-C7777A37899B}"/>
                </a:ext>
              </a:extLst>
            </p:cNvPr>
            <p:cNvSpPr/>
            <p:nvPr/>
          </p:nvSpPr>
          <p:spPr>
            <a:xfrm>
              <a:off x="0" y="8046"/>
              <a:ext cx="9144" cy="1684693"/>
            </a:xfrm>
            <a:custGeom>
              <a:avLst/>
              <a:gdLst/>
              <a:ahLst/>
              <a:cxnLst/>
              <a:rect l="0" t="0" r="0" b="0"/>
              <a:pathLst>
                <a:path w="9144" h="1684693">
                  <a:moveTo>
                    <a:pt x="0" y="0"/>
                  </a:moveTo>
                  <a:lnTo>
                    <a:pt x="9144" y="0"/>
                  </a:lnTo>
                  <a:lnTo>
                    <a:pt x="9144" y="1684693"/>
                  </a:lnTo>
                  <a:lnTo>
                    <a:pt x="0" y="168469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2" name="Shape 939283">
              <a:extLst>
                <a:ext uri="{FF2B5EF4-FFF2-40B4-BE49-F238E27FC236}">
                  <a16:creationId xmlns:a16="http://schemas.microsoft.com/office/drawing/2014/main" id="{55281ACF-10C1-45BB-80DC-4C5B6D1A41BC}"/>
                </a:ext>
              </a:extLst>
            </p:cNvPr>
            <p:cNvSpPr/>
            <p:nvPr/>
          </p:nvSpPr>
          <p:spPr>
            <a:xfrm>
              <a:off x="2284539" y="8046"/>
              <a:ext cx="9144" cy="1684693"/>
            </a:xfrm>
            <a:custGeom>
              <a:avLst/>
              <a:gdLst/>
              <a:ahLst/>
              <a:cxnLst/>
              <a:rect l="0" t="0" r="0" b="0"/>
              <a:pathLst>
                <a:path w="9144" h="1684693">
                  <a:moveTo>
                    <a:pt x="0" y="0"/>
                  </a:moveTo>
                  <a:lnTo>
                    <a:pt x="9144" y="0"/>
                  </a:lnTo>
                  <a:lnTo>
                    <a:pt x="9144" y="1684693"/>
                  </a:lnTo>
                  <a:lnTo>
                    <a:pt x="0" y="168469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3" name="Shape 939284">
              <a:extLst>
                <a:ext uri="{FF2B5EF4-FFF2-40B4-BE49-F238E27FC236}">
                  <a16:creationId xmlns:a16="http://schemas.microsoft.com/office/drawing/2014/main" id="{39299AED-8805-47C9-AE67-B0B21752C3F6}"/>
                </a:ext>
              </a:extLst>
            </p:cNvPr>
            <p:cNvSpPr/>
            <p:nvPr/>
          </p:nvSpPr>
          <p:spPr>
            <a:xfrm>
              <a:off x="0" y="1692734"/>
              <a:ext cx="2292579" cy="9144"/>
            </a:xfrm>
            <a:custGeom>
              <a:avLst/>
              <a:gdLst/>
              <a:ahLst/>
              <a:cxnLst/>
              <a:rect l="0" t="0" r="0" b="0"/>
              <a:pathLst>
                <a:path w="2292579" h="9144">
                  <a:moveTo>
                    <a:pt x="0" y="0"/>
                  </a:moveTo>
                  <a:lnTo>
                    <a:pt x="2292579" y="0"/>
                  </a:lnTo>
                  <a:lnTo>
                    <a:pt x="2292579"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4" name="Rectangle 30400">
              <a:extLst>
                <a:ext uri="{FF2B5EF4-FFF2-40B4-BE49-F238E27FC236}">
                  <a16:creationId xmlns:a16="http://schemas.microsoft.com/office/drawing/2014/main" id="{12BB04BB-0C97-4F4F-92B3-94C3B13391E0}"/>
                </a:ext>
              </a:extLst>
            </p:cNvPr>
            <p:cNvSpPr/>
            <p:nvPr/>
          </p:nvSpPr>
          <p:spPr>
            <a:xfrm>
              <a:off x="2292591" y="1586875"/>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20575952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fontScale="90000"/>
          </a:bodyPr>
          <a:lstStyle/>
          <a:p>
            <a:pPr marL="6350" indent="-6350" algn="ctr">
              <a:lnSpc>
                <a:spcPct val="107000"/>
              </a:lnSpc>
              <a:spcAft>
                <a:spcPts val="405"/>
              </a:spcAft>
            </a:pPr>
            <a:r>
              <a:rPr lang="pt-BR" sz="3600" b="1" dirty="0">
                <a:solidFill>
                  <a:srgbClr val="000000"/>
                </a:solidFill>
                <a:effectLst/>
                <a:latin typeface="Arial" panose="020B0604020202020204" pitchFamily="34" charset="0"/>
                <a:ea typeface="Arial" panose="020B0604020202020204" pitchFamily="34" charset="0"/>
              </a:rPr>
              <a:t>Escareadores e </a:t>
            </a:r>
            <a:r>
              <a:rPr lang="pt-BR" sz="3600" b="1" dirty="0" err="1">
                <a:solidFill>
                  <a:srgbClr val="000000"/>
                </a:solidFill>
                <a:effectLst/>
                <a:latin typeface="Arial" panose="020B0604020202020204" pitchFamily="34" charset="0"/>
                <a:ea typeface="Arial" panose="020B0604020202020204" pitchFamily="34" charset="0"/>
              </a:rPr>
              <a:t>rebaixadores</a:t>
            </a:r>
            <a:r>
              <a:rPr lang="pt-BR" sz="3600" b="1" dirty="0">
                <a:solidFill>
                  <a:srgbClr val="000000"/>
                </a:solidFill>
                <a:effectLst/>
                <a:latin typeface="Arial" panose="020B0604020202020204" pitchFamily="34" charset="0"/>
                <a:ea typeface="Arial" panose="020B0604020202020204" pitchFamily="34" charset="0"/>
              </a:rPr>
              <a:t>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838200" y="2660145"/>
            <a:ext cx="10515600" cy="3516818"/>
          </a:xfrm>
        </p:spPr>
        <p:txBody>
          <a:bodyPr/>
          <a:lstStyle/>
          <a:p>
            <a:r>
              <a:rPr lang="pt-BR" dirty="0"/>
              <a:t>Assim, para rebaixos cônicos, como para parafusos de cabeça escareada com fenda, emprega-se uma ferramenta chamada de escareador. Essa ferramenta apresenta um ângulo de ponta que pode ser de 60, 90 ou 120º e pode ter o corpo com formato cilíndrico ou cônico. </a:t>
            </a:r>
          </a:p>
          <a:p>
            <a:r>
              <a:rPr lang="pt-BR" dirty="0"/>
              <a:t>Para executar rebaixos cilíndricos como os para alojar parafusos Allen com cabeça cilíndrica sextavada, usa-se o </a:t>
            </a:r>
            <a:r>
              <a:rPr lang="pt-BR" dirty="0" err="1"/>
              <a:t>rebaixador</a:t>
            </a:r>
            <a:r>
              <a:rPr lang="pt-BR" dirty="0"/>
              <a:t> cilíndrico com guia. </a:t>
            </a:r>
          </a:p>
          <a:p>
            <a:endParaRPr lang="pt-BR" dirty="0"/>
          </a:p>
        </p:txBody>
      </p:sp>
    </p:spTree>
    <p:extLst>
      <p:ext uri="{BB962C8B-B14F-4D97-AF65-F5344CB8AC3E}">
        <p14:creationId xmlns:p14="http://schemas.microsoft.com/office/powerpoint/2010/main" val="217193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Uma imagem contendo homem, motor, rua, moto&#10;&#10;Descrição gerada automaticamente">
            <a:extLst>
              <a:ext uri="{FF2B5EF4-FFF2-40B4-BE49-F238E27FC236}">
                <a16:creationId xmlns:a16="http://schemas.microsoft.com/office/drawing/2014/main" id="{BAD48CA5-CED3-4B1B-803E-23C88ABB94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36" r="13808" b="6155"/>
          <a:stretch/>
        </p:blipFill>
        <p:spPr>
          <a:xfrm>
            <a:off x="4790660" y="10"/>
            <a:ext cx="7401339"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371093" y="1161288"/>
            <a:ext cx="7222401" cy="1124712"/>
          </a:xfrm>
        </p:spPr>
        <p:txBody>
          <a:bodyPr anchor="b">
            <a:normAutofit/>
          </a:bodyPr>
          <a:lstStyle/>
          <a:p>
            <a:r>
              <a:rPr lang="en-US" sz="2800" err="1">
                <a:latin typeface="Arial" panose="020B0604020202020204" pitchFamily="34" charset="0"/>
                <a:cs typeface="Arial" panose="020B0604020202020204" pitchFamily="34" charset="0"/>
              </a:rPr>
              <a:t>Fresamento</a:t>
            </a:r>
            <a:r>
              <a:rPr lang="pt-BR" sz="2800"/>
              <a:t>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69C7D7F-568B-4F11-9A0C-717D37B6A32C}"/>
              </a:ext>
            </a:extLst>
          </p:cNvPr>
          <p:cNvSpPr>
            <a:spLocks noGrp="1"/>
          </p:cNvSpPr>
          <p:nvPr>
            <p:ph idx="1"/>
          </p:nvPr>
        </p:nvSpPr>
        <p:spPr>
          <a:xfrm>
            <a:off x="371094" y="2718054"/>
            <a:ext cx="7222402" cy="3207258"/>
          </a:xfrm>
        </p:spPr>
        <p:txBody>
          <a:bodyPr anchor="t">
            <a:normAutofit/>
          </a:bodyPr>
          <a:lstStyle/>
          <a:p>
            <a:r>
              <a:rPr lang="pt-BR" sz="2000"/>
              <a:t>Fresamento é um processo de usinagem para criar engrenagens, estriados e coroa de comando.</a:t>
            </a:r>
          </a:p>
          <a:p>
            <a:pPr marL="0" indent="0">
              <a:buNone/>
            </a:pPr>
            <a:endParaRPr lang="en-US" sz="2000"/>
          </a:p>
        </p:txBody>
      </p:sp>
      <p:sp>
        <p:nvSpPr>
          <p:cNvPr id="6" name="CaixaDeTexto 5">
            <a:extLst>
              <a:ext uri="{FF2B5EF4-FFF2-40B4-BE49-F238E27FC236}">
                <a16:creationId xmlns:a16="http://schemas.microsoft.com/office/drawing/2014/main" id="{8DA67838-4A3C-4F11-A12C-413C8E84019A}"/>
              </a:ext>
            </a:extLst>
          </p:cNvPr>
          <p:cNvSpPr txBox="1"/>
          <p:nvPr/>
        </p:nvSpPr>
        <p:spPr>
          <a:xfrm>
            <a:off x="9967892" y="6657945"/>
            <a:ext cx="2224107" cy="307777"/>
          </a:xfrm>
          <a:prstGeom prst="rect">
            <a:avLst/>
          </a:prstGeom>
          <a:solidFill>
            <a:srgbClr val="000000"/>
          </a:solidFill>
        </p:spPr>
        <p:txBody>
          <a:bodyPr wrap="square" rtlCol="0">
            <a:spAutoFit/>
          </a:bodyPr>
          <a:lstStyle/>
          <a:p>
            <a:pPr algn="r">
              <a:spcAft>
                <a:spcPts val="600"/>
              </a:spcAft>
            </a:pPr>
            <a:r>
              <a:rPr lang="pt-BR" sz="700">
                <a:solidFill>
                  <a:srgbClr val="FFFFFF"/>
                </a:solidFill>
                <a:hlinkClick r:id="rId3" tooltip="http://fotosppf.blogspot.com/2011/01/usinagem.html">
                  <a:extLst>
                    <a:ext uri="{A12FA001-AC4F-418D-AE19-62706E023703}">
                      <ahyp:hlinkClr xmlns:ahyp="http://schemas.microsoft.com/office/drawing/2018/hyperlinkcolor" val="tx"/>
                    </a:ext>
                  </a:extLst>
                </a:hlinkClick>
              </a:rPr>
              <a:t>Esta Foto</a:t>
            </a:r>
            <a:r>
              <a:rPr lang="pt-BR" sz="700">
                <a:solidFill>
                  <a:srgbClr val="FFFFFF"/>
                </a:solidFill>
              </a:rPr>
              <a:t> de Autor Desconhecido está licenciado em </a:t>
            </a:r>
            <a:r>
              <a:rPr lang="pt-B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pt-BR" sz="700">
              <a:solidFill>
                <a:srgbClr val="FFFFFF"/>
              </a:solidFill>
            </a:endParaRPr>
          </a:p>
        </p:txBody>
      </p:sp>
      <p:pic>
        <p:nvPicPr>
          <p:cNvPr id="4" name="Imagem 3" descr="Diagrama, Desenho técnico&#10;&#10;Descrição gerada automaticamente">
            <a:extLst>
              <a:ext uri="{FF2B5EF4-FFF2-40B4-BE49-F238E27FC236}">
                <a16:creationId xmlns:a16="http://schemas.microsoft.com/office/drawing/2014/main" id="{A405E570-C20F-4DD0-ADAA-7D081B177E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135" y="3765609"/>
            <a:ext cx="5723080" cy="2476870"/>
          </a:xfrm>
          <a:prstGeom prst="rect">
            <a:avLst/>
          </a:prstGeom>
        </p:spPr>
      </p:pic>
    </p:spTree>
    <p:extLst>
      <p:ext uri="{BB962C8B-B14F-4D97-AF65-F5344CB8AC3E}">
        <p14:creationId xmlns:p14="http://schemas.microsoft.com/office/powerpoint/2010/main" val="1484325361"/>
      </p:ext>
    </p:extLst>
  </p:cSld>
  <p:clrMapOvr>
    <a:overrideClrMapping bg1="dk1" tx1="lt1" bg2="dk2" tx2="lt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endParaRPr lang="pt-BR" sz="3600" b="1" dirty="0">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p:txBody>
          <a:bodyPr/>
          <a:lstStyle/>
          <a:p>
            <a:endParaRPr lang="pt-BR" dirty="0"/>
          </a:p>
        </p:txBody>
      </p:sp>
      <p:grpSp>
        <p:nvGrpSpPr>
          <p:cNvPr id="6" name="Group 784237">
            <a:extLst>
              <a:ext uri="{FF2B5EF4-FFF2-40B4-BE49-F238E27FC236}">
                <a16:creationId xmlns:a16="http://schemas.microsoft.com/office/drawing/2014/main" id="{430B9A04-5D37-4202-BEE1-10D1F981CE0D}"/>
              </a:ext>
            </a:extLst>
          </p:cNvPr>
          <p:cNvGrpSpPr/>
          <p:nvPr/>
        </p:nvGrpSpPr>
        <p:grpSpPr>
          <a:xfrm>
            <a:off x="676951" y="2011998"/>
            <a:ext cx="5465989" cy="3885244"/>
            <a:chOff x="0" y="0"/>
            <a:chExt cx="2705596" cy="1783342"/>
          </a:xfrm>
        </p:grpSpPr>
        <p:sp>
          <p:nvSpPr>
            <p:cNvPr id="8" name="Shape 939289">
              <a:extLst>
                <a:ext uri="{FF2B5EF4-FFF2-40B4-BE49-F238E27FC236}">
                  <a16:creationId xmlns:a16="http://schemas.microsoft.com/office/drawing/2014/main" id="{2E96DC76-6070-4015-A369-CB66F6BFA820}"/>
                </a:ext>
              </a:extLst>
            </p:cNvPr>
            <p:cNvSpPr/>
            <p:nvPr/>
          </p:nvSpPr>
          <p:spPr>
            <a:xfrm>
              <a:off x="53771" y="129116"/>
              <a:ext cx="2566898" cy="1461580"/>
            </a:xfrm>
            <a:custGeom>
              <a:avLst/>
              <a:gdLst/>
              <a:ahLst/>
              <a:cxnLst/>
              <a:rect l="0" t="0" r="0" b="0"/>
              <a:pathLst>
                <a:path w="2566898" h="1461580">
                  <a:moveTo>
                    <a:pt x="0" y="0"/>
                  </a:moveTo>
                  <a:lnTo>
                    <a:pt x="2566898" y="0"/>
                  </a:lnTo>
                  <a:lnTo>
                    <a:pt x="2566898" y="1461580"/>
                  </a:lnTo>
                  <a:lnTo>
                    <a:pt x="0" y="146158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pic>
          <p:nvPicPr>
            <p:cNvPr id="9" name="Picture 30428">
              <a:extLst>
                <a:ext uri="{FF2B5EF4-FFF2-40B4-BE49-F238E27FC236}">
                  <a16:creationId xmlns:a16="http://schemas.microsoft.com/office/drawing/2014/main" id="{AE7BDB7E-B479-4398-A0C1-389F53E03B2A}"/>
                </a:ext>
              </a:extLst>
            </p:cNvPr>
            <p:cNvPicPr/>
            <p:nvPr/>
          </p:nvPicPr>
          <p:blipFill>
            <a:blip r:embed="rId2"/>
            <a:stretch>
              <a:fillRect/>
            </a:stretch>
          </p:blipFill>
          <p:spPr>
            <a:xfrm flipV="1">
              <a:off x="53403" y="128761"/>
              <a:ext cx="2567635" cy="1462303"/>
            </a:xfrm>
            <a:prstGeom prst="rect">
              <a:avLst/>
            </a:prstGeom>
          </p:spPr>
        </p:pic>
        <p:sp>
          <p:nvSpPr>
            <p:cNvPr id="10" name="Rectangle 30429">
              <a:extLst>
                <a:ext uri="{FF2B5EF4-FFF2-40B4-BE49-F238E27FC236}">
                  <a16:creationId xmlns:a16="http://schemas.microsoft.com/office/drawing/2014/main" id="{0017FFDE-F80F-40BD-A84C-0BB72B30939F}"/>
                </a:ext>
              </a:extLst>
            </p:cNvPr>
            <p:cNvSpPr/>
            <p:nvPr/>
          </p:nvSpPr>
          <p:spPr>
            <a:xfrm>
              <a:off x="2659075" y="1596389"/>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1" name="Shape 939290">
              <a:extLst>
                <a:ext uri="{FF2B5EF4-FFF2-40B4-BE49-F238E27FC236}">
                  <a16:creationId xmlns:a16="http://schemas.microsoft.com/office/drawing/2014/main" id="{54AC1E9E-044D-465D-BE2E-81FB7FCEED43}"/>
                </a:ext>
              </a:extLst>
            </p:cNvPr>
            <p:cNvSpPr/>
            <p:nvPr/>
          </p:nvSpPr>
          <p:spPr>
            <a:xfrm>
              <a:off x="0" y="3"/>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2" name="Shape 939291">
              <a:extLst>
                <a:ext uri="{FF2B5EF4-FFF2-40B4-BE49-F238E27FC236}">
                  <a16:creationId xmlns:a16="http://schemas.microsoft.com/office/drawing/2014/main" id="{CBD72E9A-9818-46C2-AB85-036047DD1A64}"/>
                </a:ext>
              </a:extLst>
            </p:cNvPr>
            <p:cNvSpPr/>
            <p:nvPr/>
          </p:nvSpPr>
          <p:spPr>
            <a:xfrm>
              <a:off x="8051" y="0"/>
              <a:ext cx="2669312" cy="9144"/>
            </a:xfrm>
            <a:custGeom>
              <a:avLst/>
              <a:gdLst/>
              <a:ahLst/>
              <a:cxnLst/>
              <a:rect l="0" t="0" r="0" b="0"/>
              <a:pathLst>
                <a:path w="2669312" h="9144">
                  <a:moveTo>
                    <a:pt x="0" y="0"/>
                  </a:moveTo>
                  <a:lnTo>
                    <a:pt x="2669312" y="0"/>
                  </a:lnTo>
                  <a:lnTo>
                    <a:pt x="2669312"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3" name="Shape 939292">
              <a:extLst>
                <a:ext uri="{FF2B5EF4-FFF2-40B4-BE49-F238E27FC236}">
                  <a16:creationId xmlns:a16="http://schemas.microsoft.com/office/drawing/2014/main" id="{4BC4A047-2EBF-4A1D-A4EB-A537AAF004AC}"/>
                </a:ext>
              </a:extLst>
            </p:cNvPr>
            <p:cNvSpPr/>
            <p:nvPr/>
          </p:nvSpPr>
          <p:spPr>
            <a:xfrm>
              <a:off x="2677363" y="3"/>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4" name="Shape 939293">
              <a:extLst>
                <a:ext uri="{FF2B5EF4-FFF2-40B4-BE49-F238E27FC236}">
                  <a16:creationId xmlns:a16="http://schemas.microsoft.com/office/drawing/2014/main" id="{41EF979B-2DC9-46A2-9101-0C2AAE2510A1}"/>
                </a:ext>
              </a:extLst>
            </p:cNvPr>
            <p:cNvSpPr/>
            <p:nvPr/>
          </p:nvSpPr>
          <p:spPr>
            <a:xfrm>
              <a:off x="0" y="8784"/>
              <a:ext cx="9144" cy="1711020"/>
            </a:xfrm>
            <a:custGeom>
              <a:avLst/>
              <a:gdLst/>
              <a:ahLst/>
              <a:cxnLst/>
              <a:rect l="0" t="0" r="0" b="0"/>
              <a:pathLst>
                <a:path w="9144" h="1711020">
                  <a:moveTo>
                    <a:pt x="0" y="0"/>
                  </a:moveTo>
                  <a:lnTo>
                    <a:pt x="9144" y="0"/>
                  </a:lnTo>
                  <a:lnTo>
                    <a:pt x="9144" y="1711020"/>
                  </a:lnTo>
                  <a:lnTo>
                    <a:pt x="0" y="171102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5" name="Shape 939294">
              <a:extLst>
                <a:ext uri="{FF2B5EF4-FFF2-40B4-BE49-F238E27FC236}">
                  <a16:creationId xmlns:a16="http://schemas.microsoft.com/office/drawing/2014/main" id="{F6DEE156-6882-462F-B373-608B0C5DA395}"/>
                </a:ext>
              </a:extLst>
            </p:cNvPr>
            <p:cNvSpPr/>
            <p:nvPr/>
          </p:nvSpPr>
          <p:spPr>
            <a:xfrm>
              <a:off x="8051" y="1711028"/>
              <a:ext cx="2669312" cy="9144"/>
            </a:xfrm>
            <a:custGeom>
              <a:avLst/>
              <a:gdLst/>
              <a:ahLst/>
              <a:cxnLst/>
              <a:rect l="0" t="0" r="0" b="0"/>
              <a:pathLst>
                <a:path w="2669312" h="9144">
                  <a:moveTo>
                    <a:pt x="0" y="0"/>
                  </a:moveTo>
                  <a:lnTo>
                    <a:pt x="2669312" y="0"/>
                  </a:lnTo>
                  <a:lnTo>
                    <a:pt x="2669312"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6" name="Shape 939295">
              <a:extLst>
                <a:ext uri="{FF2B5EF4-FFF2-40B4-BE49-F238E27FC236}">
                  <a16:creationId xmlns:a16="http://schemas.microsoft.com/office/drawing/2014/main" id="{653CA855-0CBE-4821-97A9-4317380A1F8D}"/>
                </a:ext>
              </a:extLst>
            </p:cNvPr>
            <p:cNvSpPr/>
            <p:nvPr/>
          </p:nvSpPr>
          <p:spPr>
            <a:xfrm>
              <a:off x="2677363" y="8784"/>
              <a:ext cx="9144" cy="1711020"/>
            </a:xfrm>
            <a:custGeom>
              <a:avLst/>
              <a:gdLst/>
              <a:ahLst/>
              <a:cxnLst/>
              <a:rect l="0" t="0" r="0" b="0"/>
              <a:pathLst>
                <a:path w="9144" h="1711020">
                  <a:moveTo>
                    <a:pt x="0" y="0"/>
                  </a:moveTo>
                  <a:lnTo>
                    <a:pt x="9144" y="0"/>
                  </a:lnTo>
                  <a:lnTo>
                    <a:pt x="9144" y="1711020"/>
                  </a:lnTo>
                  <a:lnTo>
                    <a:pt x="0" y="171102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grpSp>
      <p:grpSp>
        <p:nvGrpSpPr>
          <p:cNvPr id="17" name="Group 784962">
            <a:extLst>
              <a:ext uri="{FF2B5EF4-FFF2-40B4-BE49-F238E27FC236}">
                <a16:creationId xmlns:a16="http://schemas.microsoft.com/office/drawing/2014/main" id="{80AA773E-170C-49FB-980A-9B5F63FC31D4}"/>
              </a:ext>
            </a:extLst>
          </p:cNvPr>
          <p:cNvGrpSpPr/>
          <p:nvPr/>
        </p:nvGrpSpPr>
        <p:grpSpPr>
          <a:xfrm>
            <a:off x="6094476" y="1802783"/>
            <a:ext cx="4856901" cy="4674734"/>
            <a:chOff x="0" y="0"/>
            <a:chExt cx="2331061" cy="3111607"/>
          </a:xfrm>
        </p:grpSpPr>
        <p:sp>
          <p:nvSpPr>
            <p:cNvPr id="18" name="Rectangle 30462">
              <a:extLst>
                <a:ext uri="{FF2B5EF4-FFF2-40B4-BE49-F238E27FC236}">
                  <a16:creationId xmlns:a16="http://schemas.microsoft.com/office/drawing/2014/main" id="{CAFF3685-E1E3-433E-B731-05D7FD9C2E36}"/>
                </a:ext>
              </a:extLst>
            </p:cNvPr>
            <p:cNvSpPr/>
            <p:nvPr/>
          </p:nvSpPr>
          <p:spPr>
            <a:xfrm>
              <a:off x="13" y="0"/>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9" name="Shape 939303">
              <a:extLst>
                <a:ext uri="{FF2B5EF4-FFF2-40B4-BE49-F238E27FC236}">
                  <a16:creationId xmlns:a16="http://schemas.microsoft.com/office/drawing/2014/main" id="{7A997936-680C-44EE-8769-0E1BFD4D0AAC}"/>
                </a:ext>
              </a:extLst>
            </p:cNvPr>
            <p:cNvSpPr/>
            <p:nvPr/>
          </p:nvSpPr>
          <p:spPr>
            <a:xfrm>
              <a:off x="137173" y="239413"/>
              <a:ext cx="1972183" cy="2321840"/>
            </a:xfrm>
            <a:custGeom>
              <a:avLst/>
              <a:gdLst/>
              <a:ahLst/>
              <a:cxnLst/>
              <a:rect l="0" t="0" r="0" b="0"/>
              <a:pathLst>
                <a:path w="1972183" h="2321840">
                  <a:moveTo>
                    <a:pt x="0" y="0"/>
                  </a:moveTo>
                  <a:lnTo>
                    <a:pt x="1972183" y="0"/>
                  </a:lnTo>
                  <a:lnTo>
                    <a:pt x="1972183" y="2321840"/>
                  </a:lnTo>
                  <a:lnTo>
                    <a:pt x="0" y="232184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pic>
          <p:nvPicPr>
            <p:cNvPr id="20" name="Picture 30465">
              <a:extLst>
                <a:ext uri="{FF2B5EF4-FFF2-40B4-BE49-F238E27FC236}">
                  <a16:creationId xmlns:a16="http://schemas.microsoft.com/office/drawing/2014/main" id="{1846653E-92E7-4D19-9389-65F80EB95D2F}"/>
                </a:ext>
              </a:extLst>
            </p:cNvPr>
            <p:cNvPicPr/>
            <p:nvPr/>
          </p:nvPicPr>
          <p:blipFill>
            <a:blip r:embed="rId3"/>
            <a:stretch>
              <a:fillRect/>
            </a:stretch>
          </p:blipFill>
          <p:spPr>
            <a:xfrm flipV="1">
              <a:off x="136804" y="239033"/>
              <a:ext cx="1972907" cy="2322576"/>
            </a:xfrm>
            <a:prstGeom prst="rect">
              <a:avLst/>
            </a:prstGeom>
          </p:spPr>
        </p:pic>
        <p:sp>
          <p:nvSpPr>
            <p:cNvPr id="21" name="Shape 939304">
              <a:extLst>
                <a:ext uri="{FF2B5EF4-FFF2-40B4-BE49-F238E27FC236}">
                  <a16:creationId xmlns:a16="http://schemas.microsoft.com/office/drawing/2014/main" id="{B555875C-7B24-45C1-978A-6B95A2599B18}"/>
                </a:ext>
              </a:extLst>
            </p:cNvPr>
            <p:cNvSpPr/>
            <p:nvPr/>
          </p:nvSpPr>
          <p:spPr>
            <a:xfrm>
              <a:off x="13" y="141746"/>
              <a:ext cx="2284540" cy="9144"/>
            </a:xfrm>
            <a:custGeom>
              <a:avLst/>
              <a:gdLst/>
              <a:ahLst/>
              <a:cxnLst/>
              <a:rect l="0" t="0" r="0" b="0"/>
              <a:pathLst>
                <a:path w="2284540" h="9144">
                  <a:moveTo>
                    <a:pt x="0" y="0"/>
                  </a:moveTo>
                  <a:lnTo>
                    <a:pt x="2284540" y="0"/>
                  </a:lnTo>
                  <a:lnTo>
                    <a:pt x="2284540"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2" name="Shape 939305">
              <a:extLst>
                <a:ext uri="{FF2B5EF4-FFF2-40B4-BE49-F238E27FC236}">
                  <a16:creationId xmlns:a16="http://schemas.microsoft.com/office/drawing/2014/main" id="{259B019F-AE67-4D55-9F1E-7A05D09193F6}"/>
                </a:ext>
              </a:extLst>
            </p:cNvPr>
            <p:cNvSpPr/>
            <p:nvPr/>
          </p:nvSpPr>
          <p:spPr>
            <a:xfrm>
              <a:off x="13" y="150526"/>
              <a:ext cx="9144" cy="2493747"/>
            </a:xfrm>
            <a:custGeom>
              <a:avLst/>
              <a:gdLst/>
              <a:ahLst/>
              <a:cxnLst/>
              <a:rect l="0" t="0" r="0" b="0"/>
              <a:pathLst>
                <a:path w="9144" h="2493747">
                  <a:moveTo>
                    <a:pt x="0" y="0"/>
                  </a:moveTo>
                  <a:lnTo>
                    <a:pt x="9144" y="0"/>
                  </a:lnTo>
                  <a:lnTo>
                    <a:pt x="9144" y="2493747"/>
                  </a:lnTo>
                  <a:lnTo>
                    <a:pt x="0" y="249374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3" name="Shape 939306">
              <a:extLst>
                <a:ext uri="{FF2B5EF4-FFF2-40B4-BE49-F238E27FC236}">
                  <a16:creationId xmlns:a16="http://schemas.microsoft.com/office/drawing/2014/main" id="{2D0B211F-BE3E-4882-BEF4-873D24E9AAC7}"/>
                </a:ext>
              </a:extLst>
            </p:cNvPr>
            <p:cNvSpPr/>
            <p:nvPr/>
          </p:nvSpPr>
          <p:spPr>
            <a:xfrm>
              <a:off x="2276501" y="150526"/>
              <a:ext cx="9144" cy="2493747"/>
            </a:xfrm>
            <a:custGeom>
              <a:avLst/>
              <a:gdLst/>
              <a:ahLst/>
              <a:cxnLst/>
              <a:rect l="0" t="0" r="0" b="0"/>
              <a:pathLst>
                <a:path w="9144" h="2493747">
                  <a:moveTo>
                    <a:pt x="0" y="0"/>
                  </a:moveTo>
                  <a:lnTo>
                    <a:pt x="9144" y="0"/>
                  </a:lnTo>
                  <a:lnTo>
                    <a:pt x="9144" y="2493747"/>
                  </a:lnTo>
                  <a:lnTo>
                    <a:pt x="0" y="2493747"/>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5" name="Shape 939307">
              <a:extLst>
                <a:ext uri="{FF2B5EF4-FFF2-40B4-BE49-F238E27FC236}">
                  <a16:creationId xmlns:a16="http://schemas.microsoft.com/office/drawing/2014/main" id="{F6A6497D-70DE-4B45-90D0-20ED60DEC70B}"/>
                </a:ext>
              </a:extLst>
            </p:cNvPr>
            <p:cNvSpPr/>
            <p:nvPr/>
          </p:nvSpPr>
          <p:spPr>
            <a:xfrm>
              <a:off x="13" y="2644268"/>
              <a:ext cx="2284540" cy="9144"/>
            </a:xfrm>
            <a:custGeom>
              <a:avLst/>
              <a:gdLst/>
              <a:ahLst/>
              <a:cxnLst/>
              <a:rect l="0" t="0" r="0" b="0"/>
              <a:pathLst>
                <a:path w="2284540" h="9144">
                  <a:moveTo>
                    <a:pt x="0" y="0"/>
                  </a:moveTo>
                  <a:lnTo>
                    <a:pt x="2284540" y="0"/>
                  </a:lnTo>
                  <a:lnTo>
                    <a:pt x="2284540"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7" name="Rectangle 30470">
              <a:extLst>
                <a:ext uri="{FF2B5EF4-FFF2-40B4-BE49-F238E27FC236}">
                  <a16:creationId xmlns:a16="http://schemas.microsoft.com/office/drawing/2014/main" id="{A0C18DFD-E368-4D3A-B3CA-05B7174F44E9}"/>
                </a:ext>
              </a:extLst>
            </p:cNvPr>
            <p:cNvSpPr/>
            <p:nvPr/>
          </p:nvSpPr>
          <p:spPr>
            <a:xfrm>
              <a:off x="2284540" y="2538410"/>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28" name="Rectangle 30471">
              <a:extLst>
                <a:ext uri="{FF2B5EF4-FFF2-40B4-BE49-F238E27FC236}">
                  <a16:creationId xmlns:a16="http://schemas.microsoft.com/office/drawing/2014/main" id="{EBED5619-5EF5-452B-88E8-3D376D8265AC}"/>
                </a:ext>
              </a:extLst>
            </p:cNvPr>
            <p:cNvSpPr/>
            <p:nvPr/>
          </p:nvSpPr>
          <p:spPr>
            <a:xfrm>
              <a:off x="0" y="2718373"/>
              <a:ext cx="46521" cy="186953"/>
            </a:xfrm>
            <a:prstGeom prst="rect">
              <a:avLst/>
            </a:prstGeom>
            <a:ln>
              <a:noFill/>
            </a:ln>
          </p:spPr>
          <p:txBody>
            <a:bodyPr vert="horz" lIns="0" tIns="0" rIns="0" bIns="0" rtlCol="0">
              <a:noAutofit/>
            </a:bodyPr>
            <a:lstStyle/>
            <a:p>
              <a:pPr>
                <a:lnSpc>
                  <a:spcPct val="107000"/>
                </a:lnSpc>
                <a:spcAft>
                  <a:spcPts val="800"/>
                </a:spcAft>
              </a:pPr>
              <a:r>
                <a:rPr lang="pt-BR" sz="1000" b="1">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29" name="Rectangle 30472">
              <a:extLst>
                <a:ext uri="{FF2B5EF4-FFF2-40B4-BE49-F238E27FC236}">
                  <a16:creationId xmlns:a16="http://schemas.microsoft.com/office/drawing/2014/main" id="{25C42636-B05F-4BA7-B2F4-71EDD429EF23}"/>
                </a:ext>
              </a:extLst>
            </p:cNvPr>
            <p:cNvSpPr/>
            <p:nvPr/>
          </p:nvSpPr>
          <p:spPr>
            <a:xfrm>
              <a:off x="0" y="2924654"/>
              <a:ext cx="46521" cy="186953"/>
            </a:xfrm>
            <a:prstGeom prst="rect">
              <a:avLst/>
            </a:prstGeom>
            <a:ln>
              <a:noFill/>
            </a:ln>
          </p:spPr>
          <p:txBody>
            <a:bodyPr vert="horz" lIns="0" tIns="0" rIns="0" bIns="0" rtlCol="0">
              <a:noAutofit/>
            </a:bodyPr>
            <a:lstStyle/>
            <a:p>
              <a:pPr>
                <a:lnSpc>
                  <a:spcPct val="107000"/>
                </a:lnSpc>
                <a:spcAft>
                  <a:spcPts val="800"/>
                </a:spcAft>
              </a:pPr>
              <a:r>
                <a:rPr lang="pt-BR" sz="1000" b="1">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37134658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80" y="325369"/>
            <a:ext cx="4368602" cy="807637"/>
          </a:xfrm>
        </p:spPr>
        <p:txBody>
          <a:bodyPr anchor="b">
            <a:normAutofit/>
          </a:bodyPr>
          <a:lstStyle/>
          <a:p>
            <a:pPr marL="6350" indent="-6350" algn="just">
              <a:lnSpc>
                <a:spcPct val="107000"/>
              </a:lnSpc>
              <a:spcAft>
                <a:spcPts val="405"/>
              </a:spcAft>
            </a:pPr>
            <a:r>
              <a:rPr lang="pt-BR" sz="3600" b="1" dirty="0">
                <a:solidFill>
                  <a:srgbClr val="000000"/>
                </a:solidFill>
                <a:effectLst/>
                <a:latin typeface="Arial" panose="020B0604020202020204" pitchFamily="34" charset="0"/>
                <a:ea typeface="Arial" panose="020B0604020202020204" pitchFamily="34" charset="0"/>
              </a:rPr>
              <a:t>Furadeiras </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838200" y="2747877"/>
            <a:ext cx="8273902" cy="3429086"/>
          </a:xfrm>
        </p:spPr>
        <p:txBody>
          <a:bodyPr/>
          <a:lstStyle/>
          <a:p>
            <a:r>
              <a:rPr lang="pt-BR" dirty="0"/>
              <a:t>o que é uma furadeira? Furadeira é uma máquina ferramenta destinada a executar as operações como a furação por meio de uma ferramenta chamada broca. Elas são: </a:t>
            </a:r>
          </a:p>
        </p:txBody>
      </p:sp>
    </p:spTree>
    <p:extLst>
      <p:ext uri="{BB962C8B-B14F-4D97-AF65-F5344CB8AC3E}">
        <p14:creationId xmlns:p14="http://schemas.microsoft.com/office/powerpoint/2010/main" val="31402872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572493" y="238539"/>
            <a:ext cx="11018520" cy="1434415"/>
          </a:xfrm>
        </p:spPr>
        <p:txBody>
          <a:bodyPr anchor="b">
            <a:normAutofit/>
          </a:bodyPr>
          <a:lstStyle/>
          <a:p>
            <a:pPr marL="6350" indent="-6350">
              <a:spcAft>
                <a:spcPts val="405"/>
              </a:spcAft>
            </a:pPr>
            <a:r>
              <a:rPr lang="pt-BR" sz="5400" b="1">
                <a:effectLst/>
                <a:latin typeface="Arial" panose="020B0604020202020204" pitchFamily="34" charset="0"/>
                <a:ea typeface="Arial" panose="020B0604020202020204" pitchFamily="34" charset="0"/>
              </a:rPr>
              <a:t>Furadeiras </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572493" y="2071316"/>
            <a:ext cx="6713552" cy="4119172"/>
          </a:xfrm>
        </p:spPr>
        <p:txBody>
          <a:bodyPr anchor="t">
            <a:noAutofit/>
          </a:bodyPr>
          <a:lstStyle/>
          <a:p>
            <a:r>
              <a:rPr lang="pt-BR" dirty="0"/>
              <a:t>Furadeira portátil – são usadas em montagens, na execução de furos de fixação de pinos, cavilhas e parafusos em peças muito grandes como turbinas, carrocerias etc., quando há necessidade de trabalhar no próprio local devido ao difícil acesso de uma furadeira maior. São usadas também em serviços de manutenção para extração de elementos de máquina (como parafusos, prisioneiros). Pode ser elétrica e também pneumática. </a:t>
            </a:r>
          </a:p>
        </p:txBody>
      </p:sp>
      <p:pic>
        <p:nvPicPr>
          <p:cNvPr id="5122" name="Picture 2" descr="Black Friday 2021: Furadeira de Impacto Bosch GSB 450 RE Mandril 3/8&amp;quot; -  450W | Extra">
            <a:extLst>
              <a:ext uri="{FF2B5EF4-FFF2-40B4-BE49-F238E27FC236}">
                <a16:creationId xmlns:a16="http://schemas.microsoft.com/office/drawing/2014/main" id="{72A892C3-D544-4014-B316-EE35CAC0F4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5" r="-3"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7959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7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572493" y="238539"/>
            <a:ext cx="11018520" cy="1434415"/>
          </a:xfrm>
        </p:spPr>
        <p:txBody>
          <a:bodyPr anchor="b">
            <a:normAutofit/>
          </a:bodyPr>
          <a:lstStyle/>
          <a:p>
            <a:pPr marL="6350" indent="-6350">
              <a:spcAft>
                <a:spcPts val="405"/>
              </a:spcAft>
            </a:pPr>
            <a:r>
              <a:rPr lang="pt-BR" sz="5400" b="1">
                <a:effectLst/>
                <a:latin typeface="Arial" panose="020B0604020202020204" pitchFamily="34" charset="0"/>
                <a:ea typeface="Arial" panose="020B0604020202020204" pitchFamily="34" charset="0"/>
              </a:rPr>
              <a:t>Furadeiras </a:t>
            </a:r>
          </a:p>
        </p:txBody>
      </p:sp>
      <p:sp>
        <p:nvSpPr>
          <p:cNvPr id="8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572493" y="2071316"/>
            <a:ext cx="6713552" cy="4119172"/>
          </a:xfrm>
        </p:spPr>
        <p:txBody>
          <a:bodyPr anchor="t">
            <a:normAutofit/>
          </a:bodyPr>
          <a:lstStyle/>
          <a:p>
            <a:r>
              <a:rPr lang="pt-BR" sz="2200" dirty="0"/>
              <a:t>2.	</a:t>
            </a:r>
            <a:r>
              <a:rPr lang="pt-BR" sz="3200" dirty="0"/>
              <a:t>Furadeira de coluna – é chamada de furadeira de coluna porque seu suporte principal é uma coluna na qual estão montados o sistema de transmissão de movimento, a mesa e a base. A coluna permite deslocar e girar o sistema de transmissão e a mesa, segundo o tamanho das peças. </a:t>
            </a:r>
          </a:p>
        </p:txBody>
      </p:sp>
      <p:pic>
        <p:nvPicPr>
          <p:cNvPr id="4" name="Imagem 3">
            <a:extLst>
              <a:ext uri="{FF2B5EF4-FFF2-40B4-BE49-F238E27FC236}">
                <a16:creationId xmlns:a16="http://schemas.microsoft.com/office/drawing/2014/main" id="{EE2939FF-4B91-473F-9BE2-4A825FB1CE29}"/>
              </a:ext>
            </a:extLst>
          </p:cNvPr>
          <p:cNvPicPr>
            <a:picLocks noChangeAspect="1"/>
          </p:cNvPicPr>
          <p:nvPr/>
        </p:nvPicPr>
        <p:blipFill rotWithShape="1">
          <a:blip r:embed="rId2"/>
          <a:srcRect l="3140" r="3" b="3"/>
          <a:stretch/>
        </p:blipFill>
        <p:spPr>
          <a:xfrm>
            <a:off x="7675658" y="2093976"/>
            <a:ext cx="3941064" cy="4096512"/>
          </a:xfrm>
          <a:prstGeom prst="rect">
            <a:avLst/>
          </a:prstGeom>
        </p:spPr>
      </p:pic>
    </p:spTree>
    <p:extLst>
      <p:ext uri="{BB962C8B-B14F-4D97-AF65-F5344CB8AC3E}">
        <p14:creationId xmlns:p14="http://schemas.microsoft.com/office/powerpoint/2010/main" val="12860061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572493" y="238539"/>
            <a:ext cx="11018520" cy="1434415"/>
          </a:xfrm>
        </p:spPr>
        <p:txBody>
          <a:bodyPr anchor="b">
            <a:normAutofit/>
          </a:bodyPr>
          <a:lstStyle/>
          <a:p>
            <a:pPr marL="6350" indent="-6350">
              <a:spcAft>
                <a:spcPts val="405"/>
              </a:spcAft>
            </a:pPr>
            <a:r>
              <a:rPr lang="pt-BR" sz="5400" b="1" dirty="0">
                <a:effectLst/>
                <a:latin typeface="Arial" panose="020B0604020202020204" pitchFamily="34" charset="0"/>
                <a:ea typeface="Arial" panose="020B0604020202020204" pitchFamily="34" charset="0"/>
              </a:rPr>
              <a:t>Furadeiras de coluna  </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467990" y="1911493"/>
            <a:ext cx="10738726" cy="4119172"/>
          </a:xfrm>
        </p:spPr>
        <p:txBody>
          <a:bodyPr anchor="t">
            <a:noAutofit/>
          </a:bodyPr>
          <a:lstStyle/>
          <a:p>
            <a:r>
              <a:rPr lang="pt-BR" dirty="0"/>
              <a:t>a)	de bancada (também chamada de sensitiva, porque o avanço da ferramenta é dado pela força do operador) – por ter motores de pequena potência é empregada para fazer furos pequenos (1 a 12 mm). A transmissão de movimentos é feita por meio de sistema de polias e correias. </a:t>
            </a:r>
          </a:p>
          <a:p>
            <a:r>
              <a:rPr lang="pt-BR" dirty="0"/>
              <a:t>b)	de piso – geralmente é usada para a furação de peças grandes com diâmetros maiores do que os das furadeiras de bancada. Possuem mesas giratórias que permitem maior aproveitamento em peças de formatos irregulares</a:t>
            </a:r>
          </a:p>
        </p:txBody>
      </p:sp>
    </p:spTree>
    <p:extLst>
      <p:ext uri="{BB962C8B-B14F-4D97-AF65-F5344CB8AC3E}">
        <p14:creationId xmlns:p14="http://schemas.microsoft.com/office/powerpoint/2010/main" val="27508516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572493" y="238539"/>
            <a:ext cx="11018520" cy="1434415"/>
          </a:xfrm>
        </p:spPr>
        <p:txBody>
          <a:bodyPr anchor="b">
            <a:normAutofit/>
          </a:bodyPr>
          <a:lstStyle/>
          <a:p>
            <a:pPr marL="6350" indent="-6350">
              <a:spcAft>
                <a:spcPts val="405"/>
              </a:spcAft>
            </a:pPr>
            <a:r>
              <a:rPr lang="pt-BR" sz="5400" b="1" dirty="0">
                <a:effectLst/>
                <a:latin typeface="Arial" panose="020B0604020202020204" pitchFamily="34" charset="0"/>
                <a:ea typeface="Arial" panose="020B0604020202020204" pitchFamily="34" charset="0"/>
              </a:rPr>
              <a:t>Furadeiras de coluna </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572493" y="2071316"/>
            <a:ext cx="6713552" cy="4119172"/>
          </a:xfrm>
        </p:spPr>
        <p:txBody>
          <a:bodyPr anchor="t">
            <a:noAutofit/>
          </a:bodyPr>
          <a:lstStyle/>
          <a:p>
            <a:endParaRPr lang="pt-BR" dirty="0"/>
          </a:p>
        </p:txBody>
      </p:sp>
      <p:grpSp>
        <p:nvGrpSpPr>
          <p:cNvPr id="8" name="Group 783875">
            <a:extLst>
              <a:ext uri="{FF2B5EF4-FFF2-40B4-BE49-F238E27FC236}">
                <a16:creationId xmlns:a16="http://schemas.microsoft.com/office/drawing/2014/main" id="{40395DAF-48D2-46DB-96AF-FBD94F673538}"/>
              </a:ext>
            </a:extLst>
          </p:cNvPr>
          <p:cNvGrpSpPr/>
          <p:nvPr/>
        </p:nvGrpSpPr>
        <p:grpSpPr>
          <a:xfrm>
            <a:off x="1201784" y="2093277"/>
            <a:ext cx="9287690" cy="4197794"/>
            <a:chOff x="0" y="0"/>
            <a:chExt cx="3243923" cy="2718227"/>
          </a:xfrm>
        </p:grpSpPr>
        <p:sp>
          <p:nvSpPr>
            <p:cNvPr id="9" name="Rectangle 30883">
              <a:extLst>
                <a:ext uri="{FF2B5EF4-FFF2-40B4-BE49-F238E27FC236}">
                  <a16:creationId xmlns:a16="http://schemas.microsoft.com/office/drawing/2014/main" id="{81BF2E0A-9641-465A-81BD-D6E5C7F1E17F}"/>
                </a:ext>
              </a:extLst>
            </p:cNvPr>
            <p:cNvSpPr/>
            <p:nvPr/>
          </p:nvSpPr>
          <p:spPr>
            <a:xfrm>
              <a:off x="43903" y="74084"/>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pic>
          <p:nvPicPr>
            <p:cNvPr id="10" name="Picture 30885">
              <a:extLst>
                <a:ext uri="{FF2B5EF4-FFF2-40B4-BE49-F238E27FC236}">
                  <a16:creationId xmlns:a16="http://schemas.microsoft.com/office/drawing/2014/main" id="{6F5A81BD-0F4B-44B0-A921-E35AC8EA293B}"/>
                </a:ext>
              </a:extLst>
            </p:cNvPr>
            <p:cNvPicPr/>
            <p:nvPr/>
          </p:nvPicPr>
          <p:blipFill>
            <a:blip r:embed="rId2"/>
            <a:stretch>
              <a:fillRect/>
            </a:stretch>
          </p:blipFill>
          <p:spPr>
            <a:xfrm flipV="1">
              <a:off x="112649" y="215806"/>
              <a:ext cx="1070472" cy="2375980"/>
            </a:xfrm>
            <a:prstGeom prst="rect">
              <a:avLst/>
            </a:prstGeom>
          </p:spPr>
        </p:pic>
        <p:sp>
          <p:nvSpPr>
            <p:cNvPr id="11" name="Rectangle 30886">
              <a:extLst>
                <a:ext uri="{FF2B5EF4-FFF2-40B4-BE49-F238E27FC236}">
                  <a16:creationId xmlns:a16="http://schemas.microsoft.com/office/drawing/2014/main" id="{684F08B2-C387-418A-9AF9-9D7AF5FB3FA6}"/>
                </a:ext>
              </a:extLst>
            </p:cNvPr>
            <p:cNvSpPr/>
            <p:nvPr/>
          </p:nvSpPr>
          <p:spPr>
            <a:xfrm>
              <a:off x="1180668" y="2478607"/>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2" name="Rectangle 30887">
              <a:extLst>
                <a:ext uri="{FF2B5EF4-FFF2-40B4-BE49-F238E27FC236}">
                  <a16:creationId xmlns:a16="http://schemas.microsoft.com/office/drawing/2014/main" id="{4025B7B7-47FA-4D4F-81E4-99D81ADE303F}"/>
                </a:ext>
              </a:extLst>
            </p:cNvPr>
            <p:cNvSpPr/>
            <p:nvPr/>
          </p:nvSpPr>
          <p:spPr>
            <a:xfrm>
              <a:off x="1489367" y="74090"/>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pic>
          <p:nvPicPr>
            <p:cNvPr id="13" name="Picture 30889">
              <a:extLst>
                <a:ext uri="{FF2B5EF4-FFF2-40B4-BE49-F238E27FC236}">
                  <a16:creationId xmlns:a16="http://schemas.microsoft.com/office/drawing/2014/main" id="{C6001458-EEC7-4112-9734-47EECE56C6F0}"/>
                </a:ext>
              </a:extLst>
            </p:cNvPr>
            <p:cNvPicPr/>
            <p:nvPr/>
          </p:nvPicPr>
          <p:blipFill>
            <a:blip r:embed="rId3"/>
            <a:stretch>
              <a:fillRect/>
            </a:stretch>
          </p:blipFill>
          <p:spPr>
            <a:xfrm flipV="1">
              <a:off x="1769542" y="8783"/>
              <a:ext cx="1146790" cy="2637130"/>
            </a:xfrm>
            <a:prstGeom prst="rect">
              <a:avLst/>
            </a:prstGeom>
          </p:spPr>
        </p:pic>
        <p:sp>
          <p:nvSpPr>
            <p:cNvPr id="14" name="Rectangle 30890">
              <a:extLst>
                <a:ext uri="{FF2B5EF4-FFF2-40B4-BE49-F238E27FC236}">
                  <a16:creationId xmlns:a16="http://schemas.microsoft.com/office/drawing/2014/main" id="{F0C30BF9-8E3F-4412-974B-C8643007FE73}"/>
                </a:ext>
              </a:extLst>
            </p:cNvPr>
            <p:cNvSpPr/>
            <p:nvPr/>
          </p:nvSpPr>
          <p:spPr>
            <a:xfrm>
              <a:off x="2911450" y="2531274"/>
              <a:ext cx="46521" cy="186953"/>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5" name="Shape 939401">
              <a:extLst>
                <a:ext uri="{FF2B5EF4-FFF2-40B4-BE49-F238E27FC236}">
                  <a16:creationId xmlns:a16="http://schemas.microsoft.com/office/drawing/2014/main" id="{E517AD0B-C6FB-47A6-B463-5A884F84CC55}"/>
                </a:ext>
              </a:extLst>
            </p:cNvPr>
            <p:cNvSpPr/>
            <p:nvPr/>
          </p:nvSpPr>
          <p:spPr>
            <a:xfrm>
              <a:off x="0" y="7"/>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6" name="Shape 939402">
              <a:extLst>
                <a:ext uri="{FF2B5EF4-FFF2-40B4-BE49-F238E27FC236}">
                  <a16:creationId xmlns:a16="http://schemas.microsoft.com/office/drawing/2014/main" id="{AA6C3424-B7D5-44D9-9658-7FC27E13F1B0}"/>
                </a:ext>
              </a:extLst>
            </p:cNvPr>
            <p:cNvSpPr/>
            <p:nvPr/>
          </p:nvSpPr>
          <p:spPr>
            <a:xfrm>
              <a:off x="8052" y="0"/>
              <a:ext cx="1437437" cy="9144"/>
            </a:xfrm>
            <a:custGeom>
              <a:avLst/>
              <a:gdLst/>
              <a:ahLst/>
              <a:cxnLst/>
              <a:rect l="0" t="0" r="0" b="0"/>
              <a:pathLst>
                <a:path w="1437437" h="9144">
                  <a:moveTo>
                    <a:pt x="0" y="0"/>
                  </a:moveTo>
                  <a:lnTo>
                    <a:pt x="1437437" y="0"/>
                  </a:lnTo>
                  <a:lnTo>
                    <a:pt x="1437437"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7" name="Shape 939403">
              <a:extLst>
                <a:ext uri="{FF2B5EF4-FFF2-40B4-BE49-F238E27FC236}">
                  <a16:creationId xmlns:a16="http://schemas.microsoft.com/office/drawing/2014/main" id="{98700DD2-8458-43E0-B29D-2EA4F82DACE3}"/>
                </a:ext>
              </a:extLst>
            </p:cNvPr>
            <p:cNvSpPr/>
            <p:nvPr/>
          </p:nvSpPr>
          <p:spPr>
            <a:xfrm>
              <a:off x="1445489" y="7"/>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8" name="Shape 939404">
              <a:extLst>
                <a:ext uri="{FF2B5EF4-FFF2-40B4-BE49-F238E27FC236}">
                  <a16:creationId xmlns:a16="http://schemas.microsoft.com/office/drawing/2014/main" id="{FDAAD39A-3B75-46E3-BF1A-127709EC420C}"/>
                </a:ext>
              </a:extLst>
            </p:cNvPr>
            <p:cNvSpPr/>
            <p:nvPr/>
          </p:nvSpPr>
          <p:spPr>
            <a:xfrm>
              <a:off x="1651775" y="7"/>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9" name="Shape 939405">
              <a:extLst>
                <a:ext uri="{FF2B5EF4-FFF2-40B4-BE49-F238E27FC236}">
                  <a16:creationId xmlns:a16="http://schemas.microsoft.com/office/drawing/2014/main" id="{FB6591C1-FADD-4C7E-AAF9-83B0A75DC31D}"/>
                </a:ext>
              </a:extLst>
            </p:cNvPr>
            <p:cNvSpPr/>
            <p:nvPr/>
          </p:nvSpPr>
          <p:spPr>
            <a:xfrm>
              <a:off x="1659814" y="0"/>
              <a:ext cx="1574965" cy="9144"/>
            </a:xfrm>
            <a:custGeom>
              <a:avLst/>
              <a:gdLst/>
              <a:ahLst/>
              <a:cxnLst/>
              <a:rect l="0" t="0" r="0" b="0"/>
              <a:pathLst>
                <a:path w="1574965" h="9144">
                  <a:moveTo>
                    <a:pt x="0" y="0"/>
                  </a:moveTo>
                  <a:lnTo>
                    <a:pt x="1574965" y="0"/>
                  </a:lnTo>
                  <a:lnTo>
                    <a:pt x="1574965"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0" name="Shape 939406">
              <a:extLst>
                <a:ext uri="{FF2B5EF4-FFF2-40B4-BE49-F238E27FC236}">
                  <a16:creationId xmlns:a16="http://schemas.microsoft.com/office/drawing/2014/main" id="{042C5E7C-D103-4EDE-A82F-4A2B4FB5B59F}"/>
                </a:ext>
              </a:extLst>
            </p:cNvPr>
            <p:cNvSpPr/>
            <p:nvPr/>
          </p:nvSpPr>
          <p:spPr>
            <a:xfrm>
              <a:off x="3234779" y="7"/>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1" name="Shape 939407">
              <a:extLst>
                <a:ext uri="{FF2B5EF4-FFF2-40B4-BE49-F238E27FC236}">
                  <a16:creationId xmlns:a16="http://schemas.microsoft.com/office/drawing/2014/main" id="{BF1044D6-FFDB-4F91-9F73-0973355B512C}"/>
                </a:ext>
              </a:extLst>
            </p:cNvPr>
            <p:cNvSpPr/>
            <p:nvPr/>
          </p:nvSpPr>
          <p:spPr>
            <a:xfrm>
              <a:off x="0" y="8784"/>
              <a:ext cx="9144" cy="2645905"/>
            </a:xfrm>
            <a:custGeom>
              <a:avLst/>
              <a:gdLst/>
              <a:ahLst/>
              <a:cxnLst/>
              <a:rect l="0" t="0" r="0" b="0"/>
              <a:pathLst>
                <a:path w="9144" h="2645905">
                  <a:moveTo>
                    <a:pt x="0" y="0"/>
                  </a:moveTo>
                  <a:lnTo>
                    <a:pt x="9144" y="0"/>
                  </a:lnTo>
                  <a:lnTo>
                    <a:pt x="9144" y="2645905"/>
                  </a:lnTo>
                  <a:lnTo>
                    <a:pt x="0" y="264590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2" name="Shape 939408">
              <a:extLst>
                <a:ext uri="{FF2B5EF4-FFF2-40B4-BE49-F238E27FC236}">
                  <a16:creationId xmlns:a16="http://schemas.microsoft.com/office/drawing/2014/main" id="{18305862-4244-40C1-8042-5082640C3D7E}"/>
                </a:ext>
              </a:extLst>
            </p:cNvPr>
            <p:cNvSpPr/>
            <p:nvPr/>
          </p:nvSpPr>
          <p:spPr>
            <a:xfrm>
              <a:off x="8052" y="2646642"/>
              <a:ext cx="1437437" cy="9144"/>
            </a:xfrm>
            <a:custGeom>
              <a:avLst/>
              <a:gdLst/>
              <a:ahLst/>
              <a:cxnLst/>
              <a:rect l="0" t="0" r="0" b="0"/>
              <a:pathLst>
                <a:path w="1437437" h="9144">
                  <a:moveTo>
                    <a:pt x="0" y="0"/>
                  </a:moveTo>
                  <a:lnTo>
                    <a:pt x="1437437" y="0"/>
                  </a:lnTo>
                  <a:lnTo>
                    <a:pt x="1437437"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3" name="Shape 939409">
              <a:extLst>
                <a:ext uri="{FF2B5EF4-FFF2-40B4-BE49-F238E27FC236}">
                  <a16:creationId xmlns:a16="http://schemas.microsoft.com/office/drawing/2014/main" id="{FFF3D199-45FE-4898-9C83-31AD88FC4CA6}"/>
                </a:ext>
              </a:extLst>
            </p:cNvPr>
            <p:cNvSpPr/>
            <p:nvPr/>
          </p:nvSpPr>
          <p:spPr>
            <a:xfrm>
              <a:off x="1445489" y="8784"/>
              <a:ext cx="9144" cy="2645905"/>
            </a:xfrm>
            <a:custGeom>
              <a:avLst/>
              <a:gdLst/>
              <a:ahLst/>
              <a:cxnLst/>
              <a:rect l="0" t="0" r="0" b="0"/>
              <a:pathLst>
                <a:path w="9144" h="2645905">
                  <a:moveTo>
                    <a:pt x="0" y="0"/>
                  </a:moveTo>
                  <a:lnTo>
                    <a:pt x="9144" y="0"/>
                  </a:lnTo>
                  <a:lnTo>
                    <a:pt x="9144" y="2645905"/>
                  </a:lnTo>
                  <a:lnTo>
                    <a:pt x="0" y="264590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4" name="Shape 939410">
              <a:extLst>
                <a:ext uri="{FF2B5EF4-FFF2-40B4-BE49-F238E27FC236}">
                  <a16:creationId xmlns:a16="http://schemas.microsoft.com/office/drawing/2014/main" id="{F28C199D-5384-4889-BE03-F6AC126A28B6}"/>
                </a:ext>
              </a:extLst>
            </p:cNvPr>
            <p:cNvSpPr/>
            <p:nvPr/>
          </p:nvSpPr>
          <p:spPr>
            <a:xfrm>
              <a:off x="1651775" y="8784"/>
              <a:ext cx="9144" cy="2645905"/>
            </a:xfrm>
            <a:custGeom>
              <a:avLst/>
              <a:gdLst/>
              <a:ahLst/>
              <a:cxnLst/>
              <a:rect l="0" t="0" r="0" b="0"/>
              <a:pathLst>
                <a:path w="9144" h="2645905">
                  <a:moveTo>
                    <a:pt x="0" y="0"/>
                  </a:moveTo>
                  <a:lnTo>
                    <a:pt x="9144" y="0"/>
                  </a:lnTo>
                  <a:lnTo>
                    <a:pt x="9144" y="2645905"/>
                  </a:lnTo>
                  <a:lnTo>
                    <a:pt x="0" y="264590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5" name="Shape 939411">
              <a:extLst>
                <a:ext uri="{FF2B5EF4-FFF2-40B4-BE49-F238E27FC236}">
                  <a16:creationId xmlns:a16="http://schemas.microsoft.com/office/drawing/2014/main" id="{2CEF5551-4E03-42AB-BAF4-1E3B68CEE79D}"/>
                </a:ext>
              </a:extLst>
            </p:cNvPr>
            <p:cNvSpPr/>
            <p:nvPr/>
          </p:nvSpPr>
          <p:spPr>
            <a:xfrm>
              <a:off x="1659814" y="2646642"/>
              <a:ext cx="1574965" cy="9144"/>
            </a:xfrm>
            <a:custGeom>
              <a:avLst/>
              <a:gdLst/>
              <a:ahLst/>
              <a:cxnLst/>
              <a:rect l="0" t="0" r="0" b="0"/>
              <a:pathLst>
                <a:path w="1574965" h="9144">
                  <a:moveTo>
                    <a:pt x="0" y="0"/>
                  </a:moveTo>
                  <a:lnTo>
                    <a:pt x="1574965" y="0"/>
                  </a:lnTo>
                  <a:lnTo>
                    <a:pt x="1574965"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6" name="Shape 939412">
              <a:extLst>
                <a:ext uri="{FF2B5EF4-FFF2-40B4-BE49-F238E27FC236}">
                  <a16:creationId xmlns:a16="http://schemas.microsoft.com/office/drawing/2014/main" id="{2C2EAE63-0581-4A28-A541-0F9808A1F031}"/>
                </a:ext>
              </a:extLst>
            </p:cNvPr>
            <p:cNvSpPr/>
            <p:nvPr/>
          </p:nvSpPr>
          <p:spPr>
            <a:xfrm>
              <a:off x="3234779" y="8784"/>
              <a:ext cx="9144" cy="2645905"/>
            </a:xfrm>
            <a:custGeom>
              <a:avLst/>
              <a:gdLst/>
              <a:ahLst/>
              <a:cxnLst/>
              <a:rect l="0" t="0" r="0" b="0"/>
              <a:pathLst>
                <a:path w="9144" h="2645905">
                  <a:moveTo>
                    <a:pt x="0" y="0"/>
                  </a:moveTo>
                  <a:lnTo>
                    <a:pt x="9144" y="0"/>
                  </a:lnTo>
                  <a:lnTo>
                    <a:pt x="9144" y="2645905"/>
                  </a:lnTo>
                  <a:lnTo>
                    <a:pt x="0" y="2645905"/>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grpSp>
    </p:spTree>
    <p:extLst>
      <p:ext uri="{BB962C8B-B14F-4D97-AF65-F5344CB8AC3E}">
        <p14:creationId xmlns:p14="http://schemas.microsoft.com/office/powerpoint/2010/main" val="21872312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572493" y="238539"/>
            <a:ext cx="11018520" cy="1434415"/>
          </a:xfrm>
        </p:spPr>
        <p:txBody>
          <a:bodyPr anchor="b">
            <a:normAutofit/>
          </a:bodyPr>
          <a:lstStyle/>
          <a:p>
            <a:pPr marL="6350" indent="-6350">
              <a:spcAft>
                <a:spcPts val="405"/>
              </a:spcAft>
            </a:pPr>
            <a:r>
              <a:rPr lang="pt-BR" sz="5400" b="1" dirty="0">
                <a:effectLst/>
                <a:latin typeface="Arial" panose="020B0604020202020204" pitchFamily="34" charset="0"/>
                <a:ea typeface="Arial" panose="020B0604020202020204" pitchFamily="34" charset="0"/>
              </a:rPr>
              <a:t>Furadeiras especiais </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572493" y="2071316"/>
            <a:ext cx="6713552" cy="4119172"/>
          </a:xfrm>
        </p:spPr>
        <p:txBody>
          <a:bodyPr anchor="t">
            <a:noAutofit/>
          </a:bodyPr>
          <a:lstStyle/>
          <a:p>
            <a:pPr marL="0" indent="0">
              <a:buNone/>
            </a:pPr>
            <a:endParaRPr lang="pt-BR" dirty="0"/>
          </a:p>
        </p:txBody>
      </p:sp>
      <p:sp>
        <p:nvSpPr>
          <p:cNvPr id="28" name="CaixaDeTexto 27">
            <a:extLst>
              <a:ext uri="{FF2B5EF4-FFF2-40B4-BE49-F238E27FC236}">
                <a16:creationId xmlns:a16="http://schemas.microsoft.com/office/drawing/2014/main" id="{971D5B01-75C3-45D6-A695-8C99A3FDE0DC}"/>
              </a:ext>
            </a:extLst>
          </p:cNvPr>
          <p:cNvSpPr txBox="1"/>
          <p:nvPr/>
        </p:nvSpPr>
        <p:spPr>
          <a:xfrm>
            <a:off x="489097" y="1997839"/>
            <a:ext cx="10345479" cy="3970318"/>
          </a:xfrm>
          <a:prstGeom prst="rect">
            <a:avLst/>
          </a:prstGeom>
          <a:noFill/>
        </p:spPr>
        <p:txBody>
          <a:bodyPr wrap="square">
            <a:spAutoFit/>
          </a:bodyPr>
          <a:lstStyle/>
          <a:p>
            <a:r>
              <a:rPr lang="pt-BR" dirty="0"/>
              <a:t>a)	</a:t>
            </a:r>
            <a:r>
              <a:rPr lang="pt-BR" sz="2800" dirty="0"/>
              <a:t>furadeira múltipla  – possui  vários fusos alinhados para executar operações sucessivas ou simultâneas em uma única peça ou em diversas peças ao mesmo tempo. É  usada em operações seriadas nas quais é preciso fazer furos de diversas medidas. </a:t>
            </a:r>
          </a:p>
          <a:p>
            <a:r>
              <a:rPr lang="pt-BR" sz="2800" dirty="0"/>
              <a:t> </a:t>
            </a:r>
          </a:p>
          <a:p>
            <a:r>
              <a:rPr lang="pt-BR" sz="2800" dirty="0"/>
              <a:t>b)	furadeira de fusos múltiplos – os fusos trabalham juntos, em feixes. A mesa gira sobre seu eixo central. É usada em usinagem de uma peça com vários furos e produzida em grandes quantidades de peças seriadas. </a:t>
            </a:r>
          </a:p>
        </p:txBody>
      </p:sp>
    </p:spTree>
    <p:extLst>
      <p:ext uri="{BB962C8B-B14F-4D97-AF65-F5344CB8AC3E}">
        <p14:creationId xmlns:p14="http://schemas.microsoft.com/office/powerpoint/2010/main" val="24804411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640079" y="325369"/>
            <a:ext cx="4402183" cy="807637"/>
          </a:xfrm>
        </p:spPr>
        <p:txBody>
          <a:bodyPr anchor="b">
            <a:normAutofit/>
          </a:bodyPr>
          <a:lstStyle/>
          <a:p>
            <a:pPr marL="6350" indent="-6350" algn="just">
              <a:lnSpc>
                <a:spcPct val="107000"/>
              </a:lnSpc>
              <a:spcAft>
                <a:spcPts val="405"/>
              </a:spcAft>
            </a:pPr>
            <a:endParaRPr lang="pt-BR" sz="3600" b="1" dirty="0">
              <a:solidFill>
                <a:srgbClr val="000000"/>
              </a:solidFill>
              <a:effectLst/>
              <a:latin typeface="Arial" panose="020B0604020202020204" pitchFamily="34" charset="0"/>
              <a:ea typeface="Arial" panose="020B0604020202020204" pitchFamily="34" charset="0"/>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p:txBody>
          <a:bodyPr/>
          <a:lstStyle/>
          <a:p>
            <a:endParaRPr lang="pt-BR"/>
          </a:p>
        </p:txBody>
      </p:sp>
      <p:grpSp>
        <p:nvGrpSpPr>
          <p:cNvPr id="6" name="Group 785698">
            <a:extLst>
              <a:ext uri="{FF2B5EF4-FFF2-40B4-BE49-F238E27FC236}">
                <a16:creationId xmlns:a16="http://schemas.microsoft.com/office/drawing/2014/main" id="{87BD7E3B-69CB-495C-9BBF-8175F1CD7BA8}"/>
              </a:ext>
            </a:extLst>
          </p:cNvPr>
          <p:cNvGrpSpPr/>
          <p:nvPr/>
        </p:nvGrpSpPr>
        <p:grpSpPr>
          <a:xfrm>
            <a:off x="979715" y="1985010"/>
            <a:ext cx="10374086" cy="4351338"/>
            <a:chOff x="0" y="0"/>
            <a:chExt cx="4620641" cy="2934761"/>
          </a:xfrm>
        </p:grpSpPr>
        <p:sp>
          <p:nvSpPr>
            <p:cNvPr id="8" name="Rectangle 30955">
              <a:extLst>
                <a:ext uri="{FF2B5EF4-FFF2-40B4-BE49-F238E27FC236}">
                  <a16:creationId xmlns:a16="http://schemas.microsoft.com/office/drawing/2014/main" id="{BE5052D2-DE29-4BE5-9EFC-CAACE02F759A}"/>
                </a:ext>
              </a:extLst>
            </p:cNvPr>
            <p:cNvSpPr/>
            <p:nvPr/>
          </p:nvSpPr>
          <p:spPr>
            <a:xfrm>
              <a:off x="43878" y="73345"/>
              <a:ext cx="46521" cy="186954"/>
            </a:xfrm>
            <a:prstGeom prst="rect">
              <a:avLst/>
            </a:prstGeom>
            <a:ln>
              <a:noFill/>
            </a:ln>
          </p:spPr>
          <p:txBody>
            <a:bodyPr vert="horz" lIns="0" tIns="0" rIns="0" bIns="0" rtlCol="0">
              <a:noAutofit/>
            </a:bodyPr>
            <a:lstStyle/>
            <a:p>
              <a:pPr>
                <a:lnSpc>
                  <a:spcPct val="107000"/>
                </a:lnSpc>
                <a:spcAft>
                  <a:spcPts val="800"/>
                </a:spcAft>
              </a:pPr>
              <a:r>
                <a:rPr lang="pt-BR" sz="1000">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pic>
          <p:nvPicPr>
            <p:cNvPr id="9" name="Picture 30957">
              <a:extLst>
                <a:ext uri="{FF2B5EF4-FFF2-40B4-BE49-F238E27FC236}">
                  <a16:creationId xmlns:a16="http://schemas.microsoft.com/office/drawing/2014/main" id="{E81921BF-8613-44C1-BB70-17985EE6DA04}"/>
                </a:ext>
              </a:extLst>
            </p:cNvPr>
            <p:cNvPicPr/>
            <p:nvPr/>
          </p:nvPicPr>
          <p:blipFill>
            <a:blip r:embed="rId2"/>
            <a:stretch>
              <a:fillRect/>
            </a:stretch>
          </p:blipFill>
          <p:spPr>
            <a:xfrm flipV="1">
              <a:off x="43891" y="283839"/>
              <a:ext cx="2077580" cy="2530323"/>
            </a:xfrm>
            <a:prstGeom prst="rect">
              <a:avLst/>
            </a:prstGeom>
          </p:spPr>
        </p:pic>
        <p:sp>
          <p:nvSpPr>
            <p:cNvPr id="10" name="Rectangle 30958">
              <a:extLst>
                <a:ext uri="{FF2B5EF4-FFF2-40B4-BE49-F238E27FC236}">
                  <a16:creationId xmlns:a16="http://schemas.microsoft.com/office/drawing/2014/main" id="{88876E34-A244-4B00-94A4-7A253A9C7B7A}"/>
                </a:ext>
              </a:extLst>
            </p:cNvPr>
            <p:cNvSpPr/>
            <p:nvPr/>
          </p:nvSpPr>
          <p:spPr>
            <a:xfrm>
              <a:off x="2119211" y="2700259"/>
              <a:ext cx="46521" cy="186953"/>
            </a:xfrm>
            <a:prstGeom prst="rect">
              <a:avLst/>
            </a:prstGeom>
            <a:ln>
              <a:noFill/>
            </a:ln>
          </p:spPr>
          <p:txBody>
            <a:bodyPr vert="horz" lIns="0" tIns="0" rIns="0" bIns="0" rtlCol="0">
              <a:noAutofit/>
            </a:bodyPr>
            <a:lstStyle/>
            <a:p>
              <a:pPr>
                <a:lnSpc>
                  <a:spcPct val="107000"/>
                </a:lnSpc>
                <a:spcAft>
                  <a:spcPts val="800"/>
                </a:spcAft>
              </a:pPr>
              <a:r>
                <a:rPr lang="pt-BR" sz="1000" b="1">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1" name="Rectangle 30959">
              <a:extLst>
                <a:ext uri="{FF2B5EF4-FFF2-40B4-BE49-F238E27FC236}">
                  <a16:creationId xmlns:a16="http://schemas.microsoft.com/office/drawing/2014/main" id="{2E4C8A86-C2BD-4004-9E57-7F5DC6C7F2D9}"/>
                </a:ext>
              </a:extLst>
            </p:cNvPr>
            <p:cNvSpPr/>
            <p:nvPr/>
          </p:nvSpPr>
          <p:spPr>
            <a:xfrm>
              <a:off x="2177731" y="74102"/>
              <a:ext cx="46521" cy="186954"/>
            </a:xfrm>
            <a:prstGeom prst="rect">
              <a:avLst/>
            </a:prstGeom>
            <a:ln>
              <a:noFill/>
            </a:ln>
          </p:spPr>
          <p:txBody>
            <a:bodyPr vert="horz" lIns="0" tIns="0" rIns="0" bIns="0" rtlCol="0">
              <a:noAutofit/>
            </a:bodyPr>
            <a:lstStyle/>
            <a:p>
              <a:pPr>
                <a:lnSpc>
                  <a:spcPct val="107000"/>
                </a:lnSpc>
                <a:spcAft>
                  <a:spcPts val="800"/>
                </a:spcAft>
              </a:pPr>
              <a:r>
                <a:rPr lang="pt-BR" sz="1000" b="1">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pic>
          <p:nvPicPr>
            <p:cNvPr id="12" name="Picture 30961">
              <a:extLst>
                <a:ext uri="{FF2B5EF4-FFF2-40B4-BE49-F238E27FC236}">
                  <a16:creationId xmlns:a16="http://schemas.microsoft.com/office/drawing/2014/main" id="{A238E14D-D52C-4122-99E0-C9FC8E234C9F}"/>
                </a:ext>
              </a:extLst>
            </p:cNvPr>
            <p:cNvPicPr/>
            <p:nvPr/>
          </p:nvPicPr>
          <p:blipFill>
            <a:blip r:embed="rId3"/>
            <a:stretch>
              <a:fillRect/>
            </a:stretch>
          </p:blipFill>
          <p:spPr>
            <a:xfrm flipV="1">
              <a:off x="2482050" y="8784"/>
              <a:ext cx="2001698" cy="2852928"/>
            </a:xfrm>
            <a:prstGeom prst="rect">
              <a:avLst/>
            </a:prstGeom>
          </p:spPr>
        </p:pic>
        <p:sp>
          <p:nvSpPr>
            <p:cNvPr id="13" name="Rectangle 30962">
              <a:extLst>
                <a:ext uri="{FF2B5EF4-FFF2-40B4-BE49-F238E27FC236}">
                  <a16:creationId xmlns:a16="http://schemas.microsoft.com/office/drawing/2014/main" id="{CCF5A252-5367-43B7-9932-1472515DFB9A}"/>
                </a:ext>
              </a:extLst>
            </p:cNvPr>
            <p:cNvSpPr/>
            <p:nvPr/>
          </p:nvSpPr>
          <p:spPr>
            <a:xfrm>
              <a:off x="4483482" y="2747808"/>
              <a:ext cx="46521" cy="186953"/>
            </a:xfrm>
            <a:prstGeom prst="rect">
              <a:avLst/>
            </a:prstGeom>
            <a:ln>
              <a:noFill/>
            </a:ln>
          </p:spPr>
          <p:txBody>
            <a:bodyPr vert="horz" lIns="0" tIns="0" rIns="0" bIns="0" rtlCol="0">
              <a:noAutofit/>
            </a:bodyPr>
            <a:lstStyle/>
            <a:p>
              <a:pPr>
                <a:lnSpc>
                  <a:spcPct val="107000"/>
                </a:lnSpc>
                <a:spcAft>
                  <a:spcPts val="800"/>
                </a:spcAft>
              </a:pPr>
              <a:r>
                <a:rPr lang="pt-BR" sz="1000" b="1">
                  <a:solidFill>
                    <a:srgbClr val="000000"/>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sp>
          <p:nvSpPr>
            <p:cNvPr id="14" name="Shape 939441">
              <a:extLst>
                <a:ext uri="{FF2B5EF4-FFF2-40B4-BE49-F238E27FC236}">
                  <a16:creationId xmlns:a16="http://schemas.microsoft.com/office/drawing/2014/main" id="{BE137FE3-3DA9-46ED-98D5-FFA59F93C38C}"/>
                </a:ext>
              </a:extLst>
            </p:cNvPr>
            <p:cNvSpPr/>
            <p:nvPr/>
          </p:nvSpPr>
          <p:spPr>
            <a:xfrm>
              <a:off x="0" y="7"/>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5" name="Shape 939442">
              <a:extLst>
                <a:ext uri="{FF2B5EF4-FFF2-40B4-BE49-F238E27FC236}">
                  <a16:creationId xmlns:a16="http://schemas.microsoft.com/office/drawing/2014/main" id="{C246344A-6130-497C-8961-FA232518DDEF}"/>
                </a:ext>
              </a:extLst>
            </p:cNvPr>
            <p:cNvSpPr/>
            <p:nvPr/>
          </p:nvSpPr>
          <p:spPr>
            <a:xfrm>
              <a:off x="8052" y="0"/>
              <a:ext cx="2125802" cy="9144"/>
            </a:xfrm>
            <a:custGeom>
              <a:avLst/>
              <a:gdLst/>
              <a:ahLst/>
              <a:cxnLst/>
              <a:rect l="0" t="0" r="0" b="0"/>
              <a:pathLst>
                <a:path w="2125802" h="9144">
                  <a:moveTo>
                    <a:pt x="0" y="0"/>
                  </a:moveTo>
                  <a:lnTo>
                    <a:pt x="2125802" y="0"/>
                  </a:lnTo>
                  <a:lnTo>
                    <a:pt x="2125802"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6" name="Shape 939443">
              <a:extLst>
                <a:ext uri="{FF2B5EF4-FFF2-40B4-BE49-F238E27FC236}">
                  <a16:creationId xmlns:a16="http://schemas.microsoft.com/office/drawing/2014/main" id="{B64A720F-FBB8-46ED-A0CF-8C71474F504D}"/>
                </a:ext>
              </a:extLst>
            </p:cNvPr>
            <p:cNvSpPr/>
            <p:nvPr/>
          </p:nvSpPr>
          <p:spPr>
            <a:xfrm>
              <a:off x="2133842" y="7"/>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7" name="Shape 939444">
              <a:extLst>
                <a:ext uri="{FF2B5EF4-FFF2-40B4-BE49-F238E27FC236}">
                  <a16:creationId xmlns:a16="http://schemas.microsoft.com/office/drawing/2014/main" id="{EFC4B727-7126-4A0B-BFC6-7F83D5D614D7}"/>
                </a:ext>
              </a:extLst>
            </p:cNvPr>
            <p:cNvSpPr/>
            <p:nvPr/>
          </p:nvSpPr>
          <p:spPr>
            <a:xfrm>
              <a:off x="2325497" y="7"/>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8" name="Shape 939445">
              <a:extLst>
                <a:ext uri="{FF2B5EF4-FFF2-40B4-BE49-F238E27FC236}">
                  <a16:creationId xmlns:a16="http://schemas.microsoft.com/office/drawing/2014/main" id="{707C5B8D-C17B-4682-9882-6B6EC7ADBB96}"/>
                </a:ext>
              </a:extLst>
            </p:cNvPr>
            <p:cNvSpPr/>
            <p:nvPr/>
          </p:nvSpPr>
          <p:spPr>
            <a:xfrm>
              <a:off x="2333549" y="0"/>
              <a:ext cx="2277948" cy="9144"/>
            </a:xfrm>
            <a:custGeom>
              <a:avLst/>
              <a:gdLst/>
              <a:ahLst/>
              <a:cxnLst/>
              <a:rect l="0" t="0" r="0" b="0"/>
              <a:pathLst>
                <a:path w="2277948" h="9144">
                  <a:moveTo>
                    <a:pt x="0" y="0"/>
                  </a:moveTo>
                  <a:lnTo>
                    <a:pt x="2277948" y="0"/>
                  </a:lnTo>
                  <a:lnTo>
                    <a:pt x="2277948"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19" name="Shape 939446">
              <a:extLst>
                <a:ext uri="{FF2B5EF4-FFF2-40B4-BE49-F238E27FC236}">
                  <a16:creationId xmlns:a16="http://schemas.microsoft.com/office/drawing/2014/main" id="{97467933-BD7D-4393-BB8B-5A66AA35E766}"/>
                </a:ext>
              </a:extLst>
            </p:cNvPr>
            <p:cNvSpPr/>
            <p:nvPr/>
          </p:nvSpPr>
          <p:spPr>
            <a:xfrm>
              <a:off x="4611497" y="7"/>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0" name="Shape 939447">
              <a:extLst>
                <a:ext uri="{FF2B5EF4-FFF2-40B4-BE49-F238E27FC236}">
                  <a16:creationId xmlns:a16="http://schemas.microsoft.com/office/drawing/2014/main" id="{220BF91D-B50A-4A01-AC98-5B7A0F17A162}"/>
                </a:ext>
              </a:extLst>
            </p:cNvPr>
            <p:cNvSpPr/>
            <p:nvPr/>
          </p:nvSpPr>
          <p:spPr>
            <a:xfrm>
              <a:off x="0" y="8783"/>
              <a:ext cx="9144" cy="2861703"/>
            </a:xfrm>
            <a:custGeom>
              <a:avLst/>
              <a:gdLst/>
              <a:ahLst/>
              <a:cxnLst/>
              <a:rect l="0" t="0" r="0" b="0"/>
              <a:pathLst>
                <a:path w="9144" h="2861703">
                  <a:moveTo>
                    <a:pt x="0" y="0"/>
                  </a:moveTo>
                  <a:lnTo>
                    <a:pt x="9144" y="0"/>
                  </a:lnTo>
                  <a:lnTo>
                    <a:pt x="9144" y="2861703"/>
                  </a:lnTo>
                  <a:lnTo>
                    <a:pt x="0" y="286170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1" name="Shape 939448">
              <a:extLst>
                <a:ext uri="{FF2B5EF4-FFF2-40B4-BE49-F238E27FC236}">
                  <a16:creationId xmlns:a16="http://schemas.microsoft.com/office/drawing/2014/main" id="{3C9CCA00-9D5E-489A-857D-75C467819CA5}"/>
                </a:ext>
              </a:extLst>
            </p:cNvPr>
            <p:cNvSpPr/>
            <p:nvPr/>
          </p:nvSpPr>
          <p:spPr>
            <a:xfrm>
              <a:off x="8052" y="2862440"/>
              <a:ext cx="2125802" cy="9144"/>
            </a:xfrm>
            <a:custGeom>
              <a:avLst/>
              <a:gdLst/>
              <a:ahLst/>
              <a:cxnLst/>
              <a:rect l="0" t="0" r="0" b="0"/>
              <a:pathLst>
                <a:path w="2125802" h="9144">
                  <a:moveTo>
                    <a:pt x="0" y="0"/>
                  </a:moveTo>
                  <a:lnTo>
                    <a:pt x="2125802" y="0"/>
                  </a:lnTo>
                  <a:lnTo>
                    <a:pt x="2125802"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2" name="Shape 939449">
              <a:extLst>
                <a:ext uri="{FF2B5EF4-FFF2-40B4-BE49-F238E27FC236}">
                  <a16:creationId xmlns:a16="http://schemas.microsoft.com/office/drawing/2014/main" id="{18DB4EE6-C271-4622-80B6-E578C71EE5F6}"/>
                </a:ext>
              </a:extLst>
            </p:cNvPr>
            <p:cNvSpPr/>
            <p:nvPr/>
          </p:nvSpPr>
          <p:spPr>
            <a:xfrm>
              <a:off x="2133842" y="8783"/>
              <a:ext cx="9144" cy="2861703"/>
            </a:xfrm>
            <a:custGeom>
              <a:avLst/>
              <a:gdLst/>
              <a:ahLst/>
              <a:cxnLst/>
              <a:rect l="0" t="0" r="0" b="0"/>
              <a:pathLst>
                <a:path w="9144" h="2861703">
                  <a:moveTo>
                    <a:pt x="0" y="0"/>
                  </a:moveTo>
                  <a:lnTo>
                    <a:pt x="9144" y="0"/>
                  </a:lnTo>
                  <a:lnTo>
                    <a:pt x="9144" y="2861703"/>
                  </a:lnTo>
                  <a:lnTo>
                    <a:pt x="0" y="286170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3" name="Shape 939450">
              <a:extLst>
                <a:ext uri="{FF2B5EF4-FFF2-40B4-BE49-F238E27FC236}">
                  <a16:creationId xmlns:a16="http://schemas.microsoft.com/office/drawing/2014/main" id="{777068DD-0ECE-4BA9-BA96-8088FB8CC975}"/>
                </a:ext>
              </a:extLst>
            </p:cNvPr>
            <p:cNvSpPr/>
            <p:nvPr/>
          </p:nvSpPr>
          <p:spPr>
            <a:xfrm>
              <a:off x="2325497" y="8783"/>
              <a:ext cx="9144" cy="2861703"/>
            </a:xfrm>
            <a:custGeom>
              <a:avLst/>
              <a:gdLst/>
              <a:ahLst/>
              <a:cxnLst/>
              <a:rect l="0" t="0" r="0" b="0"/>
              <a:pathLst>
                <a:path w="9144" h="2861703">
                  <a:moveTo>
                    <a:pt x="0" y="0"/>
                  </a:moveTo>
                  <a:lnTo>
                    <a:pt x="9144" y="0"/>
                  </a:lnTo>
                  <a:lnTo>
                    <a:pt x="9144" y="2861703"/>
                  </a:lnTo>
                  <a:lnTo>
                    <a:pt x="0" y="286170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5" name="Shape 939451">
              <a:extLst>
                <a:ext uri="{FF2B5EF4-FFF2-40B4-BE49-F238E27FC236}">
                  <a16:creationId xmlns:a16="http://schemas.microsoft.com/office/drawing/2014/main" id="{6D51EB46-2F21-4E39-9D01-3BA87E9300B2}"/>
                </a:ext>
              </a:extLst>
            </p:cNvPr>
            <p:cNvSpPr/>
            <p:nvPr/>
          </p:nvSpPr>
          <p:spPr>
            <a:xfrm>
              <a:off x="2333549" y="2862440"/>
              <a:ext cx="2277948" cy="9144"/>
            </a:xfrm>
            <a:custGeom>
              <a:avLst/>
              <a:gdLst/>
              <a:ahLst/>
              <a:cxnLst/>
              <a:rect l="0" t="0" r="0" b="0"/>
              <a:pathLst>
                <a:path w="2277948" h="9144">
                  <a:moveTo>
                    <a:pt x="0" y="0"/>
                  </a:moveTo>
                  <a:lnTo>
                    <a:pt x="2277948" y="0"/>
                  </a:lnTo>
                  <a:lnTo>
                    <a:pt x="2277948"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sp>
          <p:nvSpPr>
            <p:cNvPr id="27" name="Shape 939452">
              <a:extLst>
                <a:ext uri="{FF2B5EF4-FFF2-40B4-BE49-F238E27FC236}">
                  <a16:creationId xmlns:a16="http://schemas.microsoft.com/office/drawing/2014/main" id="{535673C5-7246-4DC1-9F44-EB9CEB2FA193}"/>
                </a:ext>
              </a:extLst>
            </p:cNvPr>
            <p:cNvSpPr/>
            <p:nvPr/>
          </p:nvSpPr>
          <p:spPr>
            <a:xfrm>
              <a:off x="4611497" y="8783"/>
              <a:ext cx="9144" cy="2861703"/>
            </a:xfrm>
            <a:custGeom>
              <a:avLst/>
              <a:gdLst/>
              <a:ahLst/>
              <a:cxnLst/>
              <a:rect l="0" t="0" r="0" b="0"/>
              <a:pathLst>
                <a:path w="9144" h="2861703">
                  <a:moveTo>
                    <a:pt x="0" y="0"/>
                  </a:moveTo>
                  <a:lnTo>
                    <a:pt x="9144" y="0"/>
                  </a:lnTo>
                  <a:lnTo>
                    <a:pt x="9144" y="2861703"/>
                  </a:lnTo>
                  <a:lnTo>
                    <a:pt x="0" y="286170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pt-BR"/>
            </a:p>
          </p:txBody>
        </p:sp>
      </p:grpSp>
    </p:spTree>
    <p:extLst>
      <p:ext uri="{BB962C8B-B14F-4D97-AF65-F5344CB8AC3E}">
        <p14:creationId xmlns:p14="http://schemas.microsoft.com/office/powerpoint/2010/main" val="42847001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838200" y="365125"/>
            <a:ext cx="10515600" cy="1325563"/>
          </a:xfrm>
        </p:spPr>
        <p:txBody>
          <a:bodyPr>
            <a:normAutofit/>
          </a:bodyPr>
          <a:lstStyle/>
          <a:p>
            <a:pPr marL="6350" indent="-6350">
              <a:spcAft>
                <a:spcPts val="405"/>
              </a:spcAft>
            </a:pPr>
            <a:r>
              <a:rPr lang="pt-BR" sz="2600">
                <a:effectLst/>
                <a:latin typeface="Arial" panose="020B0604020202020204" pitchFamily="34" charset="0"/>
                <a:ea typeface="Arial" panose="020B0604020202020204" pitchFamily="34" charset="0"/>
              </a:rPr>
              <a:t>As furadeiras podem ser identificadas por características como: </a:t>
            </a:r>
            <a:br>
              <a:rPr lang="pt-BR" sz="2600">
                <a:effectLst/>
                <a:latin typeface="Calibri" panose="020F0502020204030204" pitchFamily="34" charset="0"/>
                <a:ea typeface="Calibri" panose="020F0502020204030204" pitchFamily="34" charset="0"/>
              </a:rPr>
            </a:br>
            <a:endParaRPr lang="pt-BR" sz="2600" b="1">
              <a:effectLst/>
              <a:latin typeface="Arial" panose="020B0604020202020204" pitchFamily="34" charset="0"/>
              <a:ea typeface="Arial" panose="020B0604020202020204" pitchFamily="34" charset="0"/>
            </a:endParaRPr>
          </a:p>
        </p:txBody>
      </p:sp>
      <p:sp>
        <p:nvSpPr>
          <p:cNvPr id="3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838200" y="1929384"/>
            <a:ext cx="10515600" cy="4251960"/>
          </a:xfrm>
        </p:spPr>
        <p:txBody>
          <a:bodyPr>
            <a:normAutofit lnSpcReduction="10000"/>
          </a:bodyPr>
          <a:lstStyle/>
          <a:p>
            <a:pPr marL="0" indent="0">
              <a:buNone/>
            </a:pPr>
            <a:r>
              <a:rPr lang="pt-BR" sz="4000" dirty="0"/>
              <a:t>•potência do motor; </a:t>
            </a:r>
          </a:p>
          <a:p>
            <a:pPr marL="0" indent="0">
              <a:buNone/>
            </a:pPr>
            <a:r>
              <a:rPr lang="pt-BR" sz="4000" dirty="0"/>
              <a:t>•variação de rpm; </a:t>
            </a:r>
          </a:p>
          <a:p>
            <a:pPr marL="0" indent="0">
              <a:buNone/>
            </a:pPr>
            <a:r>
              <a:rPr lang="pt-BR" sz="4000" dirty="0"/>
              <a:t>•deslocamento máximo do eixo principal; </a:t>
            </a:r>
          </a:p>
          <a:p>
            <a:pPr marL="0" indent="0">
              <a:buNone/>
            </a:pPr>
            <a:r>
              <a:rPr lang="pt-BR" sz="4000" dirty="0"/>
              <a:t>•deslocamento máximo da mesa; </a:t>
            </a:r>
          </a:p>
          <a:p>
            <a:pPr marL="0" indent="0">
              <a:buNone/>
            </a:pPr>
            <a:r>
              <a:rPr lang="pt-BR" sz="4000" dirty="0"/>
              <a:t>•distância máxima entre a coluna e o eixo principal. </a:t>
            </a:r>
          </a:p>
          <a:p>
            <a:pPr marL="0" indent="0">
              <a:buNone/>
            </a:pPr>
            <a:r>
              <a:rPr lang="pt-BR" sz="4000" dirty="0"/>
              <a:t> </a:t>
            </a:r>
          </a:p>
          <a:p>
            <a:endParaRPr lang="pt-BR" sz="2200" dirty="0"/>
          </a:p>
        </p:txBody>
      </p:sp>
    </p:spTree>
    <p:extLst>
      <p:ext uri="{BB962C8B-B14F-4D97-AF65-F5344CB8AC3E}">
        <p14:creationId xmlns:p14="http://schemas.microsoft.com/office/powerpoint/2010/main" val="22018941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7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54E645-1B7B-49F6-AEC2-2BD9D177F6ED}"/>
              </a:ext>
            </a:extLst>
          </p:cNvPr>
          <p:cNvSpPr>
            <a:spLocks noGrp="1"/>
          </p:cNvSpPr>
          <p:nvPr>
            <p:ph type="title"/>
          </p:nvPr>
        </p:nvSpPr>
        <p:spPr>
          <a:xfrm>
            <a:off x="572493" y="238539"/>
            <a:ext cx="11018520" cy="1434415"/>
          </a:xfrm>
        </p:spPr>
        <p:txBody>
          <a:bodyPr anchor="b">
            <a:normAutofit/>
          </a:bodyPr>
          <a:lstStyle/>
          <a:p>
            <a:pPr marL="6350" indent="-6350">
              <a:spcAft>
                <a:spcPts val="405"/>
              </a:spcAft>
            </a:pPr>
            <a:r>
              <a:rPr lang="pt-BR" sz="5400" b="1" dirty="0">
                <a:effectLst/>
                <a:latin typeface="Arial" panose="020B0604020202020204" pitchFamily="34" charset="0"/>
                <a:ea typeface="Arial" panose="020B0604020202020204" pitchFamily="34" charset="0"/>
              </a:rPr>
              <a:t>Roscas </a:t>
            </a:r>
          </a:p>
        </p:txBody>
      </p:sp>
      <p:sp>
        <p:nvSpPr>
          <p:cNvPr id="8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ço Reservado para Conteúdo 6">
            <a:extLst>
              <a:ext uri="{FF2B5EF4-FFF2-40B4-BE49-F238E27FC236}">
                <a16:creationId xmlns:a16="http://schemas.microsoft.com/office/drawing/2014/main" id="{28D98E76-76AE-4602-A951-F2DA1650FDB3}"/>
              </a:ext>
            </a:extLst>
          </p:cNvPr>
          <p:cNvSpPr>
            <a:spLocks noGrp="1"/>
          </p:cNvSpPr>
          <p:nvPr>
            <p:ph idx="1"/>
          </p:nvPr>
        </p:nvSpPr>
        <p:spPr>
          <a:xfrm>
            <a:off x="572493" y="2071316"/>
            <a:ext cx="8582140" cy="4119172"/>
          </a:xfrm>
        </p:spPr>
        <p:txBody>
          <a:bodyPr anchor="t">
            <a:normAutofit/>
          </a:bodyPr>
          <a:lstStyle/>
          <a:p>
            <a:r>
              <a:rPr lang="pt-BR" sz="3200" dirty="0"/>
              <a:t>A operação que produz os filetes de que a rosca é composta chama-se </a:t>
            </a:r>
            <a:r>
              <a:rPr lang="pt-BR" sz="3200" dirty="0" err="1"/>
              <a:t>roscamento</a:t>
            </a:r>
            <a:r>
              <a:rPr lang="pt-BR" sz="3200" dirty="0"/>
              <a:t>. O rosqueamento produz uma rosca com formato e dimensões normalizadas. </a:t>
            </a:r>
          </a:p>
          <a:p>
            <a:r>
              <a:rPr lang="pt-BR" sz="3200" dirty="0"/>
              <a:t>Como a rosca pode ser interna (na porca) ou externa (no parafuso), o rosqueamento também é chamado de interno ou externo. </a:t>
            </a:r>
          </a:p>
        </p:txBody>
      </p:sp>
    </p:spTree>
    <p:extLst>
      <p:ext uri="{BB962C8B-B14F-4D97-AF65-F5344CB8AC3E}">
        <p14:creationId xmlns:p14="http://schemas.microsoft.com/office/powerpoint/2010/main" val="9378273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9723</TotalTime>
  <Words>5304</Words>
  <Application>Microsoft Office PowerPoint</Application>
  <PresentationFormat>Widescreen</PresentationFormat>
  <Paragraphs>671</Paragraphs>
  <Slides>104</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104</vt:i4>
      </vt:variant>
    </vt:vector>
  </HeadingPairs>
  <TitlesOfParts>
    <vt:vector size="109" baseType="lpstr">
      <vt:lpstr>Arial</vt:lpstr>
      <vt:lpstr>Calibri</vt:lpstr>
      <vt:lpstr>Calibri Light</vt:lpstr>
      <vt:lpstr>Times New Roman</vt:lpstr>
      <vt:lpstr>Tema do Office</vt:lpstr>
      <vt:lpstr>Processo de Fabricação  </vt:lpstr>
      <vt:lpstr>HISTÓRIA DA USINAGEM </vt:lpstr>
      <vt:lpstr>O QUE É PROCESSOS DE USINAGEM </vt:lpstr>
      <vt:lpstr>PROCESSOS DE USINAGEM </vt:lpstr>
      <vt:lpstr>Aplainamento</vt:lpstr>
      <vt:lpstr>Aplainamento</vt:lpstr>
      <vt:lpstr>Torneamento </vt:lpstr>
      <vt:lpstr>Torneamento </vt:lpstr>
      <vt:lpstr>Fresamento </vt:lpstr>
      <vt:lpstr>Fresamento </vt:lpstr>
      <vt:lpstr> Furação</vt:lpstr>
      <vt:lpstr> Furação</vt:lpstr>
      <vt:lpstr>Brochamento</vt:lpstr>
      <vt:lpstr>Serramento. </vt:lpstr>
      <vt:lpstr>Serramento. </vt:lpstr>
      <vt:lpstr> Ferramentas de corte </vt:lpstr>
      <vt:lpstr> ferramentas de cortes </vt:lpstr>
      <vt:lpstr> ferramentas de cortes </vt:lpstr>
      <vt:lpstr> Ferramentas de cortes </vt:lpstr>
      <vt:lpstr> Ferramentas de cortes </vt:lpstr>
      <vt:lpstr> Ferramentas de cortes </vt:lpstr>
      <vt:lpstr> Ferramentas de cortes </vt:lpstr>
      <vt:lpstr>Ferramentas de corte é feita de ?</vt:lpstr>
      <vt:lpstr>Ferramentas de corte é feita de ?</vt:lpstr>
      <vt:lpstr>Ferramentas de corte é feita de ?</vt:lpstr>
      <vt:lpstr> Parâmetros de corte </vt:lpstr>
      <vt:lpstr> Parâmetros de corte são: </vt:lpstr>
      <vt:lpstr> Parâmetros de corte complexos  </vt:lpstr>
      <vt:lpstr> Parâmetros de corte </vt:lpstr>
      <vt:lpstr> </vt:lpstr>
      <vt:lpstr> rpm ou gpm </vt:lpstr>
      <vt:lpstr> Calculo </vt:lpstr>
      <vt:lpstr> Avanço </vt:lpstr>
      <vt:lpstr> Cavaco </vt:lpstr>
      <vt:lpstr>Os cavacos podem ser diferenciados por seu formato em quatro tipos básicos:</vt:lpstr>
      <vt:lpstr> </vt:lpstr>
      <vt:lpstr> </vt:lpstr>
      <vt:lpstr> Descoberta de Taylor </vt:lpstr>
      <vt:lpstr> data 08/11/21  Agentes de melhoria da usinagem   </vt:lpstr>
      <vt:lpstr>fluidos de corte:</vt:lpstr>
      <vt:lpstr>fluidos de corte:</vt:lpstr>
      <vt:lpstr>fluidos de corte:</vt:lpstr>
      <vt:lpstr>fluidos de corte:</vt:lpstr>
      <vt:lpstr>fluidos de corte:</vt:lpstr>
      <vt:lpstr>fluidos de corte líquido</vt:lpstr>
      <vt:lpstr>fluidos de corte líquido</vt:lpstr>
      <vt:lpstr>fluidos de corte líquido</vt:lpstr>
      <vt:lpstr> agentes EP</vt:lpstr>
      <vt:lpstr> agentes EP</vt:lpstr>
      <vt:lpstr> agentes EP</vt:lpstr>
      <vt:lpstr> agentes EP</vt:lpstr>
      <vt:lpstr> </vt:lpstr>
      <vt:lpstr> </vt:lpstr>
      <vt:lpstr>Exercícios </vt:lpstr>
      <vt:lpstr>Manuseio dos fluidos e dicas de higiene </vt:lpstr>
      <vt:lpstr>Manuseio dos fluidos e dicas de higiene </vt:lpstr>
      <vt:lpstr>Desenhando no material </vt:lpstr>
      <vt:lpstr>Desenhando no material </vt:lpstr>
      <vt:lpstr> </vt:lpstr>
      <vt:lpstr> </vt:lpstr>
      <vt:lpstr>Instrumentos e materiais para traçagem </vt:lpstr>
      <vt:lpstr>Instrumentos e materiais para traçagem </vt:lpstr>
      <vt:lpstr> </vt:lpstr>
      <vt:lpstr>Exercícios </vt:lpstr>
      <vt:lpstr>Serras </vt:lpstr>
      <vt:lpstr>Apresentação do PowerPoint</vt:lpstr>
      <vt:lpstr>Laminas </vt:lpstr>
      <vt:lpstr>Apresentação do PowerPoint</vt:lpstr>
      <vt:lpstr>Apresentação do PowerPoint</vt:lpstr>
      <vt:lpstr>Apresentação do PowerPoint</vt:lpstr>
      <vt:lpstr>Brocas </vt:lpstr>
      <vt:lpstr>Apresentação do PowerPoint</vt:lpstr>
      <vt:lpstr>Apresentação do PowerPoint</vt:lpstr>
      <vt:lpstr>broca</vt:lpstr>
      <vt:lpstr>broca</vt:lpstr>
      <vt:lpstr>Apresentação do PowerPoint</vt:lpstr>
      <vt:lpstr>broca</vt:lpstr>
      <vt:lpstr>Ângulos da broca </vt:lpstr>
      <vt:lpstr>Ângulos da broca</vt:lpstr>
      <vt:lpstr>Ângulos da broca</vt:lpstr>
      <vt:lpstr>Ângulos da broca</vt:lpstr>
      <vt:lpstr>Tipos de brocas </vt:lpstr>
      <vt:lpstr>Tipos de brocas </vt:lpstr>
      <vt:lpstr>Tipos de brocas </vt:lpstr>
      <vt:lpstr> brocas especiais </vt:lpstr>
      <vt:lpstr>brocas especiais </vt:lpstr>
      <vt:lpstr>brocas especiais </vt:lpstr>
      <vt:lpstr>brocas especiais </vt:lpstr>
      <vt:lpstr>Escareadores e rebaixadores </vt:lpstr>
      <vt:lpstr>Apresentação do PowerPoint</vt:lpstr>
      <vt:lpstr>Furadeiras </vt:lpstr>
      <vt:lpstr>Furadeiras </vt:lpstr>
      <vt:lpstr>Furadeiras </vt:lpstr>
      <vt:lpstr>Furadeiras de coluna  </vt:lpstr>
      <vt:lpstr>Furadeiras de coluna </vt:lpstr>
      <vt:lpstr>Furadeiras especiais </vt:lpstr>
      <vt:lpstr>Apresentação do PowerPoint</vt:lpstr>
      <vt:lpstr>As furadeiras podem ser identificadas por características como:  </vt:lpstr>
      <vt:lpstr>Roscas </vt:lpstr>
      <vt:lpstr>Apresentação do PowerPoint</vt:lpstr>
      <vt:lpstr>Apresentação do PowerPoint</vt:lpstr>
      <vt:lpstr>Os machos são caracterizados por: </vt:lpstr>
      <vt:lpstr>Apresentação do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Usinagem</dc:title>
  <dc:creator>nathan prust</dc:creator>
  <cp:lastModifiedBy>Nathan Ludwig Prust</cp:lastModifiedBy>
  <cp:revision>15</cp:revision>
  <dcterms:created xsi:type="dcterms:W3CDTF">2021-10-28T13:10:06Z</dcterms:created>
  <dcterms:modified xsi:type="dcterms:W3CDTF">2022-04-06T21:47:40Z</dcterms:modified>
</cp:coreProperties>
</file>