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53"/>
  </p:notesMasterIdLst>
  <p:handoutMasterIdLst>
    <p:handoutMasterId r:id="rId54"/>
  </p:handoutMasterIdLst>
  <p:sldIdLst>
    <p:sldId id="283"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Lst>
  <p:sldSz cx="12192000" cy="6858000"/>
  <p:notesSz cx="6858000" cy="9144000"/>
  <p:defaultTextStyle>
    <a:defPPr rtl="0">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83" d="100"/>
          <a:sy n="83" d="100"/>
        </p:scale>
        <p:origin x="643" y="77"/>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ECB700D-7E1A-49E2-ABAD-092ACBACD43B}" type="datetime1">
              <a:rPr lang="pt-BR" smtClean="0"/>
              <a:t>13/04/2022</a:t>
            </a:fld>
            <a:endParaRPr lang="en-US" dirty="0"/>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Espaço Reservado para o Número do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975D426-A9DD-4244-A2CE-1FB6623742C7}" type="slidenum">
              <a:rPr lang="en-US" smtClean="0"/>
              <a:t>‹nº›</a:t>
            </a:fld>
            <a:endParaRPr lang="en-US"/>
          </a:p>
        </p:txBody>
      </p:sp>
    </p:spTree>
    <p:extLst>
      <p:ext uri="{BB962C8B-B14F-4D97-AF65-F5344CB8AC3E}">
        <p14:creationId xmlns:p14="http://schemas.microsoft.com/office/powerpoint/2010/main" val="8824844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F3E3353A-A592-44BD-B6AB-B98E47E0DF51}" type="datetime1">
              <a:rPr lang="pt-BR" smtClean="0"/>
              <a:t>13/04/2022</a:t>
            </a:fld>
            <a:endParaRPr lang="en-US"/>
          </a:p>
        </p:txBody>
      </p:sp>
      <p:sp>
        <p:nvSpPr>
          <p:cNvPr id="4" name="Espaço Reservado para Imagem do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t-br"/>
              <a:t>Clique para editar o texto Mestre</a:t>
            </a:r>
            <a:endParaRPr lang="en-US"/>
          </a:p>
          <a:p>
            <a:pPr lvl="1" rtl="0"/>
            <a:r>
              <a:rPr lang="pt-br"/>
              <a:t>Segundo nível</a:t>
            </a:r>
          </a:p>
          <a:p>
            <a:pPr lvl="2" rtl="0"/>
            <a:r>
              <a:rPr lang="pt-br"/>
              <a:t>Terceiro nível</a:t>
            </a:r>
          </a:p>
          <a:p>
            <a:pPr lvl="3" rtl="0"/>
            <a:r>
              <a:rPr lang="pt-br"/>
              <a:t>Quarto nível</a:t>
            </a:r>
          </a:p>
          <a:p>
            <a:pPr lvl="4" rtl="0"/>
            <a:r>
              <a:rPr lang="pt-br"/>
              <a:t>Quinto nível</a:t>
            </a:r>
            <a:endParaRPr lang="en-US"/>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Espaço Reservado para o Número do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1B41D33-19C8-4450-B3C5-BE83E9C8F0BC}" type="slidenum">
              <a:rPr lang="en-US" smtClean="0"/>
              <a:t>‹nº›</a:t>
            </a:fld>
            <a:endParaRPr lang="en-US"/>
          </a:p>
        </p:txBody>
      </p:sp>
    </p:spTree>
    <p:extLst>
      <p:ext uri="{BB962C8B-B14F-4D97-AF65-F5344CB8AC3E}">
        <p14:creationId xmlns:p14="http://schemas.microsoft.com/office/powerpoint/2010/main" val="357145525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7" name="Retângulo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ctrTitle"/>
          </p:nvPr>
        </p:nvSpPr>
        <p:spPr>
          <a:xfrm>
            <a:off x="581191" y="1020431"/>
            <a:ext cx="10993549" cy="1475013"/>
          </a:xfrm>
          <a:effectLst/>
        </p:spPr>
        <p:txBody>
          <a:bodyPr rtlCol="0" anchor="b">
            <a:normAutofit/>
          </a:bodyPr>
          <a:lstStyle>
            <a:lvl1pPr>
              <a:defRPr sz="3600">
                <a:solidFill>
                  <a:schemeClr val="tx1">
                    <a:lumMod val="75000"/>
                    <a:lumOff val="25000"/>
                  </a:schemeClr>
                </a:solidFill>
              </a:defRPr>
            </a:lvl1pPr>
          </a:lstStyle>
          <a:p>
            <a:pPr rtl="0"/>
            <a:r>
              <a:rPr lang="pt-BR"/>
              <a:t>Clique para editar o título Mestre</a:t>
            </a:r>
            <a:endParaRPr lang="en-US" dirty="0"/>
          </a:p>
        </p:txBody>
      </p:sp>
      <p:sp>
        <p:nvSpPr>
          <p:cNvPr id="3" name="Subtítulo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pt-BR"/>
              <a:t>Clique para editar o estilo do subtítulo Mestre</a:t>
            </a:r>
            <a:endParaRPr lang="en-US" dirty="0"/>
          </a:p>
        </p:txBody>
      </p:sp>
      <p:sp>
        <p:nvSpPr>
          <p:cNvPr id="8" name="Espaço Reservado para Data 7">
            <a:extLst>
              <a:ext uri="{FF2B5EF4-FFF2-40B4-BE49-F238E27FC236}">
                <a16:creationId xmlns:a16="http://schemas.microsoft.com/office/drawing/2014/main" id="{7FA0ACE7-29A8-47D3-A7D9-257B711D8023}"/>
              </a:ext>
            </a:extLst>
          </p:cNvPr>
          <p:cNvSpPr>
            <a:spLocks noGrp="1"/>
          </p:cNvSpPr>
          <p:nvPr>
            <p:ph type="dt" sz="half" idx="10"/>
          </p:nvPr>
        </p:nvSpPr>
        <p:spPr/>
        <p:txBody>
          <a:bodyPr rtlCol="0"/>
          <a:lstStyle/>
          <a:p>
            <a:pPr rtl="0"/>
            <a:fld id="{00472D23-6933-4398-B088-86D87D4569A8}" type="datetime1">
              <a:rPr lang="pt-BR" smtClean="0"/>
              <a:t>13/04/2022</a:t>
            </a:fld>
            <a:endParaRPr lang="en-US" dirty="0"/>
          </a:p>
        </p:txBody>
      </p:sp>
      <p:sp>
        <p:nvSpPr>
          <p:cNvPr id="9" name="Espaço Reservado para Rodapé 8">
            <a:extLst>
              <a:ext uri="{FF2B5EF4-FFF2-40B4-BE49-F238E27FC236}">
                <a16:creationId xmlns:a16="http://schemas.microsoft.com/office/drawing/2014/main" id="{DEC604B9-52E9-4810-8359-47206518D038}"/>
              </a:ext>
            </a:extLst>
          </p:cNvPr>
          <p:cNvSpPr>
            <a:spLocks noGrp="1"/>
          </p:cNvSpPr>
          <p:nvPr>
            <p:ph type="ftr" sz="quarter" idx="11"/>
          </p:nvPr>
        </p:nvSpPr>
        <p:spPr/>
        <p:txBody>
          <a:bodyPr rtlCol="0"/>
          <a:lstStyle/>
          <a:p>
            <a:pPr rtl="0"/>
            <a:endParaRPr lang="en-US" dirty="0"/>
          </a:p>
        </p:txBody>
      </p:sp>
      <p:sp>
        <p:nvSpPr>
          <p:cNvPr id="10" name="Espaço reservado para o número do slide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9" name="Título 1"/>
          <p:cNvSpPr>
            <a:spLocks noGrp="1"/>
          </p:cNvSpPr>
          <p:nvPr>
            <p:ph type="title"/>
          </p:nvPr>
        </p:nvSpPr>
        <p:spPr>
          <a:xfrm>
            <a:off x="581192" y="702156"/>
            <a:ext cx="11029616" cy="1013800"/>
          </a:xfrm>
        </p:spPr>
        <p:txBody>
          <a:bodyPr rtlCol="0"/>
          <a:lstStyle/>
          <a:p>
            <a:pPr rtl="0"/>
            <a:r>
              <a:rPr lang="pt-BR"/>
              <a:t>Clique para editar o título Mestre</a:t>
            </a:r>
            <a:endParaRPr lang="en-US" dirty="0"/>
          </a:p>
        </p:txBody>
      </p:sp>
      <p:sp>
        <p:nvSpPr>
          <p:cNvPr id="3" name="Espaço Reservado para Texto Vertical 2"/>
          <p:cNvSpPr>
            <a:spLocks noGrp="1"/>
          </p:cNvSpPr>
          <p:nvPr>
            <p:ph type="body" orient="vert" idx="1"/>
          </p:nvPr>
        </p:nvSpPr>
        <p:spPr/>
        <p:txBody>
          <a:bodyPr vert="eaVert" rtlCol="0" anchor="t"/>
          <a:lstStyle>
            <a:lvl1pPr algn="l">
              <a:defRPr/>
            </a:lvl1pPr>
            <a:lvl2pPr algn="l">
              <a:defRPr/>
            </a:lvl2pPr>
            <a:lvl3pPr algn="l">
              <a:defRPr/>
            </a:lvl3pPr>
            <a:lvl4pPr algn="l">
              <a:defRPr/>
            </a:lvl4pPr>
            <a:lvl5pPr algn="l">
              <a:defRPr/>
            </a:lvl5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Data 3"/>
          <p:cNvSpPr>
            <a:spLocks noGrp="1"/>
          </p:cNvSpPr>
          <p:nvPr>
            <p:ph type="dt" sz="half" idx="10"/>
          </p:nvPr>
        </p:nvSpPr>
        <p:spPr/>
        <p:txBody>
          <a:bodyPr rtlCol="0"/>
          <a:lstStyle/>
          <a:p>
            <a:pPr rtl="0"/>
            <a:fld id="{C28CAC3A-C360-423D-8EE7-1FC8754818CB}" type="datetime1">
              <a:rPr lang="pt-BR" smtClean="0"/>
              <a:t>13/04/2022</a:t>
            </a:fld>
            <a:endParaRPr lang="en-US" dirty="0"/>
          </a:p>
        </p:txBody>
      </p:sp>
      <p:sp>
        <p:nvSpPr>
          <p:cNvPr id="5" name="Espaço Reservado para Rodapé 4"/>
          <p:cNvSpPr>
            <a:spLocks noGrp="1"/>
          </p:cNvSpPr>
          <p:nvPr>
            <p:ph type="ftr" sz="quarter" idx="11"/>
          </p:nvPr>
        </p:nvSpPr>
        <p:spPr/>
        <p:txBody>
          <a:bodyPr rtlCol="0"/>
          <a:lstStyle/>
          <a:p>
            <a:pPr rtl="0"/>
            <a:endParaRPr lang="en-US" dirty="0"/>
          </a:p>
        </p:txBody>
      </p:sp>
      <p:sp>
        <p:nvSpPr>
          <p:cNvPr id="6" name="Espaço Reservado para o Número do Slide 5"/>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tângulo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ítulo vertical 1"/>
          <p:cNvSpPr>
            <a:spLocks noGrp="1"/>
          </p:cNvSpPr>
          <p:nvPr>
            <p:ph type="title" orient="vert"/>
          </p:nvPr>
        </p:nvSpPr>
        <p:spPr>
          <a:xfrm>
            <a:off x="8204200" y="863600"/>
            <a:ext cx="3124200" cy="4807326"/>
          </a:xfrm>
        </p:spPr>
        <p:txBody>
          <a:bodyPr vert="eaVert" rtlCol="0" anchor="ctr"/>
          <a:lstStyle>
            <a:lvl1pPr>
              <a:defRPr>
                <a:solidFill>
                  <a:srgbClr val="FFFFFF"/>
                </a:solidFill>
              </a:defRPr>
            </a:lvl1pPr>
          </a:lstStyle>
          <a:p>
            <a:pPr rtl="0"/>
            <a:r>
              <a:rPr lang="pt-BR"/>
              <a:t>Clique para editar o título Mestre</a:t>
            </a:r>
            <a:endParaRPr lang="en-US" dirty="0"/>
          </a:p>
        </p:txBody>
      </p:sp>
      <p:sp>
        <p:nvSpPr>
          <p:cNvPr id="3" name="Espaço reservado para texto vertical 2"/>
          <p:cNvSpPr>
            <a:spLocks noGrp="1"/>
          </p:cNvSpPr>
          <p:nvPr>
            <p:ph type="body" orient="vert" idx="1"/>
          </p:nvPr>
        </p:nvSpPr>
        <p:spPr>
          <a:xfrm>
            <a:off x="774923" y="863600"/>
            <a:ext cx="7161625" cy="4807326"/>
          </a:xfrm>
        </p:spPr>
        <p:txBody>
          <a:bodyPr vert="eaVert" rtlCol="0" anchor="t"/>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8" name="Retângulo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tângulo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tângulo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Espaço Reservado para Data 10">
            <a:extLst>
              <a:ext uri="{FF2B5EF4-FFF2-40B4-BE49-F238E27FC236}">
                <a16:creationId xmlns:a16="http://schemas.microsoft.com/office/drawing/2014/main" id="{5C74A470-3BD3-4F33-80E5-67E6E87FCBE7}"/>
              </a:ext>
            </a:extLst>
          </p:cNvPr>
          <p:cNvSpPr>
            <a:spLocks noGrp="1"/>
          </p:cNvSpPr>
          <p:nvPr>
            <p:ph type="dt" sz="half" idx="10"/>
          </p:nvPr>
        </p:nvSpPr>
        <p:spPr/>
        <p:txBody>
          <a:bodyPr rtlCol="0"/>
          <a:lstStyle/>
          <a:p>
            <a:pPr rtl="0"/>
            <a:fld id="{8BBA3C67-7F45-4D7A-B048-0542E838373B}" type="datetime1">
              <a:rPr lang="pt-BR" smtClean="0"/>
              <a:t>13/04/2022</a:t>
            </a:fld>
            <a:endParaRPr lang="en-US" dirty="0"/>
          </a:p>
        </p:txBody>
      </p:sp>
      <p:sp>
        <p:nvSpPr>
          <p:cNvPr id="12" name="Espaço Reservado para Rodapé 11">
            <a:extLst>
              <a:ext uri="{FF2B5EF4-FFF2-40B4-BE49-F238E27FC236}">
                <a16:creationId xmlns:a16="http://schemas.microsoft.com/office/drawing/2014/main" id="{9A3A30BA-DB50-4D7D-BCDE-17D20FB354DF}"/>
              </a:ext>
            </a:extLst>
          </p:cNvPr>
          <p:cNvSpPr>
            <a:spLocks noGrp="1"/>
          </p:cNvSpPr>
          <p:nvPr>
            <p:ph type="ftr" sz="quarter" idx="11"/>
          </p:nvPr>
        </p:nvSpPr>
        <p:spPr/>
        <p:txBody>
          <a:bodyPr rtlCol="0"/>
          <a:lstStyle/>
          <a:p>
            <a:pPr rtl="0"/>
            <a:endParaRPr lang="en-US" dirty="0"/>
          </a:p>
        </p:txBody>
      </p:sp>
      <p:sp>
        <p:nvSpPr>
          <p:cNvPr id="13" name="Espaço Reservado para o Número do Slide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581192" y="702156"/>
            <a:ext cx="11029616" cy="1188720"/>
          </a:xfrm>
        </p:spPr>
        <p:txBody>
          <a:bodyPr rtlCol="0"/>
          <a:lstStyle/>
          <a:p>
            <a:pPr rtl="0"/>
            <a:r>
              <a:rPr lang="pt-BR"/>
              <a:t>Clique para editar o título Mestre</a:t>
            </a:r>
            <a:endParaRPr lang="en-US" dirty="0"/>
          </a:p>
        </p:txBody>
      </p:sp>
      <p:sp>
        <p:nvSpPr>
          <p:cNvPr id="3" name="Espaço reservado para conteúdo 2"/>
          <p:cNvSpPr>
            <a:spLocks noGrp="1"/>
          </p:cNvSpPr>
          <p:nvPr>
            <p:ph idx="1"/>
          </p:nvPr>
        </p:nvSpPr>
        <p:spPr>
          <a:xfrm>
            <a:off x="581192" y="2340864"/>
            <a:ext cx="11029615" cy="3634486"/>
          </a:xfrm>
        </p:spPr>
        <p:txBody>
          <a:bodyPr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8" name="Espaço Reservado para Data 7">
            <a:extLst>
              <a:ext uri="{FF2B5EF4-FFF2-40B4-BE49-F238E27FC236}">
                <a16:creationId xmlns:a16="http://schemas.microsoft.com/office/drawing/2014/main" id="{770E6237-3456-439F-802D-3BA93FC7E3E5}"/>
              </a:ext>
            </a:extLst>
          </p:cNvPr>
          <p:cNvSpPr>
            <a:spLocks noGrp="1"/>
          </p:cNvSpPr>
          <p:nvPr>
            <p:ph type="dt" sz="half" idx="10"/>
          </p:nvPr>
        </p:nvSpPr>
        <p:spPr/>
        <p:txBody>
          <a:bodyPr rtlCol="0"/>
          <a:lstStyle/>
          <a:p>
            <a:pPr rtl="0"/>
            <a:fld id="{D6866A0C-EEE8-4DE1-9ECF-51EC9C0B8BE2}" type="datetime1">
              <a:rPr lang="pt-BR" smtClean="0"/>
              <a:t>13/04/2022</a:t>
            </a:fld>
            <a:endParaRPr lang="en-US" dirty="0"/>
          </a:p>
        </p:txBody>
      </p:sp>
      <p:sp>
        <p:nvSpPr>
          <p:cNvPr id="9" name="Espaço Reservado para Rodapé 8">
            <a:extLst>
              <a:ext uri="{FF2B5EF4-FFF2-40B4-BE49-F238E27FC236}">
                <a16:creationId xmlns:a16="http://schemas.microsoft.com/office/drawing/2014/main" id="{1356D3B5-6063-4A89-B88F-9D3043916FF8}"/>
              </a:ext>
            </a:extLst>
          </p:cNvPr>
          <p:cNvSpPr>
            <a:spLocks noGrp="1"/>
          </p:cNvSpPr>
          <p:nvPr>
            <p:ph type="ftr" sz="quarter" idx="11"/>
          </p:nvPr>
        </p:nvSpPr>
        <p:spPr/>
        <p:txBody>
          <a:bodyPr rtlCol="0"/>
          <a:lstStyle/>
          <a:p>
            <a:pPr rtl="0"/>
            <a:endParaRPr lang="en-US" dirty="0"/>
          </a:p>
        </p:txBody>
      </p:sp>
      <p:sp>
        <p:nvSpPr>
          <p:cNvPr id="10" name="Espaço reservado para o número do slide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8" name="Retângulo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a:xfrm>
            <a:off x="581193" y="2393950"/>
            <a:ext cx="11029615" cy="2147467"/>
          </a:xfrm>
        </p:spPr>
        <p:txBody>
          <a:bodyPr rtlCol="0" anchor="b">
            <a:normAutofit/>
          </a:bodyPr>
          <a:lstStyle>
            <a:lvl1pPr algn="l">
              <a:defRPr sz="3600" b="0" cap="all">
                <a:solidFill>
                  <a:schemeClr val="tx1">
                    <a:lumMod val="75000"/>
                    <a:lumOff val="25000"/>
                  </a:schemeClr>
                </a:solidFill>
              </a:defRPr>
            </a:lvl1pPr>
          </a:lstStyle>
          <a:p>
            <a:pPr rtl="0"/>
            <a:r>
              <a:rPr lang="pt-BR"/>
              <a:t>Clique para editar o título Mestre</a:t>
            </a:r>
            <a:endParaRPr lang="en-US" dirty="0"/>
          </a:p>
        </p:txBody>
      </p:sp>
      <p:sp>
        <p:nvSpPr>
          <p:cNvPr id="3" name="Espaço reservado para texto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pt-BR"/>
              <a:t>Clique para editar os estilos de texto Mestres</a:t>
            </a:r>
          </a:p>
        </p:txBody>
      </p:sp>
      <p:sp>
        <p:nvSpPr>
          <p:cNvPr id="7" name="Espaço Reservado para Data 6">
            <a:extLst>
              <a:ext uri="{FF2B5EF4-FFF2-40B4-BE49-F238E27FC236}">
                <a16:creationId xmlns:a16="http://schemas.microsoft.com/office/drawing/2014/main" id="{61582016-5696-4A93-887F-BBB3B9002FE5}"/>
              </a:ext>
            </a:extLst>
          </p:cNvPr>
          <p:cNvSpPr>
            <a:spLocks noGrp="1"/>
          </p:cNvSpPr>
          <p:nvPr>
            <p:ph type="dt" sz="half" idx="10"/>
          </p:nvPr>
        </p:nvSpPr>
        <p:spPr/>
        <p:txBody>
          <a:bodyPr rtlCol="0"/>
          <a:lstStyle/>
          <a:p>
            <a:pPr rtl="0"/>
            <a:fld id="{C9F9B11C-AD18-4A04-821E-C5366FCA14C8}" type="datetime1">
              <a:rPr lang="pt-BR" smtClean="0"/>
              <a:t>13/04/2022</a:t>
            </a:fld>
            <a:endParaRPr lang="en-US" dirty="0"/>
          </a:p>
        </p:txBody>
      </p:sp>
      <p:sp>
        <p:nvSpPr>
          <p:cNvPr id="9" name="Espaço Reservado para Rodapé 8">
            <a:extLst>
              <a:ext uri="{FF2B5EF4-FFF2-40B4-BE49-F238E27FC236}">
                <a16:creationId xmlns:a16="http://schemas.microsoft.com/office/drawing/2014/main" id="{857CFCD5-1192-4E18-8A8F-29E153B44DA4}"/>
              </a:ext>
            </a:extLst>
          </p:cNvPr>
          <p:cNvSpPr>
            <a:spLocks noGrp="1"/>
          </p:cNvSpPr>
          <p:nvPr>
            <p:ph type="ftr" sz="quarter" idx="11"/>
          </p:nvPr>
        </p:nvSpPr>
        <p:spPr/>
        <p:txBody>
          <a:bodyPr rtlCol="0"/>
          <a:lstStyle/>
          <a:p>
            <a:pPr rtl="0"/>
            <a:endParaRPr lang="en-US" dirty="0"/>
          </a:p>
        </p:txBody>
      </p:sp>
      <p:sp>
        <p:nvSpPr>
          <p:cNvPr id="10" name="Espaço reservado para o número do slide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is Conteúdos">
    <p:spTree>
      <p:nvGrpSpPr>
        <p:cNvPr id="1" name=""/>
        <p:cNvGrpSpPr/>
        <p:nvPr/>
      </p:nvGrpSpPr>
      <p:grpSpPr>
        <a:xfrm>
          <a:off x="0" y="0"/>
          <a:ext cx="0" cy="0"/>
          <a:chOff x="0" y="0"/>
          <a:chExt cx="0" cy="0"/>
        </a:xfrm>
      </p:grpSpPr>
      <p:sp>
        <p:nvSpPr>
          <p:cNvPr id="2" name="Título 1"/>
          <p:cNvSpPr>
            <a:spLocks noGrp="1"/>
          </p:cNvSpPr>
          <p:nvPr>
            <p:ph type="title"/>
          </p:nvPr>
        </p:nvSpPr>
        <p:spPr>
          <a:xfrm>
            <a:off x="581193" y="729658"/>
            <a:ext cx="11029616" cy="988332"/>
          </a:xfrm>
        </p:spPr>
        <p:txBody>
          <a:bodyPr rtlCol="0"/>
          <a:lstStyle/>
          <a:p>
            <a:pPr rtl="0"/>
            <a:r>
              <a:rPr lang="pt-BR"/>
              <a:t>Clique para editar o título Mestre</a:t>
            </a:r>
            <a:endParaRPr lang="en-US" dirty="0"/>
          </a:p>
        </p:txBody>
      </p:sp>
      <p:sp>
        <p:nvSpPr>
          <p:cNvPr id="3" name="Espaço reservado para conteúdo 2"/>
          <p:cNvSpPr>
            <a:spLocks noGrp="1"/>
          </p:cNvSpPr>
          <p:nvPr>
            <p:ph sz="half" idx="1"/>
          </p:nvPr>
        </p:nvSpPr>
        <p:spPr>
          <a:xfrm>
            <a:off x="581193" y="2228003"/>
            <a:ext cx="5194767" cy="3633047"/>
          </a:xfrm>
        </p:spPr>
        <p:txBody>
          <a:bodyPr rtlCol="0">
            <a:normAutofit/>
          </a:body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conteúdo 3"/>
          <p:cNvSpPr>
            <a:spLocks noGrp="1"/>
          </p:cNvSpPr>
          <p:nvPr>
            <p:ph sz="half" idx="2"/>
          </p:nvPr>
        </p:nvSpPr>
        <p:spPr>
          <a:xfrm>
            <a:off x="6416039" y="2228003"/>
            <a:ext cx="5194769" cy="3633047"/>
          </a:xfrm>
        </p:spPr>
        <p:txBody>
          <a:bodyPr rtlCol="0">
            <a:normAutofit/>
          </a:body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5" name="Espaço Reservado para Data 4"/>
          <p:cNvSpPr>
            <a:spLocks noGrp="1"/>
          </p:cNvSpPr>
          <p:nvPr>
            <p:ph type="dt" sz="half" idx="10"/>
          </p:nvPr>
        </p:nvSpPr>
        <p:spPr/>
        <p:txBody>
          <a:bodyPr rtlCol="0"/>
          <a:lstStyle/>
          <a:p>
            <a:pPr rtl="0"/>
            <a:fld id="{B34586AC-0217-4567-B29B-23EE9A9222A5}" type="datetime1">
              <a:rPr lang="pt-BR" smtClean="0"/>
              <a:t>13/04/2022</a:t>
            </a:fld>
            <a:endParaRPr lang="en-US" dirty="0"/>
          </a:p>
        </p:txBody>
      </p:sp>
      <p:sp>
        <p:nvSpPr>
          <p:cNvPr id="6" name="Espaço Reservado para Rodapé 5"/>
          <p:cNvSpPr>
            <a:spLocks noGrp="1"/>
          </p:cNvSpPr>
          <p:nvPr>
            <p:ph type="ftr" sz="quarter" idx="11"/>
          </p:nvPr>
        </p:nvSpPr>
        <p:spPr/>
        <p:txBody>
          <a:bodyPr rtlCol="0"/>
          <a:lstStyle/>
          <a:p>
            <a:pPr rtl="0"/>
            <a:endParaRPr lang="en-US" dirty="0"/>
          </a:p>
        </p:txBody>
      </p:sp>
      <p:sp>
        <p:nvSpPr>
          <p:cNvPr id="7" name="Espaço Reservado para o Número do Slide 6"/>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ção">
    <p:spTree>
      <p:nvGrpSpPr>
        <p:cNvPr id="1" name=""/>
        <p:cNvGrpSpPr/>
        <p:nvPr/>
      </p:nvGrpSpPr>
      <p:grpSpPr>
        <a:xfrm>
          <a:off x="0" y="0"/>
          <a:ext cx="0" cy="0"/>
          <a:chOff x="0" y="0"/>
          <a:chExt cx="0" cy="0"/>
        </a:xfrm>
      </p:grpSpPr>
      <p:sp>
        <p:nvSpPr>
          <p:cNvPr id="12" name="Título 1"/>
          <p:cNvSpPr>
            <a:spLocks noGrp="1"/>
          </p:cNvSpPr>
          <p:nvPr>
            <p:ph type="title"/>
          </p:nvPr>
        </p:nvSpPr>
        <p:spPr>
          <a:xfrm>
            <a:off x="581193" y="729658"/>
            <a:ext cx="11029616" cy="988332"/>
          </a:xfrm>
        </p:spPr>
        <p:txBody>
          <a:bodyPr rtlCol="0"/>
          <a:lstStyle/>
          <a:p>
            <a:pPr rtl="0"/>
            <a:r>
              <a:rPr lang="pt-BR"/>
              <a:t>Clique para editar o título Mestre</a:t>
            </a:r>
            <a:endParaRPr lang="en-US" dirty="0"/>
          </a:p>
        </p:txBody>
      </p:sp>
      <p:sp>
        <p:nvSpPr>
          <p:cNvPr id="3" name="Espaço reservado para texto 2"/>
          <p:cNvSpPr>
            <a:spLocks noGrp="1"/>
          </p:cNvSpPr>
          <p:nvPr>
            <p:ph type="body" idx="1"/>
          </p:nvPr>
        </p:nvSpPr>
        <p:spPr>
          <a:xfrm>
            <a:off x="581191" y="2250891"/>
            <a:ext cx="5194769" cy="557784"/>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a:t>Clique para editar os estilos de texto Mestres</a:t>
            </a:r>
          </a:p>
        </p:txBody>
      </p:sp>
      <p:sp>
        <p:nvSpPr>
          <p:cNvPr id="4" name="Espaço reservado para conteúdo 3"/>
          <p:cNvSpPr>
            <a:spLocks noGrp="1"/>
          </p:cNvSpPr>
          <p:nvPr>
            <p:ph sz="half" idx="2"/>
          </p:nvPr>
        </p:nvSpPr>
        <p:spPr>
          <a:xfrm>
            <a:off x="581194" y="2926052"/>
            <a:ext cx="5194766" cy="2934999"/>
          </a:xfrm>
        </p:spPr>
        <p:txBody>
          <a:bodyPr rtlCol="0" anchor="t">
            <a:normAutofit/>
          </a:body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5" name="Espaço reservado para texto 4"/>
          <p:cNvSpPr>
            <a:spLocks noGrp="1"/>
          </p:cNvSpPr>
          <p:nvPr>
            <p:ph type="body" sz="quarter" idx="3"/>
          </p:nvPr>
        </p:nvSpPr>
        <p:spPr>
          <a:xfrm>
            <a:off x="6416039" y="2250892"/>
            <a:ext cx="519477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pt-BR"/>
              <a:t>Clique para editar os estilos de texto Mestres</a:t>
            </a:r>
          </a:p>
        </p:txBody>
      </p:sp>
      <p:sp>
        <p:nvSpPr>
          <p:cNvPr id="6" name="Espaço reservado para conteúdo 5"/>
          <p:cNvSpPr>
            <a:spLocks noGrp="1"/>
          </p:cNvSpPr>
          <p:nvPr>
            <p:ph sz="quarter" idx="4"/>
          </p:nvPr>
        </p:nvSpPr>
        <p:spPr>
          <a:xfrm>
            <a:off x="6416037" y="2926052"/>
            <a:ext cx="5194771" cy="2934999"/>
          </a:xfrm>
        </p:spPr>
        <p:txBody>
          <a:bodyPr rtlCol="0" anchor="t">
            <a:normAutofit/>
          </a:body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7" name="Espaço Reservado para Data 6"/>
          <p:cNvSpPr>
            <a:spLocks noGrp="1"/>
          </p:cNvSpPr>
          <p:nvPr>
            <p:ph type="dt" sz="half" idx="10"/>
          </p:nvPr>
        </p:nvSpPr>
        <p:spPr/>
        <p:txBody>
          <a:bodyPr rtlCol="0"/>
          <a:lstStyle/>
          <a:p>
            <a:pPr rtl="0"/>
            <a:fld id="{05EA9A4D-5B4A-4536-B4F3-3781F06B7402}" type="datetime1">
              <a:rPr lang="pt-BR" smtClean="0"/>
              <a:t>13/04/2022</a:t>
            </a:fld>
            <a:endParaRPr lang="en-US" dirty="0"/>
          </a:p>
        </p:txBody>
      </p:sp>
      <p:sp>
        <p:nvSpPr>
          <p:cNvPr id="8" name="Espaço Reservado para Rodapé 7"/>
          <p:cNvSpPr>
            <a:spLocks noGrp="1"/>
          </p:cNvSpPr>
          <p:nvPr>
            <p:ph type="ftr" sz="quarter" idx="11"/>
          </p:nvPr>
        </p:nvSpPr>
        <p:spPr/>
        <p:txBody>
          <a:bodyPr rtlCol="0"/>
          <a:lstStyle/>
          <a:p>
            <a:pPr rtl="0"/>
            <a:endParaRPr lang="en-US" dirty="0"/>
          </a:p>
        </p:txBody>
      </p:sp>
      <p:sp>
        <p:nvSpPr>
          <p:cNvPr id="9" name="Espaço Reservado para o Número do Slide 8"/>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8" name="Título 1"/>
          <p:cNvSpPr>
            <a:spLocks noGrp="1"/>
          </p:cNvSpPr>
          <p:nvPr>
            <p:ph type="title"/>
          </p:nvPr>
        </p:nvSpPr>
        <p:spPr>
          <a:xfrm>
            <a:off x="575894" y="729658"/>
            <a:ext cx="11029616" cy="988332"/>
          </a:xfrm>
        </p:spPr>
        <p:txBody>
          <a:bodyPr rtlCol="0"/>
          <a:lstStyle/>
          <a:p>
            <a:pPr rtl="0"/>
            <a:r>
              <a:rPr lang="pt-BR"/>
              <a:t>Clique para editar o título Mestre</a:t>
            </a:r>
            <a:endParaRPr lang="en-US" dirty="0"/>
          </a:p>
        </p:txBody>
      </p:sp>
      <p:sp>
        <p:nvSpPr>
          <p:cNvPr id="3" name="Espaço Reservado para Data 2"/>
          <p:cNvSpPr>
            <a:spLocks noGrp="1"/>
          </p:cNvSpPr>
          <p:nvPr>
            <p:ph type="dt" sz="half" idx="10"/>
          </p:nvPr>
        </p:nvSpPr>
        <p:spPr/>
        <p:txBody>
          <a:bodyPr rtlCol="0"/>
          <a:lstStyle/>
          <a:p>
            <a:pPr rtl="0"/>
            <a:fld id="{45D2EFA0-DD31-4334-BD97-CA68CA1EAF7D}" type="datetime1">
              <a:rPr lang="pt-BR" smtClean="0"/>
              <a:t>13/04/2022</a:t>
            </a:fld>
            <a:endParaRPr lang="en-US" dirty="0"/>
          </a:p>
        </p:txBody>
      </p:sp>
      <p:sp>
        <p:nvSpPr>
          <p:cNvPr id="4" name="Espaço Reservado para Rodapé 3"/>
          <p:cNvSpPr>
            <a:spLocks noGrp="1"/>
          </p:cNvSpPr>
          <p:nvPr>
            <p:ph type="ftr" sz="quarter" idx="11"/>
          </p:nvPr>
        </p:nvSpPr>
        <p:spPr/>
        <p:txBody>
          <a:bodyPr rtlCol="0"/>
          <a:lstStyle/>
          <a:p>
            <a:pPr rtl="0"/>
            <a:endParaRPr lang="en-US" dirty="0"/>
          </a:p>
        </p:txBody>
      </p:sp>
      <p:sp>
        <p:nvSpPr>
          <p:cNvPr id="5" name="Espaço Reservado para o Número do Slide 4"/>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rtlCol="0"/>
          <a:lstStyle/>
          <a:p>
            <a:pPr rtl="0"/>
            <a:fld id="{3422C804-0B7D-49A4-9AA4-17093ACFAE26}" type="datetime1">
              <a:rPr lang="pt-BR" smtClean="0"/>
              <a:t>13/04/2022</a:t>
            </a:fld>
            <a:endParaRPr lang="en-US" dirty="0"/>
          </a:p>
        </p:txBody>
      </p:sp>
      <p:sp>
        <p:nvSpPr>
          <p:cNvPr id="3" name="Espaço Reservado para Rodapé 2"/>
          <p:cNvSpPr>
            <a:spLocks noGrp="1"/>
          </p:cNvSpPr>
          <p:nvPr>
            <p:ph type="ftr" sz="quarter" idx="11"/>
          </p:nvPr>
        </p:nvSpPr>
        <p:spPr/>
        <p:txBody>
          <a:bodyPr rtlCol="0"/>
          <a:lstStyle/>
          <a:p>
            <a:pPr rtl="0"/>
            <a:endParaRPr lang="en-US" dirty="0"/>
          </a:p>
        </p:txBody>
      </p:sp>
      <p:sp>
        <p:nvSpPr>
          <p:cNvPr id="4" name="Espaço reservado para o número do slide 3"/>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9" name="Retângulo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hasCustomPrompt="1"/>
          </p:nvPr>
        </p:nvSpPr>
        <p:spPr>
          <a:xfrm>
            <a:off x="767857" y="933450"/>
            <a:ext cx="3031852" cy="1722419"/>
          </a:xfrm>
        </p:spPr>
        <p:txBody>
          <a:bodyPr rtlCol="0" anchor="b">
            <a:normAutofit/>
          </a:bodyPr>
          <a:lstStyle>
            <a:lvl1pPr algn="l">
              <a:defRPr sz="2400" b="0">
                <a:solidFill>
                  <a:srgbClr val="FFFFFF"/>
                </a:solidFill>
              </a:defRPr>
            </a:lvl1pPr>
          </a:lstStyle>
          <a:p>
            <a:pPr rtl="0"/>
            <a:r>
              <a:rPr lang="pt-br" dirty="0"/>
              <a:t>Clique para editar o estilo de título Mestre</a:t>
            </a:r>
            <a:endParaRPr lang="en-US" dirty="0"/>
          </a:p>
        </p:txBody>
      </p:sp>
      <p:sp>
        <p:nvSpPr>
          <p:cNvPr id="3" name="Espaço reservado para conteúdo 2"/>
          <p:cNvSpPr>
            <a:spLocks noGrp="1"/>
          </p:cNvSpPr>
          <p:nvPr>
            <p:ph idx="1"/>
          </p:nvPr>
        </p:nvSpPr>
        <p:spPr>
          <a:xfrm>
            <a:off x="4900928" y="1179829"/>
            <a:ext cx="6650991" cy="4658216"/>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texto 3"/>
          <p:cNvSpPr>
            <a:spLocks noGrp="1"/>
          </p:cNvSpPr>
          <p:nvPr>
            <p:ph type="body" sz="half" idx="2"/>
          </p:nvPr>
        </p:nvSpPr>
        <p:spPr>
          <a:xfrm>
            <a:off x="767857" y="2836654"/>
            <a:ext cx="3031852" cy="3001392"/>
          </a:xfrm>
        </p:spPr>
        <p:txBody>
          <a:bodyPr rtlCol="0"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a:t>Clique para editar os estilos de texto Mestres</a:t>
            </a:r>
          </a:p>
        </p:txBody>
      </p:sp>
      <p:sp>
        <p:nvSpPr>
          <p:cNvPr id="8" name="Espaço Reservado para Data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rtlCol="0"/>
          <a:lstStyle/>
          <a:p>
            <a:pPr rtl="0"/>
            <a:fld id="{F26C5998-667C-4083-8EAC-8B78C6E30EC5}" type="datetime1">
              <a:rPr lang="pt-BR" smtClean="0"/>
              <a:t>13/04/2022</a:t>
            </a:fld>
            <a:endParaRPr lang="en-US" dirty="0"/>
          </a:p>
        </p:txBody>
      </p:sp>
      <p:sp>
        <p:nvSpPr>
          <p:cNvPr id="10" name="Espaço Reservado para Rodapé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rtlCol="0"/>
          <a:lstStyle/>
          <a:p>
            <a:pPr rtl="0"/>
            <a:endParaRPr lang="en-US" dirty="0"/>
          </a:p>
        </p:txBody>
      </p:sp>
      <p:sp>
        <p:nvSpPr>
          <p:cNvPr id="11" name="Espaço Reservado para o Número do Slide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rtlCol="0"/>
          <a:lstStyle/>
          <a:p>
            <a:pPr rtl="0"/>
            <a:fld id="{3A98EE3D-8CD1-4C3F-BD1C-C98C9596463C}" type="slidenum">
              <a:rPr lang="en-US" smtClean="0"/>
              <a:pPr rtl="0"/>
              <a:t>‹nº›</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81193" y="4693389"/>
            <a:ext cx="11029616" cy="566738"/>
          </a:xfrm>
        </p:spPr>
        <p:txBody>
          <a:bodyPr rtlCol="0" anchor="b">
            <a:normAutofit/>
          </a:bodyPr>
          <a:lstStyle>
            <a:lvl1pPr algn="l">
              <a:defRPr sz="2400" b="0">
                <a:solidFill>
                  <a:schemeClr val="tx1">
                    <a:lumMod val="75000"/>
                    <a:lumOff val="25000"/>
                  </a:schemeClr>
                </a:solidFill>
              </a:defRPr>
            </a:lvl1pPr>
          </a:lstStyle>
          <a:p>
            <a:pPr rtl="0"/>
            <a:r>
              <a:rPr lang="pt-BR"/>
              <a:t>Clique para editar o título Mestre</a:t>
            </a:r>
            <a:endParaRPr lang="en-US" dirty="0"/>
          </a:p>
        </p:txBody>
      </p:sp>
      <p:sp>
        <p:nvSpPr>
          <p:cNvPr id="3" name="Espaço Reservado para Imagem 2"/>
          <p:cNvSpPr>
            <a:spLocks noGrp="1" noChangeAspect="1"/>
          </p:cNvSpPr>
          <p:nvPr>
            <p:ph type="pic" idx="1"/>
          </p:nvPr>
        </p:nvSpPr>
        <p:spPr>
          <a:xfrm>
            <a:off x="447817" y="641350"/>
            <a:ext cx="11290859" cy="3651249"/>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pt-BR"/>
              <a:t>Clique no ícone para adicionar uma imagem</a:t>
            </a:r>
            <a:endParaRPr lang="en-US" dirty="0"/>
          </a:p>
        </p:txBody>
      </p:sp>
      <p:sp>
        <p:nvSpPr>
          <p:cNvPr id="4" name="Espaço reservado para texto 3"/>
          <p:cNvSpPr>
            <a:spLocks noGrp="1"/>
          </p:cNvSpPr>
          <p:nvPr>
            <p:ph type="body" sz="half" idx="2"/>
          </p:nvPr>
        </p:nvSpPr>
        <p:spPr>
          <a:xfrm>
            <a:off x="581192" y="5260127"/>
            <a:ext cx="11029617" cy="998148"/>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a:t>Clique para editar os estilos de texto Mestres</a:t>
            </a:r>
          </a:p>
        </p:txBody>
      </p:sp>
      <p:sp>
        <p:nvSpPr>
          <p:cNvPr id="5" name="Espaço Reservado para Data 4"/>
          <p:cNvSpPr>
            <a:spLocks noGrp="1"/>
          </p:cNvSpPr>
          <p:nvPr>
            <p:ph type="dt" sz="half" idx="10"/>
          </p:nvPr>
        </p:nvSpPr>
        <p:spPr/>
        <p:txBody>
          <a:bodyPr rtlCol="0"/>
          <a:lstStyle/>
          <a:p>
            <a:pPr rtl="0"/>
            <a:fld id="{9CBC8F94-10C4-4E0E-B702-FA76FB225505}" type="datetime1">
              <a:rPr lang="pt-BR" smtClean="0"/>
              <a:t>13/04/2022</a:t>
            </a:fld>
            <a:endParaRPr lang="en-US" dirty="0"/>
          </a:p>
        </p:txBody>
      </p:sp>
      <p:sp>
        <p:nvSpPr>
          <p:cNvPr id="6" name="Espaço Reservado para Rodapé 5"/>
          <p:cNvSpPr>
            <a:spLocks noGrp="1"/>
          </p:cNvSpPr>
          <p:nvPr>
            <p:ph type="ftr" sz="quarter" idx="11"/>
          </p:nvPr>
        </p:nvSpPr>
        <p:spPr/>
        <p:txBody>
          <a:bodyPr rtlCol="0"/>
          <a:lstStyle/>
          <a:p>
            <a:pPr algn="l" rtl="0"/>
            <a:endParaRPr lang="en-US" dirty="0"/>
          </a:p>
        </p:txBody>
      </p:sp>
      <p:sp>
        <p:nvSpPr>
          <p:cNvPr id="7" name="Espaço Reservado para o Número do Slide 6"/>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pt-br"/>
              <a:t>Clique para editar o estilo de título Mestre</a:t>
            </a:r>
            <a:endParaRPr lang="en-US" dirty="0"/>
          </a:p>
        </p:txBody>
      </p:sp>
      <p:sp>
        <p:nvSpPr>
          <p:cNvPr id="3" name="Espaço reservado para texto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pt-br"/>
              <a:t>Clique para editar o texto Mestre</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Data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ACCDFDDD-D174-442B-974C-2E7F8D4F71ED}" type="datetime1">
              <a:rPr lang="pt-BR" smtClean="0"/>
              <a:t>13/04/2022</a:t>
            </a:fld>
            <a:endParaRPr lang="en-US" dirty="0"/>
          </a:p>
        </p:txBody>
      </p:sp>
      <p:sp>
        <p:nvSpPr>
          <p:cNvPr id="5" name="Espaço Reservado para Rodapé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pPr rtl="0"/>
            <a:endParaRPr lang="en-US" dirty="0"/>
          </a:p>
        </p:txBody>
      </p:sp>
      <p:sp>
        <p:nvSpPr>
          <p:cNvPr id="6" name="Espaço Reservado para o Número do Slide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3A98EE3D-8CD1-4C3F-BD1C-C98C9596463C}" type="slidenum">
              <a:rPr lang="en-US" smtClean="0"/>
              <a:t>‹nº›</a:t>
            </a:fld>
            <a:endParaRPr lang="en-US" dirty="0"/>
          </a:p>
        </p:txBody>
      </p:sp>
      <p:sp>
        <p:nvSpPr>
          <p:cNvPr id="9" name="Retângulo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tângulo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tângulo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r>
              <a:rPr lang="pt-BR" dirty="0"/>
              <a:t>Roscas externas </a:t>
            </a:r>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2" y="1850065"/>
            <a:ext cx="8637235" cy="4010985"/>
          </a:xfrm>
        </p:spPr>
        <p:txBody>
          <a:bodyPr rtlCol="0" anchor="ctr">
            <a:normAutofit fontScale="92500"/>
          </a:bodyPr>
          <a:lstStyle/>
          <a:p>
            <a:pPr marL="144145" marR="1106170" indent="-6350" algn="just">
              <a:lnSpc>
                <a:spcPct val="142000"/>
              </a:lnSpc>
              <a:spcAft>
                <a:spcPts val="20"/>
              </a:spcAft>
            </a:pPr>
            <a:r>
              <a:rPr lang="pt-BR" sz="2400" dirty="0">
                <a:solidFill>
                  <a:srgbClr val="000000"/>
                </a:solidFill>
                <a:latin typeface="Arial" panose="020B0604020202020204" pitchFamily="34" charset="0"/>
                <a:ea typeface="Arial" panose="020B0604020202020204" pitchFamily="34" charset="0"/>
              </a:rPr>
              <a:t>T</a:t>
            </a:r>
            <a:r>
              <a:rPr lang="pt-BR" sz="2400" dirty="0">
                <a:solidFill>
                  <a:srgbClr val="000000"/>
                </a:solidFill>
                <a:effectLst/>
                <a:latin typeface="Arial" panose="020B0604020202020204" pitchFamily="34" charset="0"/>
                <a:ea typeface="Arial" panose="020B0604020202020204" pitchFamily="34" charset="0"/>
              </a:rPr>
              <a:t>oda porca quer um parafuso. A  operação que produz o parafuso é o </a:t>
            </a:r>
            <a:r>
              <a:rPr lang="pt-BR" sz="2400" b="1" dirty="0" err="1">
                <a:solidFill>
                  <a:srgbClr val="000000"/>
                </a:solidFill>
                <a:effectLst/>
                <a:latin typeface="Arial" panose="020B0604020202020204" pitchFamily="34" charset="0"/>
                <a:ea typeface="Arial" panose="020B0604020202020204" pitchFamily="34" charset="0"/>
              </a:rPr>
              <a:t>roscamento</a:t>
            </a:r>
            <a:r>
              <a:rPr lang="pt-BR" sz="2400" b="1" dirty="0">
                <a:solidFill>
                  <a:srgbClr val="000000"/>
                </a:solidFill>
                <a:effectLst/>
                <a:latin typeface="Arial" panose="020B0604020202020204" pitchFamily="34" charset="0"/>
                <a:ea typeface="Arial" panose="020B0604020202020204" pitchFamily="34" charset="0"/>
              </a:rPr>
              <a:t> externo</a:t>
            </a:r>
            <a:r>
              <a:rPr lang="pt-BR" sz="2400" dirty="0">
                <a:solidFill>
                  <a:srgbClr val="000000"/>
                </a:solidFill>
                <a:effectLst/>
                <a:latin typeface="Arial" panose="020B0604020202020204" pitchFamily="34" charset="0"/>
                <a:ea typeface="Arial" panose="020B0604020202020204" pitchFamily="34" charset="0"/>
              </a:rPr>
              <a:t>, que consiste em obter filetes na superfície externa de peças cilíndricas. Serve também para a abertura de roscas externas em tubos. </a:t>
            </a:r>
          </a:p>
          <a:p>
            <a:pPr marL="144145" marR="1106170" indent="-6350" algn="just">
              <a:lnSpc>
                <a:spcPct val="142000"/>
              </a:lnSpc>
              <a:spcAft>
                <a:spcPts val="20"/>
              </a:spcAft>
            </a:pPr>
            <a:r>
              <a:rPr lang="pt-BR" sz="2400" dirty="0">
                <a:solidFill>
                  <a:srgbClr val="000000"/>
                </a:solidFill>
                <a:effectLst/>
                <a:latin typeface="Arial" panose="020B0604020202020204" pitchFamily="34" charset="0"/>
                <a:ea typeface="Arial" panose="020B0604020202020204" pitchFamily="34" charset="0"/>
              </a:rPr>
              <a:t>A operação pode ser executada  com máquina ou manualmente. Quando manual, ela é realizada com uma ferramenta chamada </a:t>
            </a:r>
            <a:r>
              <a:rPr lang="pt-BR" sz="2400" b="1" dirty="0" err="1">
                <a:solidFill>
                  <a:srgbClr val="000000"/>
                </a:solidFill>
                <a:effectLst/>
                <a:latin typeface="Arial" panose="020B0604020202020204" pitchFamily="34" charset="0"/>
                <a:ea typeface="Arial" panose="020B0604020202020204" pitchFamily="34" charset="0"/>
              </a:rPr>
              <a:t>cossinete</a:t>
            </a:r>
            <a:r>
              <a:rPr lang="pt-BR" sz="2400" b="1" dirty="0">
                <a:solidFill>
                  <a:srgbClr val="000000"/>
                </a:solidFill>
                <a:effectLst/>
                <a:latin typeface="Arial" panose="020B0604020202020204" pitchFamily="34" charset="0"/>
                <a:ea typeface="Arial" panose="020B0604020202020204" pitchFamily="34" charset="0"/>
              </a:rPr>
              <a:t> </a:t>
            </a:r>
            <a:r>
              <a:rPr lang="pt-BR" sz="2400" dirty="0">
                <a:solidFill>
                  <a:srgbClr val="000000"/>
                </a:solidFill>
                <a:effectLst/>
                <a:latin typeface="Arial" panose="020B0604020202020204" pitchFamily="34" charset="0"/>
                <a:ea typeface="Arial" panose="020B0604020202020204" pitchFamily="34" charset="0"/>
              </a:rPr>
              <a:t>ou</a:t>
            </a:r>
            <a:r>
              <a:rPr lang="pt-BR" sz="2400" b="1" dirty="0">
                <a:solidFill>
                  <a:srgbClr val="000000"/>
                </a:solidFill>
                <a:effectLst/>
                <a:latin typeface="Arial" panose="020B0604020202020204" pitchFamily="34" charset="0"/>
                <a:ea typeface="Arial" panose="020B0604020202020204" pitchFamily="34" charset="0"/>
              </a:rPr>
              <a:t> tarraxa</a:t>
            </a:r>
            <a:endParaRPr lang="pt-BR" sz="2400" dirty="0">
              <a:solidFill>
                <a:srgbClr val="000000"/>
              </a:solidFill>
              <a:effectLst/>
              <a:latin typeface="Calibri" panose="020F0502020204030204" pitchFamily="34" charset="0"/>
              <a:ea typeface="Calibri" panose="020F0502020204030204" pitchFamily="34" charset="0"/>
            </a:endParaRPr>
          </a:p>
          <a:p>
            <a:pPr marL="0" indent="0" rtl="0">
              <a:buNone/>
            </a:pPr>
            <a:endParaRPr lang="pt-br"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13/04/2022</a:t>
            </a:fld>
            <a:endParaRPr lang="en-US"/>
          </a:p>
        </p:txBody>
      </p:sp>
    </p:spTree>
    <p:extLst>
      <p:ext uri="{BB962C8B-B14F-4D97-AF65-F5344CB8AC3E}">
        <p14:creationId xmlns:p14="http://schemas.microsoft.com/office/powerpoint/2010/main" val="3407101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r>
              <a:rPr lang="pt-BR" dirty="0"/>
              <a:t>Torneamento </a:t>
            </a:r>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2228003"/>
            <a:ext cx="5834846" cy="3633047"/>
          </a:xfrm>
        </p:spPr>
        <p:txBody>
          <a:bodyPr rtlCol="0" anchor="ctr">
            <a:noAutofit/>
          </a:bodyPr>
          <a:lstStyle/>
          <a:p>
            <a:pPr rtl="0"/>
            <a:r>
              <a:rPr lang="pt-BR" sz="2400" dirty="0">
                <a:solidFill>
                  <a:srgbClr val="000000"/>
                </a:solidFill>
                <a:effectLst/>
                <a:latin typeface="Arial" panose="020B0604020202020204" pitchFamily="34" charset="0"/>
                <a:ea typeface="Arial" panose="020B0604020202020204" pitchFamily="34" charset="0"/>
              </a:rPr>
              <a:t>No torneamento, a ferramenta penetra na peça, cujo  movimento rotativo uniforme ao redor do eixo</a:t>
            </a:r>
            <a:r>
              <a:rPr lang="pt-BR" sz="2400" b="1" dirty="0">
                <a:solidFill>
                  <a:srgbClr val="000000"/>
                </a:solidFill>
                <a:effectLst/>
                <a:latin typeface="Arial" panose="020B0604020202020204" pitchFamily="34" charset="0"/>
                <a:ea typeface="Arial" panose="020B0604020202020204" pitchFamily="34" charset="0"/>
              </a:rPr>
              <a:t> A </a:t>
            </a:r>
            <a:r>
              <a:rPr lang="pt-BR" sz="2400" dirty="0">
                <a:solidFill>
                  <a:srgbClr val="000000"/>
                </a:solidFill>
                <a:effectLst/>
                <a:latin typeface="Arial" panose="020B0604020202020204" pitchFamily="34" charset="0"/>
                <a:ea typeface="Arial" panose="020B0604020202020204" pitchFamily="34" charset="0"/>
              </a:rPr>
              <a:t>permite o corte contínuo e regular do material. A força necessária para retirar o cavaco é feita sobre a peça, enquanto a ferramenta, firmemente presa ao </a:t>
            </a:r>
            <a:r>
              <a:rPr lang="pt-BR" sz="2400" dirty="0" err="1">
                <a:solidFill>
                  <a:srgbClr val="000000"/>
                </a:solidFill>
                <a:effectLst/>
                <a:latin typeface="Arial" panose="020B0604020202020204" pitchFamily="34" charset="0"/>
                <a:ea typeface="Arial" panose="020B0604020202020204" pitchFamily="34" charset="0"/>
              </a:rPr>
              <a:t>portaferramenta</a:t>
            </a:r>
            <a:r>
              <a:rPr lang="pt-BR" sz="2400" dirty="0">
                <a:solidFill>
                  <a:srgbClr val="000000"/>
                </a:solidFill>
                <a:effectLst/>
                <a:latin typeface="Arial" panose="020B0604020202020204" pitchFamily="34" charset="0"/>
                <a:ea typeface="Arial" panose="020B0604020202020204" pitchFamily="34" charset="0"/>
              </a:rPr>
              <a:t>, contrabalança a reação desta força</a:t>
            </a:r>
            <a:endParaRPr lang="pt-br" sz="2400"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13/04/2022</a:t>
            </a:fld>
            <a:endParaRPr lang="en-US"/>
          </a:p>
        </p:txBody>
      </p:sp>
      <p:pic>
        <p:nvPicPr>
          <p:cNvPr id="5" name="Imagem 4">
            <a:extLst>
              <a:ext uri="{FF2B5EF4-FFF2-40B4-BE49-F238E27FC236}">
                <a16:creationId xmlns:a16="http://schemas.microsoft.com/office/drawing/2014/main" id="{ADD0FDC9-820E-4B93-B8B7-2E5E6F2A486C}"/>
              </a:ext>
            </a:extLst>
          </p:cNvPr>
          <p:cNvPicPr>
            <a:picLocks noChangeAspect="1"/>
          </p:cNvPicPr>
          <p:nvPr/>
        </p:nvPicPr>
        <p:blipFill>
          <a:blip r:embed="rId2"/>
          <a:stretch>
            <a:fillRect/>
          </a:stretch>
        </p:blipFill>
        <p:spPr>
          <a:xfrm>
            <a:off x="6997148" y="2215726"/>
            <a:ext cx="3809585" cy="3645324"/>
          </a:xfrm>
          <a:prstGeom prst="rect">
            <a:avLst/>
          </a:prstGeom>
        </p:spPr>
      </p:pic>
    </p:spTree>
    <p:extLst>
      <p:ext uri="{BB962C8B-B14F-4D97-AF65-F5344CB8AC3E}">
        <p14:creationId xmlns:p14="http://schemas.microsoft.com/office/powerpoint/2010/main" val="3691979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fontScale="90000"/>
          </a:bodyPr>
          <a:lstStyle/>
          <a:p>
            <a:r>
              <a:rPr lang="pt-BR" sz="1800" dirty="0">
                <a:solidFill>
                  <a:srgbClr val="000000"/>
                </a:solidFill>
                <a:effectLst/>
                <a:latin typeface="Arial" panose="020B0604020202020204" pitchFamily="34" charset="0"/>
                <a:ea typeface="Arial" panose="020B0604020202020204" pitchFamily="34" charset="0"/>
              </a:rPr>
              <a:t>Para executar o torneamento, são necessários três movimentos relativos entre a peça e a ferramenta. Eles são: </a:t>
            </a:r>
            <a:br>
              <a:rPr lang="pt-BR" sz="1800" dirty="0">
                <a:solidFill>
                  <a:srgbClr val="000000"/>
                </a:solidFill>
                <a:effectLst/>
                <a:latin typeface="Calibri" panose="020F0502020204030204" pitchFamily="34" charset="0"/>
                <a:ea typeface="Calibri" panose="020F0502020204030204" pitchFamily="34" charset="0"/>
              </a:rPr>
            </a:br>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4" y="1717991"/>
            <a:ext cx="7637774" cy="4143060"/>
          </a:xfrm>
        </p:spPr>
        <p:txBody>
          <a:bodyPr rtlCol="0" anchor="ctr">
            <a:normAutofit/>
          </a:bodyPr>
          <a:lstStyle/>
          <a:p>
            <a:pPr marL="342900" marR="1106170" lvl="0" indent="-342900" algn="just" fontAlgn="base">
              <a:lnSpc>
                <a:spcPct val="142000"/>
              </a:lnSpc>
              <a:spcAft>
                <a:spcPts val="20"/>
              </a:spcAft>
              <a:buClr>
                <a:srgbClr val="000000"/>
              </a:buClr>
              <a:buSzPts val="1000"/>
              <a:buFont typeface="+mj-lt"/>
              <a:buAutoNum type="arabicPeriod"/>
            </a:pPr>
            <a:r>
              <a:rPr lang="pt-BR"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Movimento de corte: é o movimento principal que permite cortar o material. O movimento é rotativo e realizado pela peça. </a:t>
            </a:r>
          </a:p>
          <a:p>
            <a:pPr marL="342900" marR="1106170" lvl="0" indent="-342900" algn="just" fontAlgn="base">
              <a:lnSpc>
                <a:spcPct val="142000"/>
              </a:lnSpc>
              <a:spcAft>
                <a:spcPts val="20"/>
              </a:spcAft>
              <a:buClr>
                <a:srgbClr val="000000"/>
              </a:buClr>
              <a:buSzPts val="1000"/>
              <a:buFont typeface="+mj-lt"/>
              <a:buAutoNum type="arabicPeriod"/>
            </a:pPr>
            <a:r>
              <a:rPr lang="pt-BR"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Movimento de avanço: é o movimento que desloca a </a:t>
            </a:r>
            <a:r>
              <a:rPr lang="pt-BR" sz="1800" u="none" strike="noStrike" dirty="0" err="1">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ferra-menta</a:t>
            </a:r>
            <a:r>
              <a:rPr lang="pt-BR"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ao longo da superfície da peça. </a:t>
            </a:r>
          </a:p>
          <a:p>
            <a:pPr marL="342900" marR="1106170" lvl="0" indent="-342900" algn="just" fontAlgn="base">
              <a:lnSpc>
                <a:spcPct val="142000"/>
              </a:lnSpc>
              <a:spcAft>
                <a:spcPts val="20"/>
              </a:spcAft>
              <a:buClr>
                <a:srgbClr val="000000"/>
              </a:buClr>
              <a:buSzPts val="1000"/>
              <a:buFont typeface="+mj-lt"/>
              <a:buAutoNum type="arabicPeriod"/>
            </a:pPr>
            <a:r>
              <a:rPr lang="pt-BR"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Movimento de penetração: é o movimento que determina a profundidade de corte ao empurrar a ferramenta em direção ao interior da peça e assim regular a profundidade do passe e a espessura do cavaco. </a:t>
            </a:r>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13/04/2022</a:t>
            </a:fld>
            <a:endParaRPr lang="en-US"/>
          </a:p>
        </p:txBody>
      </p:sp>
      <p:pic>
        <p:nvPicPr>
          <p:cNvPr id="5" name="Imagem 4">
            <a:extLst>
              <a:ext uri="{FF2B5EF4-FFF2-40B4-BE49-F238E27FC236}">
                <a16:creationId xmlns:a16="http://schemas.microsoft.com/office/drawing/2014/main" id="{CBCFF808-AB75-4D36-B0A0-4E445BA2C5D6}"/>
              </a:ext>
            </a:extLst>
          </p:cNvPr>
          <p:cNvPicPr>
            <a:picLocks noChangeAspect="1"/>
          </p:cNvPicPr>
          <p:nvPr/>
        </p:nvPicPr>
        <p:blipFill>
          <a:blip r:embed="rId2"/>
          <a:stretch>
            <a:fillRect/>
          </a:stretch>
        </p:blipFill>
        <p:spPr>
          <a:xfrm>
            <a:off x="8218968" y="1573696"/>
            <a:ext cx="3262695" cy="4048816"/>
          </a:xfrm>
          <a:prstGeom prst="rect">
            <a:avLst/>
          </a:prstGeom>
        </p:spPr>
      </p:pic>
    </p:spTree>
    <p:extLst>
      <p:ext uri="{BB962C8B-B14F-4D97-AF65-F5344CB8AC3E}">
        <p14:creationId xmlns:p14="http://schemas.microsoft.com/office/powerpoint/2010/main" val="3871517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fontScale="90000"/>
          </a:bodyPr>
          <a:lstStyle/>
          <a:p>
            <a:r>
              <a:rPr lang="pt-BR" sz="1800" dirty="0">
                <a:solidFill>
                  <a:srgbClr val="000000"/>
                </a:solidFill>
                <a:effectLst/>
                <a:latin typeface="Arial" panose="020B0604020202020204" pitchFamily="34" charset="0"/>
                <a:ea typeface="Arial" panose="020B0604020202020204" pitchFamily="34" charset="0"/>
              </a:rPr>
              <a:t>Variando os movimentos, a posição e o formato da ferramenta, é possível realizar uma grande variedade de operações: </a:t>
            </a:r>
            <a:br>
              <a:rPr lang="pt-BR" sz="1800" dirty="0">
                <a:solidFill>
                  <a:srgbClr val="000000"/>
                </a:solidFill>
                <a:effectLst/>
                <a:latin typeface="Calibri" panose="020F0502020204030204" pitchFamily="34" charset="0"/>
                <a:ea typeface="Calibri" panose="020F0502020204030204" pitchFamily="34" charset="0"/>
              </a:rPr>
            </a:br>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2228003"/>
            <a:ext cx="5194767" cy="3633047"/>
          </a:xfrm>
        </p:spPr>
        <p:txBody>
          <a:bodyPr rtlCol="0" anchor="ctr">
            <a:normAutofit lnSpcReduction="10000"/>
          </a:bodyPr>
          <a:lstStyle/>
          <a:p>
            <a:r>
              <a:rPr lang="pt-BR"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Tornear superfícies cilíndricas externas e internas. </a:t>
            </a:r>
          </a:p>
          <a:p>
            <a:endParaRPr lang="pt-BR"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rtl="0"/>
            <a:r>
              <a:rPr lang="pt-BR" sz="1800" dirty="0">
                <a:solidFill>
                  <a:srgbClr val="000000"/>
                </a:solidFill>
                <a:effectLst/>
                <a:latin typeface="Arial" panose="020B0604020202020204" pitchFamily="34" charset="0"/>
                <a:ea typeface="Arial" panose="020B0604020202020204" pitchFamily="34" charset="0"/>
              </a:rPr>
              <a:t>Tornear superfícies cônicas externas e internas</a:t>
            </a:r>
          </a:p>
          <a:p>
            <a:pPr rtl="0"/>
            <a:endParaRPr lang="pt-BR" sz="1800" dirty="0">
              <a:solidFill>
                <a:srgbClr val="000000"/>
              </a:solidFill>
              <a:effectLst/>
              <a:latin typeface="Arial" panose="020B0604020202020204" pitchFamily="34" charset="0"/>
              <a:ea typeface="Arial" panose="020B0604020202020204" pitchFamily="34" charset="0"/>
            </a:endParaRPr>
          </a:p>
          <a:p>
            <a:r>
              <a:rPr lang="pt-BR" sz="1800" dirty="0">
                <a:solidFill>
                  <a:srgbClr val="000000"/>
                </a:solidFill>
                <a:effectLst/>
                <a:latin typeface="Arial" panose="020B0604020202020204" pitchFamily="34" charset="0"/>
                <a:ea typeface="Arial" panose="020B0604020202020204" pitchFamily="34" charset="0"/>
              </a:rPr>
              <a:t>Roscar superfícies externas e internas</a:t>
            </a:r>
          </a:p>
          <a:p>
            <a:endParaRPr lang="pt-BR" sz="1800" dirty="0">
              <a:solidFill>
                <a:srgbClr val="000000"/>
              </a:solidFill>
              <a:latin typeface="Arial" panose="020B0604020202020204" pitchFamily="34" charset="0"/>
              <a:ea typeface="Arial" panose="020B0604020202020204" pitchFamily="34" charset="0"/>
            </a:endParaRPr>
          </a:p>
          <a:p>
            <a:r>
              <a:rPr lang="pt-BR" sz="1800" dirty="0">
                <a:solidFill>
                  <a:srgbClr val="000000"/>
                </a:solidFill>
                <a:effectLst/>
                <a:latin typeface="Arial" panose="020B0604020202020204" pitchFamily="34" charset="0"/>
                <a:ea typeface="Arial" panose="020B0604020202020204" pitchFamily="34" charset="0"/>
              </a:rPr>
              <a:t>Perfilar superfícies. </a:t>
            </a:r>
            <a:endParaRPr lang="pt-BR" sz="1800" dirty="0">
              <a:solidFill>
                <a:srgbClr val="000000"/>
              </a:solidFill>
              <a:effectLst/>
              <a:latin typeface="Calibri" panose="020F0502020204030204" pitchFamily="34" charset="0"/>
              <a:ea typeface="Calibri" panose="020F0502020204030204" pitchFamily="34" charset="0"/>
            </a:endParaRPr>
          </a:p>
          <a:p>
            <a:endParaRPr lang="pt-BR" sz="1800" dirty="0">
              <a:solidFill>
                <a:srgbClr val="000000"/>
              </a:solidFill>
              <a:effectLst/>
              <a:latin typeface="Calibri" panose="020F0502020204030204" pitchFamily="34" charset="0"/>
              <a:ea typeface="Calibri" panose="020F0502020204030204" pitchFamily="34" charset="0"/>
            </a:endParaRPr>
          </a:p>
          <a:p>
            <a:pPr rtl="0"/>
            <a:endParaRPr lang="pt-br"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13/04/2022</a:t>
            </a:fld>
            <a:endParaRPr lang="en-US"/>
          </a:p>
        </p:txBody>
      </p:sp>
      <p:pic>
        <p:nvPicPr>
          <p:cNvPr id="5" name="Imagem 4">
            <a:extLst>
              <a:ext uri="{FF2B5EF4-FFF2-40B4-BE49-F238E27FC236}">
                <a16:creationId xmlns:a16="http://schemas.microsoft.com/office/drawing/2014/main" id="{17254452-6C4E-4581-8147-C74957EB0A52}"/>
              </a:ext>
            </a:extLst>
          </p:cNvPr>
          <p:cNvPicPr>
            <a:picLocks noChangeAspect="1"/>
          </p:cNvPicPr>
          <p:nvPr/>
        </p:nvPicPr>
        <p:blipFill>
          <a:blip r:embed="rId2"/>
          <a:stretch>
            <a:fillRect/>
          </a:stretch>
        </p:blipFill>
        <p:spPr>
          <a:xfrm>
            <a:off x="7289615" y="1233377"/>
            <a:ext cx="4012794" cy="1154511"/>
          </a:xfrm>
          <a:prstGeom prst="rect">
            <a:avLst/>
          </a:prstGeom>
        </p:spPr>
      </p:pic>
      <p:pic>
        <p:nvPicPr>
          <p:cNvPr id="8" name="Imagem 7">
            <a:extLst>
              <a:ext uri="{FF2B5EF4-FFF2-40B4-BE49-F238E27FC236}">
                <a16:creationId xmlns:a16="http://schemas.microsoft.com/office/drawing/2014/main" id="{107806AB-6621-49E1-B728-0D7240D4CD5E}"/>
              </a:ext>
            </a:extLst>
          </p:cNvPr>
          <p:cNvPicPr>
            <a:picLocks noChangeAspect="1"/>
          </p:cNvPicPr>
          <p:nvPr/>
        </p:nvPicPr>
        <p:blipFill>
          <a:blip r:embed="rId3"/>
          <a:stretch>
            <a:fillRect/>
          </a:stretch>
        </p:blipFill>
        <p:spPr>
          <a:xfrm>
            <a:off x="7289616" y="2593458"/>
            <a:ext cx="4012794" cy="990600"/>
          </a:xfrm>
          <a:prstGeom prst="rect">
            <a:avLst/>
          </a:prstGeom>
        </p:spPr>
      </p:pic>
      <p:pic>
        <p:nvPicPr>
          <p:cNvPr id="10" name="Imagem 9">
            <a:extLst>
              <a:ext uri="{FF2B5EF4-FFF2-40B4-BE49-F238E27FC236}">
                <a16:creationId xmlns:a16="http://schemas.microsoft.com/office/drawing/2014/main" id="{A099102F-8831-4D72-B4CA-413F768DFFF0}"/>
              </a:ext>
            </a:extLst>
          </p:cNvPr>
          <p:cNvPicPr>
            <a:picLocks noChangeAspect="1"/>
          </p:cNvPicPr>
          <p:nvPr/>
        </p:nvPicPr>
        <p:blipFill>
          <a:blip r:embed="rId4"/>
          <a:stretch>
            <a:fillRect/>
          </a:stretch>
        </p:blipFill>
        <p:spPr>
          <a:xfrm>
            <a:off x="7289615" y="3686843"/>
            <a:ext cx="4058868" cy="1028700"/>
          </a:xfrm>
          <a:prstGeom prst="rect">
            <a:avLst/>
          </a:prstGeom>
        </p:spPr>
      </p:pic>
      <p:pic>
        <p:nvPicPr>
          <p:cNvPr id="12" name="Imagem 11">
            <a:extLst>
              <a:ext uri="{FF2B5EF4-FFF2-40B4-BE49-F238E27FC236}">
                <a16:creationId xmlns:a16="http://schemas.microsoft.com/office/drawing/2014/main" id="{D51D6549-D87D-4815-AF6D-6C31E0D63074}"/>
              </a:ext>
            </a:extLst>
          </p:cNvPr>
          <p:cNvPicPr>
            <a:picLocks noChangeAspect="1"/>
          </p:cNvPicPr>
          <p:nvPr/>
        </p:nvPicPr>
        <p:blipFill>
          <a:blip r:embed="rId5"/>
          <a:stretch>
            <a:fillRect/>
          </a:stretch>
        </p:blipFill>
        <p:spPr>
          <a:xfrm>
            <a:off x="7289615" y="4818328"/>
            <a:ext cx="4012794" cy="1066800"/>
          </a:xfrm>
          <a:prstGeom prst="rect">
            <a:avLst/>
          </a:prstGeom>
        </p:spPr>
      </p:pic>
    </p:spTree>
    <p:extLst>
      <p:ext uri="{BB962C8B-B14F-4D97-AF65-F5344CB8AC3E}">
        <p14:creationId xmlns:p14="http://schemas.microsoft.com/office/powerpoint/2010/main" val="3670720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835D6E6B-3353-491C-A3C6-F278D6CED8B3}"/>
              </a:ext>
            </a:extLst>
          </p:cNvPr>
          <p:cNvSpPr>
            <a:spLocks noGrp="1"/>
          </p:cNvSpPr>
          <p:nvPr>
            <p:ph type="title"/>
          </p:nvPr>
        </p:nvSpPr>
        <p:spPr>
          <a:xfrm>
            <a:off x="581192" y="953948"/>
            <a:ext cx="11029616" cy="1188720"/>
          </a:xfrm>
        </p:spPr>
        <p:txBody>
          <a:bodyPr rtlCol="0" anchor="b">
            <a:normAutofit/>
          </a:bodyPr>
          <a:lstStyle/>
          <a:p>
            <a:pPr>
              <a:lnSpc>
                <a:spcPct val="90000"/>
              </a:lnSpc>
            </a:pPr>
            <a:r>
              <a:rPr lang="pt-BR" sz="2600" dirty="0">
                <a:effectLst/>
                <a:latin typeface="Arial Narrow" panose="020B0606020202030204" pitchFamily="34" charset="0"/>
              </a:rPr>
              <a:t>Além dessas operações, também é possível furar, alargar, recartilhar, roscar com machos ou </a:t>
            </a:r>
            <a:r>
              <a:rPr lang="pt-BR" sz="2600" dirty="0" err="1">
                <a:effectLst/>
                <a:latin typeface="Arial Narrow" panose="020B0606020202030204" pitchFamily="34" charset="0"/>
              </a:rPr>
              <a:t>cossinetes</a:t>
            </a:r>
            <a:r>
              <a:rPr lang="pt-BR" sz="2600" dirty="0">
                <a:effectLst/>
                <a:latin typeface="Arial Narrow" panose="020B0606020202030204" pitchFamily="34" charset="0"/>
              </a:rPr>
              <a:t>, mediante o uso de acessórios próprios para a máquina-ferramenta. </a:t>
            </a:r>
          </a:p>
          <a:p>
            <a:pPr rtl="0">
              <a:lnSpc>
                <a:spcPct val="90000"/>
              </a:lnSpc>
            </a:pPr>
            <a:endParaRPr lang="pt-br" sz="2600" dirty="0"/>
          </a:p>
        </p:txBody>
      </p:sp>
      <p:pic>
        <p:nvPicPr>
          <p:cNvPr id="5" name="Imagem 4">
            <a:extLst>
              <a:ext uri="{FF2B5EF4-FFF2-40B4-BE49-F238E27FC236}">
                <a16:creationId xmlns:a16="http://schemas.microsoft.com/office/drawing/2014/main" id="{47DFB5BF-14A4-4079-BC89-9FF0DA669F41}"/>
              </a:ext>
            </a:extLst>
          </p:cNvPr>
          <p:cNvPicPr>
            <a:picLocks noChangeAspect="1"/>
          </p:cNvPicPr>
          <p:nvPr/>
        </p:nvPicPr>
        <p:blipFill>
          <a:blip r:embed="rId2"/>
          <a:stretch>
            <a:fillRect/>
          </a:stretch>
        </p:blipFill>
        <p:spPr>
          <a:xfrm>
            <a:off x="581192" y="2398643"/>
            <a:ext cx="11029615" cy="3151952"/>
          </a:xfrm>
          <a:prstGeom prst="rect">
            <a:avLst/>
          </a:prstGeom>
          <a:noFill/>
        </p:spPr>
      </p:pic>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nchor="ctr">
            <a:normAutofit/>
          </a:bodyPr>
          <a:lstStyle/>
          <a:p>
            <a:pPr rtl="0">
              <a:spcAft>
                <a:spcPts val="600"/>
              </a:spcAft>
            </a:pPr>
            <a:fld id="{B34586AC-0217-4567-B29B-23EE9A9222A5}" type="datetime1">
              <a:rPr lang="pt-BR" smtClean="0"/>
              <a:pPr rtl="0">
                <a:spcAft>
                  <a:spcPts val="600"/>
                </a:spcAft>
              </a:pPr>
              <a:t>13/04/2022</a:t>
            </a:fld>
            <a:endParaRPr lang="en-US"/>
          </a:p>
        </p:txBody>
      </p:sp>
    </p:spTree>
    <p:extLst>
      <p:ext uri="{BB962C8B-B14F-4D97-AF65-F5344CB8AC3E}">
        <p14:creationId xmlns:p14="http://schemas.microsoft.com/office/powerpoint/2010/main" val="3566962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r>
              <a:rPr lang="pt-br"/>
              <a:t>Title Lorem Ipsum</a:t>
            </a:r>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460007" y="1038182"/>
            <a:ext cx="6976379" cy="3633047"/>
          </a:xfrm>
        </p:spPr>
        <p:txBody>
          <a:bodyPr rtlCol="0" anchor="ctr">
            <a:normAutofit/>
          </a:bodyPr>
          <a:lstStyle/>
          <a:p>
            <a:r>
              <a:rPr lang="pt-BR" sz="1800" dirty="0">
                <a:solidFill>
                  <a:srgbClr val="000000"/>
                </a:solidFill>
                <a:effectLst/>
                <a:latin typeface="Arial" panose="020B0604020202020204" pitchFamily="34" charset="0"/>
                <a:ea typeface="Arial" panose="020B0604020202020204" pitchFamily="34" charset="0"/>
              </a:rPr>
              <a:t>A figura ao lado ilustra o perfil de algumas ferramen</a:t>
            </a:r>
            <a:r>
              <a:rPr lang="pt-BR" sz="1800" dirty="0">
                <a:solidFill>
                  <a:srgbClr val="000000"/>
                </a:solidFill>
                <a:latin typeface="Arial" panose="020B0604020202020204" pitchFamily="34" charset="0"/>
                <a:ea typeface="Arial" panose="020B0604020202020204" pitchFamily="34" charset="0"/>
              </a:rPr>
              <a:t>tas usadas no torneamento e suas respectivas aplicações </a:t>
            </a:r>
            <a:endParaRPr lang="pt-BR" sz="1800" dirty="0">
              <a:solidFill>
                <a:srgbClr val="000000"/>
              </a:solidFill>
              <a:effectLst/>
              <a:latin typeface="Calibri" panose="020F0502020204030204" pitchFamily="34" charset="0"/>
              <a:ea typeface="Calibri" panose="020F0502020204030204" pitchFamily="34" charset="0"/>
            </a:endParaRPr>
          </a:p>
          <a:p>
            <a:r>
              <a:rPr lang="pt-BR" sz="1800" dirty="0">
                <a:solidFill>
                  <a:srgbClr val="000000"/>
                </a:solidFill>
                <a:effectLst/>
                <a:latin typeface="Arial" panose="020B0604020202020204" pitchFamily="34" charset="0"/>
                <a:ea typeface="Arial" panose="020B0604020202020204" pitchFamily="34" charset="0"/>
              </a:rPr>
              <a:t> </a:t>
            </a:r>
            <a:endParaRPr lang="pt-BR" sz="1800" dirty="0">
              <a:solidFill>
                <a:srgbClr val="000000"/>
              </a:solidFill>
              <a:effectLst/>
              <a:latin typeface="Calibri" panose="020F0502020204030204" pitchFamily="34" charset="0"/>
              <a:ea typeface="Calibri" panose="020F0502020204030204" pitchFamily="34" charset="0"/>
            </a:endParaRPr>
          </a:p>
          <a:p>
            <a:pPr rtl="0"/>
            <a:endParaRPr lang="pt-br"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13/04/2022</a:t>
            </a:fld>
            <a:endParaRPr lang="en-US"/>
          </a:p>
        </p:txBody>
      </p:sp>
      <p:pic>
        <p:nvPicPr>
          <p:cNvPr id="5" name="Imagem 4">
            <a:extLst>
              <a:ext uri="{FF2B5EF4-FFF2-40B4-BE49-F238E27FC236}">
                <a16:creationId xmlns:a16="http://schemas.microsoft.com/office/drawing/2014/main" id="{3CF726D7-EAEB-461D-994B-0D4D935E7A21}"/>
              </a:ext>
            </a:extLst>
          </p:cNvPr>
          <p:cNvPicPr>
            <a:picLocks noChangeAspect="1"/>
          </p:cNvPicPr>
          <p:nvPr/>
        </p:nvPicPr>
        <p:blipFill>
          <a:blip r:embed="rId2"/>
          <a:stretch>
            <a:fillRect/>
          </a:stretch>
        </p:blipFill>
        <p:spPr>
          <a:xfrm>
            <a:off x="2284716" y="3341788"/>
            <a:ext cx="6082748" cy="3052427"/>
          </a:xfrm>
          <a:prstGeom prst="rect">
            <a:avLst/>
          </a:prstGeom>
        </p:spPr>
      </p:pic>
    </p:spTree>
    <p:extLst>
      <p:ext uri="{BB962C8B-B14F-4D97-AF65-F5344CB8AC3E}">
        <p14:creationId xmlns:p14="http://schemas.microsoft.com/office/powerpoint/2010/main" val="3463936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r>
              <a:rPr lang="pt-BR" b="1" dirty="0">
                <a:solidFill>
                  <a:srgbClr val="000000"/>
                </a:solidFill>
                <a:effectLst/>
                <a:latin typeface="Arial" panose="020B0604020202020204" pitchFamily="34" charset="0"/>
                <a:ea typeface="Arial" panose="020B0604020202020204" pitchFamily="34" charset="0"/>
              </a:rPr>
              <a:t>A máquina de tornear </a:t>
            </a:r>
            <a:br>
              <a:rPr lang="pt-BR" sz="1800" b="1" dirty="0">
                <a:solidFill>
                  <a:srgbClr val="000000"/>
                </a:solidFill>
                <a:effectLst/>
                <a:latin typeface="Arial" panose="020B0604020202020204" pitchFamily="34" charset="0"/>
                <a:ea typeface="Arial" panose="020B0604020202020204" pitchFamily="34" charset="0"/>
              </a:rPr>
            </a:br>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2228003"/>
            <a:ext cx="5194767" cy="3633047"/>
          </a:xfrm>
        </p:spPr>
        <p:txBody>
          <a:bodyPr rtlCol="0" anchor="ctr">
            <a:normAutofit/>
          </a:bodyPr>
          <a:lstStyle/>
          <a:p>
            <a:pPr rtl="0"/>
            <a:r>
              <a:rPr lang="pt-BR" sz="1800" dirty="0">
                <a:solidFill>
                  <a:srgbClr val="000000"/>
                </a:solidFill>
                <a:effectLst/>
                <a:latin typeface="Arial" panose="020B0604020202020204" pitchFamily="34" charset="0"/>
                <a:ea typeface="Arial" panose="020B0604020202020204" pitchFamily="34" charset="0"/>
              </a:rPr>
              <a:t>A máquina que faz o torneamento é chamada de </a:t>
            </a:r>
            <a:r>
              <a:rPr lang="pt-BR" sz="1800" b="1" dirty="0">
                <a:solidFill>
                  <a:srgbClr val="000000"/>
                </a:solidFill>
                <a:effectLst/>
                <a:latin typeface="Arial" panose="020B0604020202020204" pitchFamily="34" charset="0"/>
                <a:ea typeface="Arial" panose="020B0604020202020204" pitchFamily="34" charset="0"/>
              </a:rPr>
              <a:t>torno</a:t>
            </a:r>
            <a:r>
              <a:rPr lang="pt-BR" sz="1800" dirty="0">
                <a:solidFill>
                  <a:srgbClr val="000000"/>
                </a:solidFill>
                <a:effectLst/>
                <a:latin typeface="Arial" panose="020B0604020202020204" pitchFamily="34" charset="0"/>
                <a:ea typeface="Arial" panose="020B0604020202020204" pitchFamily="34" charset="0"/>
              </a:rPr>
              <a:t>. É uma máquina-ferramenta muito versátil porque, como já vimos, além das operações de torneamento, pode executar operações que normalmente são feitas por outras máquinas como a furadeira, a fresadora e a retificadora, com adaptações relativamente simples</a:t>
            </a:r>
            <a:endParaRPr lang="pt-br"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13/04/2022</a:t>
            </a:fld>
            <a:endParaRPr lang="en-US"/>
          </a:p>
        </p:txBody>
      </p:sp>
      <p:pic>
        <p:nvPicPr>
          <p:cNvPr id="5" name="Imagem 4">
            <a:extLst>
              <a:ext uri="{FF2B5EF4-FFF2-40B4-BE49-F238E27FC236}">
                <a16:creationId xmlns:a16="http://schemas.microsoft.com/office/drawing/2014/main" id="{5DCF5E28-3DF5-438E-A137-E5A368205F38}"/>
              </a:ext>
            </a:extLst>
          </p:cNvPr>
          <p:cNvPicPr>
            <a:picLocks noChangeAspect="1"/>
          </p:cNvPicPr>
          <p:nvPr/>
        </p:nvPicPr>
        <p:blipFill>
          <a:blip r:embed="rId2"/>
          <a:stretch>
            <a:fillRect/>
          </a:stretch>
        </p:blipFill>
        <p:spPr>
          <a:xfrm>
            <a:off x="6220212" y="2381249"/>
            <a:ext cx="5616276" cy="2999133"/>
          </a:xfrm>
          <a:prstGeom prst="rect">
            <a:avLst/>
          </a:prstGeom>
        </p:spPr>
      </p:pic>
    </p:spTree>
    <p:extLst>
      <p:ext uri="{BB962C8B-B14F-4D97-AF65-F5344CB8AC3E}">
        <p14:creationId xmlns:p14="http://schemas.microsoft.com/office/powerpoint/2010/main" val="1227731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r>
              <a:rPr lang="pt-BR" sz="1800" dirty="0">
                <a:solidFill>
                  <a:srgbClr val="000000"/>
                </a:solidFill>
                <a:effectLst/>
                <a:latin typeface="Arial" panose="020B0604020202020204" pitchFamily="34" charset="0"/>
                <a:ea typeface="Arial" panose="020B0604020202020204" pitchFamily="34" charset="0"/>
              </a:rPr>
              <a:t>Assim, basicamente, todos os tornos, respeitando-se suas variações de dispositivos ou dimensões exigidas em cada caso, são compostos das seguintes partes</a:t>
            </a:r>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1839433"/>
            <a:ext cx="11029616" cy="4021617"/>
          </a:xfrm>
        </p:spPr>
        <p:txBody>
          <a:bodyPr rtlCol="0" anchor="ctr">
            <a:normAutofit fontScale="92500" lnSpcReduction="20000"/>
          </a:bodyPr>
          <a:lstStyle/>
          <a:p>
            <a:pPr rtl="0"/>
            <a:r>
              <a:rPr lang="pt-BR" sz="1900" dirty="0"/>
              <a:t>1.	Corpo da máquina: barramento, cabeçote fixo e móvel, caixas de mudança de velocidade. </a:t>
            </a:r>
          </a:p>
          <a:p>
            <a:pPr marL="0" indent="0" rtl="0">
              <a:buNone/>
            </a:pPr>
            <a:r>
              <a:rPr lang="pt-BR" sz="1900" dirty="0"/>
              <a:t> </a:t>
            </a:r>
          </a:p>
          <a:p>
            <a:pPr rtl="0"/>
            <a:r>
              <a:rPr lang="pt-BR" sz="1900" dirty="0"/>
              <a:t>2.	Sistema de transmissão de movimento do eixo: motor, polia, engrenagens, redutores. </a:t>
            </a:r>
          </a:p>
          <a:p>
            <a:pPr rtl="0"/>
            <a:endParaRPr lang="pt-BR" sz="1900" dirty="0"/>
          </a:p>
          <a:p>
            <a:pPr rtl="0"/>
            <a:r>
              <a:rPr lang="pt-BR" sz="1900" dirty="0"/>
              <a:t>3.	Sistemas de deslocamento da ferramenta e de movimentação da peça em diferentes velocidades: engrenagens, caixa de câmbio, inversores de marcha, fusos, vara etc. </a:t>
            </a:r>
          </a:p>
          <a:p>
            <a:pPr rtl="0"/>
            <a:endParaRPr lang="pt-BR" sz="1900" dirty="0"/>
          </a:p>
          <a:p>
            <a:pPr rtl="0"/>
            <a:r>
              <a:rPr lang="pt-BR" sz="1900" dirty="0"/>
              <a:t>4.	Sistemas de fixação da ferramenta: torre, carro porta ferramenta, carro transversal, carro principal ou longitudinal e da peça: placas, cabeçote móvel. </a:t>
            </a:r>
          </a:p>
          <a:p>
            <a:pPr marL="0" indent="0" rtl="0">
              <a:buNone/>
            </a:pPr>
            <a:r>
              <a:rPr lang="pt-BR" sz="1900" dirty="0"/>
              <a:t> </a:t>
            </a:r>
          </a:p>
          <a:p>
            <a:pPr rtl="0"/>
            <a:r>
              <a:rPr lang="pt-BR" sz="1900" dirty="0"/>
              <a:t>5.	Comandos dos movimentos e das velocidades: manivelas e alavancas. </a:t>
            </a:r>
          </a:p>
          <a:p>
            <a:pPr rtl="0"/>
            <a:endParaRPr lang="pt-br"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13/04/2022</a:t>
            </a:fld>
            <a:endParaRPr lang="en-US"/>
          </a:p>
        </p:txBody>
      </p:sp>
    </p:spTree>
    <p:extLst>
      <p:ext uri="{BB962C8B-B14F-4D97-AF65-F5344CB8AC3E}">
        <p14:creationId xmlns:p14="http://schemas.microsoft.com/office/powerpoint/2010/main" val="1257249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r>
              <a:rPr lang="pt-br"/>
              <a:t>Title Lorem Ipsum</a:t>
            </a:r>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4" y="2228003"/>
            <a:ext cx="4394844" cy="3633047"/>
          </a:xfrm>
        </p:spPr>
        <p:txBody>
          <a:bodyPr rtlCol="0" anchor="ctr">
            <a:normAutofit/>
          </a:bodyPr>
          <a:lstStyle/>
          <a:p>
            <a:pPr rtl="0"/>
            <a:r>
              <a:rPr lang="pt-BR" sz="1800" dirty="0">
                <a:solidFill>
                  <a:srgbClr val="000000"/>
                </a:solidFill>
                <a:effectLst/>
                <a:latin typeface="Arial" panose="020B0604020202020204" pitchFamily="34" charset="0"/>
                <a:ea typeface="Arial" panose="020B0604020202020204" pitchFamily="34" charset="0"/>
              </a:rPr>
              <a:t>Essas partes componentes são comuns a todos os tornos. O que diferencia um dos outros é a capacidade de produção, se é automático ou não, o tipo de comando: manual, hidráulico, eletrônico, por computador </a:t>
            </a:r>
            <a:r>
              <a:rPr lang="pt-BR" sz="1800" dirty="0" err="1">
                <a:solidFill>
                  <a:srgbClr val="000000"/>
                </a:solidFill>
                <a:effectLst/>
                <a:latin typeface="Arial" panose="020B0604020202020204" pitchFamily="34" charset="0"/>
                <a:ea typeface="Arial" panose="020B0604020202020204" pitchFamily="34" charset="0"/>
              </a:rPr>
              <a:t>etc</a:t>
            </a:r>
            <a:endParaRPr lang="pt-br"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13/04/2022</a:t>
            </a:fld>
            <a:endParaRPr lang="en-US"/>
          </a:p>
        </p:txBody>
      </p:sp>
      <p:pic>
        <p:nvPicPr>
          <p:cNvPr id="5" name="Imagem 4">
            <a:extLst>
              <a:ext uri="{FF2B5EF4-FFF2-40B4-BE49-F238E27FC236}">
                <a16:creationId xmlns:a16="http://schemas.microsoft.com/office/drawing/2014/main" id="{767FCB70-9B11-4FCC-93D3-9F2DE7F84483}"/>
              </a:ext>
            </a:extLst>
          </p:cNvPr>
          <p:cNvPicPr>
            <a:picLocks noChangeAspect="1"/>
          </p:cNvPicPr>
          <p:nvPr/>
        </p:nvPicPr>
        <p:blipFill>
          <a:blip r:embed="rId2"/>
          <a:stretch>
            <a:fillRect/>
          </a:stretch>
        </p:blipFill>
        <p:spPr>
          <a:xfrm>
            <a:off x="5141689" y="1717990"/>
            <a:ext cx="6698177" cy="4381500"/>
          </a:xfrm>
          <a:prstGeom prst="rect">
            <a:avLst/>
          </a:prstGeom>
        </p:spPr>
      </p:pic>
    </p:spTree>
    <p:extLst>
      <p:ext uri="{BB962C8B-B14F-4D97-AF65-F5344CB8AC3E}">
        <p14:creationId xmlns:p14="http://schemas.microsoft.com/office/powerpoint/2010/main" val="173167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marL="6350" indent="-6350" algn="just">
              <a:lnSpc>
                <a:spcPct val="107000"/>
              </a:lnSpc>
              <a:spcAft>
                <a:spcPts val="405"/>
              </a:spcAft>
            </a:pPr>
            <a:r>
              <a:rPr lang="pt-BR" sz="1800" b="1" dirty="0">
                <a:solidFill>
                  <a:srgbClr val="000000"/>
                </a:solidFill>
                <a:effectLst/>
                <a:latin typeface="Arial" panose="020B0604020202020204" pitchFamily="34" charset="0"/>
                <a:ea typeface="Arial" panose="020B0604020202020204" pitchFamily="34" charset="0"/>
              </a:rPr>
              <a:t>Prendendo a peça </a:t>
            </a:r>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2228003"/>
            <a:ext cx="5846111" cy="3633047"/>
          </a:xfrm>
        </p:spPr>
        <p:txBody>
          <a:bodyPr rtlCol="0" anchor="ctr">
            <a:normAutofit/>
          </a:bodyPr>
          <a:lstStyle/>
          <a:p>
            <a:pPr marL="12065" marR="1236345" indent="-6350" algn="just">
              <a:lnSpc>
                <a:spcPct val="142000"/>
              </a:lnSpc>
              <a:spcAft>
                <a:spcPts val="20"/>
              </a:spcAft>
            </a:pPr>
            <a:r>
              <a:rPr lang="pt-BR" sz="1800" dirty="0">
                <a:solidFill>
                  <a:srgbClr val="000000"/>
                </a:solidFill>
                <a:effectLst/>
                <a:latin typeface="Arial" panose="020B0604020202020204" pitchFamily="34" charset="0"/>
                <a:ea typeface="Arial" panose="020B0604020202020204" pitchFamily="34" charset="0"/>
              </a:rPr>
              <a:t>A peça é presa por meio de três castanhas, apertadas simultaneamente com o auxílio de uma chave. Cada castanha apresenta uma superfície raiada que melhora a capacidade de fixação da castanha em relação à peça. De acordo com os tipos peças a serem fixadas, as castanhas podem ser usadas de diferentes formas. </a:t>
            </a:r>
            <a:endParaRPr lang="pt-BR" sz="1800" dirty="0">
              <a:solidFill>
                <a:srgbClr val="000000"/>
              </a:solidFill>
              <a:effectLst/>
              <a:latin typeface="Calibri" panose="020F0502020204030204" pitchFamily="34" charset="0"/>
              <a:ea typeface="Calibri" panose="020F0502020204030204" pitchFamily="34" charset="0"/>
            </a:endParaRPr>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13/04/2022</a:t>
            </a:fld>
            <a:endParaRPr lang="en-US"/>
          </a:p>
        </p:txBody>
      </p:sp>
      <p:pic>
        <p:nvPicPr>
          <p:cNvPr id="5" name="Imagem 4">
            <a:extLst>
              <a:ext uri="{FF2B5EF4-FFF2-40B4-BE49-F238E27FC236}">
                <a16:creationId xmlns:a16="http://schemas.microsoft.com/office/drawing/2014/main" id="{2821A069-FD27-4E96-B114-60C8FA550B16}"/>
              </a:ext>
            </a:extLst>
          </p:cNvPr>
          <p:cNvPicPr>
            <a:picLocks noChangeAspect="1"/>
          </p:cNvPicPr>
          <p:nvPr/>
        </p:nvPicPr>
        <p:blipFill>
          <a:blip r:embed="rId2"/>
          <a:stretch>
            <a:fillRect/>
          </a:stretch>
        </p:blipFill>
        <p:spPr>
          <a:xfrm>
            <a:off x="5983386" y="1717990"/>
            <a:ext cx="5627422" cy="3940688"/>
          </a:xfrm>
          <a:prstGeom prst="rect">
            <a:avLst/>
          </a:prstGeom>
        </p:spPr>
      </p:pic>
    </p:spTree>
    <p:extLst>
      <p:ext uri="{BB962C8B-B14F-4D97-AF65-F5344CB8AC3E}">
        <p14:creationId xmlns:p14="http://schemas.microsoft.com/office/powerpoint/2010/main" val="2639773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r>
              <a:rPr lang="pt-br"/>
              <a:t>Title Lorem Ipsum</a:t>
            </a:r>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2228003"/>
            <a:ext cx="5194767" cy="3633047"/>
          </a:xfrm>
        </p:spPr>
        <p:txBody>
          <a:bodyPr rtlCol="0" anchor="ctr">
            <a:normAutofit/>
          </a:bodyPr>
          <a:lstStyle/>
          <a:p>
            <a:pPr marL="342900" marR="1106170" lvl="0" indent="-342900" algn="just" fontAlgn="base">
              <a:lnSpc>
                <a:spcPct val="142000"/>
              </a:lnSpc>
              <a:spcAft>
                <a:spcPts val="20"/>
              </a:spcAft>
              <a:buClr>
                <a:srgbClr val="000000"/>
              </a:buClr>
              <a:buSzPts val="1000"/>
              <a:buFont typeface="+mj-lt"/>
              <a:buAutoNum type="arabicPeriod"/>
            </a:pPr>
            <a:r>
              <a:rPr lang="pt-BR"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Para peças cilíndricas maciças como eixos, por exemplo, a fixação é feita por meio da parte raiada interna das castanhas voltada para o eixo da placa universal. </a:t>
            </a:r>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13/04/2022</a:t>
            </a:fld>
            <a:endParaRPr lang="en-US"/>
          </a:p>
        </p:txBody>
      </p:sp>
      <p:pic>
        <p:nvPicPr>
          <p:cNvPr id="5" name="Imagem 4">
            <a:extLst>
              <a:ext uri="{FF2B5EF4-FFF2-40B4-BE49-F238E27FC236}">
                <a16:creationId xmlns:a16="http://schemas.microsoft.com/office/drawing/2014/main" id="{ABAEA19C-2FC5-4FCB-8F9D-72C505556007}"/>
              </a:ext>
            </a:extLst>
          </p:cNvPr>
          <p:cNvPicPr>
            <a:picLocks noChangeAspect="1"/>
          </p:cNvPicPr>
          <p:nvPr/>
        </p:nvPicPr>
        <p:blipFill>
          <a:blip r:embed="rId2"/>
          <a:stretch>
            <a:fillRect/>
          </a:stretch>
        </p:blipFill>
        <p:spPr>
          <a:xfrm>
            <a:off x="6586856" y="2656056"/>
            <a:ext cx="3863894" cy="3204994"/>
          </a:xfrm>
          <a:prstGeom prst="rect">
            <a:avLst/>
          </a:prstGeom>
        </p:spPr>
      </p:pic>
    </p:spTree>
    <p:extLst>
      <p:ext uri="{BB962C8B-B14F-4D97-AF65-F5344CB8AC3E}">
        <p14:creationId xmlns:p14="http://schemas.microsoft.com/office/powerpoint/2010/main" val="1397232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r>
              <a:rPr lang="pt-BR" dirty="0"/>
              <a:t>Roscas externas </a:t>
            </a:r>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2228003"/>
            <a:ext cx="5885868" cy="3633047"/>
          </a:xfrm>
        </p:spPr>
        <p:txBody>
          <a:bodyPr rtlCol="0" anchor="ctr">
            <a:noAutofit/>
          </a:bodyPr>
          <a:lstStyle/>
          <a:p>
            <a:pPr rtl="0"/>
            <a:r>
              <a:rPr lang="pt-BR" sz="2400" dirty="0">
                <a:solidFill>
                  <a:srgbClr val="000000"/>
                </a:solidFill>
                <a:effectLst/>
                <a:latin typeface="Arial" panose="020B0604020202020204" pitchFamily="34" charset="0"/>
                <a:ea typeface="Arial" panose="020B0604020202020204" pitchFamily="34" charset="0"/>
              </a:rPr>
              <a:t>Essa ferramenta, assim como os machos, tem a finalidade de assegurar um perfeito acoplamento e intercambialidade de peças fabricadas em série. É uma ferramenta de corte feita de aço especial com um furo central filetado, semelhante ao de uma porca. Possui três ou mais furos que auxiliam na saída dos cavacos</a:t>
            </a:r>
            <a:endParaRPr lang="pt-br" sz="2400"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13/04/2022</a:t>
            </a:fld>
            <a:endParaRPr lang="en-US"/>
          </a:p>
        </p:txBody>
      </p:sp>
      <p:pic>
        <p:nvPicPr>
          <p:cNvPr id="5" name="Imagem 4">
            <a:extLst>
              <a:ext uri="{FF2B5EF4-FFF2-40B4-BE49-F238E27FC236}">
                <a16:creationId xmlns:a16="http://schemas.microsoft.com/office/drawing/2014/main" id="{3FFC76D7-73EF-478C-836C-28A183AF7A34}"/>
              </a:ext>
            </a:extLst>
          </p:cNvPr>
          <p:cNvPicPr>
            <a:picLocks noChangeAspect="1"/>
          </p:cNvPicPr>
          <p:nvPr/>
        </p:nvPicPr>
        <p:blipFill>
          <a:blip r:embed="rId2"/>
          <a:stretch>
            <a:fillRect/>
          </a:stretch>
        </p:blipFill>
        <p:spPr>
          <a:xfrm>
            <a:off x="6586422" y="555433"/>
            <a:ext cx="4514022" cy="3345139"/>
          </a:xfrm>
          <a:prstGeom prst="rect">
            <a:avLst/>
          </a:prstGeom>
        </p:spPr>
      </p:pic>
      <p:pic>
        <p:nvPicPr>
          <p:cNvPr id="8" name="Imagem 7">
            <a:extLst>
              <a:ext uri="{FF2B5EF4-FFF2-40B4-BE49-F238E27FC236}">
                <a16:creationId xmlns:a16="http://schemas.microsoft.com/office/drawing/2014/main" id="{73216F13-F1EE-43E3-A299-D5F2D6F9C900}"/>
              </a:ext>
            </a:extLst>
          </p:cNvPr>
          <p:cNvPicPr>
            <a:picLocks noChangeAspect="1"/>
          </p:cNvPicPr>
          <p:nvPr/>
        </p:nvPicPr>
        <p:blipFill>
          <a:blip r:embed="rId3"/>
          <a:stretch>
            <a:fillRect/>
          </a:stretch>
        </p:blipFill>
        <p:spPr>
          <a:xfrm>
            <a:off x="6586421" y="3900572"/>
            <a:ext cx="4514021" cy="2662164"/>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r>
              <a:rPr lang="pt-br"/>
              <a:t>Title Lorem Ipsum</a:t>
            </a:r>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4" y="2228003"/>
            <a:ext cx="4979634" cy="3633047"/>
          </a:xfrm>
        </p:spPr>
        <p:txBody>
          <a:bodyPr rtlCol="0" anchor="ctr">
            <a:normAutofit/>
          </a:bodyPr>
          <a:lstStyle/>
          <a:p>
            <a:pPr marL="342900" marR="1106170" lvl="0" indent="-342900" algn="just" fontAlgn="base">
              <a:lnSpc>
                <a:spcPct val="107000"/>
              </a:lnSpc>
              <a:spcAft>
                <a:spcPts val="430"/>
              </a:spcAft>
              <a:buClr>
                <a:srgbClr val="000000"/>
              </a:buClr>
              <a:buSzPts val="1000"/>
              <a:buFont typeface="+mj-lt"/>
              <a:buAutoNum type="arabicPeriod"/>
            </a:pPr>
            <a:r>
              <a:rPr lang="pt-BR" sz="24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Para peças com formato de anel, utiliza-se a parte raiada externa das castanhas. </a:t>
            </a:r>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13/04/2022</a:t>
            </a:fld>
            <a:endParaRPr lang="en-US"/>
          </a:p>
        </p:txBody>
      </p:sp>
      <p:pic>
        <p:nvPicPr>
          <p:cNvPr id="5" name="Imagem 4">
            <a:extLst>
              <a:ext uri="{FF2B5EF4-FFF2-40B4-BE49-F238E27FC236}">
                <a16:creationId xmlns:a16="http://schemas.microsoft.com/office/drawing/2014/main" id="{B3BB95F1-0AFC-4769-B666-9AA04B96B9A1}"/>
              </a:ext>
            </a:extLst>
          </p:cNvPr>
          <p:cNvPicPr>
            <a:picLocks noChangeAspect="1"/>
          </p:cNvPicPr>
          <p:nvPr/>
        </p:nvPicPr>
        <p:blipFill>
          <a:blip r:embed="rId2"/>
          <a:stretch>
            <a:fillRect/>
          </a:stretch>
        </p:blipFill>
        <p:spPr>
          <a:xfrm>
            <a:off x="5858495" y="2228003"/>
            <a:ext cx="4979634" cy="3205163"/>
          </a:xfrm>
          <a:prstGeom prst="rect">
            <a:avLst/>
          </a:prstGeom>
        </p:spPr>
      </p:pic>
    </p:spTree>
    <p:extLst>
      <p:ext uri="{BB962C8B-B14F-4D97-AF65-F5344CB8AC3E}">
        <p14:creationId xmlns:p14="http://schemas.microsoft.com/office/powerpoint/2010/main" val="2432189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r>
              <a:rPr lang="pt-br"/>
              <a:t>Title Lorem Ipsum</a:t>
            </a:r>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4" y="2228003"/>
            <a:ext cx="4352314" cy="3633047"/>
          </a:xfrm>
        </p:spPr>
        <p:txBody>
          <a:bodyPr rtlCol="0" anchor="ctr">
            <a:normAutofit/>
          </a:bodyPr>
          <a:lstStyle/>
          <a:p>
            <a:pPr marL="342900" marR="1106170" lvl="0" indent="-342900" algn="just" fontAlgn="base">
              <a:lnSpc>
                <a:spcPct val="142000"/>
              </a:lnSpc>
              <a:spcAft>
                <a:spcPts val="20"/>
              </a:spcAft>
              <a:buClr>
                <a:srgbClr val="000000"/>
              </a:buClr>
              <a:buSzPts val="1000"/>
              <a:buFont typeface="+mj-lt"/>
              <a:buAutoNum type="arabicPeriod"/>
            </a:pPr>
            <a:r>
              <a:rPr lang="pt-BR"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Para peças em forma de disco, as castanhas normais são substituídas por castanhas invertidas. </a:t>
            </a:r>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13/04/2022</a:t>
            </a:fld>
            <a:endParaRPr lang="en-US"/>
          </a:p>
        </p:txBody>
      </p:sp>
      <p:pic>
        <p:nvPicPr>
          <p:cNvPr id="8" name="Imagem 7">
            <a:extLst>
              <a:ext uri="{FF2B5EF4-FFF2-40B4-BE49-F238E27FC236}">
                <a16:creationId xmlns:a16="http://schemas.microsoft.com/office/drawing/2014/main" id="{5994CFC0-748F-4B55-928A-99D2E3DBC07D}"/>
              </a:ext>
            </a:extLst>
          </p:cNvPr>
          <p:cNvPicPr>
            <a:picLocks noChangeAspect="1"/>
          </p:cNvPicPr>
          <p:nvPr/>
        </p:nvPicPr>
        <p:blipFill>
          <a:blip r:embed="rId2"/>
          <a:stretch>
            <a:fillRect/>
          </a:stretch>
        </p:blipFill>
        <p:spPr>
          <a:xfrm>
            <a:off x="5930140" y="1547812"/>
            <a:ext cx="4883634" cy="3970930"/>
          </a:xfrm>
          <a:prstGeom prst="rect">
            <a:avLst/>
          </a:prstGeom>
        </p:spPr>
      </p:pic>
    </p:spTree>
    <p:extLst>
      <p:ext uri="{BB962C8B-B14F-4D97-AF65-F5344CB8AC3E}">
        <p14:creationId xmlns:p14="http://schemas.microsoft.com/office/powerpoint/2010/main" val="1069815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marL="6350" indent="-6350" algn="just">
              <a:lnSpc>
                <a:spcPct val="107000"/>
              </a:lnSpc>
              <a:spcAft>
                <a:spcPts val="405"/>
              </a:spcAft>
            </a:pPr>
            <a:r>
              <a:rPr lang="pt-BR" sz="1800" b="1" dirty="0">
                <a:solidFill>
                  <a:srgbClr val="000000"/>
                </a:solidFill>
                <a:effectLst/>
                <a:latin typeface="Arial" panose="020B0604020202020204" pitchFamily="34" charset="0"/>
                <a:ea typeface="Arial" panose="020B0604020202020204" pitchFamily="34" charset="0"/>
              </a:rPr>
              <a:t>Torneamento: primeira família de operações </a:t>
            </a:r>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2228003"/>
            <a:ext cx="5194767" cy="3633047"/>
          </a:xfrm>
        </p:spPr>
        <p:txBody>
          <a:bodyPr rtlCol="0" anchor="ctr">
            <a:normAutofit/>
          </a:bodyPr>
          <a:lstStyle/>
          <a:p>
            <a:pPr rtl="0"/>
            <a:r>
              <a:rPr lang="pt-BR" sz="1800" dirty="0">
                <a:solidFill>
                  <a:srgbClr val="000000"/>
                </a:solidFill>
                <a:effectLst/>
                <a:latin typeface="Arial" panose="020B0604020202020204" pitchFamily="34" charset="0"/>
                <a:ea typeface="Arial" panose="020B0604020202020204" pitchFamily="34" charset="0"/>
              </a:rPr>
              <a:t>A primeira operação do torneamento  é, pois, fazer no material uma superfície plana perpendicular ao eixo do torno, de modo que se obtenha uma face de referência para as medidas que derivam dessa face. Essa operação se chama </a:t>
            </a:r>
            <a:r>
              <a:rPr lang="pt-BR" sz="1800" b="1" dirty="0">
                <a:solidFill>
                  <a:srgbClr val="000000"/>
                </a:solidFill>
                <a:effectLst/>
                <a:latin typeface="Arial" panose="020B0604020202020204" pitchFamily="34" charset="0"/>
                <a:ea typeface="Arial" panose="020B0604020202020204" pitchFamily="34" charset="0"/>
              </a:rPr>
              <a:t>facear</a:t>
            </a:r>
            <a:endParaRPr lang="pt-br"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13/04/2022</a:t>
            </a:fld>
            <a:endParaRPr lang="en-US"/>
          </a:p>
        </p:txBody>
      </p:sp>
      <p:pic>
        <p:nvPicPr>
          <p:cNvPr id="5" name="Imagem 4">
            <a:extLst>
              <a:ext uri="{FF2B5EF4-FFF2-40B4-BE49-F238E27FC236}">
                <a16:creationId xmlns:a16="http://schemas.microsoft.com/office/drawing/2014/main" id="{2B220043-6367-4367-96DA-5E428791E63B}"/>
              </a:ext>
            </a:extLst>
          </p:cNvPr>
          <p:cNvPicPr>
            <a:picLocks noChangeAspect="1"/>
          </p:cNvPicPr>
          <p:nvPr/>
        </p:nvPicPr>
        <p:blipFill>
          <a:blip r:embed="rId2"/>
          <a:stretch>
            <a:fillRect/>
          </a:stretch>
        </p:blipFill>
        <p:spPr>
          <a:xfrm>
            <a:off x="6202018" y="2228003"/>
            <a:ext cx="4943060" cy="3019423"/>
          </a:xfrm>
          <a:prstGeom prst="rect">
            <a:avLst/>
          </a:prstGeom>
        </p:spPr>
      </p:pic>
    </p:spTree>
    <p:extLst>
      <p:ext uri="{BB962C8B-B14F-4D97-AF65-F5344CB8AC3E}">
        <p14:creationId xmlns:p14="http://schemas.microsoft.com/office/powerpoint/2010/main" val="4267516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r>
              <a:rPr lang="pt-br"/>
              <a:t>Title Lorem Ipsum</a:t>
            </a:r>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2228003"/>
            <a:ext cx="6266174" cy="3633047"/>
          </a:xfrm>
        </p:spPr>
        <p:txBody>
          <a:bodyPr rtlCol="0" anchor="ctr">
            <a:normAutofit fontScale="92500"/>
          </a:bodyPr>
          <a:lstStyle/>
          <a:p>
            <a:pPr marL="0" marR="1235710" lvl="0" indent="0" algn="just" fontAlgn="base">
              <a:lnSpc>
                <a:spcPct val="142000"/>
              </a:lnSpc>
              <a:spcAft>
                <a:spcPts val="20"/>
              </a:spcAft>
              <a:buClr>
                <a:srgbClr val="000000"/>
              </a:buClr>
              <a:buSzPts val="1000"/>
              <a:buNone/>
            </a:pPr>
            <a:r>
              <a:rPr lang="pt-BR"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Fixação da peça na placa universal, deixando livre a quantidade suficiente de material para ser torneado. O material deve estar bem centrado. </a:t>
            </a:r>
          </a:p>
          <a:p>
            <a:pPr marL="0" indent="0">
              <a:lnSpc>
                <a:spcPct val="107000"/>
              </a:lnSpc>
              <a:spcAft>
                <a:spcPts val="395"/>
              </a:spcAft>
              <a:buNone/>
            </a:pPr>
            <a:r>
              <a:rPr lang="pt-BR" sz="1800" dirty="0">
                <a:solidFill>
                  <a:srgbClr val="000000"/>
                </a:solidFill>
                <a:effectLst/>
                <a:latin typeface="Arial" panose="020B0604020202020204" pitchFamily="34" charset="0"/>
                <a:ea typeface="Arial" panose="020B0604020202020204" pitchFamily="34" charset="0"/>
              </a:rPr>
              <a:t> </a:t>
            </a:r>
            <a:endParaRPr lang="pt-BR" sz="1800" dirty="0">
              <a:solidFill>
                <a:srgbClr val="000000"/>
              </a:solidFill>
              <a:effectLst/>
              <a:latin typeface="Calibri" panose="020F0502020204030204" pitchFamily="34" charset="0"/>
              <a:ea typeface="Calibri" panose="020F0502020204030204" pitchFamily="34" charset="0"/>
            </a:endParaRPr>
          </a:p>
          <a:p>
            <a:pPr marL="0" marR="1235710" lvl="0" indent="0" algn="just" fontAlgn="base">
              <a:lnSpc>
                <a:spcPct val="142000"/>
              </a:lnSpc>
              <a:spcAft>
                <a:spcPts val="20"/>
              </a:spcAft>
              <a:buClr>
                <a:srgbClr val="000000"/>
              </a:buClr>
              <a:buSzPts val="1000"/>
              <a:buNone/>
            </a:pPr>
            <a:r>
              <a:rPr lang="pt-BR"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Fixação da ferramenta de modo que a ponta da ferramenta fique na altura do centro do torno. Para isso, usa-se a contra ponta como referência. Deve-se também observar que a ferramenta deve ficar em ângulo em relação à face da peça. </a:t>
            </a:r>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13/04/2022</a:t>
            </a:fld>
            <a:endParaRPr lang="en-US"/>
          </a:p>
        </p:txBody>
      </p:sp>
      <p:pic>
        <p:nvPicPr>
          <p:cNvPr id="5" name="Imagem 4">
            <a:extLst>
              <a:ext uri="{FF2B5EF4-FFF2-40B4-BE49-F238E27FC236}">
                <a16:creationId xmlns:a16="http://schemas.microsoft.com/office/drawing/2014/main" id="{ACFBEC4B-FC89-4FB8-BE32-9E51C78282E4}"/>
              </a:ext>
            </a:extLst>
          </p:cNvPr>
          <p:cNvPicPr>
            <a:picLocks noChangeAspect="1"/>
          </p:cNvPicPr>
          <p:nvPr/>
        </p:nvPicPr>
        <p:blipFill>
          <a:blip r:embed="rId2"/>
          <a:stretch>
            <a:fillRect/>
          </a:stretch>
        </p:blipFill>
        <p:spPr>
          <a:xfrm>
            <a:off x="5768009" y="2784208"/>
            <a:ext cx="5954950" cy="2520635"/>
          </a:xfrm>
          <a:prstGeom prst="rect">
            <a:avLst/>
          </a:prstGeom>
        </p:spPr>
      </p:pic>
    </p:spTree>
    <p:extLst>
      <p:ext uri="{BB962C8B-B14F-4D97-AF65-F5344CB8AC3E}">
        <p14:creationId xmlns:p14="http://schemas.microsoft.com/office/powerpoint/2010/main" val="3923811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r>
              <a:rPr lang="pt-br"/>
              <a:t>Title Lorem Ipsum</a:t>
            </a:r>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2228003"/>
            <a:ext cx="5638854" cy="3633047"/>
          </a:xfrm>
        </p:spPr>
        <p:txBody>
          <a:bodyPr rtlCol="0" anchor="ctr">
            <a:normAutofit/>
          </a:bodyPr>
          <a:lstStyle/>
          <a:p>
            <a:pPr rtl="0"/>
            <a:r>
              <a:rPr lang="pt-BR" sz="1800" dirty="0">
                <a:solidFill>
                  <a:srgbClr val="000000"/>
                </a:solidFill>
                <a:effectLst/>
                <a:latin typeface="Arial" panose="020B0604020202020204" pitchFamily="34" charset="0"/>
                <a:ea typeface="Arial" panose="020B0604020202020204" pitchFamily="34" charset="0"/>
              </a:rPr>
              <a:t>Essa operação de facear é realizada do  centro para a periferia da peça. É possível também facear partindo da periferia da peça para seu centro. Todavia, é preciso usar uma ferramenta específica, semelhante à mostrada ao lado</a:t>
            </a:r>
            <a:endParaRPr lang="pt-br"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13/04/2022</a:t>
            </a:fld>
            <a:endParaRPr lang="en-US"/>
          </a:p>
        </p:txBody>
      </p:sp>
      <p:pic>
        <p:nvPicPr>
          <p:cNvPr id="5" name="Imagem 4">
            <a:extLst>
              <a:ext uri="{FF2B5EF4-FFF2-40B4-BE49-F238E27FC236}">
                <a16:creationId xmlns:a16="http://schemas.microsoft.com/office/drawing/2014/main" id="{52D57D0E-A7A0-481C-B346-B2F999F953FA}"/>
              </a:ext>
            </a:extLst>
          </p:cNvPr>
          <p:cNvPicPr>
            <a:picLocks noChangeAspect="1"/>
          </p:cNvPicPr>
          <p:nvPr/>
        </p:nvPicPr>
        <p:blipFill>
          <a:blip r:embed="rId2"/>
          <a:stretch>
            <a:fillRect/>
          </a:stretch>
        </p:blipFill>
        <p:spPr>
          <a:xfrm>
            <a:off x="6051410" y="2504661"/>
            <a:ext cx="5062745" cy="2740302"/>
          </a:xfrm>
          <a:prstGeom prst="rect">
            <a:avLst/>
          </a:prstGeom>
        </p:spPr>
      </p:pic>
    </p:spTree>
    <p:extLst>
      <p:ext uri="{BB962C8B-B14F-4D97-AF65-F5344CB8AC3E}">
        <p14:creationId xmlns:p14="http://schemas.microsoft.com/office/powerpoint/2010/main" val="2812857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r>
              <a:rPr lang="pt-BR" sz="1800" b="1" dirty="0">
                <a:solidFill>
                  <a:srgbClr val="000000"/>
                </a:solidFill>
                <a:effectLst/>
                <a:latin typeface="Arial" panose="020B0604020202020204" pitchFamily="34" charset="0"/>
                <a:ea typeface="Arial" panose="020B0604020202020204" pitchFamily="34" charset="0"/>
              </a:rPr>
              <a:t>torneamento de superfície cilíndrica externa</a:t>
            </a:r>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1717990"/>
            <a:ext cx="6595784" cy="5071049"/>
          </a:xfrm>
        </p:spPr>
        <p:txBody>
          <a:bodyPr rtlCol="0" anchor="ctr">
            <a:normAutofit fontScale="85000" lnSpcReduction="20000"/>
          </a:bodyPr>
          <a:lstStyle/>
          <a:p>
            <a:pPr marL="0" marR="1106170" lvl="0" indent="0" algn="just" fontAlgn="base">
              <a:lnSpc>
                <a:spcPct val="142000"/>
              </a:lnSpc>
              <a:spcAft>
                <a:spcPts val="20"/>
              </a:spcAft>
              <a:buClr>
                <a:srgbClr val="000000"/>
              </a:buClr>
              <a:buSzPts val="1000"/>
              <a:buNone/>
            </a:pPr>
            <a:r>
              <a:rPr lang="pt-BR" sz="23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1Fixação da peça, deixando livre um comprimento maior do que a parte que será torneada, e centralizando bem o material. </a:t>
            </a:r>
            <a:endParaRPr lang="pt-BR" sz="23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1106170" lvl="0" indent="0" algn="just" fontAlgn="base">
              <a:lnSpc>
                <a:spcPct val="142000"/>
              </a:lnSpc>
              <a:spcAft>
                <a:spcPts val="20"/>
              </a:spcAft>
              <a:buClr>
                <a:srgbClr val="000000"/>
              </a:buClr>
              <a:buSzPts val="1000"/>
              <a:buNone/>
            </a:pPr>
            <a:r>
              <a:rPr lang="pt-BR" sz="23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2Montagem da ferramenta no porta-ferramentas com os mesmos cuidados tomados na operação de facear. </a:t>
            </a:r>
            <a:endParaRPr lang="pt-BR" sz="23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1106170" lvl="0" indent="0" algn="just" fontAlgn="base">
              <a:lnSpc>
                <a:spcPct val="142000"/>
              </a:lnSpc>
              <a:spcAft>
                <a:spcPts val="20"/>
              </a:spcAft>
              <a:buClr>
                <a:srgbClr val="000000"/>
              </a:buClr>
              <a:buSzPts val="1000"/>
              <a:buNone/>
            </a:pPr>
            <a:r>
              <a:rPr lang="pt-BR" sz="23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3Regulagem do torno na rotação adequada, consultando a tabela específica. </a:t>
            </a:r>
          </a:p>
          <a:p>
            <a:pPr marL="0" indent="0">
              <a:buNone/>
            </a:pPr>
            <a:r>
              <a:rPr lang="pt-BR" sz="23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4Marcação, no material, do comprimento a ser torneado. Para isso, a ferramenta deve ser deslocada até o comprimento desejado e a medição deve ser feita com paquímetro. A marcação é feita acionando o torno e fazendo um risco de referência. </a:t>
            </a:r>
          </a:p>
          <a:p>
            <a:pPr rtl="0"/>
            <a:endParaRPr lang="pt-br"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13/04/2022</a:t>
            </a:fld>
            <a:endParaRPr lang="en-US"/>
          </a:p>
        </p:txBody>
      </p:sp>
      <p:pic>
        <p:nvPicPr>
          <p:cNvPr id="5" name="Imagem 4">
            <a:extLst>
              <a:ext uri="{FF2B5EF4-FFF2-40B4-BE49-F238E27FC236}">
                <a16:creationId xmlns:a16="http://schemas.microsoft.com/office/drawing/2014/main" id="{CDB8550C-4C85-43FE-AF80-426E75932A83}"/>
              </a:ext>
            </a:extLst>
          </p:cNvPr>
          <p:cNvPicPr>
            <a:picLocks noChangeAspect="1"/>
          </p:cNvPicPr>
          <p:nvPr/>
        </p:nvPicPr>
        <p:blipFill>
          <a:blip r:embed="rId2"/>
          <a:stretch>
            <a:fillRect/>
          </a:stretch>
        </p:blipFill>
        <p:spPr>
          <a:xfrm>
            <a:off x="7605951" y="2505074"/>
            <a:ext cx="3764414" cy="3312629"/>
          </a:xfrm>
          <a:prstGeom prst="rect">
            <a:avLst/>
          </a:prstGeom>
        </p:spPr>
      </p:pic>
    </p:spTree>
    <p:extLst>
      <p:ext uri="{BB962C8B-B14F-4D97-AF65-F5344CB8AC3E}">
        <p14:creationId xmlns:p14="http://schemas.microsoft.com/office/powerpoint/2010/main" val="789763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r>
              <a:rPr lang="pt-br"/>
              <a:t>Title Lorem Ipsum</a:t>
            </a:r>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1626781"/>
            <a:ext cx="10253384" cy="4614531"/>
          </a:xfrm>
        </p:spPr>
        <p:txBody>
          <a:bodyPr rtlCol="0" anchor="ctr">
            <a:normAutofit fontScale="85000" lnSpcReduction="10000"/>
          </a:bodyPr>
          <a:lstStyle/>
          <a:p>
            <a:pPr marL="0" indent="0" rtl="0">
              <a:buNone/>
            </a:pPr>
            <a:r>
              <a:rPr lang="pt-BR" dirty="0">
                <a:latin typeface="Arial Rounded MT Bold" panose="020F0704030504030204" pitchFamily="34" charset="0"/>
                <a:cs typeface="Arial" panose="020B0604020202020204" pitchFamily="34" charset="0"/>
              </a:rPr>
              <a:t>5.Determinação da profundidade de corte: </a:t>
            </a:r>
          </a:p>
          <a:p>
            <a:pPr marL="0" indent="0" rtl="0">
              <a:buNone/>
            </a:pPr>
            <a:r>
              <a:rPr lang="pt-BR" dirty="0">
                <a:latin typeface="Arial Rounded MT Bold" panose="020F0704030504030204" pitchFamily="34" charset="0"/>
                <a:cs typeface="Arial" panose="020B0604020202020204" pitchFamily="34" charset="0"/>
              </a:rPr>
              <a:t>a)	Ligar o torno e aproximar a ferramenta até marcar o início do corte no material. </a:t>
            </a:r>
          </a:p>
          <a:p>
            <a:pPr marL="0" indent="0" rtl="0">
              <a:buNone/>
            </a:pPr>
            <a:r>
              <a:rPr lang="pt-BR" dirty="0">
                <a:latin typeface="Arial Rounded MT Bold" panose="020F0704030504030204" pitchFamily="34" charset="0"/>
                <a:cs typeface="Arial" panose="020B0604020202020204" pitchFamily="34" charset="0"/>
              </a:rPr>
              <a:t>b)	Deslocar a ferramenta para fora da peça. </a:t>
            </a:r>
          </a:p>
          <a:p>
            <a:pPr marL="0" indent="0" rtl="0">
              <a:buNone/>
            </a:pPr>
            <a:r>
              <a:rPr lang="pt-BR" dirty="0">
                <a:latin typeface="Arial Rounded MT Bold" panose="020F0704030504030204" pitchFamily="34" charset="0"/>
                <a:cs typeface="Arial" panose="020B0604020202020204" pitchFamily="34" charset="0"/>
              </a:rPr>
              <a:t>c)	Zerar o anel graduado e fazer a ferramenta penetrar no material a uma profundidade suficiente para remover a casca do material. </a:t>
            </a:r>
          </a:p>
          <a:p>
            <a:pPr marL="0" indent="0" rtl="0">
              <a:buNone/>
            </a:pPr>
            <a:r>
              <a:rPr lang="pt-BR" dirty="0">
                <a:latin typeface="Arial Rounded MT Bold" panose="020F0704030504030204" pitchFamily="34" charset="0"/>
                <a:cs typeface="Arial" panose="020B0604020202020204" pitchFamily="34" charset="0"/>
              </a:rPr>
              <a:t> </a:t>
            </a:r>
          </a:p>
          <a:p>
            <a:pPr marL="0" indent="0" rtl="0">
              <a:buNone/>
            </a:pPr>
            <a:r>
              <a:rPr lang="pt-BR" dirty="0">
                <a:latin typeface="Arial Rounded MT Bold" panose="020F0704030504030204" pitchFamily="34" charset="0"/>
                <a:cs typeface="Arial" panose="020B0604020202020204" pitchFamily="34" charset="0"/>
              </a:rPr>
              <a:t>6.Execução do torneamento:  </a:t>
            </a:r>
          </a:p>
          <a:p>
            <a:pPr marL="0" indent="0" rtl="0">
              <a:buNone/>
            </a:pPr>
            <a:r>
              <a:rPr lang="pt-BR" dirty="0">
                <a:latin typeface="Arial Rounded MT Bold" panose="020F0704030504030204" pitchFamily="34" charset="0"/>
                <a:cs typeface="Arial" panose="020B0604020202020204" pitchFamily="34" charset="0"/>
              </a:rPr>
              <a:t>a)	Fazer um rebaixo inicial. </a:t>
            </a:r>
          </a:p>
          <a:p>
            <a:pPr marL="0" indent="0" rtl="0">
              <a:buNone/>
            </a:pPr>
            <a:r>
              <a:rPr lang="pt-BR" dirty="0">
                <a:latin typeface="Arial Rounded MT Bold" panose="020F0704030504030204" pitchFamily="34" charset="0"/>
                <a:cs typeface="Arial" panose="020B0604020202020204" pitchFamily="34" charset="0"/>
              </a:rPr>
              <a:t>b)	Deslocar a ferramenta para fora da peça. </a:t>
            </a:r>
          </a:p>
          <a:p>
            <a:pPr marL="0" indent="0" rtl="0">
              <a:buNone/>
            </a:pPr>
            <a:r>
              <a:rPr lang="pt-BR" dirty="0">
                <a:latin typeface="Arial Rounded MT Bold" panose="020F0704030504030204" pitchFamily="34" charset="0"/>
                <a:cs typeface="Arial" panose="020B0604020202020204" pitchFamily="34" charset="0"/>
              </a:rPr>
              <a:t>c)	Desligar a máquina. </a:t>
            </a:r>
          </a:p>
          <a:p>
            <a:pPr marL="0" indent="0" rtl="0">
              <a:buNone/>
            </a:pPr>
            <a:r>
              <a:rPr lang="pt-BR" dirty="0">
                <a:latin typeface="Arial Rounded MT Bold" panose="020F0704030504030204" pitchFamily="34" charset="0"/>
                <a:cs typeface="Arial" panose="020B0604020202020204" pitchFamily="34" charset="0"/>
              </a:rPr>
              <a:t>d)	Verificar o diâmetro obtido no rebaixo. </a:t>
            </a:r>
          </a:p>
          <a:p>
            <a:pPr marL="0" indent="0" rtl="0">
              <a:buNone/>
            </a:pPr>
            <a:r>
              <a:rPr lang="pt-BR" dirty="0">
                <a:latin typeface="Arial Rounded MT Bold" panose="020F0704030504030204" pitchFamily="34" charset="0"/>
                <a:cs typeface="Arial" panose="020B0604020202020204" pitchFamily="34" charset="0"/>
              </a:rPr>
              <a:t>e)	Tornear completando o passe até o comprimento determinado pela marca. Observação: Deve-se usar fluido de corte onde for necessário. </a:t>
            </a:r>
          </a:p>
          <a:p>
            <a:pPr marL="0" indent="0" rtl="0">
              <a:buNone/>
            </a:pPr>
            <a:r>
              <a:rPr lang="pt-BR" dirty="0">
                <a:latin typeface="Arial Rounded MT Bold" panose="020F0704030504030204" pitchFamily="34" charset="0"/>
                <a:cs typeface="Arial" panose="020B0604020202020204" pitchFamily="34" charset="0"/>
              </a:rPr>
              <a:t>f)	Repetir quantas vezes for necessário para atingir o diâmetro desejado. </a:t>
            </a:r>
          </a:p>
          <a:p>
            <a:pPr rtl="0"/>
            <a:endParaRPr lang="pt-br"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13/04/2022</a:t>
            </a:fld>
            <a:endParaRPr lang="en-US"/>
          </a:p>
        </p:txBody>
      </p:sp>
    </p:spTree>
    <p:extLst>
      <p:ext uri="{BB962C8B-B14F-4D97-AF65-F5344CB8AC3E}">
        <p14:creationId xmlns:p14="http://schemas.microsoft.com/office/powerpoint/2010/main" val="2962359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r>
              <a:rPr lang="pt-BR" sz="1800" b="1" dirty="0">
                <a:solidFill>
                  <a:srgbClr val="000000"/>
                </a:solidFill>
                <a:effectLst/>
                <a:latin typeface="Arial" panose="020B0604020202020204" pitchFamily="34" charset="0"/>
                <a:ea typeface="Arial" panose="020B0604020202020204" pitchFamily="34" charset="0"/>
              </a:rPr>
              <a:t>Esse torno só dá furo</a:t>
            </a:r>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2228003"/>
            <a:ext cx="5194767" cy="3633047"/>
          </a:xfrm>
        </p:spPr>
        <p:txBody>
          <a:bodyPr rtlCol="0" anchor="ctr">
            <a:normAutofit/>
          </a:bodyPr>
          <a:lstStyle/>
          <a:p>
            <a:pPr rtl="0"/>
            <a:r>
              <a:rPr lang="pt-BR" sz="1800" dirty="0">
                <a:solidFill>
                  <a:srgbClr val="000000"/>
                </a:solidFill>
                <a:effectLst/>
                <a:latin typeface="Arial" panose="020B0604020202020204" pitchFamily="34" charset="0"/>
                <a:ea typeface="Arial" panose="020B0604020202020204" pitchFamily="34" charset="0"/>
              </a:rPr>
              <a:t>Na operação de facear, você estudou que a   ferramenta é fixada no porta-ferramenta que se movimenta perpendicularmente ao eixo da peça para executar o corte. Para operações de furar no torno, usa-se a broca e não uma ferramenta de corte como as que você viu na aula anterior. Para fixar a ferramenta para furar, escarear, alargar e roscar, usa-se o </a:t>
            </a:r>
            <a:r>
              <a:rPr lang="pt-BR" sz="1800" b="1" dirty="0">
                <a:solidFill>
                  <a:srgbClr val="000000"/>
                </a:solidFill>
                <a:effectLst/>
                <a:latin typeface="Arial" panose="020B0604020202020204" pitchFamily="34" charset="0"/>
                <a:ea typeface="Arial" panose="020B0604020202020204" pitchFamily="34" charset="0"/>
              </a:rPr>
              <a:t>cabeçote móvel</a:t>
            </a:r>
            <a:endParaRPr lang="pt-br"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13/04/2022</a:t>
            </a:fld>
            <a:endParaRPr lang="en-US"/>
          </a:p>
        </p:txBody>
      </p:sp>
      <p:pic>
        <p:nvPicPr>
          <p:cNvPr id="5" name="Imagem 4">
            <a:extLst>
              <a:ext uri="{FF2B5EF4-FFF2-40B4-BE49-F238E27FC236}">
                <a16:creationId xmlns:a16="http://schemas.microsoft.com/office/drawing/2014/main" id="{2AB483F9-10E1-4D8C-89ED-76A65B334CB8}"/>
              </a:ext>
            </a:extLst>
          </p:cNvPr>
          <p:cNvPicPr>
            <a:picLocks noChangeAspect="1"/>
          </p:cNvPicPr>
          <p:nvPr/>
        </p:nvPicPr>
        <p:blipFill>
          <a:blip r:embed="rId2"/>
          <a:stretch>
            <a:fillRect/>
          </a:stretch>
        </p:blipFill>
        <p:spPr>
          <a:xfrm>
            <a:off x="6096000" y="1998060"/>
            <a:ext cx="4939435" cy="3862990"/>
          </a:xfrm>
          <a:prstGeom prst="rect">
            <a:avLst/>
          </a:prstGeom>
        </p:spPr>
      </p:pic>
    </p:spTree>
    <p:extLst>
      <p:ext uri="{BB962C8B-B14F-4D97-AF65-F5344CB8AC3E}">
        <p14:creationId xmlns:p14="http://schemas.microsoft.com/office/powerpoint/2010/main" val="62387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r>
              <a:rPr lang="pt-BR" sz="1800" dirty="0">
                <a:solidFill>
                  <a:srgbClr val="000000"/>
                </a:solidFill>
                <a:effectLst/>
                <a:latin typeface="Arial" panose="020B0604020202020204" pitchFamily="34" charset="0"/>
                <a:ea typeface="Arial" panose="020B0604020202020204" pitchFamily="34" charset="0"/>
              </a:rPr>
              <a:t>É composto por</a:t>
            </a:r>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2228003"/>
            <a:ext cx="10113311" cy="3633047"/>
          </a:xfrm>
        </p:spPr>
        <p:txBody>
          <a:bodyPr rtlCol="0" anchor="ctr">
            <a:normAutofit/>
          </a:bodyPr>
          <a:lstStyle/>
          <a:p>
            <a:pPr marL="342900" marR="1172210" lvl="0" indent="-342900" algn="just" fontAlgn="base">
              <a:lnSpc>
                <a:spcPct val="107000"/>
              </a:lnSpc>
              <a:spcAft>
                <a:spcPts val="400"/>
              </a:spcAft>
              <a:buClr>
                <a:srgbClr val="000000"/>
              </a:buClr>
              <a:buSzPts val="700"/>
              <a:buFont typeface="Arial" panose="020B0604020202020204" pitchFamily="34" charset="0"/>
              <a:buChar char="•"/>
            </a:pPr>
            <a:r>
              <a:rPr lang="pt-BR"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base: </a:t>
            </a:r>
            <a:r>
              <a:rPr lang="pt-BR" sz="1800" u="none" strike="noStrike" dirty="0" err="1">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apóia-se</a:t>
            </a:r>
            <a:r>
              <a:rPr lang="pt-BR"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no barramento e serve de apoio para o corpo; </a:t>
            </a:r>
          </a:p>
          <a:p>
            <a:pPr marL="342900" marR="1172210" lvl="0" indent="-342900" algn="just" fontAlgn="base">
              <a:lnSpc>
                <a:spcPct val="142000"/>
              </a:lnSpc>
              <a:spcAft>
                <a:spcPts val="20"/>
              </a:spcAft>
              <a:buClr>
                <a:srgbClr val="000000"/>
              </a:buClr>
              <a:buSzPts val="700"/>
              <a:buFont typeface="Arial" panose="020B0604020202020204" pitchFamily="34" charset="0"/>
              <a:buChar char="•"/>
            </a:pPr>
            <a:r>
              <a:rPr lang="pt-BR"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corpo: suporta os mecanismos do cabeçote móvel. Pode ser deslocado lateralmente para permitir o alinhamento ou desalinhamento da </a:t>
            </a:r>
            <a:r>
              <a:rPr lang="pt-BR" sz="1800" u="none" strike="noStrike" dirty="0" err="1">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contraponta</a:t>
            </a:r>
            <a:r>
              <a:rPr lang="pt-BR"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a:t>
            </a:r>
          </a:p>
          <a:p>
            <a:pPr marL="342900" marR="1172210" lvl="0" indent="-342900" algn="just" fontAlgn="base">
              <a:lnSpc>
                <a:spcPct val="142000"/>
              </a:lnSpc>
              <a:spcAft>
                <a:spcPts val="20"/>
              </a:spcAft>
              <a:buClr>
                <a:srgbClr val="000000"/>
              </a:buClr>
              <a:buSzPts val="700"/>
              <a:buFont typeface="Arial" panose="020B0604020202020204" pitchFamily="34" charset="0"/>
              <a:buChar char="•"/>
            </a:pPr>
            <a:r>
              <a:rPr lang="pt-BR"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mangote: que aloja a </a:t>
            </a:r>
            <a:r>
              <a:rPr lang="pt-BR" sz="1800" u="none" strike="noStrike" dirty="0" err="1">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contraponta</a:t>
            </a:r>
            <a:r>
              <a:rPr lang="pt-BR"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mandril ou outras ferramentas para furar, escarear, alargar ou roscar. É fixado por meio de uma trava e movimentado por um eixo roscado acionado por um volante. Possui um anel graduado que permite controlar a profundidade do furo, por exemplo; </a:t>
            </a:r>
          </a:p>
          <a:p>
            <a:pPr marL="342900" marR="1172210" lvl="0" indent="-342900" algn="just" fontAlgn="base">
              <a:lnSpc>
                <a:spcPct val="107000"/>
              </a:lnSpc>
              <a:spcAft>
                <a:spcPts val="395"/>
              </a:spcAft>
              <a:buClr>
                <a:srgbClr val="000000"/>
              </a:buClr>
              <a:buSzPts val="700"/>
              <a:buFont typeface="Arial" panose="020B0604020202020204" pitchFamily="34" charset="0"/>
              <a:buChar char="•"/>
            </a:pPr>
            <a:r>
              <a:rPr lang="pt-BR"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parafusos de fixação e deslocamento do cabeçote móvel. </a:t>
            </a:r>
          </a:p>
          <a:p>
            <a:pPr rtl="0"/>
            <a:endParaRPr lang="pt-br"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13/04/2022</a:t>
            </a:fld>
            <a:endParaRPr lang="en-US"/>
          </a:p>
        </p:txBody>
      </p:sp>
    </p:spTree>
    <p:extLst>
      <p:ext uri="{BB962C8B-B14F-4D97-AF65-F5344CB8AC3E}">
        <p14:creationId xmlns:p14="http://schemas.microsoft.com/office/powerpoint/2010/main" val="29774348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r>
              <a:rPr lang="pt-BR" sz="1800" dirty="0">
                <a:solidFill>
                  <a:srgbClr val="000000"/>
                </a:solidFill>
                <a:effectLst/>
                <a:latin typeface="Arial" panose="020B0604020202020204" pitchFamily="34" charset="0"/>
                <a:ea typeface="Arial" panose="020B0604020202020204" pitchFamily="34" charset="0"/>
              </a:rPr>
              <a:t>funções:</a:t>
            </a:r>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379174" y="2650669"/>
            <a:ext cx="6340602" cy="4026577"/>
          </a:xfrm>
        </p:spPr>
        <p:txBody>
          <a:bodyPr rtlCol="0" anchor="ctr">
            <a:normAutofit fontScale="92500" lnSpcReduction="10000"/>
          </a:bodyPr>
          <a:lstStyle/>
          <a:p>
            <a:pPr marL="0" indent="0">
              <a:buNone/>
            </a:pPr>
            <a:r>
              <a:rPr lang="pt-BR" sz="1800" dirty="0">
                <a:solidFill>
                  <a:srgbClr val="000000"/>
                </a:solidFill>
                <a:effectLst/>
                <a:latin typeface="Arial" panose="020B0604020202020204" pitchFamily="34" charset="0"/>
                <a:ea typeface="Arial" panose="020B0604020202020204" pitchFamily="34" charset="0"/>
              </a:rPr>
              <a:t>-Serve de suporte à contra- ponta, destinada a apoiar uma das extremidades da peça a ser torneada</a:t>
            </a:r>
          </a:p>
          <a:p>
            <a:pPr marL="0" indent="0">
              <a:buNone/>
            </a:pPr>
            <a:r>
              <a:rPr lang="pt-BR" sz="1800" dirty="0">
                <a:solidFill>
                  <a:srgbClr val="000000"/>
                </a:solidFill>
                <a:effectLst/>
                <a:latin typeface="Arial" panose="020B0604020202020204" pitchFamily="34" charset="0"/>
                <a:ea typeface="Arial" panose="020B0604020202020204" pitchFamily="34" charset="0"/>
              </a:rPr>
              <a:t>-Serve para fixar o mandril de  haste cônica usado para prender brocas, escareadores, alargadores, machos</a:t>
            </a:r>
          </a:p>
          <a:p>
            <a:pPr marL="0" indent="0">
              <a:buNone/>
            </a:pPr>
            <a:endParaRPr lang="pt-BR" sz="1800" dirty="0">
              <a:solidFill>
                <a:srgbClr val="000000"/>
              </a:solidFill>
              <a:latin typeface="Arial" panose="020B0604020202020204" pitchFamily="34" charset="0"/>
              <a:ea typeface="Arial" panose="020B0604020202020204" pitchFamily="34" charset="0"/>
            </a:endParaRPr>
          </a:p>
          <a:p>
            <a:pPr marL="0" marR="1106170" indent="0" algn="just" fontAlgn="base">
              <a:lnSpc>
                <a:spcPct val="142000"/>
              </a:lnSpc>
              <a:spcAft>
                <a:spcPts val="2040"/>
              </a:spcAft>
              <a:buClr>
                <a:srgbClr val="000000"/>
              </a:buClr>
              <a:buSzPts val="1000"/>
              <a:buNone/>
            </a:pPr>
            <a:r>
              <a:rPr lang="pt-BR"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-Serve de suporte direto para  ferramentas      de corte de haste cônica como brocas e alargadores. Serve também de apoio 	para operações de </a:t>
            </a:r>
            <a:r>
              <a:rPr lang="pt-BR" sz="1800" u="none" strike="noStrike" dirty="0" err="1">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roscamento</a:t>
            </a:r>
            <a:r>
              <a:rPr lang="pt-BR"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manual.</a:t>
            </a:r>
            <a:r>
              <a:rPr lang="pt-BR" sz="1800" b="1"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a:t>
            </a:r>
            <a:endParaRPr lang="pt-BR"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0" indent="0">
              <a:lnSpc>
                <a:spcPct val="107000"/>
              </a:lnSpc>
              <a:spcAft>
                <a:spcPts val="395"/>
              </a:spcAft>
              <a:buNone/>
            </a:pPr>
            <a:r>
              <a:rPr lang="pt-BR" sz="1800" u="none" strike="noStrike"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a:t>
            </a:r>
            <a:r>
              <a:rPr lang="pt-BR"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Serve para deslocar a contra ponta lateralmente, para o torneamento de peças longas de pequena conicidade. </a:t>
            </a:r>
          </a:p>
          <a:p>
            <a:pPr marL="0" indent="0">
              <a:lnSpc>
                <a:spcPct val="107000"/>
              </a:lnSpc>
              <a:spcAft>
                <a:spcPts val="395"/>
              </a:spcAft>
              <a:buNone/>
            </a:pPr>
            <a:endParaRPr lang="pt-BR" sz="1800" dirty="0">
              <a:solidFill>
                <a:srgbClr val="000000"/>
              </a:solidFill>
              <a:effectLst/>
              <a:latin typeface="Arial" panose="020B0604020202020204" pitchFamily="34" charset="0"/>
              <a:ea typeface="Arial" panose="020B0604020202020204" pitchFamily="34" charset="0"/>
            </a:endParaRPr>
          </a:p>
          <a:p>
            <a:pPr marL="0" indent="0">
              <a:lnSpc>
                <a:spcPct val="107000"/>
              </a:lnSpc>
              <a:spcAft>
                <a:spcPts val="800"/>
              </a:spcAft>
              <a:buNone/>
            </a:pPr>
            <a:endParaRPr lang="pt-BR" sz="1800" dirty="0">
              <a:solidFill>
                <a:srgbClr val="000000"/>
              </a:solidFill>
              <a:effectLst/>
              <a:latin typeface="Calibri" panose="020F0502020204030204" pitchFamily="34" charset="0"/>
              <a:ea typeface="Calibri" panose="020F0502020204030204" pitchFamily="34" charset="0"/>
            </a:endParaRPr>
          </a:p>
          <a:p>
            <a:pPr rtl="0"/>
            <a:endParaRPr lang="pt-br"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13/04/2022</a:t>
            </a:fld>
            <a:endParaRPr lang="en-US"/>
          </a:p>
        </p:txBody>
      </p:sp>
      <p:pic>
        <p:nvPicPr>
          <p:cNvPr id="5" name="Imagem 4">
            <a:extLst>
              <a:ext uri="{FF2B5EF4-FFF2-40B4-BE49-F238E27FC236}">
                <a16:creationId xmlns:a16="http://schemas.microsoft.com/office/drawing/2014/main" id="{5F2B12DB-2D6D-4949-A126-94E4AA7CA3B6}"/>
              </a:ext>
            </a:extLst>
          </p:cNvPr>
          <p:cNvPicPr>
            <a:picLocks noChangeAspect="1"/>
          </p:cNvPicPr>
          <p:nvPr/>
        </p:nvPicPr>
        <p:blipFill>
          <a:blip r:embed="rId2"/>
          <a:stretch>
            <a:fillRect/>
          </a:stretch>
        </p:blipFill>
        <p:spPr>
          <a:xfrm>
            <a:off x="7206004" y="809405"/>
            <a:ext cx="4404803" cy="5114317"/>
          </a:xfrm>
          <a:prstGeom prst="rect">
            <a:avLst/>
          </a:prstGeom>
        </p:spPr>
      </p:pic>
    </p:spTree>
    <p:extLst>
      <p:ext uri="{BB962C8B-B14F-4D97-AF65-F5344CB8AC3E}">
        <p14:creationId xmlns:p14="http://schemas.microsoft.com/office/powerpoint/2010/main" val="2607358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2228003"/>
            <a:ext cx="5965381" cy="3633047"/>
          </a:xfrm>
        </p:spPr>
        <p:txBody>
          <a:bodyPr rtlCol="0" anchor="ctr">
            <a:noAutofit/>
          </a:bodyPr>
          <a:lstStyle/>
          <a:p>
            <a:pPr marL="144145" marR="1106170" indent="-6350" algn="just">
              <a:lnSpc>
                <a:spcPct val="142000"/>
              </a:lnSpc>
              <a:spcAft>
                <a:spcPts val="2985"/>
              </a:spcAft>
            </a:pPr>
            <a:r>
              <a:rPr lang="pt-BR" sz="2400" b="1" dirty="0" err="1">
                <a:solidFill>
                  <a:srgbClr val="000000"/>
                </a:solidFill>
                <a:effectLst/>
                <a:latin typeface="Arial" panose="020B0604020202020204" pitchFamily="34" charset="0"/>
                <a:ea typeface="Arial" panose="020B0604020202020204" pitchFamily="34" charset="0"/>
              </a:rPr>
              <a:t>cossinete</a:t>
            </a:r>
            <a:r>
              <a:rPr lang="pt-BR" sz="2400" b="1" dirty="0">
                <a:solidFill>
                  <a:srgbClr val="000000"/>
                </a:solidFill>
                <a:effectLst/>
                <a:latin typeface="Arial" panose="020B0604020202020204" pitchFamily="34" charset="0"/>
                <a:ea typeface="Arial" panose="020B0604020202020204" pitchFamily="34" charset="0"/>
              </a:rPr>
              <a:t> bipartido </a:t>
            </a:r>
            <a:r>
              <a:rPr lang="pt-BR" sz="2400" dirty="0">
                <a:solidFill>
                  <a:srgbClr val="000000"/>
                </a:solidFill>
                <a:effectLst/>
                <a:latin typeface="Arial" panose="020B0604020202020204" pitchFamily="34" charset="0"/>
                <a:ea typeface="Arial" panose="020B0604020202020204" pitchFamily="34" charset="0"/>
              </a:rPr>
              <a:t>é uma variação dessa  ferramenta. É formado por duas placas com formato especial com apenas duas arestas cortantes. Usado para fazer roscas em tubos de plástico, ferro galvanizado e cobre. </a:t>
            </a:r>
            <a:endParaRPr lang="pt-BR" sz="2400" dirty="0">
              <a:solidFill>
                <a:srgbClr val="000000"/>
              </a:solidFill>
              <a:effectLst/>
              <a:latin typeface="Calibri" panose="020F0502020204030204" pitchFamily="34" charset="0"/>
              <a:ea typeface="Calibri" panose="020F0502020204030204" pitchFamily="34" charset="0"/>
            </a:endParaRPr>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13/04/2022</a:t>
            </a:fld>
            <a:endParaRPr lang="en-US"/>
          </a:p>
        </p:txBody>
      </p:sp>
      <p:pic>
        <p:nvPicPr>
          <p:cNvPr id="5" name="Imagem 4">
            <a:extLst>
              <a:ext uri="{FF2B5EF4-FFF2-40B4-BE49-F238E27FC236}">
                <a16:creationId xmlns:a16="http://schemas.microsoft.com/office/drawing/2014/main" id="{A5BFF334-A9AE-42CC-8069-A17F1F063AF8}"/>
              </a:ext>
            </a:extLst>
          </p:cNvPr>
          <p:cNvPicPr>
            <a:picLocks noChangeAspect="1"/>
          </p:cNvPicPr>
          <p:nvPr/>
        </p:nvPicPr>
        <p:blipFill>
          <a:blip r:embed="rId2"/>
          <a:stretch>
            <a:fillRect/>
          </a:stretch>
        </p:blipFill>
        <p:spPr>
          <a:xfrm>
            <a:off x="6718852" y="1371599"/>
            <a:ext cx="3951425" cy="3876261"/>
          </a:xfrm>
          <a:prstGeom prst="rect">
            <a:avLst/>
          </a:prstGeom>
        </p:spPr>
      </p:pic>
    </p:spTree>
    <p:extLst>
      <p:ext uri="{BB962C8B-B14F-4D97-AF65-F5344CB8AC3E}">
        <p14:creationId xmlns:p14="http://schemas.microsoft.com/office/powerpoint/2010/main" val="1590271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2228003"/>
            <a:ext cx="5194767" cy="3633047"/>
          </a:xfrm>
        </p:spPr>
        <p:txBody>
          <a:bodyPr rtlCol="0" anchor="ctr">
            <a:normAutofit/>
          </a:bodyPr>
          <a:lstStyle/>
          <a:p>
            <a:pPr rtl="0"/>
            <a:endParaRPr lang="pt-br"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13/04/2022</a:t>
            </a:fld>
            <a:endParaRPr lang="en-US"/>
          </a:p>
        </p:txBody>
      </p:sp>
      <p:pic>
        <p:nvPicPr>
          <p:cNvPr id="5" name="Imagem 4">
            <a:extLst>
              <a:ext uri="{FF2B5EF4-FFF2-40B4-BE49-F238E27FC236}">
                <a16:creationId xmlns:a16="http://schemas.microsoft.com/office/drawing/2014/main" id="{5B097809-1EF8-4C5F-B11E-019952D70D2C}"/>
              </a:ext>
            </a:extLst>
          </p:cNvPr>
          <p:cNvPicPr>
            <a:picLocks noChangeAspect="1"/>
          </p:cNvPicPr>
          <p:nvPr/>
        </p:nvPicPr>
        <p:blipFill>
          <a:blip r:embed="rId2"/>
          <a:stretch>
            <a:fillRect/>
          </a:stretch>
        </p:blipFill>
        <p:spPr>
          <a:xfrm>
            <a:off x="2389718" y="2228003"/>
            <a:ext cx="6772483" cy="3894138"/>
          </a:xfrm>
          <a:prstGeom prst="rect">
            <a:avLst/>
          </a:prstGeom>
        </p:spPr>
      </p:pic>
    </p:spTree>
    <p:extLst>
      <p:ext uri="{BB962C8B-B14F-4D97-AF65-F5344CB8AC3E}">
        <p14:creationId xmlns:p14="http://schemas.microsoft.com/office/powerpoint/2010/main" val="14083707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r>
              <a:rPr lang="pt-BR" sz="1800" b="1" dirty="0">
                <a:solidFill>
                  <a:srgbClr val="000000"/>
                </a:solidFill>
                <a:effectLst/>
                <a:latin typeface="Arial" panose="020B0604020202020204" pitchFamily="34" charset="0"/>
                <a:ea typeface="Arial" panose="020B0604020202020204" pitchFamily="34" charset="0"/>
              </a:rPr>
              <a:t>Furando com o torno </a:t>
            </a:r>
            <a:br>
              <a:rPr lang="pt-BR" sz="1800" b="1" dirty="0">
                <a:solidFill>
                  <a:srgbClr val="000000"/>
                </a:solidFill>
                <a:effectLst/>
                <a:latin typeface="Arial" panose="020B0604020202020204" pitchFamily="34" charset="0"/>
                <a:ea typeface="Arial" panose="020B0604020202020204" pitchFamily="34" charset="0"/>
              </a:rPr>
            </a:br>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2228003"/>
            <a:ext cx="5194767" cy="3633047"/>
          </a:xfrm>
        </p:spPr>
        <p:txBody>
          <a:bodyPr rtlCol="0" anchor="ctr">
            <a:normAutofit fontScale="92500"/>
          </a:bodyPr>
          <a:lstStyle/>
          <a:p>
            <a:pPr marL="342900" marR="1238885" lvl="0" indent="-342900" algn="just" fontAlgn="base">
              <a:lnSpc>
                <a:spcPct val="142000"/>
              </a:lnSpc>
              <a:spcAft>
                <a:spcPts val="20"/>
              </a:spcAft>
              <a:buClr>
                <a:srgbClr val="000000"/>
              </a:buClr>
              <a:buSzPts val="1000"/>
              <a:buFont typeface="+mj-lt"/>
              <a:buAutoNum type="alphaLcParenR"/>
            </a:pPr>
            <a:r>
              <a:rPr lang="pt-BR"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Abrir furos de forma e dimensões determinadas, chamados de </a:t>
            </a:r>
            <a:r>
              <a:rPr lang="pt-BR" sz="1800" b="1"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furos de centro</a:t>
            </a:r>
            <a:r>
              <a:rPr lang="pt-BR"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em materiais que precisam ser trabalhados entre duas pontas ou entre a placa e a ponta. Esse tipo de furo também é um passo prévio para se fazer um furo com broca comum. </a:t>
            </a:r>
          </a:p>
          <a:p>
            <a:pPr marL="0" indent="0">
              <a:lnSpc>
                <a:spcPct val="107000"/>
              </a:lnSpc>
              <a:spcAft>
                <a:spcPts val="800"/>
              </a:spcAft>
              <a:buNone/>
            </a:pPr>
            <a:r>
              <a:rPr lang="pt-BR" sz="1800" dirty="0">
                <a:solidFill>
                  <a:srgbClr val="000000"/>
                </a:solidFill>
                <a:effectLst/>
                <a:latin typeface="Arial" panose="020B0604020202020204" pitchFamily="34" charset="0"/>
                <a:ea typeface="Arial" panose="020B0604020202020204" pitchFamily="34" charset="0"/>
              </a:rPr>
              <a:t> </a:t>
            </a:r>
            <a:endParaRPr lang="pt-BR" sz="1800" dirty="0">
              <a:solidFill>
                <a:srgbClr val="000000"/>
              </a:solidFill>
              <a:effectLst/>
              <a:latin typeface="Calibri" panose="020F0502020204030204" pitchFamily="34" charset="0"/>
              <a:ea typeface="Calibri" panose="020F0502020204030204" pitchFamily="34" charset="0"/>
            </a:endParaRPr>
          </a:p>
          <a:p>
            <a:pPr rtl="0"/>
            <a:endParaRPr lang="pt-br"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13/04/2022</a:t>
            </a:fld>
            <a:endParaRPr lang="en-US"/>
          </a:p>
        </p:txBody>
      </p:sp>
      <p:pic>
        <p:nvPicPr>
          <p:cNvPr id="5" name="Imagem 4">
            <a:extLst>
              <a:ext uri="{FF2B5EF4-FFF2-40B4-BE49-F238E27FC236}">
                <a16:creationId xmlns:a16="http://schemas.microsoft.com/office/drawing/2014/main" id="{559B7963-E05D-4800-9F2B-AAC374D700E5}"/>
              </a:ext>
            </a:extLst>
          </p:cNvPr>
          <p:cNvPicPr>
            <a:picLocks noChangeAspect="1"/>
          </p:cNvPicPr>
          <p:nvPr/>
        </p:nvPicPr>
        <p:blipFill>
          <a:blip r:embed="rId2"/>
          <a:stretch>
            <a:fillRect/>
          </a:stretch>
        </p:blipFill>
        <p:spPr>
          <a:xfrm>
            <a:off x="6096000" y="2228003"/>
            <a:ext cx="5023087" cy="3048000"/>
          </a:xfrm>
          <a:prstGeom prst="rect">
            <a:avLst/>
          </a:prstGeom>
        </p:spPr>
      </p:pic>
    </p:spTree>
    <p:extLst>
      <p:ext uri="{BB962C8B-B14F-4D97-AF65-F5344CB8AC3E}">
        <p14:creationId xmlns:p14="http://schemas.microsoft.com/office/powerpoint/2010/main" val="39149095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2228003"/>
            <a:ext cx="5194767" cy="3633047"/>
          </a:xfrm>
        </p:spPr>
        <p:txBody>
          <a:bodyPr rtlCol="0" anchor="ctr">
            <a:normAutofit/>
          </a:bodyPr>
          <a:lstStyle/>
          <a:p>
            <a:pPr marL="0" indent="0">
              <a:buNone/>
            </a:pPr>
            <a:r>
              <a:rPr lang="pt-BR" sz="18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b</a:t>
            </a:r>
            <a:r>
              <a:rPr lang="pt-BR"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Fazer um furo cilíndrico por deslocamento de uma broca montada no cabeçote e com o material em rotação. É um furo de preparação do material para operações posteriores de alargamento, torneamento e </a:t>
            </a:r>
            <a:r>
              <a:rPr lang="pt-BR" sz="1800" u="none" strike="noStrike" dirty="0" err="1">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roscamento</a:t>
            </a:r>
            <a:r>
              <a:rPr lang="pt-BR"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internos. </a:t>
            </a:r>
          </a:p>
          <a:p>
            <a:pPr rtl="0"/>
            <a:endParaRPr lang="pt-br"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13/04/2022</a:t>
            </a:fld>
            <a:endParaRPr lang="en-US"/>
          </a:p>
        </p:txBody>
      </p:sp>
      <p:pic>
        <p:nvPicPr>
          <p:cNvPr id="5" name="Imagem 4">
            <a:extLst>
              <a:ext uri="{FF2B5EF4-FFF2-40B4-BE49-F238E27FC236}">
                <a16:creationId xmlns:a16="http://schemas.microsoft.com/office/drawing/2014/main" id="{885F39FE-ED98-4BEA-ADD9-B3FC9B6652D8}"/>
              </a:ext>
            </a:extLst>
          </p:cNvPr>
          <p:cNvPicPr>
            <a:picLocks noChangeAspect="1"/>
          </p:cNvPicPr>
          <p:nvPr/>
        </p:nvPicPr>
        <p:blipFill>
          <a:blip r:embed="rId2"/>
          <a:stretch>
            <a:fillRect/>
          </a:stretch>
        </p:blipFill>
        <p:spPr>
          <a:xfrm>
            <a:off x="5775960" y="2597288"/>
            <a:ext cx="5601697" cy="3263762"/>
          </a:xfrm>
          <a:prstGeom prst="rect">
            <a:avLst/>
          </a:prstGeom>
        </p:spPr>
      </p:pic>
    </p:spTree>
    <p:extLst>
      <p:ext uri="{BB962C8B-B14F-4D97-AF65-F5344CB8AC3E}">
        <p14:creationId xmlns:p14="http://schemas.microsoft.com/office/powerpoint/2010/main" val="17446980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2228003"/>
            <a:ext cx="5194767" cy="3633047"/>
          </a:xfrm>
        </p:spPr>
        <p:txBody>
          <a:bodyPr rtlCol="0" anchor="ctr">
            <a:normAutofit/>
          </a:bodyPr>
          <a:lstStyle/>
          <a:p>
            <a:pPr marL="0" indent="0" rtl="0">
              <a:buNone/>
            </a:pPr>
            <a:r>
              <a:rPr lang="pt-BR" sz="2400" dirty="0"/>
              <a:t>C)Fazer uma superfície cilíndrica interna passante ou não pela ação de uma feramente deslocada paralelamente ao eixo do torno. essa operação é conhecida como bloqueamento </a:t>
            </a:r>
            <a:endParaRPr lang="pt-br" sz="2400"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13/04/2022</a:t>
            </a:fld>
            <a:endParaRPr lang="en-US"/>
          </a:p>
        </p:txBody>
      </p:sp>
      <p:pic>
        <p:nvPicPr>
          <p:cNvPr id="5" name="Imagem 4">
            <a:extLst>
              <a:ext uri="{FF2B5EF4-FFF2-40B4-BE49-F238E27FC236}">
                <a16:creationId xmlns:a16="http://schemas.microsoft.com/office/drawing/2014/main" id="{13D1765D-3C3A-432D-9FFB-EF2BC5B79718}"/>
              </a:ext>
            </a:extLst>
          </p:cNvPr>
          <p:cNvPicPr>
            <a:picLocks noChangeAspect="1"/>
          </p:cNvPicPr>
          <p:nvPr/>
        </p:nvPicPr>
        <p:blipFill>
          <a:blip r:embed="rId2"/>
          <a:stretch>
            <a:fillRect/>
          </a:stretch>
        </p:blipFill>
        <p:spPr>
          <a:xfrm>
            <a:off x="6922397" y="2753888"/>
            <a:ext cx="4328699" cy="3374454"/>
          </a:xfrm>
          <a:prstGeom prst="rect">
            <a:avLst/>
          </a:prstGeom>
        </p:spPr>
      </p:pic>
    </p:spTree>
    <p:extLst>
      <p:ext uri="{BB962C8B-B14F-4D97-AF65-F5344CB8AC3E}">
        <p14:creationId xmlns:p14="http://schemas.microsoft.com/office/powerpoint/2010/main" val="33368328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r>
              <a:rPr lang="pt-BR" dirty="0" err="1"/>
              <a:t>OBS:</a:t>
            </a:r>
            <a:r>
              <a:rPr lang="pt-BR" sz="1800" b="1" dirty="0" err="1">
                <a:solidFill>
                  <a:srgbClr val="000000"/>
                </a:solidFill>
                <a:effectLst/>
                <a:latin typeface="Arial" panose="020B0604020202020204" pitchFamily="34" charset="0"/>
                <a:ea typeface="Arial" panose="020B0604020202020204" pitchFamily="34" charset="0"/>
              </a:rPr>
              <a:t>placa</a:t>
            </a:r>
            <a:r>
              <a:rPr lang="pt-BR" sz="1800" b="1" dirty="0">
                <a:solidFill>
                  <a:srgbClr val="000000"/>
                </a:solidFill>
                <a:effectLst/>
                <a:latin typeface="Arial" panose="020B0604020202020204" pitchFamily="34" charset="0"/>
                <a:ea typeface="Arial" panose="020B0604020202020204" pitchFamily="34" charset="0"/>
              </a:rPr>
              <a:t> arrastadora </a:t>
            </a:r>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2228003"/>
            <a:ext cx="5194767" cy="3633047"/>
          </a:xfrm>
        </p:spPr>
        <p:txBody>
          <a:bodyPr rtlCol="0" anchor="ctr">
            <a:normAutofit/>
          </a:bodyPr>
          <a:lstStyle/>
          <a:p>
            <a:pPr rtl="0"/>
            <a:endParaRPr lang="pt-br"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13/04/2022</a:t>
            </a:fld>
            <a:endParaRPr lang="en-US"/>
          </a:p>
        </p:txBody>
      </p:sp>
      <p:pic>
        <p:nvPicPr>
          <p:cNvPr id="5" name="Imagem 4">
            <a:extLst>
              <a:ext uri="{FF2B5EF4-FFF2-40B4-BE49-F238E27FC236}">
                <a16:creationId xmlns:a16="http://schemas.microsoft.com/office/drawing/2014/main" id="{91F57A4E-CE9E-4613-A299-8996FA119DE2}"/>
              </a:ext>
            </a:extLst>
          </p:cNvPr>
          <p:cNvPicPr>
            <a:picLocks noChangeAspect="1"/>
          </p:cNvPicPr>
          <p:nvPr/>
        </p:nvPicPr>
        <p:blipFill>
          <a:blip r:embed="rId2"/>
          <a:stretch>
            <a:fillRect/>
          </a:stretch>
        </p:blipFill>
        <p:spPr>
          <a:xfrm>
            <a:off x="2300287" y="2228850"/>
            <a:ext cx="8778530" cy="3632200"/>
          </a:xfrm>
          <a:prstGeom prst="rect">
            <a:avLst/>
          </a:prstGeom>
        </p:spPr>
      </p:pic>
    </p:spTree>
    <p:extLst>
      <p:ext uri="{BB962C8B-B14F-4D97-AF65-F5344CB8AC3E}">
        <p14:creationId xmlns:p14="http://schemas.microsoft.com/office/powerpoint/2010/main" val="30409587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r>
              <a:rPr lang="pt-BR" sz="1800" b="1" dirty="0">
                <a:solidFill>
                  <a:srgbClr val="000000"/>
                </a:solidFill>
                <a:effectLst/>
                <a:latin typeface="Arial" panose="020B0604020202020204" pitchFamily="34" charset="0"/>
                <a:ea typeface="Arial" panose="020B0604020202020204" pitchFamily="34" charset="0"/>
              </a:rPr>
              <a:t>luneta</a:t>
            </a:r>
            <a:endParaRPr lang="pt-br"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13/04/2022</a:t>
            </a:fld>
            <a:endParaRPr lang="en-US"/>
          </a:p>
        </p:txBody>
      </p:sp>
      <p:pic>
        <p:nvPicPr>
          <p:cNvPr id="5" name="Imagem 4">
            <a:extLst>
              <a:ext uri="{FF2B5EF4-FFF2-40B4-BE49-F238E27FC236}">
                <a16:creationId xmlns:a16="http://schemas.microsoft.com/office/drawing/2014/main" id="{E1E8976C-224F-4A2E-93A3-36D836888509}"/>
              </a:ext>
            </a:extLst>
          </p:cNvPr>
          <p:cNvPicPr>
            <a:picLocks noChangeAspect="1"/>
          </p:cNvPicPr>
          <p:nvPr/>
        </p:nvPicPr>
        <p:blipFill>
          <a:blip r:embed="rId2"/>
          <a:stretch>
            <a:fillRect/>
          </a:stretch>
        </p:blipFill>
        <p:spPr>
          <a:xfrm>
            <a:off x="861236" y="2673203"/>
            <a:ext cx="3972590" cy="2749402"/>
          </a:xfrm>
          <a:prstGeom prst="rect">
            <a:avLst/>
          </a:prstGeom>
        </p:spPr>
      </p:pic>
      <p:pic>
        <p:nvPicPr>
          <p:cNvPr id="8" name="Imagem 7">
            <a:extLst>
              <a:ext uri="{FF2B5EF4-FFF2-40B4-BE49-F238E27FC236}">
                <a16:creationId xmlns:a16="http://schemas.microsoft.com/office/drawing/2014/main" id="{71D3E2CE-78DC-4AA6-AD27-C082F4E12C91}"/>
              </a:ext>
            </a:extLst>
          </p:cNvPr>
          <p:cNvPicPr>
            <a:picLocks noChangeAspect="1"/>
          </p:cNvPicPr>
          <p:nvPr/>
        </p:nvPicPr>
        <p:blipFill>
          <a:blip r:embed="rId3"/>
          <a:stretch>
            <a:fillRect/>
          </a:stretch>
        </p:blipFill>
        <p:spPr>
          <a:xfrm>
            <a:off x="5671694" y="2673203"/>
            <a:ext cx="4992762" cy="2749402"/>
          </a:xfrm>
          <a:prstGeom prst="rect">
            <a:avLst/>
          </a:prstGeom>
        </p:spPr>
      </p:pic>
    </p:spTree>
    <p:extLst>
      <p:ext uri="{BB962C8B-B14F-4D97-AF65-F5344CB8AC3E}">
        <p14:creationId xmlns:p14="http://schemas.microsoft.com/office/powerpoint/2010/main" val="28650319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r>
              <a:rPr lang="pt-BR" sz="3200" dirty="0">
                <a:solidFill>
                  <a:srgbClr val="000000"/>
                </a:solidFill>
                <a:effectLst/>
                <a:latin typeface="Calibri" panose="020F0502020204030204" pitchFamily="34" charset="0"/>
                <a:ea typeface="Calibri" panose="020F0502020204030204" pitchFamily="34" charset="0"/>
              </a:rPr>
              <a:t>Fresadoras</a:t>
            </a:r>
            <a:endParaRPr lang="pt-br" sz="3200"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2" y="2228003"/>
            <a:ext cx="8711663" cy="3633047"/>
          </a:xfrm>
        </p:spPr>
        <p:txBody>
          <a:bodyPr rtlCol="0" anchor="ctr">
            <a:normAutofit/>
          </a:bodyPr>
          <a:lstStyle/>
          <a:p>
            <a:r>
              <a:rPr lang="pt-BR" sz="1800" dirty="0">
                <a:solidFill>
                  <a:srgbClr val="000000"/>
                </a:solidFill>
                <a:effectLst/>
                <a:latin typeface="Arial" panose="020B0604020202020204" pitchFamily="34" charset="0"/>
                <a:ea typeface="Arial" panose="020B0604020202020204" pitchFamily="34" charset="0"/>
              </a:rPr>
              <a:t>A fresa é dotada de facas ou dentes </a:t>
            </a:r>
            <a:r>
              <a:rPr lang="pt-BR" sz="1800" dirty="0" err="1">
                <a:solidFill>
                  <a:srgbClr val="000000"/>
                </a:solidFill>
                <a:effectLst/>
                <a:latin typeface="Arial" panose="020B0604020202020204" pitchFamily="34" charset="0"/>
                <a:ea typeface="Arial" panose="020B0604020202020204" pitchFamily="34" charset="0"/>
              </a:rPr>
              <a:t>multicortantes</a:t>
            </a:r>
            <a:r>
              <a:rPr lang="pt-BR" sz="1800" dirty="0">
                <a:solidFill>
                  <a:srgbClr val="000000"/>
                </a:solidFill>
                <a:effectLst/>
                <a:latin typeface="Arial" panose="020B0604020202020204" pitchFamily="34" charset="0"/>
                <a:ea typeface="Arial" panose="020B0604020202020204" pitchFamily="34" charset="0"/>
              </a:rPr>
              <a:t>. Isto lhe confere uma vantagem sobre outras ferramentas: quando os dentes não estão cortando, eles estão se refrigerando. Isto contribui para um menor desgaste da ferramenta</a:t>
            </a:r>
          </a:p>
          <a:p>
            <a:r>
              <a:rPr lang="pt-BR" sz="1800" dirty="0">
                <a:solidFill>
                  <a:srgbClr val="000000"/>
                </a:solidFill>
                <a:effectLst/>
                <a:latin typeface="Arial" panose="020B0604020202020204" pitchFamily="34" charset="0"/>
                <a:ea typeface="Arial" panose="020B0604020202020204" pitchFamily="34" charset="0"/>
              </a:rPr>
              <a:t>As máquinas fresadoras são classificadas geralmente de acordo com a posição do seu eixo-árvore em relação à mesa de trabalho. Mesa de trabalho é o lugar da máquina onde se fixa a peça a ser usinada. O eixo-árvore é a parte da máquina onde se fixa a ferramenta. </a:t>
            </a:r>
            <a:endParaRPr lang="pt-BR" sz="1800" dirty="0">
              <a:solidFill>
                <a:srgbClr val="000000"/>
              </a:solidFill>
              <a:effectLst/>
              <a:latin typeface="Calibri" panose="020F0502020204030204" pitchFamily="34" charset="0"/>
              <a:ea typeface="Calibri" panose="020F0502020204030204" pitchFamily="34" charset="0"/>
            </a:endParaRPr>
          </a:p>
          <a:p>
            <a:r>
              <a:rPr lang="pt-BR" sz="1800" dirty="0">
                <a:solidFill>
                  <a:srgbClr val="000000"/>
                </a:solidFill>
                <a:effectLst/>
                <a:latin typeface="Arial" panose="020B0604020202020204" pitchFamily="34" charset="0"/>
                <a:ea typeface="Arial" panose="020B0604020202020204" pitchFamily="34" charset="0"/>
              </a:rPr>
              <a:t>As fresadoras classificam-se em relação ao eixo-árvore em horizontal, vertical e universal. </a:t>
            </a:r>
            <a:endParaRPr lang="pt-BR" sz="1800" dirty="0">
              <a:solidFill>
                <a:srgbClr val="000000"/>
              </a:solidFill>
              <a:effectLst/>
              <a:latin typeface="Calibri" panose="020F0502020204030204" pitchFamily="34" charset="0"/>
              <a:ea typeface="Calibri" panose="020F0502020204030204" pitchFamily="34" charset="0"/>
            </a:endParaRPr>
          </a:p>
          <a:p>
            <a:pPr marL="0" indent="0" rtl="0">
              <a:buNone/>
            </a:pPr>
            <a:endParaRPr lang="pt-br"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13/04/2022</a:t>
            </a:fld>
            <a:endParaRPr lang="en-US"/>
          </a:p>
        </p:txBody>
      </p:sp>
    </p:spTree>
    <p:extLst>
      <p:ext uri="{BB962C8B-B14F-4D97-AF65-F5344CB8AC3E}">
        <p14:creationId xmlns:p14="http://schemas.microsoft.com/office/powerpoint/2010/main" val="11152546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2228003"/>
            <a:ext cx="5194767" cy="3633047"/>
          </a:xfrm>
        </p:spPr>
        <p:txBody>
          <a:bodyPr rtlCol="0" anchor="ctr">
            <a:normAutofit/>
          </a:bodyPr>
          <a:lstStyle/>
          <a:p>
            <a:pPr rtl="0"/>
            <a:endParaRPr lang="pt-br"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13/04/2022</a:t>
            </a:fld>
            <a:endParaRPr lang="en-US"/>
          </a:p>
        </p:txBody>
      </p:sp>
      <p:pic>
        <p:nvPicPr>
          <p:cNvPr id="5" name="Imagem 4">
            <a:extLst>
              <a:ext uri="{FF2B5EF4-FFF2-40B4-BE49-F238E27FC236}">
                <a16:creationId xmlns:a16="http://schemas.microsoft.com/office/drawing/2014/main" id="{1C9B5612-0D0E-4EEF-B1F8-4B2AD76500BE}"/>
              </a:ext>
            </a:extLst>
          </p:cNvPr>
          <p:cNvPicPr>
            <a:picLocks noChangeAspect="1"/>
          </p:cNvPicPr>
          <p:nvPr/>
        </p:nvPicPr>
        <p:blipFill>
          <a:blip r:embed="rId2"/>
          <a:stretch>
            <a:fillRect/>
          </a:stretch>
        </p:blipFill>
        <p:spPr>
          <a:xfrm>
            <a:off x="397565" y="1352550"/>
            <a:ext cx="3591339" cy="4152900"/>
          </a:xfrm>
          <a:prstGeom prst="rect">
            <a:avLst/>
          </a:prstGeom>
        </p:spPr>
      </p:pic>
      <p:pic>
        <p:nvPicPr>
          <p:cNvPr id="8" name="Imagem 7">
            <a:extLst>
              <a:ext uri="{FF2B5EF4-FFF2-40B4-BE49-F238E27FC236}">
                <a16:creationId xmlns:a16="http://schemas.microsoft.com/office/drawing/2014/main" id="{36A60882-D29D-4941-92EA-135A7800116A}"/>
              </a:ext>
            </a:extLst>
          </p:cNvPr>
          <p:cNvPicPr>
            <a:picLocks noChangeAspect="1"/>
          </p:cNvPicPr>
          <p:nvPr/>
        </p:nvPicPr>
        <p:blipFill>
          <a:blip r:embed="rId3"/>
          <a:stretch>
            <a:fillRect/>
          </a:stretch>
        </p:blipFill>
        <p:spPr>
          <a:xfrm>
            <a:off x="3988904" y="933450"/>
            <a:ext cx="3771900" cy="4991100"/>
          </a:xfrm>
          <a:prstGeom prst="rect">
            <a:avLst/>
          </a:prstGeom>
        </p:spPr>
      </p:pic>
      <p:pic>
        <p:nvPicPr>
          <p:cNvPr id="10" name="Imagem 9">
            <a:extLst>
              <a:ext uri="{FF2B5EF4-FFF2-40B4-BE49-F238E27FC236}">
                <a16:creationId xmlns:a16="http://schemas.microsoft.com/office/drawing/2014/main" id="{2496D650-D567-4774-AD7F-340526F754F2}"/>
              </a:ext>
            </a:extLst>
          </p:cNvPr>
          <p:cNvPicPr>
            <a:picLocks noChangeAspect="1"/>
          </p:cNvPicPr>
          <p:nvPr/>
        </p:nvPicPr>
        <p:blipFill>
          <a:blip r:embed="rId4"/>
          <a:stretch>
            <a:fillRect/>
          </a:stretch>
        </p:blipFill>
        <p:spPr>
          <a:xfrm>
            <a:off x="7704167" y="1212850"/>
            <a:ext cx="3598587" cy="4648200"/>
          </a:xfrm>
          <a:prstGeom prst="rect">
            <a:avLst/>
          </a:prstGeom>
        </p:spPr>
      </p:pic>
    </p:spTree>
    <p:extLst>
      <p:ext uri="{BB962C8B-B14F-4D97-AF65-F5344CB8AC3E}">
        <p14:creationId xmlns:p14="http://schemas.microsoft.com/office/powerpoint/2010/main" val="22616591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r>
              <a:rPr lang="pt-BR" sz="1800" b="1" dirty="0">
                <a:solidFill>
                  <a:srgbClr val="000000"/>
                </a:solidFill>
                <a:effectLst/>
                <a:latin typeface="Arial" panose="020B0604020202020204" pitchFamily="34" charset="0"/>
                <a:ea typeface="Arial" panose="020B0604020202020204" pitchFamily="34" charset="0"/>
              </a:rPr>
              <a:t>fresadora copiadora</a:t>
            </a:r>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2228003"/>
            <a:ext cx="5194767" cy="3633047"/>
          </a:xfrm>
        </p:spPr>
        <p:txBody>
          <a:bodyPr rtlCol="0" anchor="ctr">
            <a:normAutofit/>
          </a:bodyPr>
          <a:lstStyle/>
          <a:p>
            <a:pPr rtl="0"/>
            <a:endParaRPr lang="pt-br"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13/04/2022</a:t>
            </a:fld>
            <a:endParaRPr lang="en-US"/>
          </a:p>
        </p:txBody>
      </p:sp>
      <p:pic>
        <p:nvPicPr>
          <p:cNvPr id="5" name="Imagem 4">
            <a:extLst>
              <a:ext uri="{FF2B5EF4-FFF2-40B4-BE49-F238E27FC236}">
                <a16:creationId xmlns:a16="http://schemas.microsoft.com/office/drawing/2014/main" id="{EEC549FC-B098-4768-BC7A-E130AA8EF66F}"/>
              </a:ext>
            </a:extLst>
          </p:cNvPr>
          <p:cNvPicPr>
            <a:picLocks noChangeAspect="1"/>
          </p:cNvPicPr>
          <p:nvPr/>
        </p:nvPicPr>
        <p:blipFill>
          <a:blip r:embed="rId2"/>
          <a:stretch>
            <a:fillRect/>
          </a:stretch>
        </p:blipFill>
        <p:spPr>
          <a:xfrm>
            <a:off x="647453" y="2558498"/>
            <a:ext cx="5673833" cy="3633046"/>
          </a:xfrm>
          <a:prstGeom prst="rect">
            <a:avLst/>
          </a:prstGeom>
        </p:spPr>
      </p:pic>
      <p:pic>
        <p:nvPicPr>
          <p:cNvPr id="8" name="Imagem 7">
            <a:extLst>
              <a:ext uri="{FF2B5EF4-FFF2-40B4-BE49-F238E27FC236}">
                <a16:creationId xmlns:a16="http://schemas.microsoft.com/office/drawing/2014/main" id="{D4C6C329-6E8D-4386-84A3-9A7E448FCD85}"/>
              </a:ext>
            </a:extLst>
          </p:cNvPr>
          <p:cNvPicPr>
            <a:picLocks noChangeAspect="1"/>
          </p:cNvPicPr>
          <p:nvPr/>
        </p:nvPicPr>
        <p:blipFill>
          <a:blip r:embed="rId3"/>
          <a:stretch>
            <a:fillRect/>
          </a:stretch>
        </p:blipFill>
        <p:spPr>
          <a:xfrm>
            <a:off x="6387546" y="2703279"/>
            <a:ext cx="5338555" cy="3343483"/>
          </a:xfrm>
          <a:prstGeom prst="rect">
            <a:avLst/>
          </a:prstGeom>
        </p:spPr>
      </p:pic>
    </p:spTree>
    <p:extLst>
      <p:ext uri="{BB962C8B-B14F-4D97-AF65-F5344CB8AC3E}">
        <p14:creationId xmlns:p14="http://schemas.microsoft.com/office/powerpoint/2010/main" val="20020347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r>
              <a:rPr lang="pt-BR" dirty="0"/>
              <a:t>Ferramenta de corte da fresa </a:t>
            </a:r>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1637415"/>
            <a:ext cx="9168863" cy="4223636"/>
          </a:xfrm>
        </p:spPr>
        <p:txBody>
          <a:bodyPr rtlCol="0" anchor="ctr">
            <a:normAutofit/>
          </a:bodyPr>
          <a:lstStyle/>
          <a:p>
            <a:pPr marR="532130" indent="-6350" algn="just">
              <a:lnSpc>
                <a:spcPct val="140000"/>
              </a:lnSpc>
              <a:spcAft>
                <a:spcPts val="45"/>
              </a:spcAft>
            </a:pPr>
            <a:r>
              <a:rPr lang="pt-BR" sz="1800" dirty="0">
                <a:solidFill>
                  <a:srgbClr val="000000"/>
                </a:solidFill>
                <a:effectLst/>
                <a:latin typeface="Arial" panose="020B0604020202020204" pitchFamily="34" charset="0"/>
                <a:ea typeface="Arial" panose="020B0604020202020204" pitchFamily="34" charset="0"/>
              </a:rPr>
              <a:t>Pois bem, são os ângulos </a:t>
            </a:r>
            <a:r>
              <a:rPr lang="pt-BR" sz="1800" dirty="0">
                <a:solidFill>
                  <a:srgbClr val="000000"/>
                </a:solidFill>
                <a:effectLst/>
                <a:latin typeface="Segoe UI Symbol" panose="020B0502040204020203" pitchFamily="34" charset="0"/>
                <a:ea typeface="Segoe UI Symbol" panose="020B0502040204020203" pitchFamily="34" charset="0"/>
                <a:cs typeface="Segoe UI Symbol" panose="020B0502040204020203" pitchFamily="34" charset="0"/>
              </a:rPr>
              <a:t>β</a:t>
            </a:r>
            <a:r>
              <a:rPr lang="pt-BR" sz="1800" dirty="0">
                <a:solidFill>
                  <a:srgbClr val="000000"/>
                </a:solidFill>
                <a:effectLst/>
                <a:latin typeface="Arial" panose="020B0604020202020204" pitchFamily="34" charset="0"/>
                <a:ea typeface="Arial" panose="020B0604020202020204" pitchFamily="34" charset="0"/>
              </a:rPr>
              <a:t> dos dentes da fresa que dão a esta maior ou menor resistência à quebra. Isto significa que quanto maior for a abertura do ângulo </a:t>
            </a:r>
            <a:r>
              <a:rPr lang="pt-BR" sz="1800" dirty="0">
                <a:solidFill>
                  <a:srgbClr val="000000"/>
                </a:solidFill>
                <a:effectLst/>
                <a:latin typeface="Segoe UI Symbol" panose="020B0502040204020203" pitchFamily="34" charset="0"/>
                <a:ea typeface="Segoe UI Symbol" panose="020B0502040204020203" pitchFamily="34" charset="0"/>
                <a:cs typeface="Segoe UI Symbol" panose="020B0502040204020203" pitchFamily="34" charset="0"/>
              </a:rPr>
              <a:t>β</a:t>
            </a:r>
            <a:r>
              <a:rPr lang="pt-BR" sz="1800" dirty="0">
                <a:solidFill>
                  <a:srgbClr val="000000"/>
                </a:solidFill>
                <a:effectLst/>
                <a:latin typeface="Arial" panose="020B0604020202020204" pitchFamily="34" charset="0"/>
                <a:ea typeface="Arial" panose="020B0604020202020204" pitchFamily="34" charset="0"/>
              </a:rPr>
              <a:t>, mais resistente será a fresa. Inversamente, quanto menor for a abertura do ângulo </a:t>
            </a:r>
            <a:r>
              <a:rPr lang="pt-BR" sz="1800" dirty="0">
                <a:solidFill>
                  <a:srgbClr val="000000"/>
                </a:solidFill>
                <a:effectLst/>
                <a:latin typeface="Segoe UI Symbol" panose="020B0502040204020203" pitchFamily="34" charset="0"/>
                <a:ea typeface="Segoe UI Symbol" panose="020B0502040204020203" pitchFamily="34" charset="0"/>
                <a:cs typeface="Segoe UI Symbol" panose="020B0502040204020203" pitchFamily="34" charset="0"/>
              </a:rPr>
              <a:t>β</a:t>
            </a:r>
            <a:r>
              <a:rPr lang="pt-BR" sz="1800" dirty="0">
                <a:solidFill>
                  <a:srgbClr val="000000"/>
                </a:solidFill>
                <a:effectLst/>
                <a:latin typeface="Arial" panose="020B0604020202020204" pitchFamily="34" charset="0"/>
                <a:ea typeface="Arial" panose="020B0604020202020204" pitchFamily="34" charset="0"/>
              </a:rPr>
              <a:t>, menos resistente a fresa será. Com isto, é possível classificar a fresa em: </a:t>
            </a:r>
            <a:endParaRPr lang="pt-BR" sz="1800" dirty="0">
              <a:solidFill>
                <a:srgbClr val="000000"/>
              </a:solidFill>
              <a:effectLst/>
              <a:latin typeface="Calibri" panose="020F0502020204030204" pitchFamily="34" charset="0"/>
              <a:ea typeface="Calibri" panose="020F0502020204030204" pitchFamily="34" charset="0"/>
            </a:endParaRPr>
          </a:p>
          <a:p>
            <a:pPr marL="0" indent="0">
              <a:buNone/>
            </a:pPr>
            <a:r>
              <a:rPr lang="pt-BR" sz="1800" dirty="0">
                <a:solidFill>
                  <a:srgbClr val="000000"/>
                </a:solidFill>
                <a:effectLst/>
                <a:latin typeface="Arial" panose="020B0604020202020204" pitchFamily="34" charset="0"/>
                <a:ea typeface="Arial" panose="020B0604020202020204" pitchFamily="34" charset="0"/>
              </a:rPr>
              <a:t>     tipos W, N e H. Veja figuras a seguir</a:t>
            </a:r>
            <a:endParaRPr lang="pt-br"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13/04/2022</a:t>
            </a:fld>
            <a:endParaRPr lang="en-US"/>
          </a:p>
        </p:txBody>
      </p:sp>
    </p:spTree>
    <p:extLst>
      <p:ext uri="{BB962C8B-B14F-4D97-AF65-F5344CB8AC3E}">
        <p14:creationId xmlns:p14="http://schemas.microsoft.com/office/powerpoint/2010/main" val="3488458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2228003"/>
            <a:ext cx="5194767" cy="3633047"/>
          </a:xfrm>
        </p:spPr>
        <p:txBody>
          <a:bodyPr rtlCol="0" anchor="ctr">
            <a:noAutofit/>
          </a:bodyPr>
          <a:lstStyle/>
          <a:p>
            <a:pPr marL="144145" marR="1445895" indent="-6350" algn="just">
              <a:lnSpc>
                <a:spcPct val="142000"/>
              </a:lnSpc>
              <a:spcAft>
                <a:spcPts val="20"/>
              </a:spcAft>
            </a:pPr>
            <a:r>
              <a:rPr lang="pt-BR" sz="2400" dirty="0">
                <a:solidFill>
                  <a:srgbClr val="000000"/>
                </a:solidFill>
                <a:effectLst/>
                <a:latin typeface="Arial" panose="020B0604020202020204" pitchFamily="34" charset="0"/>
                <a:ea typeface="Arial" panose="020B0604020202020204" pitchFamily="34" charset="0"/>
              </a:rPr>
              <a:t>Para realizar o </a:t>
            </a:r>
            <a:r>
              <a:rPr lang="pt-BR" sz="2400" dirty="0" err="1">
                <a:solidFill>
                  <a:srgbClr val="000000"/>
                </a:solidFill>
                <a:effectLst/>
                <a:latin typeface="Arial" panose="020B0604020202020204" pitchFamily="34" charset="0"/>
                <a:ea typeface="Arial" panose="020B0604020202020204" pitchFamily="34" charset="0"/>
              </a:rPr>
              <a:t>roscamento</a:t>
            </a:r>
            <a:r>
              <a:rPr lang="pt-BR" sz="2400" dirty="0">
                <a:solidFill>
                  <a:srgbClr val="000000"/>
                </a:solidFill>
                <a:effectLst/>
                <a:latin typeface="Arial" panose="020B0604020202020204" pitchFamily="34" charset="0"/>
                <a:ea typeface="Arial" panose="020B0604020202020204" pitchFamily="34" charset="0"/>
              </a:rPr>
              <a:t> externo manualmente, utiliza-se o porta-</a:t>
            </a:r>
            <a:r>
              <a:rPr lang="pt-BR" sz="2400" dirty="0" err="1">
                <a:solidFill>
                  <a:srgbClr val="000000"/>
                </a:solidFill>
                <a:effectLst/>
                <a:latin typeface="Arial" panose="020B0604020202020204" pitchFamily="34" charset="0"/>
                <a:ea typeface="Arial" panose="020B0604020202020204" pitchFamily="34" charset="0"/>
              </a:rPr>
              <a:t>cossinete</a:t>
            </a:r>
            <a:r>
              <a:rPr lang="pt-BR" sz="2400" dirty="0">
                <a:solidFill>
                  <a:srgbClr val="000000"/>
                </a:solidFill>
                <a:effectLst/>
                <a:latin typeface="Arial" panose="020B0604020202020204" pitchFamily="34" charset="0"/>
                <a:ea typeface="Arial" panose="020B0604020202020204" pitchFamily="34" charset="0"/>
              </a:rPr>
              <a:t>. Seu comprimento varia de acordo com o diâmetro do </a:t>
            </a:r>
            <a:r>
              <a:rPr lang="pt-BR" sz="2400" dirty="0" err="1">
                <a:solidFill>
                  <a:srgbClr val="000000"/>
                </a:solidFill>
                <a:effectLst/>
                <a:latin typeface="Arial" panose="020B0604020202020204" pitchFamily="34" charset="0"/>
                <a:ea typeface="Arial" panose="020B0604020202020204" pitchFamily="34" charset="0"/>
              </a:rPr>
              <a:t>cossinete</a:t>
            </a:r>
            <a:r>
              <a:rPr lang="pt-BR" sz="2400" dirty="0">
                <a:solidFill>
                  <a:srgbClr val="000000"/>
                </a:solidFill>
                <a:effectLst/>
                <a:latin typeface="Arial" panose="020B0604020202020204" pitchFamily="34" charset="0"/>
                <a:ea typeface="Arial" panose="020B0604020202020204" pitchFamily="34" charset="0"/>
              </a:rPr>
              <a:t>. </a:t>
            </a:r>
            <a:endParaRPr lang="pt-BR" sz="2400" dirty="0">
              <a:solidFill>
                <a:srgbClr val="000000"/>
              </a:solidFill>
              <a:effectLst/>
              <a:latin typeface="Calibri" panose="020F0502020204030204" pitchFamily="34" charset="0"/>
              <a:ea typeface="Calibri" panose="020F0502020204030204" pitchFamily="34" charset="0"/>
            </a:endParaRPr>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13/04/2022</a:t>
            </a:fld>
            <a:endParaRPr lang="en-US"/>
          </a:p>
        </p:txBody>
      </p:sp>
      <p:pic>
        <p:nvPicPr>
          <p:cNvPr id="5" name="Imagem 4">
            <a:extLst>
              <a:ext uri="{FF2B5EF4-FFF2-40B4-BE49-F238E27FC236}">
                <a16:creationId xmlns:a16="http://schemas.microsoft.com/office/drawing/2014/main" id="{A2C1C06A-271B-4F60-9B1B-4548512FADA8}"/>
              </a:ext>
            </a:extLst>
          </p:cNvPr>
          <p:cNvPicPr>
            <a:picLocks noChangeAspect="1"/>
          </p:cNvPicPr>
          <p:nvPr/>
        </p:nvPicPr>
        <p:blipFill>
          <a:blip r:embed="rId2"/>
          <a:stretch>
            <a:fillRect/>
          </a:stretch>
        </p:blipFill>
        <p:spPr>
          <a:xfrm>
            <a:off x="6314907" y="2052144"/>
            <a:ext cx="5295900" cy="3394499"/>
          </a:xfrm>
          <a:prstGeom prst="rect">
            <a:avLst/>
          </a:prstGeom>
        </p:spPr>
      </p:pic>
    </p:spTree>
    <p:extLst>
      <p:ext uri="{BB962C8B-B14F-4D97-AF65-F5344CB8AC3E}">
        <p14:creationId xmlns:p14="http://schemas.microsoft.com/office/powerpoint/2010/main" val="37543024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2228003"/>
            <a:ext cx="5194767" cy="3633047"/>
          </a:xfrm>
        </p:spPr>
        <p:txBody>
          <a:bodyPr rtlCol="0" anchor="ctr">
            <a:normAutofit/>
          </a:bodyPr>
          <a:lstStyle/>
          <a:p>
            <a:pPr rtl="0"/>
            <a:r>
              <a:rPr lang="pt-BR" sz="1800" dirty="0">
                <a:solidFill>
                  <a:srgbClr val="000000"/>
                </a:solidFill>
                <a:effectLst/>
                <a:latin typeface="Arial" panose="020B0604020202020204" pitchFamily="34" charset="0"/>
                <a:ea typeface="Arial" panose="020B0604020202020204" pitchFamily="34" charset="0"/>
              </a:rPr>
              <a:t>Percebeu que a soma dos ângulos </a:t>
            </a:r>
            <a:r>
              <a:rPr lang="pt-BR" sz="1800" dirty="0">
                <a:solidFill>
                  <a:srgbClr val="000000"/>
                </a:solidFill>
                <a:effectLst/>
                <a:latin typeface="Segoe UI Symbol" panose="020B0502040204020203" pitchFamily="34" charset="0"/>
                <a:ea typeface="Segoe UI Symbol" panose="020B0502040204020203" pitchFamily="34" charset="0"/>
                <a:cs typeface="Segoe UI Symbol" panose="020B0502040204020203" pitchFamily="34" charset="0"/>
              </a:rPr>
              <a:t>α</a:t>
            </a:r>
            <a:r>
              <a:rPr lang="pt-BR" sz="1800" dirty="0">
                <a:solidFill>
                  <a:srgbClr val="000000"/>
                </a:solidFill>
                <a:effectLst/>
                <a:latin typeface="Arial" panose="020B0604020202020204" pitchFamily="34" charset="0"/>
                <a:ea typeface="Arial" panose="020B0604020202020204" pitchFamily="34" charset="0"/>
              </a:rPr>
              <a:t>, </a:t>
            </a:r>
            <a:r>
              <a:rPr lang="pt-BR" sz="1800" dirty="0">
                <a:solidFill>
                  <a:srgbClr val="000000"/>
                </a:solidFill>
                <a:effectLst/>
                <a:latin typeface="Segoe UI Symbol" panose="020B0502040204020203" pitchFamily="34" charset="0"/>
                <a:ea typeface="Segoe UI Symbol" panose="020B0502040204020203" pitchFamily="34" charset="0"/>
                <a:cs typeface="Segoe UI Symbol" panose="020B0502040204020203" pitchFamily="34" charset="0"/>
              </a:rPr>
              <a:t>β</a:t>
            </a:r>
            <a:r>
              <a:rPr lang="pt-BR" sz="1800" dirty="0">
                <a:solidFill>
                  <a:srgbClr val="000000"/>
                </a:solidFill>
                <a:effectLst/>
                <a:latin typeface="Arial" panose="020B0604020202020204" pitchFamily="34" charset="0"/>
                <a:ea typeface="Arial" panose="020B0604020202020204" pitchFamily="34" charset="0"/>
              </a:rPr>
              <a:t> e </a:t>
            </a:r>
            <a:r>
              <a:rPr lang="pt-BR" sz="1800" dirty="0">
                <a:solidFill>
                  <a:srgbClr val="000000"/>
                </a:solidFill>
                <a:effectLst/>
                <a:latin typeface="Segoe UI Symbol" panose="020B0502040204020203" pitchFamily="34" charset="0"/>
                <a:ea typeface="Segoe UI Symbol" panose="020B0502040204020203" pitchFamily="34" charset="0"/>
                <a:cs typeface="Segoe UI Symbol" panose="020B0502040204020203" pitchFamily="34" charset="0"/>
              </a:rPr>
              <a:t>γ</a:t>
            </a:r>
            <a:r>
              <a:rPr lang="pt-BR" sz="1800" dirty="0">
                <a:solidFill>
                  <a:srgbClr val="000000"/>
                </a:solidFill>
                <a:effectLst/>
                <a:latin typeface="Arial" panose="020B0604020202020204" pitchFamily="34" charset="0"/>
                <a:ea typeface="Arial" panose="020B0604020202020204" pitchFamily="34" charset="0"/>
              </a:rPr>
              <a:t> em cada um dos tipos de fresa é sempre igual a 90°? Então você deve ter percebido também que, em cada um deles, a abertura dos ângulos sofre variações, sendo porém o valor do ângulo de cunha sempre crescente</a:t>
            </a:r>
            <a:endParaRPr lang="pt-br"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13/04/2022</a:t>
            </a:fld>
            <a:endParaRPr lang="en-US"/>
          </a:p>
        </p:txBody>
      </p:sp>
      <p:pic>
        <p:nvPicPr>
          <p:cNvPr id="5" name="Imagem 4">
            <a:extLst>
              <a:ext uri="{FF2B5EF4-FFF2-40B4-BE49-F238E27FC236}">
                <a16:creationId xmlns:a16="http://schemas.microsoft.com/office/drawing/2014/main" id="{91B2B929-1574-401B-B7BD-18A0F5D08456}"/>
              </a:ext>
            </a:extLst>
          </p:cNvPr>
          <p:cNvPicPr>
            <a:picLocks noChangeAspect="1"/>
          </p:cNvPicPr>
          <p:nvPr/>
        </p:nvPicPr>
        <p:blipFill>
          <a:blip r:embed="rId2"/>
          <a:stretch>
            <a:fillRect/>
          </a:stretch>
        </p:blipFill>
        <p:spPr>
          <a:xfrm>
            <a:off x="4552825" y="729658"/>
            <a:ext cx="3400425" cy="2143125"/>
          </a:xfrm>
          <a:prstGeom prst="rect">
            <a:avLst/>
          </a:prstGeom>
        </p:spPr>
      </p:pic>
      <p:pic>
        <p:nvPicPr>
          <p:cNvPr id="8" name="Imagem 7">
            <a:extLst>
              <a:ext uri="{FF2B5EF4-FFF2-40B4-BE49-F238E27FC236}">
                <a16:creationId xmlns:a16="http://schemas.microsoft.com/office/drawing/2014/main" id="{C56976A3-D431-4B15-A278-A15765A730B6}"/>
              </a:ext>
            </a:extLst>
          </p:cNvPr>
          <p:cNvPicPr>
            <a:picLocks noChangeAspect="1"/>
          </p:cNvPicPr>
          <p:nvPr/>
        </p:nvPicPr>
        <p:blipFill>
          <a:blip r:embed="rId3"/>
          <a:stretch>
            <a:fillRect/>
          </a:stretch>
        </p:blipFill>
        <p:spPr>
          <a:xfrm>
            <a:off x="7605951" y="2145323"/>
            <a:ext cx="3343275" cy="2133600"/>
          </a:xfrm>
          <a:prstGeom prst="rect">
            <a:avLst/>
          </a:prstGeom>
        </p:spPr>
      </p:pic>
      <p:pic>
        <p:nvPicPr>
          <p:cNvPr id="10" name="Imagem 9">
            <a:extLst>
              <a:ext uri="{FF2B5EF4-FFF2-40B4-BE49-F238E27FC236}">
                <a16:creationId xmlns:a16="http://schemas.microsoft.com/office/drawing/2014/main" id="{0D0124CA-BD2E-4169-922F-E13234720D25}"/>
              </a:ext>
            </a:extLst>
          </p:cNvPr>
          <p:cNvPicPr>
            <a:picLocks noChangeAspect="1"/>
          </p:cNvPicPr>
          <p:nvPr/>
        </p:nvPicPr>
        <p:blipFill>
          <a:blip r:embed="rId4"/>
          <a:stretch>
            <a:fillRect/>
          </a:stretch>
        </p:blipFill>
        <p:spPr>
          <a:xfrm>
            <a:off x="8829086" y="4073211"/>
            <a:ext cx="3181350" cy="2133600"/>
          </a:xfrm>
          <a:prstGeom prst="rect">
            <a:avLst/>
          </a:prstGeom>
        </p:spPr>
      </p:pic>
    </p:spTree>
    <p:extLst>
      <p:ext uri="{BB962C8B-B14F-4D97-AF65-F5344CB8AC3E}">
        <p14:creationId xmlns:p14="http://schemas.microsoft.com/office/powerpoint/2010/main" val="26098114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2228003"/>
            <a:ext cx="9115700" cy="3633047"/>
          </a:xfrm>
        </p:spPr>
        <p:txBody>
          <a:bodyPr rtlCol="0" anchor="ctr">
            <a:normAutofit/>
          </a:bodyPr>
          <a:lstStyle/>
          <a:p>
            <a:pPr rtl="0"/>
            <a:r>
              <a:rPr lang="pt-BR" sz="1800" dirty="0">
                <a:solidFill>
                  <a:srgbClr val="000000"/>
                </a:solidFill>
                <a:effectLst/>
                <a:latin typeface="Arial" panose="020B0604020202020204" pitchFamily="34" charset="0"/>
                <a:ea typeface="Arial" panose="020B0604020202020204" pitchFamily="34" charset="0"/>
              </a:rPr>
              <a:t>A fresa tipo W, por ter uma abertura de ângulo de cunha menor (</a:t>
            </a:r>
            <a:r>
              <a:rPr lang="pt-BR" sz="1800" dirty="0">
                <a:solidFill>
                  <a:srgbClr val="000000"/>
                </a:solidFill>
                <a:effectLst/>
                <a:latin typeface="Segoe UI Symbol" panose="020B0502040204020203" pitchFamily="34" charset="0"/>
                <a:ea typeface="Segoe UI Symbol" panose="020B0502040204020203" pitchFamily="34" charset="0"/>
                <a:cs typeface="Segoe UI Symbol" panose="020B0502040204020203" pitchFamily="34" charset="0"/>
              </a:rPr>
              <a:t>β</a:t>
            </a:r>
            <a:r>
              <a:rPr lang="pt-BR" sz="1800" dirty="0">
                <a:solidFill>
                  <a:srgbClr val="000000"/>
                </a:solidFill>
                <a:effectLst/>
                <a:latin typeface="Arial" panose="020B0604020202020204" pitchFamily="34" charset="0"/>
                <a:ea typeface="Arial" panose="020B0604020202020204" pitchFamily="34" charset="0"/>
              </a:rPr>
              <a:t> = 57°), é menos resistente. Por isso ela é recomendada para a usinagem de materiais não-ferrosos de baixa dureza como o alumínio, o bronze e plásticos</a:t>
            </a:r>
          </a:p>
          <a:p>
            <a:pPr rtl="0"/>
            <a:r>
              <a:rPr lang="pt-BR" sz="1800" dirty="0">
                <a:solidFill>
                  <a:srgbClr val="000000"/>
                </a:solidFill>
                <a:effectLst/>
                <a:latin typeface="Arial" panose="020B0604020202020204" pitchFamily="34" charset="0"/>
                <a:ea typeface="Arial" panose="020B0604020202020204" pitchFamily="34" charset="0"/>
              </a:rPr>
              <a:t>A fresa tipo N (</a:t>
            </a:r>
            <a:r>
              <a:rPr lang="pt-BR" sz="1800" dirty="0">
                <a:solidFill>
                  <a:srgbClr val="000000"/>
                </a:solidFill>
                <a:effectLst/>
                <a:latin typeface="Segoe UI Symbol" panose="020B0502040204020203" pitchFamily="34" charset="0"/>
                <a:ea typeface="Segoe UI Symbol" panose="020B0502040204020203" pitchFamily="34" charset="0"/>
                <a:cs typeface="Segoe UI Symbol" panose="020B0502040204020203" pitchFamily="34" charset="0"/>
              </a:rPr>
              <a:t>β</a:t>
            </a:r>
            <a:r>
              <a:rPr lang="pt-BR" sz="1800" dirty="0">
                <a:solidFill>
                  <a:srgbClr val="000000"/>
                </a:solidFill>
                <a:effectLst/>
                <a:latin typeface="Arial" panose="020B0604020202020204" pitchFamily="34" charset="0"/>
                <a:ea typeface="Arial" panose="020B0604020202020204" pitchFamily="34" charset="0"/>
              </a:rPr>
              <a:t> = 73°) é mais resistente que a fresa tipo W e por isso recomendada para usinar materiais de média dureza, como o aço com até 700N/mm</a:t>
            </a:r>
            <a:r>
              <a:rPr lang="pt-BR" sz="1800" baseline="30000" dirty="0">
                <a:solidFill>
                  <a:srgbClr val="000000"/>
                </a:solidFill>
                <a:effectLst/>
                <a:latin typeface="Arial" panose="020B0604020202020204" pitchFamily="34" charset="0"/>
                <a:ea typeface="Arial" panose="020B0604020202020204" pitchFamily="34" charset="0"/>
              </a:rPr>
              <a:t>2</a:t>
            </a:r>
            <a:r>
              <a:rPr lang="pt-BR" sz="1800" dirty="0">
                <a:solidFill>
                  <a:srgbClr val="000000"/>
                </a:solidFill>
                <a:effectLst/>
                <a:latin typeface="Arial" panose="020B0604020202020204" pitchFamily="34" charset="0"/>
                <a:ea typeface="Arial" panose="020B0604020202020204" pitchFamily="34" charset="0"/>
              </a:rPr>
              <a:t> de resistência à tração</a:t>
            </a:r>
            <a:endParaRPr lang="pt-BR" sz="1800" dirty="0">
              <a:solidFill>
                <a:srgbClr val="000000"/>
              </a:solidFill>
              <a:latin typeface="Arial" panose="020B0604020202020204" pitchFamily="34" charset="0"/>
              <a:ea typeface="Arial" panose="020B0604020202020204" pitchFamily="34" charset="0"/>
            </a:endParaRPr>
          </a:p>
          <a:p>
            <a:pPr rtl="0"/>
            <a:r>
              <a:rPr lang="pt-BR" sz="1800" dirty="0">
                <a:solidFill>
                  <a:srgbClr val="000000"/>
                </a:solidFill>
                <a:effectLst/>
                <a:latin typeface="Arial" panose="020B0604020202020204" pitchFamily="34" charset="0"/>
                <a:ea typeface="Arial" panose="020B0604020202020204" pitchFamily="34" charset="0"/>
              </a:rPr>
              <a:t>Finalmente, a fresa tipo H (</a:t>
            </a:r>
            <a:r>
              <a:rPr lang="pt-BR" sz="1800" dirty="0">
                <a:solidFill>
                  <a:srgbClr val="000000"/>
                </a:solidFill>
                <a:effectLst/>
                <a:latin typeface="Segoe UI Symbol" panose="020B0502040204020203" pitchFamily="34" charset="0"/>
                <a:ea typeface="Segoe UI Symbol" panose="020B0502040204020203" pitchFamily="34" charset="0"/>
                <a:cs typeface="Segoe UI Symbol" panose="020B0502040204020203" pitchFamily="34" charset="0"/>
              </a:rPr>
              <a:t>β</a:t>
            </a:r>
            <a:r>
              <a:rPr lang="pt-BR" sz="1800" dirty="0">
                <a:solidFill>
                  <a:srgbClr val="000000"/>
                </a:solidFill>
                <a:effectLst/>
                <a:latin typeface="Arial" panose="020B0604020202020204" pitchFamily="34" charset="0"/>
                <a:ea typeface="Arial" panose="020B0604020202020204" pitchFamily="34" charset="0"/>
              </a:rPr>
              <a:t> = 81°) é mais resistente que a fresa W e a fresa N. Portanto, é recomendada para usinar materiais duros e quebradiços como o aço com mais de 700N/mm</a:t>
            </a:r>
            <a:r>
              <a:rPr lang="pt-BR" sz="1800" baseline="30000" dirty="0">
                <a:solidFill>
                  <a:srgbClr val="000000"/>
                </a:solidFill>
                <a:effectLst/>
                <a:latin typeface="Arial" panose="020B0604020202020204" pitchFamily="34" charset="0"/>
                <a:ea typeface="Arial" panose="020B0604020202020204" pitchFamily="34" charset="0"/>
              </a:rPr>
              <a:t>2</a:t>
            </a:r>
            <a:r>
              <a:rPr lang="pt-BR" sz="1800" dirty="0">
                <a:solidFill>
                  <a:srgbClr val="000000"/>
                </a:solidFill>
                <a:effectLst/>
                <a:latin typeface="Arial" panose="020B0604020202020204" pitchFamily="34" charset="0"/>
                <a:ea typeface="Arial" panose="020B0604020202020204" pitchFamily="34" charset="0"/>
              </a:rPr>
              <a:t> de resistência à tração</a:t>
            </a:r>
            <a:endParaRPr lang="pt-br"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13/04/2022</a:t>
            </a:fld>
            <a:endParaRPr lang="en-US"/>
          </a:p>
        </p:txBody>
      </p:sp>
    </p:spTree>
    <p:extLst>
      <p:ext uri="{BB962C8B-B14F-4D97-AF65-F5344CB8AC3E}">
        <p14:creationId xmlns:p14="http://schemas.microsoft.com/office/powerpoint/2010/main" val="19115315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r>
              <a:rPr lang="pt-BR" dirty="0"/>
              <a:t>OBS:</a:t>
            </a:r>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2228003"/>
            <a:ext cx="6415030" cy="3633047"/>
          </a:xfrm>
        </p:spPr>
        <p:txBody>
          <a:bodyPr rtlCol="0" anchor="ctr">
            <a:normAutofit/>
          </a:bodyPr>
          <a:lstStyle/>
          <a:p>
            <a:pPr rtl="0"/>
            <a:r>
              <a:rPr lang="pt-BR" sz="1800" dirty="0">
                <a:solidFill>
                  <a:srgbClr val="000000"/>
                </a:solidFill>
                <a:effectLst/>
                <a:latin typeface="Arial" panose="020B0604020202020204" pitchFamily="34" charset="0"/>
                <a:ea typeface="Arial" panose="020B0604020202020204" pitchFamily="34" charset="0"/>
              </a:rPr>
              <a:t>Ainda quanto às fresas tipo W, N e H, você deve estar se perguntando por que uma tem mais dentes que outra. A resposta tem a ver com a dureza do material a ser usinado</a:t>
            </a:r>
            <a:endParaRPr lang="pt-br"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13/04/2022</a:t>
            </a:fld>
            <a:endParaRPr lang="en-US"/>
          </a:p>
        </p:txBody>
      </p:sp>
    </p:spTree>
    <p:extLst>
      <p:ext uri="{BB962C8B-B14F-4D97-AF65-F5344CB8AC3E}">
        <p14:creationId xmlns:p14="http://schemas.microsoft.com/office/powerpoint/2010/main" val="15605769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r>
              <a:rPr lang="pt-BR" sz="1800" b="1" dirty="0">
                <a:solidFill>
                  <a:srgbClr val="000000"/>
                </a:solidFill>
                <a:effectLst/>
                <a:latin typeface="Arial" panose="020B0604020202020204" pitchFamily="34" charset="0"/>
                <a:ea typeface="Arial" panose="020B0604020202020204" pitchFamily="34" charset="0"/>
              </a:rPr>
              <a:t>Fresas de perfil constante </a:t>
            </a:r>
            <a:br>
              <a:rPr lang="pt-BR" sz="1800" b="1" dirty="0">
                <a:solidFill>
                  <a:srgbClr val="000000"/>
                </a:solidFill>
                <a:effectLst/>
                <a:latin typeface="Arial" panose="020B0604020202020204" pitchFamily="34" charset="0"/>
                <a:ea typeface="Arial" panose="020B0604020202020204" pitchFamily="34" charset="0"/>
              </a:rPr>
            </a:br>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123993" y="90859"/>
            <a:ext cx="5194767" cy="3633047"/>
          </a:xfrm>
        </p:spPr>
        <p:txBody>
          <a:bodyPr rtlCol="0" anchor="ctr">
            <a:normAutofit/>
          </a:bodyPr>
          <a:lstStyle/>
          <a:p>
            <a:pPr rtl="0"/>
            <a:r>
              <a:rPr lang="pt-BR" sz="1800" dirty="0">
                <a:solidFill>
                  <a:srgbClr val="000000"/>
                </a:solidFill>
                <a:effectLst/>
                <a:latin typeface="Arial" panose="020B0604020202020204" pitchFamily="34" charset="0"/>
                <a:ea typeface="Arial" panose="020B0604020202020204" pitchFamily="34" charset="0"/>
              </a:rPr>
              <a:t>São fresas utilizadas para abrir canais, superfícies côncavas e convexas ou gerar engrenagens entre outras operações</a:t>
            </a:r>
            <a:endParaRPr lang="pt-br"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13/04/2022</a:t>
            </a:fld>
            <a:endParaRPr lang="en-US"/>
          </a:p>
        </p:txBody>
      </p:sp>
      <p:pic>
        <p:nvPicPr>
          <p:cNvPr id="5" name="Imagem 4">
            <a:extLst>
              <a:ext uri="{FF2B5EF4-FFF2-40B4-BE49-F238E27FC236}">
                <a16:creationId xmlns:a16="http://schemas.microsoft.com/office/drawing/2014/main" id="{A1512B6C-173E-447D-B1A7-4893930806AD}"/>
              </a:ext>
            </a:extLst>
          </p:cNvPr>
          <p:cNvPicPr>
            <a:picLocks noChangeAspect="1"/>
          </p:cNvPicPr>
          <p:nvPr/>
        </p:nvPicPr>
        <p:blipFill>
          <a:blip r:embed="rId2"/>
          <a:stretch>
            <a:fillRect/>
          </a:stretch>
        </p:blipFill>
        <p:spPr>
          <a:xfrm>
            <a:off x="4943061" y="908642"/>
            <a:ext cx="6400799" cy="5219700"/>
          </a:xfrm>
          <a:prstGeom prst="rect">
            <a:avLst/>
          </a:prstGeom>
        </p:spPr>
      </p:pic>
    </p:spTree>
    <p:extLst>
      <p:ext uri="{BB962C8B-B14F-4D97-AF65-F5344CB8AC3E}">
        <p14:creationId xmlns:p14="http://schemas.microsoft.com/office/powerpoint/2010/main" val="27514237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r>
              <a:rPr lang="pt-BR" sz="1800" b="1" dirty="0">
                <a:solidFill>
                  <a:srgbClr val="000000"/>
                </a:solidFill>
                <a:effectLst/>
                <a:latin typeface="Arial" panose="020B0604020202020204" pitchFamily="34" charset="0"/>
                <a:ea typeface="Arial" panose="020B0604020202020204" pitchFamily="34" charset="0"/>
              </a:rPr>
              <a:t>Fresas planas </a:t>
            </a:r>
            <a:br>
              <a:rPr lang="pt-BR" sz="1800" b="1" dirty="0">
                <a:solidFill>
                  <a:srgbClr val="000000"/>
                </a:solidFill>
                <a:effectLst/>
                <a:latin typeface="Arial" panose="020B0604020202020204" pitchFamily="34" charset="0"/>
                <a:ea typeface="Arial" panose="020B0604020202020204" pitchFamily="34" charset="0"/>
              </a:rPr>
            </a:br>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0" y="-98534"/>
            <a:ext cx="5194767" cy="3633047"/>
          </a:xfrm>
        </p:spPr>
        <p:txBody>
          <a:bodyPr rtlCol="0" anchor="ctr">
            <a:normAutofit/>
          </a:bodyPr>
          <a:lstStyle/>
          <a:p>
            <a:pPr rtl="0"/>
            <a:r>
              <a:rPr lang="pt-BR" sz="1800" dirty="0">
                <a:solidFill>
                  <a:srgbClr val="000000"/>
                </a:solidFill>
                <a:effectLst/>
                <a:latin typeface="Arial" panose="020B0604020202020204" pitchFamily="34" charset="0"/>
                <a:ea typeface="Arial" panose="020B0604020202020204" pitchFamily="34" charset="0"/>
              </a:rPr>
              <a:t>Trata-se de fresas utilizadas para usinar superfícies planas, abrir rasgos e canais</a:t>
            </a:r>
            <a:endParaRPr lang="pt-br"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13/04/2022</a:t>
            </a:fld>
            <a:endParaRPr lang="en-US"/>
          </a:p>
        </p:txBody>
      </p:sp>
      <p:pic>
        <p:nvPicPr>
          <p:cNvPr id="5" name="Imagem 4">
            <a:extLst>
              <a:ext uri="{FF2B5EF4-FFF2-40B4-BE49-F238E27FC236}">
                <a16:creationId xmlns:a16="http://schemas.microsoft.com/office/drawing/2014/main" id="{CBC73895-BAFF-4FA2-929B-2714F66858EC}"/>
              </a:ext>
            </a:extLst>
          </p:cNvPr>
          <p:cNvPicPr>
            <a:picLocks noChangeAspect="1"/>
          </p:cNvPicPr>
          <p:nvPr/>
        </p:nvPicPr>
        <p:blipFill>
          <a:blip r:embed="rId2"/>
          <a:stretch>
            <a:fillRect/>
          </a:stretch>
        </p:blipFill>
        <p:spPr>
          <a:xfrm>
            <a:off x="4641444" y="1342728"/>
            <a:ext cx="6969363" cy="4785614"/>
          </a:xfrm>
          <a:prstGeom prst="rect">
            <a:avLst/>
          </a:prstGeom>
        </p:spPr>
      </p:pic>
    </p:spTree>
    <p:extLst>
      <p:ext uri="{BB962C8B-B14F-4D97-AF65-F5344CB8AC3E}">
        <p14:creationId xmlns:p14="http://schemas.microsoft.com/office/powerpoint/2010/main" val="5423589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r>
              <a:rPr lang="pt-BR" sz="1800" b="1" dirty="0">
                <a:solidFill>
                  <a:srgbClr val="000000"/>
                </a:solidFill>
                <a:effectLst/>
                <a:latin typeface="Arial" panose="020B0604020202020204" pitchFamily="34" charset="0"/>
                <a:ea typeface="Arial" panose="020B0604020202020204" pitchFamily="34" charset="0"/>
              </a:rPr>
              <a:t>Fresas angulares </a:t>
            </a:r>
            <a:br>
              <a:rPr lang="pt-BR" sz="1800" b="1" dirty="0">
                <a:solidFill>
                  <a:srgbClr val="000000"/>
                </a:solidFill>
                <a:effectLst/>
                <a:latin typeface="Arial" panose="020B0604020202020204" pitchFamily="34" charset="0"/>
                <a:ea typeface="Arial" panose="020B0604020202020204" pitchFamily="34" charset="0"/>
              </a:rPr>
            </a:br>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209053" y="170121"/>
            <a:ext cx="5194767" cy="3633047"/>
          </a:xfrm>
        </p:spPr>
        <p:txBody>
          <a:bodyPr rtlCol="0" anchor="ctr">
            <a:normAutofit/>
          </a:bodyPr>
          <a:lstStyle/>
          <a:p>
            <a:pPr rtl="0"/>
            <a:r>
              <a:rPr lang="pt-BR" sz="1800" dirty="0">
                <a:solidFill>
                  <a:srgbClr val="000000"/>
                </a:solidFill>
                <a:effectLst/>
                <a:latin typeface="Arial" panose="020B0604020202020204" pitchFamily="34" charset="0"/>
                <a:ea typeface="Arial" panose="020B0604020202020204" pitchFamily="34" charset="0"/>
              </a:rPr>
              <a:t>Estas são fresas utilizadas para a usinagem de perfis em ângulos, como rasgos prismáticos e encaixes do tipo rabo-de-andorinha</a:t>
            </a:r>
            <a:endParaRPr lang="pt-br"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13/04/2022</a:t>
            </a:fld>
            <a:endParaRPr lang="en-US"/>
          </a:p>
        </p:txBody>
      </p:sp>
      <p:pic>
        <p:nvPicPr>
          <p:cNvPr id="5" name="Imagem 4">
            <a:extLst>
              <a:ext uri="{FF2B5EF4-FFF2-40B4-BE49-F238E27FC236}">
                <a16:creationId xmlns:a16="http://schemas.microsoft.com/office/drawing/2014/main" id="{A412CDBC-64A5-4314-BA52-B7DECDFA4076}"/>
              </a:ext>
            </a:extLst>
          </p:cNvPr>
          <p:cNvPicPr>
            <a:picLocks noChangeAspect="1"/>
          </p:cNvPicPr>
          <p:nvPr/>
        </p:nvPicPr>
        <p:blipFill>
          <a:blip r:embed="rId2"/>
          <a:stretch>
            <a:fillRect/>
          </a:stretch>
        </p:blipFill>
        <p:spPr>
          <a:xfrm>
            <a:off x="5403820" y="2539808"/>
            <a:ext cx="4660003" cy="3062288"/>
          </a:xfrm>
          <a:prstGeom prst="rect">
            <a:avLst/>
          </a:prstGeom>
        </p:spPr>
      </p:pic>
    </p:spTree>
    <p:extLst>
      <p:ext uri="{BB962C8B-B14F-4D97-AF65-F5344CB8AC3E}">
        <p14:creationId xmlns:p14="http://schemas.microsoft.com/office/powerpoint/2010/main" val="29576211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r>
              <a:rPr lang="pt-BR" sz="1800" b="1" dirty="0">
                <a:solidFill>
                  <a:srgbClr val="000000"/>
                </a:solidFill>
                <a:effectLst/>
                <a:latin typeface="Arial" panose="020B0604020202020204" pitchFamily="34" charset="0"/>
                <a:ea typeface="Arial" panose="020B0604020202020204" pitchFamily="34" charset="0"/>
              </a:rPr>
              <a:t>Fresas para rasgos </a:t>
            </a:r>
            <a:br>
              <a:rPr lang="pt-BR" sz="1800" b="1" dirty="0">
                <a:solidFill>
                  <a:srgbClr val="000000"/>
                </a:solidFill>
                <a:effectLst/>
                <a:latin typeface="Arial" panose="020B0604020202020204" pitchFamily="34" charset="0"/>
                <a:ea typeface="Arial" panose="020B0604020202020204" pitchFamily="34" charset="0"/>
              </a:rPr>
            </a:br>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283481" y="101491"/>
            <a:ext cx="5194767" cy="3633047"/>
          </a:xfrm>
        </p:spPr>
        <p:txBody>
          <a:bodyPr rtlCol="0" anchor="ctr">
            <a:normAutofit/>
          </a:bodyPr>
          <a:lstStyle/>
          <a:p>
            <a:pPr rtl="0"/>
            <a:r>
              <a:rPr lang="pt-BR" sz="1800" dirty="0">
                <a:solidFill>
                  <a:srgbClr val="000000"/>
                </a:solidFill>
                <a:effectLst/>
                <a:latin typeface="Arial" panose="020B0604020202020204" pitchFamily="34" charset="0"/>
                <a:ea typeface="Arial" panose="020B0604020202020204" pitchFamily="34" charset="0"/>
              </a:rPr>
              <a:t>As fresas para rasgos são utilizadas para fazer rasgos de chavetas, ranhuras retas ou em perfil T, como as das mesas das fresadoras e furadeiras</a:t>
            </a:r>
            <a:endParaRPr lang="pt-br"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13/04/2022</a:t>
            </a:fld>
            <a:endParaRPr lang="en-US"/>
          </a:p>
        </p:txBody>
      </p:sp>
      <p:pic>
        <p:nvPicPr>
          <p:cNvPr id="5" name="Imagem 4">
            <a:extLst>
              <a:ext uri="{FF2B5EF4-FFF2-40B4-BE49-F238E27FC236}">
                <a16:creationId xmlns:a16="http://schemas.microsoft.com/office/drawing/2014/main" id="{7A0FA35F-C039-461D-8269-83E4DF6F850A}"/>
              </a:ext>
            </a:extLst>
          </p:cNvPr>
          <p:cNvPicPr>
            <a:picLocks noChangeAspect="1"/>
          </p:cNvPicPr>
          <p:nvPr/>
        </p:nvPicPr>
        <p:blipFill>
          <a:blip r:embed="rId2"/>
          <a:stretch>
            <a:fillRect/>
          </a:stretch>
        </p:blipFill>
        <p:spPr>
          <a:xfrm>
            <a:off x="5223427" y="2079606"/>
            <a:ext cx="5643355" cy="3982692"/>
          </a:xfrm>
          <a:prstGeom prst="rect">
            <a:avLst/>
          </a:prstGeom>
        </p:spPr>
      </p:pic>
    </p:spTree>
    <p:extLst>
      <p:ext uri="{BB962C8B-B14F-4D97-AF65-F5344CB8AC3E}">
        <p14:creationId xmlns:p14="http://schemas.microsoft.com/office/powerpoint/2010/main" val="24246655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r>
              <a:rPr lang="pt-BR" sz="1800" b="1" dirty="0">
                <a:solidFill>
                  <a:srgbClr val="000000"/>
                </a:solidFill>
                <a:effectLst/>
                <a:latin typeface="Arial" panose="020B0604020202020204" pitchFamily="34" charset="0"/>
                <a:ea typeface="Arial" panose="020B0604020202020204" pitchFamily="34" charset="0"/>
              </a:rPr>
              <a:t>Fresas de dentes postiços </a:t>
            </a:r>
            <a:br>
              <a:rPr lang="pt-BR" sz="1800" b="1" dirty="0">
                <a:solidFill>
                  <a:srgbClr val="000000"/>
                </a:solidFill>
                <a:effectLst/>
                <a:latin typeface="Arial" panose="020B0604020202020204" pitchFamily="34" charset="0"/>
                <a:ea typeface="Arial" panose="020B0604020202020204" pitchFamily="34" charset="0"/>
              </a:rPr>
            </a:br>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240951" y="282244"/>
            <a:ext cx="5194767" cy="3633047"/>
          </a:xfrm>
        </p:spPr>
        <p:txBody>
          <a:bodyPr rtlCol="0" anchor="ctr">
            <a:normAutofit/>
          </a:bodyPr>
          <a:lstStyle/>
          <a:p>
            <a:pPr rtl="0"/>
            <a:r>
              <a:rPr lang="pt-BR" sz="1800" dirty="0">
                <a:solidFill>
                  <a:srgbClr val="000000"/>
                </a:solidFill>
                <a:effectLst/>
                <a:latin typeface="Arial" panose="020B0604020202020204" pitchFamily="34" charset="0"/>
                <a:ea typeface="Arial" panose="020B0604020202020204" pitchFamily="34" charset="0"/>
              </a:rPr>
              <a:t>São também chamadas de cabeçote de fresamento. Trata-se de uma ferramenta com dentes postiços. Esses dentes são pastilhas de metal duro, fixadas por parafusos, pinos ou garras, e podem ser substituídas facilmente</a:t>
            </a:r>
            <a:endParaRPr lang="pt-br"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13/04/2022</a:t>
            </a:fld>
            <a:endParaRPr lang="en-US"/>
          </a:p>
        </p:txBody>
      </p:sp>
      <p:pic>
        <p:nvPicPr>
          <p:cNvPr id="5" name="Imagem 4">
            <a:extLst>
              <a:ext uri="{FF2B5EF4-FFF2-40B4-BE49-F238E27FC236}">
                <a16:creationId xmlns:a16="http://schemas.microsoft.com/office/drawing/2014/main" id="{8FFA8775-A39B-4ED3-9F49-7F9B5A1B6E36}"/>
              </a:ext>
            </a:extLst>
          </p:cNvPr>
          <p:cNvPicPr>
            <a:picLocks noChangeAspect="1"/>
          </p:cNvPicPr>
          <p:nvPr/>
        </p:nvPicPr>
        <p:blipFill>
          <a:blip r:embed="rId2"/>
          <a:stretch>
            <a:fillRect/>
          </a:stretch>
        </p:blipFill>
        <p:spPr>
          <a:xfrm>
            <a:off x="3949149" y="3285407"/>
            <a:ext cx="6841072" cy="2657475"/>
          </a:xfrm>
          <a:prstGeom prst="rect">
            <a:avLst/>
          </a:prstGeom>
        </p:spPr>
      </p:pic>
    </p:spTree>
    <p:extLst>
      <p:ext uri="{BB962C8B-B14F-4D97-AF65-F5344CB8AC3E}">
        <p14:creationId xmlns:p14="http://schemas.microsoft.com/office/powerpoint/2010/main" val="13010320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r>
              <a:rPr lang="pt-BR" sz="1800" b="1" dirty="0">
                <a:solidFill>
                  <a:srgbClr val="000000"/>
                </a:solidFill>
                <a:effectLst/>
                <a:latin typeface="Arial" panose="020B0604020202020204" pitchFamily="34" charset="0"/>
                <a:ea typeface="Arial" panose="020B0604020202020204" pitchFamily="34" charset="0"/>
              </a:rPr>
              <a:t>Fresas para desbaste </a:t>
            </a:r>
            <a:br>
              <a:rPr lang="pt-BR" sz="1800" b="1" dirty="0">
                <a:solidFill>
                  <a:srgbClr val="000000"/>
                </a:solidFill>
                <a:effectLst/>
                <a:latin typeface="Arial" panose="020B0604020202020204" pitchFamily="34" charset="0"/>
                <a:ea typeface="Arial" panose="020B0604020202020204" pitchFamily="34" charset="0"/>
              </a:rPr>
            </a:br>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155890" y="590589"/>
            <a:ext cx="5194767" cy="3633047"/>
          </a:xfrm>
        </p:spPr>
        <p:txBody>
          <a:bodyPr rtlCol="0" anchor="ctr">
            <a:normAutofit/>
          </a:bodyPr>
          <a:lstStyle/>
          <a:p>
            <a:pPr rtl="0"/>
            <a:r>
              <a:rPr lang="pt-BR" sz="1800" dirty="0">
                <a:solidFill>
                  <a:srgbClr val="000000"/>
                </a:solidFill>
                <a:effectLst/>
                <a:latin typeface="Arial" panose="020B0604020202020204" pitchFamily="34" charset="0"/>
                <a:ea typeface="Arial" panose="020B0604020202020204" pitchFamily="34" charset="0"/>
              </a:rPr>
              <a:t>Estas são fresas utilizadas para o desbaste de grande quantidade de material de uma peça. Em outras palavras, servem para a usinagem pesada</a:t>
            </a:r>
          </a:p>
          <a:p>
            <a:pPr rtl="0"/>
            <a:r>
              <a:rPr lang="pt-BR" sz="1800" dirty="0">
                <a:solidFill>
                  <a:srgbClr val="000000"/>
                </a:solidFill>
                <a:effectLst/>
                <a:latin typeface="Arial" panose="020B0604020202020204" pitchFamily="34" charset="0"/>
                <a:ea typeface="Arial" panose="020B0604020202020204" pitchFamily="34" charset="0"/>
              </a:rPr>
              <a:t>Esta propriedade de desbastar grande quantidade de material é devida ao seccionamento dos dentes</a:t>
            </a:r>
            <a:endParaRPr lang="pt-br" dirty="0"/>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13/04/2022</a:t>
            </a:fld>
            <a:endParaRPr lang="en-US"/>
          </a:p>
        </p:txBody>
      </p:sp>
      <p:pic>
        <p:nvPicPr>
          <p:cNvPr id="5" name="Imagem 4">
            <a:extLst>
              <a:ext uri="{FF2B5EF4-FFF2-40B4-BE49-F238E27FC236}">
                <a16:creationId xmlns:a16="http://schemas.microsoft.com/office/drawing/2014/main" id="{A7F7635F-EB7F-4583-A3C8-DAC39359FC96}"/>
              </a:ext>
            </a:extLst>
          </p:cNvPr>
          <p:cNvPicPr>
            <a:picLocks noChangeAspect="1"/>
          </p:cNvPicPr>
          <p:nvPr/>
        </p:nvPicPr>
        <p:blipFill>
          <a:blip r:embed="rId2"/>
          <a:stretch>
            <a:fillRect/>
          </a:stretch>
        </p:blipFill>
        <p:spPr>
          <a:xfrm>
            <a:off x="4744278" y="2361498"/>
            <a:ext cx="6685722" cy="3724275"/>
          </a:xfrm>
          <a:prstGeom prst="rect">
            <a:avLst/>
          </a:prstGeom>
        </p:spPr>
      </p:pic>
    </p:spTree>
    <p:extLst>
      <p:ext uri="{BB962C8B-B14F-4D97-AF65-F5344CB8AC3E}">
        <p14:creationId xmlns:p14="http://schemas.microsoft.com/office/powerpoint/2010/main" val="4689772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2228003"/>
            <a:ext cx="5194767" cy="3633047"/>
          </a:xfrm>
        </p:spPr>
        <p:txBody>
          <a:bodyPr rtlCol="0" anchor="ctr">
            <a:normAutofit/>
          </a:bodyPr>
          <a:lstStyle/>
          <a:p>
            <a:pPr rtl="0"/>
            <a:endParaRPr lang="pt-br" dirty="0"/>
          </a:p>
        </p:txBody>
      </p:sp>
      <p:pic>
        <p:nvPicPr>
          <p:cNvPr id="6" name="Imagem 5" descr="Imagem ampliada de um logotipo&#10;&#10;Descrição gerada automaticamente">
            <a:extLst>
              <a:ext uri="{FF2B5EF4-FFF2-40B4-BE49-F238E27FC236}">
                <a16:creationId xmlns:a16="http://schemas.microsoft.com/office/drawing/2014/main" id="{F1A8C364-94D4-4630-BAD0-78722F34705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tretch/>
        </p:blipFill>
        <p:spPr>
          <a:xfrm>
            <a:off x="6416039" y="3278299"/>
            <a:ext cx="5194769" cy="1532455"/>
          </a:xfrm>
          <a:prstGeom prst="rect">
            <a:avLst/>
          </a:prstGeom>
          <a:noFill/>
        </p:spPr>
      </p:pic>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13/04/2022</a:t>
            </a:fld>
            <a:endParaRPr lang="en-US"/>
          </a:p>
        </p:txBody>
      </p:sp>
    </p:spTree>
    <p:extLst>
      <p:ext uri="{BB962C8B-B14F-4D97-AF65-F5344CB8AC3E}">
        <p14:creationId xmlns:p14="http://schemas.microsoft.com/office/powerpoint/2010/main" val="3059487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2228003"/>
            <a:ext cx="5194767" cy="3633047"/>
          </a:xfrm>
        </p:spPr>
        <p:txBody>
          <a:bodyPr rtlCol="0" anchor="ctr">
            <a:normAutofit/>
          </a:bodyPr>
          <a:lstStyle/>
          <a:p>
            <a:pPr rtl="0"/>
            <a:r>
              <a:rPr lang="pt-BR" dirty="0"/>
              <a:t>http://www.mitsubishicarbide.net/contents/mht/pt/html/product/technical_information/information/drill_diameters.html</a:t>
            </a:r>
            <a:endParaRPr lang="pt-br" dirty="0"/>
          </a:p>
        </p:txBody>
      </p:sp>
      <p:pic>
        <p:nvPicPr>
          <p:cNvPr id="6" name="Imagem 5" descr="Imagem ampliada de um logotipo&#10;&#10;Descrição gerada automaticamente">
            <a:extLst>
              <a:ext uri="{FF2B5EF4-FFF2-40B4-BE49-F238E27FC236}">
                <a16:creationId xmlns:a16="http://schemas.microsoft.com/office/drawing/2014/main" id="{F1A8C364-94D4-4630-BAD0-78722F34705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tretch/>
        </p:blipFill>
        <p:spPr>
          <a:xfrm>
            <a:off x="6416039" y="3278299"/>
            <a:ext cx="5194769" cy="1532455"/>
          </a:xfrm>
          <a:prstGeom prst="rect">
            <a:avLst/>
          </a:prstGeom>
          <a:noFill/>
        </p:spPr>
      </p:pic>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13/04/2022</a:t>
            </a:fld>
            <a:endParaRPr lang="en-US"/>
          </a:p>
        </p:txBody>
      </p:sp>
    </p:spTree>
    <p:extLst>
      <p:ext uri="{BB962C8B-B14F-4D97-AF65-F5344CB8AC3E}">
        <p14:creationId xmlns:p14="http://schemas.microsoft.com/office/powerpoint/2010/main" val="7221301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2228003"/>
            <a:ext cx="5194767" cy="3633047"/>
          </a:xfrm>
        </p:spPr>
        <p:txBody>
          <a:bodyPr rtlCol="0" anchor="ctr">
            <a:normAutofit/>
          </a:bodyPr>
          <a:lstStyle/>
          <a:p>
            <a:pPr rtl="0"/>
            <a:endParaRPr lang="pt-br" dirty="0"/>
          </a:p>
        </p:txBody>
      </p:sp>
      <p:pic>
        <p:nvPicPr>
          <p:cNvPr id="6" name="Imagem 5" descr="Imagem ampliada de um logotipo&#10;&#10;Descrição gerada automaticamente">
            <a:extLst>
              <a:ext uri="{FF2B5EF4-FFF2-40B4-BE49-F238E27FC236}">
                <a16:creationId xmlns:a16="http://schemas.microsoft.com/office/drawing/2014/main" id="{F1A8C364-94D4-4630-BAD0-78722F34705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tretch/>
        </p:blipFill>
        <p:spPr>
          <a:xfrm>
            <a:off x="6416039" y="3278299"/>
            <a:ext cx="5194769" cy="1532455"/>
          </a:xfrm>
          <a:prstGeom prst="rect">
            <a:avLst/>
          </a:prstGeom>
          <a:noFill/>
        </p:spPr>
      </p:pic>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13/04/2022</a:t>
            </a:fld>
            <a:endParaRPr lang="en-US"/>
          </a:p>
        </p:txBody>
      </p:sp>
    </p:spTree>
    <p:extLst>
      <p:ext uri="{BB962C8B-B14F-4D97-AF65-F5344CB8AC3E}">
        <p14:creationId xmlns:p14="http://schemas.microsoft.com/office/powerpoint/2010/main" val="25295977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2228003"/>
            <a:ext cx="5194767" cy="3633047"/>
          </a:xfrm>
        </p:spPr>
        <p:txBody>
          <a:bodyPr rtlCol="0" anchor="ctr">
            <a:normAutofit/>
          </a:bodyPr>
          <a:lstStyle/>
          <a:p>
            <a:pPr rtl="0"/>
            <a:endParaRPr lang="pt-br" dirty="0"/>
          </a:p>
        </p:txBody>
      </p:sp>
      <p:pic>
        <p:nvPicPr>
          <p:cNvPr id="6" name="Imagem 5" descr="Imagem ampliada de um logotipo&#10;&#10;Descrição gerada automaticamente">
            <a:extLst>
              <a:ext uri="{FF2B5EF4-FFF2-40B4-BE49-F238E27FC236}">
                <a16:creationId xmlns:a16="http://schemas.microsoft.com/office/drawing/2014/main" id="{F1A8C364-94D4-4630-BAD0-78722F34705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tretch/>
        </p:blipFill>
        <p:spPr>
          <a:xfrm>
            <a:off x="6416039" y="3278299"/>
            <a:ext cx="5194769" cy="1532455"/>
          </a:xfrm>
          <a:prstGeom prst="rect">
            <a:avLst/>
          </a:prstGeom>
          <a:noFill/>
        </p:spPr>
      </p:pic>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13/04/2022</a:t>
            </a:fld>
            <a:endParaRPr lang="en-US"/>
          </a:p>
        </p:txBody>
      </p:sp>
    </p:spTree>
    <p:extLst>
      <p:ext uri="{BB962C8B-B14F-4D97-AF65-F5344CB8AC3E}">
        <p14:creationId xmlns:p14="http://schemas.microsoft.com/office/powerpoint/2010/main" val="1715863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r>
              <a:rPr lang="pt-br"/>
              <a:t>Title Lorem Ipsum</a:t>
            </a:r>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2228003"/>
            <a:ext cx="5194767" cy="3633047"/>
          </a:xfrm>
        </p:spPr>
        <p:txBody>
          <a:bodyPr rtlCol="0" anchor="ctr">
            <a:normAutofit/>
          </a:bodyPr>
          <a:lstStyle/>
          <a:p>
            <a:pPr rtl="0"/>
            <a:r>
              <a:rPr lang="pt-br"/>
              <a:t>Sit Dolor Amet</a:t>
            </a:r>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13/04/2022</a:t>
            </a:fld>
            <a:endParaRPr lang="en-US"/>
          </a:p>
        </p:txBody>
      </p:sp>
      <p:pic>
        <p:nvPicPr>
          <p:cNvPr id="5" name="Imagem 4">
            <a:extLst>
              <a:ext uri="{FF2B5EF4-FFF2-40B4-BE49-F238E27FC236}">
                <a16:creationId xmlns:a16="http://schemas.microsoft.com/office/drawing/2014/main" id="{DE25AE6B-F969-4B4D-935F-11ECBC9951B7}"/>
              </a:ext>
            </a:extLst>
          </p:cNvPr>
          <p:cNvPicPr>
            <a:picLocks noChangeAspect="1"/>
          </p:cNvPicPr>
          <p:nvPr/>
        </p:nvPicPr>
        <p:blipFill>
          <a:blip r:embed="rId2"/>
          <a:stretch>
            <a:fillRect/>
          </a:stretch>
        </p:blipFill>
        <p:spPr>
          <a:xfrm>
            <a:off x="1311965" y="606056"/>
            <a:ext cx="9515061" cy="6118594"/>
          </a:xfrm>
          <a:prstGeom prst="rect">
            <a:avLst/>
          </a:prstGeom>
        </p:spPr>
      </p:pic>
    </p:spTree>
    <p:extLst>
      <p:ext uri="{BB962C8B-B14F-4D97-AF65-F5344CB8AC3E}">
        <p14:creationId xmlns:p14="http://schemas.microsoft.com/office/powerpoint/2010/main" val="2909945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r>
              <a:rPr lang="pt-BR" dirty="0"/>
              <a:t>R</a:t>
            </a:r>
            <a:r>
              <a:rPr lang="pt-br" dirty="0"/>
              <a:t>oscas com maquinas </a:t>
            </a:r>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2228003"/>
            <a:ext cx="9030640" cy="3633047"/>
          </a:xfrm>
        </p:spPr>
        <p:txBody>
          <a:bodyPr rtlCol="0" anchor="ctr">
            <a:normAutofit/>
          </a:bodyPr>
          <a:lstStyle/>
          <a:p>
            <a:pPr marL="144145" marR="1445260" indent="-6350" algn="just">
              <a:lnSpc>
                <a:spcPct val="142000"/>
              </a:lnSpc>
              <a:spcAft>
                <a:spcPts val="20"/>
              </a:spcAft>
            </a:pPr>
            <a:r>
              <a:rPr lang="pt-BR" sz="1800" dirty="0">
                <a:solidFill>
                  <a:srgbClr val="000000"/>
                </a:solidFill>
                <a:effectLst/>
                <a:latin typeface="Arial" panose="020B0604020202020204" pitchFamily="34" charset="0"/>
                <a:ea typeface="Arial" panose="020B0604020202020204" pitchFamily="34" charset="0"/>
              </a:rPr>
              <a:t>A </a:t>
            </a:r>
            <a:r>
              <a:rPr lang="pt-BR" sz="1800" dirty="0" err="1">
                <a:solidFill>
                  <a:srgbClr val="000000"/>
                </a:solidFill>
                <a:effectLst/>
                <a:latin typeface="Arial" panose="020B0604020202020204" pitchFamily="34" charset="0"/>
                <a:ea typeface="Arial" panose="020B0604020202020204" pitchFamily="34" charset="0"/>
              </a:rPr>
              <a:t>rosqueadeira</a:t>
            </a:r>
            <a:r>
              <a:rPr lang="pt-BR" sz="1800" dirty="0">
                <a:solidFill>
                  <a:srgbClr val="000000"/>
                </a:solidFill>
                <a:effectLst/>
                <a:latin typeface="Arial" panose="020B0604020202020204" pitchFamily="34" charset="0"/>
                <a:ea typeface="Arial" panose="020B0604020202020204" pitchFamily="34" charset="0"/>
              </a:rPr>
              <a:t> que emprega machos,  também chamada de </a:t>
            </a:r>
            <a:r>
              <a:rPr lang="pt-BR" sz="1800" b="1" dirty="0">
                <a:solidFill>
                  <a:srgbClr val="000000"/>
                </a:solidFill>
                <a:effectLst/>
                <a:latin typeface="Arial" panose="020B0604020202020204" pitchFamily="34" charset="0"/>
                <a:ea typeface="Arial" panose="020B0604020202020204" pitchFamily="34" charset="0"/>
              </a:rPr>
              <a:t>máquina de roscar</a:t>
            </a:r>
            <a:r>
              <a:rPr lang="pt-BR" sz="1800" dirty="0">
                <a:solidFill>
                  <a:srgbClr val="000000"/>
                </a:solidFill>
                <a:effectLst/>
                <a:latin typeface="Arial" panose="020B0604020202020204" pitchFamily="34" charset="0"/>
                <a:ea typeface="Arial" panose="020B0604020202020204" pitchFamily="34" charset="0"/>
              </a:rPr>
              <a:t>,</a:t>
            </a:r>
            <a:r>
              <a:rPr lang="pt-BR" sz="1800" b="1" dirty="0">
                <a:solidFill>
                  <a:srgbClr val="000000"/>
                </a:solidFill>
                <a:effectLst/>
                <a:latin typeface="Arial" panose="020B0604020202020204" pitchFamily="34" charset="0"/>
                <a:ea typeface="Arial" panose="020B0604020202020204" pitchFamily="34" charset="0"/>
              </a:rPr>
              <a:t> </a:t>
            </a:r>
            <a:r>
              <a:rPr lang="pt-BR" sz="1800" dirty="0">
                <a:solidFill>
                  <a:srgbClr val="000000"/>
                </a:solidFill>
                <a:effectLst/>
                <a:latin typeface="Arial" panose="020B0604020202020204" pitchFamily="34" charset="0"/>
                <a:ea typeface="Arial" panose="020B0604020202020204" pitchFamily="34" charset="0"/>
              </a:rPr>
              <a:t>é especialmente projetada para abrir roscas internas com machos em furos de pequeno e médio tamanho. É semelhante a uma furadeira de coluna e é equipada com mecanismo de reversão, fuso de avanço e um ou mais cabeçotes múltiplos. Algumas máquinas são dedicadas a apenas um tipo de trabalho, como abertura de roscas em porcas, por exemplo, e atingindo produções de 150 peças por minuto. </a:t>
            </a:r>
            <a:endParaRPr lang="pt-BR" sz="1800" dirty="0">
              <a:solidFill>
                <a:srgbClr val="000000"/>
              </a:solidFill>
              <a:effectLst/>
              <a:latin typeface="Calibri" panose="020F0502020204030204" pitchFamily="34" charset="0"/>
              <a:ea typeface="Calibri" panose="020F0502020204030204" pitchFamily="34" charset="0"/>
            </a:endParaRPr>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13/04/2022</a:t>
            </a:fld>
            <a:endParaRPr lang="en-US"/>
          </a:p>
        </p:txBody>
      </p:sp>
      <p:pic>
        <p:nvPicPr>
          <p:cNvPr id="5" name="Imagem 4">
            <a:extLst>
              <a:ext uri="{FF2B5EF4-FFF2-40B4-BE49-F238E27FC236}">
                <a16:creationId xmlns:a16="http://schemas.microsoft.com/office/drawing/2014/main" id="{28B7FED2-2296-4C8F-B08F-0FB46F318683}"/>
              </a:ext>
            </a:extLst>
          </p:cNvPr>
          <p:cNvPicPr>
            <a:picLocks noChangeAspect="1"/>
          </p:cNvPicPr>
          <p:nvPr/>
        </p:nvPicPr>
        <p:blipFill>
          <a:blip r:embed="rId2"/>
          <a:stretch>
            <a:fillRect/>
          </a:stretch>
        </p:blipFill>
        <p:spPr>
          <a:xfrm>
            <a:off x="8445020" y="1717990"/>
            <a:ext cx="3031363" cy="4410352"/>
          </a:xfrm>
          <a:prstGeom prst="rect">
            <a:avLst/>
          </a:prstGeom>
        </p:spPr>
      </p:pic>
    </p:spTree>
    <p:extLst>
      <p:ext uri="{BB962C8B-B14F-4D97-AF65-F5344CB8AC3E}">
        <p14:creationId xmlns:p14="http://schemas.microsoft.com/office/powerpoint/2010/main" val="3212360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endParaRPr lang="pt-br" dirty="0"/>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2228003"/>
            <a:ext cx="6563886" cy="3633047"/>
          </a:xfrm>
        </p:spPr>
        <p:txBody>
          <a:bodyPr rtlCol="0" anchor="ctr">
            <a:normAutofit/>
          </a:bodyPr>
          <a:lstStyle/>
          <a:p>
            <a:pPr marL="144145" marR="1106170" indent="-6350" algn="just">
              <a:lnSpc>
                <a:spcPct val="142000"/>
              </a:lnSpc>
              <a:spcAft>
                <a:spcPts val="11315"/>
              </a:spcAft>
            </a:pPr>
            <a:r>
              <a:rPr lang="pt-BR" sz="1800" dirty="0">
                <a:solidFill>
                  <a:srgbClr val="000000"/>
                </a:solidFill>
                <a:effectLst/>
                <a:latin typeface="Arial" panose="020B0604020202020204" pitchFamily="34" charset="0"/>
                <a:ea typeface="Arial" panose="020B0604020202020204" pitchFamily="34" charset="0"/>
              </a:rPr>
              <a:t>laminadora de rosca é usada no que  chamamos de </a:t>
            </a:r>
            <a:r>
              <a:rPr lang="pt-BR" sz="1800" dirty="0" err="1">
                <a:solidFill>
                  <a:srgbClr val="000000"/>
                </a:solidFill>
                <a:effectLst/>
                <a:latin typeface="Arial" panose="020B0604020202020204" pitchFamily="34" charset="0"/>
                <a:ea typeface="Arial" panose="020B0604020202020204" pitchFamily="34" charset="0"/>
              </a:rPr>
              <a:t>roscamento</a:t>
            </a:r>
            <a:r>
              <a:rPr lang="pt-BR" sz="1800" dirty="0">
                <a:solidFill>
                  <a:srgbClr val="000000"/>
                </a:solidFill>
                <a:effectLst/>
                <a:latin typeface="Arial" panose="020B0604020202020204" pitchFamily="34" charset="0"/>
                <a:ea typeface="Arial" panose="020B0604020202020204" pitchFamily="34" charset="0"/>
              </a:rPr>
              <a:t> por laminação. Nessa operação, o filete é formado sem retirada de material, porque o </a:t>
            </a:r>
            <a:r>
              <a:rPr lang="pt-BR" sz="1800" dirty="0" err="1">
                <a:solidFill>
                  <a:srgbClr val="000000"/>
                </a:solidFill>
                <a:effectLst/>
                <a:latin typeface="Arial" panose="020B0604020202020204" pitchFamily="34" charset="0"/>
                <a:ea typeface="Arial" panose="020B0604020202020204" pitchFamily="34" charset="0"/>
              </a:rPr>
              <a:t>roscamento</a:t>
            </a:r>
            <a:r>
              <a:rPr lang="pt-BR" sz="1800" dirty="0">
                <a:solidFill>
                  <a:srgbClr val="000000"/>
                </a:solidFill>
                <a:effectLst/>
                <a:latin typeface="Arial" panose="020B0604020202020204" pitchFamily="34" charset="0"/>
                <a:ea typeface="Arial" panose="020B0604020202020204" pitchFamily="34" charset="0"/>
              </a:rPr>
              <a:t> é feito por compressão do material sem formação de cavaco. Além disso, o filete obtido por esse processo é muito mais resistente do que o feito por corte, porque a estrutura interna do material é compactada sem se romper. </a:t>
            </a:r>
            <a:endParaRPr lang="pt-BR" sz="1800" dirty="0">
              <a:solidFill>
                <a:srgbClr val="000000"/>
              </a:solidFill>
              <a:effectLst/>
              <a:latin typeface="Calibri" panose="020F0502020204030204" pitchFamily="34" charset="0"/>
              <a:ea typeface="Calibri" panose="020F0502020204030204" pitchFamily="34" charset="0"/>
            </a:endParaRPr>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13/04/2022</a:t>
            </a:fld>
            <a:endParaRPr lang="en-US"/>
          </a:p>
        </p:txBody>
      </p:sp>
      <p:pic>
        <p:nvPicPr>
          <p:cNvPr id="8" name="Imagem 7">
            <a:extLst>
              <a:ext uri="{FF2B5EF4-FFF2-40B4-BE49-F238E27FC236}">
                <a16:creationId xmlns:a16="http://schemas.microsoft.com/office/drawing/2014/main" id="{B0F73D39-0972-47C8-85FE-0E92C0971ED3}"/>
              </a:ext>
            </a:extLst>
          </p:cNvPr>
          <p:cNvPicPr>
            <a:picLocks noChangeAspect="1"/>
          </p:cNvPicPr>
          <p:nvPr/>
        </p:nvPicPr>
        <p:blipFill>
          <a:blip r:embed="rId2"/>
          <a:stretch>
            <a:fillRect/>
          </a:stretch>
        </p:blipFill>
        <p:spPr>
          <a:xfrm>
            <a:off x="6559826" y="1873409"/>
            <a:ext cx="5050981" cy="3633047"/>
          </a:xfrm>
          <a:prstGeom prst="rect">
            <a:avLst/>
          </a:prstGeom>
        </p:spPr>
      </p:pic>
    </p:spTree>
    <p:extLst>
      <p:ext uri="{BB962C8B-B14F-4D97-AF65-F5344CB8AC3E}">
        <p14:creationId xmlns:p14="http://schemas.microsoft.com/office/powerpoint/2010/main" val="3976897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1E816-31F5-48BB-BD02-D15F2F18B48A}"/>
              </a:ext>
            </a:extLst>
          </p:cNvPr>
          <p:cNvSpPr>
            <a:spLocks noGrp="1"/>
          </p:cNvSpPr>
          <p:nvPr>
            <p:ph type="title"/>
          </p:nvPr>
        </p:nvSpPr>
        <p:spPr>
          <a:xfrm>
            <a:off x="581193" y="729658"/>
            <a:ext cx="11029616" cy="988332"/>
          </a:xfrm>
        </p:spPr>
        <p:txBody>
          <a:bodyPr rtlCol="0" anchor="b">
            <a:normAutofit/>
          </a:bodyPr>
          <a:lstStyle/>
          <a:p>
            <a:pPr rtl="0"/>
            <a:r>
              <a:rPr lang="pt-BR" dirty="0"/>
              <a:t>T</a:t>
            </a:r>
            <a:r>
              <a:rPr lang="pt-br" dirty="0"/>
              <a:t>orneamento </a:t>
            </a:r>
          </a:p>
        </p:txBody>
      </p:sp>
      <p:sp>
        <p:nvSpPr>
          <p:cNvPr id="3" name="Subtítulo 2">
            <a:extLst>
              <a:ext uri="{FF2B5EF4-FFF2-40B4-BE49-F238E27FC236}">
                <a16:creationId xmlns:a16="http://schemas.microsoft.com/office/drawing/2014/main" id="{835D6E6B-3353-491C-A3C6-F278D6CED8B3}"/>
              </a:ext>
            </a:extLst>
          </p:cNvPr>
          <p:cNvSpPr>
            <a:spLocks noGrp="1"/>
          </p:cNvSpPr>
          <p:nvPr>
            <p:ph sz="half" idx="1"/>
          </p:nvPr>
        </p:nvSpPr>
        <p:spPr>
          <a:xfrm>
            <a:off x="581193" y="2228003"/>
            <a:ext cx="8860519" cy="3633047"/>
          </a:xfrm>
        </p:spPr>
        <p:txBody>
          <a:bodyPr rtlCol="0" anchor="ctr">
            <a:normAutofit/>
          </a:bodyPr>
          <a:lstStyle/>
          <a:p>
            <a:pPr marL="12065" marR="1106170" indent="-6350" algn="just">
              <a:lnSpc>
                <a:spcPct val="142000"/>
              </a:lnSpc>
              <a:spcAft>
                <a:spcPts val="20"/>
              </a:spcAft>
            </a:pPr>
            <a:r>
              <a:rPr lang="pt-BR" sz="2400" dirty="0">
                <a:solidFill>
                  <a:srgbClr val="000000"/>
                </a:solidFill>
                <a:effectLst/>
                <a:latin typeface="Arial" panose="020B0604020202020204" pitchFamily="34" charset="0"/>
                <a:ea typeface="Arial" panose="020B0604020202020204" pitchFamily="34" charset="0"/>
              </a:rPr>
              <a:t>O processo que se baseia no movimento da peça em torno de seu próprio eixo chama-se </a:t>
            </a:r>
            <a:r>
              <a:rPr lang="pt-BR" sz="2400" b="1" dirty="0">
                <a:solidFill>
                  <a:srgbClr val="000000"/>
                </a:solidFill>
                <a:effectLst/>
                <a:latin typeface="Arial" panose="020B0604020202020204" pitchFamily="34" charset="0"/>
                <a:ea typeface="Arial" panose="020B0604020202020204" pitchFamily="34" charset="0"/>
              </a:rPr>
              <a:t>torneamento</a:t>
            </a:r>
            <a:r>
              <a:rPr lang="pt-BR" sz="2400" dirty="0">
                <a:solidFill>
                  <a:srgbClr val="000000"/>
                </a:solidFill>
                <a:effectLst/>
                <a:latin typeface="Arial" panose="020B0604020202020204" pitchFamily="34" charset="0"/>
                <a:ea typeface="Arial" panose="020B0604020202020204" pitchFamily="34" charset="0"/>
              </a:rPr>
              <a:t>. O torneamento é uma operação de usinagem que permite trabalhar peças cilíndricas movidas por um movimento uniforme de rotação em torno de um eixo fixo. </a:t>
            </a:r>
            <a:endParaRPr lang="pt-BR" sz="2400" dirty="0">
              <a:solidFill>
                <a:srgbClr val="000000"/>
              </a:solidFill>
              <a:effectLst/>
              <a:latin typeface="Calibri" panose="020F0502020204030204" pitchFamily="34" charset="0"/>
              <a:ea typeface="Calibri" panose="020F0502020204030204" pitchFamily="34" charset="0"/>
            </a:endParaRPr>
          </a:p>
        </p:txBody>
      </p:sp>
      <p:sp>
        <p:nvSpPr>
          <p:cNvPr id="29" name="Date Placeholder 4">
            <a:extLst>
              <a:ext uri="{FF2B5EF4-FFF2-40B4-BE49-F238E27FC236}">
                <a16:creationId xmlns:a16="http://schemas.microsoft.com/office/drawing/2014/main" id="{1A8DDC60-9B25-4CA2-9FBD-C7CED7C0A30D}"/>
              </a:ext>
            </a:extLst>
          </p:cNvPr>
          <p:cNvSpPr>
            <a:spLocks noGrp="1"/>
          </p:cNvSpPr>
          <p:nvPr>
            <p:ph type="dt" sz="half" idx="10"/>
          </p:nvPr>
        </p:nvSpPr>
        <p:spPr>
          <a:xfrm>
            <a:off x="7605951" y="6423914"/>
            <a:ext cx="2844799" cy="365125"/>
          </a:xfrm>
        </p:spPr>
        <p:txBody>
          <a:bodyPr/>
          <a:lstStyle/>
          <a:p>
            <a:pPr rtl="0">
              <a:spcAft>
                <a:spcPts val="600"/>
              </a:spcAft>
            </a:pPr>
            <a:fld id="{B34586AC-0217-4567-B29B-23EE9A9222A5}" type="datetime1">
              <a:rPr lang="pt-BR" smtClean="0"/>
              <a:pPr rtl="0">
                <a:spcAft>
                  <a:spcPts val="600"/>
                </a:spcAft>
              </a:pPr>
              <a:t>13/04/2022</a:t>
            </a:fld>
            <a:endParaRPr lang="en-US"/>
          </a:p>
        </p:txBody>
      </p:sp>
    </p:spTree>
    <p:extLst>
      <p:ext uri="{BB962C8B-B14F-4D97-AF65-F5344CB8AC3E}">
        <p14:creationId xmlns:p14="http://schemas.microsoft.com/office/powerpoint/2010/main" val="1577567607"/>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41798623_TF33552983" id="{3F923CBD-04A0-41B3-B873-EF426160762E}" vid="{54083136-2BEC-4495-B8B7-3CA1817B37D9}"/>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{D553861D-039E-4029-8896-A37DFD93B454}tf33552983_win32</Template>
  <TotalTime>168</TotalTime>
  <Words>2489</Words>
  <Application>Microsoft Office PowerPoint</Application>
  <PresentationFormat>Widescreen</PresentationFormat>
  <Paragraphs>180</Paragraphs>
  <Slides>51</Slides>
  <Notes>0</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51</vt:i4>
      </vt:variant>
    </vt:vector>
  </HeadingPairs>
  <TitlesOfParts>
    <vt:vector size="60" baseType="lpstr">
      <vt:lpstr>Arial</vt:lpstr>
      <vt:lpstr>Arial Narrow</vt:lpstr>
      <vt:lpstr>Arial Rounded MT Bold</vt:lpstr>
      <vt:lpstr>Calibri</vt:lpstr>
      <vt:lpstr>Franklin Gothic Book</vt:lpstr>
      <vt:lpstr>Franklin Gothic Demi</vt:lpstr>
      <vt:lpstr>Segoe UI Symbol</vt:lpstr>
      <vt:lpstr>Wingdings 2</vt:lpstr>
      <vt:lpstr>DividendVTI</vt:lpstr>
      <vt:lpstr>Roscas externas </vt:lpstr>
      <vt:lpstr>Roscas externas </vt:lpstr>
      <vt:lpstr>Apresentação do PowerPoint</vt:lpstr>
      <vt:lpstr>Apresentação do PowerPoint</vt:lpstr>
      <vt:lpstr>Apresentação do PowerPoint</vt:lpstr>
      <vt:lpstr>Title Lorem Ipsum</vt:lpstr>
      <vt:lpstr>Roscas com maquinas </vt:lpstr>
      <vt:lpstr>Apresentação do PowerPoint</vt:lpstr>
      <vt:lpstr>Torneamento </vt:lpstr>
      <vt:lpstr>Torneamento </vt:lpstr>
      <vt:lpstr>Para executar o torneamento, são necessários três movimentos relativos entre a peça e a ferramenta. Eles são:  </vt:lpstr>
      <vt:lpstr>Variando os movimentos, a posição e o formato da ferramenta, é possível realizar uma grande variedade de operações:  </vt:lpstr>
      <vt:lpstr>Além dessas operações, também é possível furar, alargar, recartilhar, roscar com machos ou cossinetes, mediante o uso de acessórios próprios para a máquina-ferramenta.  </vt:lpstr>
      <vt:lpstr>Title Lorem Ipsum</vt:lpstr>
      <vt:lpstr>A máquina de tornear  </vt:lpstr>
      <vt:lpstr>Assim, basicamente, todos os tornos, respeitando-se suas variações de dispositivos ou dimensões exigidas em cada caso, são compostos das seguintes partes</vt:lpstr>
      <vt:lpstr>Title Lorem Ipsum</vt:lpstr>
      <vt:lpstr>Prendendo a peça </vt:lpstr>
      <vt:lpstr>Title Lorem Ipsum</vt:lpstr>
      <vt:lpstr>Title Lorem Ipsum</vt:lpstr>
      <vt:lpstr>Title Lorem Ipsum</vt:lpstr>
      <vt:lpstr>Torneamento: primeira família de operações </vt:lpstr>
      <vt:lpstr>Title Lorem Ipsum</vt:lpstr>
      <vt:lpstr>Title Lorem Ipsum</vt:lpstr>
      <vt:lpstr>torneamento de superfície cilíndrica externa</vt:lpstr>
      <vt:lpstr>Title Lorem Ipsum</vt:lpstr>
      <vt:lpstr>Esse torno só dá furo</vt:lpstr>
      <vt:lpstr>É composto por</vt:lpstr>
      <vt:lpstr>funções:</vt:lpstr>
      <vt:lpstr>Apresentação do PowerPoint</vt:lpstr>
      <vt:lpstr>Furando com o torno  </vt:lpstr>
      <vt:lpstr>Apresentação do PowerPoint</vt:lpstr>
      <vt:lpstr>Apresentação do PowerPoint</vt:lpstr>
      <vt:lpstr>OBS:placa arrastadora </vt:lpstr>
      <vt:lpstr>luneta</vt:lpstr>
      <vt:lpstr>Fresadoras</vt:lpstr>
      <vt:lpstr>Apresentação do PowerPoint</vt:lpstr>
      <vt:lpstr>fresadora copiadora</vt:lpstr>
      <vt:lpstr>Ferramenta de corte da fresa </vt:lpstr>
      <vt:lpstr>Apresentação do PowerPoint</vt:lpstr>
      <vt:lpstr>Apresentação do PowerPoint</vt:lpstr>
      <vt:lpstr>OBS:</vt:lpstr>
      <vt:lpstr>Fresas de perfil constante  </vt:lpstr>
      <vt:lpstr>Fresas planas  </vt:lpstr>
      <vt:lpstr>Fresas angulares  </vt:lpstr>
      <vt:lpstr>Fresas para rasgos  </vt:lpstr>
      <vt:lpstr>Fresas de dentes postiços  </vt:lpstr>
      <vt:lpstr>Fresas para desbaste  </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Roscas externas </dc:title>
  <dc:creator>lucas prust</dc:creator>
  <cp:lastModifiedBy>Nathan Ludwig Prust</cp:lastModifiedBy>
  <cp:revision>3</cp:revision>
  <dcterms:created xsi:type="dcterms:W3CDTF">2021-11-10T22:08:11Z</dcterms:created>
  <dcterms:modified xsi:type="dcterms:W3CDTF">2022-04-13T21:50:03Z</dcterms:modified>
</cp:coreProperties>
</file>