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65" r:id="rId5"/>
    <p:sldId id="267" r:id="rId6"/>
    <p:sldId id="258" r:id="rId7"/>
    <p:sldId id="260" r:id="rId8"/>
    <p:sldId id="261" r:id="rId9"/>
    <p:sldId id="262" r:id="rId10"/>
    <p:sldId id="259" r:id="rId11"/>
    <p:sldId id="263" r:id="rId12"/>
    <p:sldId id="269" r:id="rId13"/>
    <p:sldId id="270" r:id="rId14"/>
    <p:sldId id="268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1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FCF6A65-2DF4-4B03-9FB0-BB64E19941BE}" type="datetimeFigureOut">
              <a:rPr lang="pt-BR" smtClean="0"/>
              <a:pPr/>
              <a:t>14/05/2020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596299C-3055-4E59-BF7D-E7EBF970613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6A65-2DF4-4B03-9FB0-BB64E19941BE}" type="datetimeFigureOut">
              <a:rPr lang="pt-BR" smtClean="0"/>
              <a:pPr/>
              <a:t>14/05/2020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299C-3055-4E59-BF7D-E7EBF970613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6A65-2DF4-4B03-9FB0-BB64E19941BE}" type="datetimeFigureOut">
              <a:rPr lang="pt-BR" smtClean="0"/>
              <a:pPr/>
              <a:t>14/05/2020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299C-3055-4E59-BF7D-E7EBF970613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FCF6A65-2DF4-4B03-9FB0-BB64E19941BE}" type="datetimeFigureOut">
              <a:rPr lang="pt-BR" smtClean="0"/>
              <a:pPr/>
              <a:t>14/05/2020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596299C-3055-4E59-BF7D-E7EBF970613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FCF6A65-2DF4-4B03-9FB0-BB64E19941BE}" type="datetimeFigureOut">
              <a:rPr lang="pt-BR" smtClean="0"/>
              <a:pPr/>
              <a:t>14/05/2020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596299C-3055-4E59-BF7D-E7EBF970613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6A65-2DF4-4B03-9FB0-BB64E19941BE}" type="datetimeFigureOut">
              <a:rPr lang="pt-BR" smtClean="0"/>
              <a:pPr/>
              <a:t>14/05/2020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299C-3055-4E59-BF7D-E7EBF970613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6A65-2DF4-4B03-9FB0-BB64E19941BE}" type="datetimeFigureOut">
              <a:rPr lang="pt-BR" smtClean="0"/>
              <a:pPr/>
              <a:t>14/05/2020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299C-3055-4E59-BF7D-E7EBF970613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FCF6A65-2DF4-4B03-9FB0-BB64E19941BE}" type="datetimeFigureOut">
              <a:rPr lang="pt-BR" smtClean="0"/>
              <a:pPr/>
              <a:t>14/05/2020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96299C-3055-4E59-BF7D-E7EBF970613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6A65-2DF4-4B03-9FB0-BB64E19941BE}" type="datetimeFigureOut">
              <a:rPr lang="pt-BR" smtClean="0"/>
              <a:pPr/>
              <a:t>14/05/2020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299C-3055-4E59-BF7D-E7EBF970613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FCF6A65-2DF4-4B03-9FB0-BB64E19941BE}" type="datetimeFigureOut">
              <a:rPr lang="pt-BR" smtClean="0"/>
              <a:pPr/>
              <a:t>14/05/2020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596299C-3055-4E59-BF7D-E7EBF970613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FCF6A65-2DF4-4B03-9FB0-BB64E19941BE}" type="datetimeFigureOut">
              <a:rPr lang="pt-BR" smtClean="0"/>
              <a:pPr/>
              <a:t>14/05/2020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96299C-3055-4E59-BF7D-E7EBF970613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FCF6A65-2DF4-4B03-9FB0-BB64E19941BE}" type="datetimeFigureOut">
              <a:rPr lang="pt-BR" smtClean="0"/>
              <a:pPr/>
              <a:t>14/05/2020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596299C-3055-4E59-BF7D-E7EBF970613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500174"/>
            <a:ext cx="8858280" cy="292895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>INFECÇÃO HOSPITALAR </a:t>
            </a:r>
            <a:br>
              <a:rPr lang="pt-BR" sz="4400" dirty="0" smtClean="0"/>
            </a:br>
            <a:r>
              <a:rPr lang="pt-BR" sz="4400" dirty="0" smtClean="0"/>
              <a:t>E </a:t>
            </a:r>
            <a:br>
              <a:rPr lang="pt-BR" sz="4400" dirty="0" smtClean="0"/>
            </a:br>
            <a:r>
              <a:rPr lang="pt-BR" sz="4400" dirty="0" smtClean="0"/>
              <a:t>USO DE EPIS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PRECAUÇÕES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1970 CENTRO DE CONTROLE DE PREVENÇÃO DE DOENÇAS  EUA PUBLICOU MANUAL “ TÉNCICAS DE ISOLAMENTO PARA USO EM </a:t>
            </a:r>
            <a:r>
              <a:rPr lang="pt-BR" dirty="0" smtClean="0"/>
              <a:t>HOSPITALARES </a:t>
            </a:r>
            <a:endParaRPr lang="pt-BR" dirty="0" smtClean="0"/>
          </a:p>
          <a:p>
            <a:r>
              <a:rPr lang="pt-BR" dirty="0" smtClean="0"/>
              <a:t>EM 1985 PRECAUÇÕES UNIVIERSAIS PARA SANGUES E FLUIDOS </a:t>
            </a:r>
          </a:p>
          <a:p>
            <a:r>
              <a:rPr lang="pt-BR" dirty="0" smtClean="0"/>
              <a:t>1996 </a:t>
            </a:r>
            <a:r>
              <a:rPr lang="pt-BR" dirty="0" smtClean="0"/>
              <a:t>TRÁS </a:t>
            </a:r>
            <a:r>
              <a:rPr lang="pt-BR" dirty="0" smtClean="0"/>
              <a:t>PRECAUSÕES </a:t>
            </a:r>
          </a:p>
          <a:p>
            <a:r>
              <a:rPr lang="pt-BR" dirty="0" smtClean="0"/>
              <a:t>PADRÃO </a:t>
            </a:r>
            <a:r>
              <a:rPr lang="pt-BR" dirty="0" smtClean="0"/>
              <a:t>UNIVERSAL </a:t>
            </a:r>
          </a:p>
          <a:p>
            <a:r>
              <a:rPr lang="pt-BR" dirty="0" smtClean="0"/>
              <a:t>BASEADO EM ROTA DE TRANSMISSÃO </a:t>
            </a:r>
          </a:p>
          <a:p>
            <a:r>
              <a:rPr lang="pt-BR" dirty="0" smtClean="0"/>
              <a:t>PRECAUÇÕES EMPÍRICAS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de isolamento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4" name="Imagem 3" descr="PADRÃ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 descr="GOTICULA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-38702" y="0"/>
            <a:ext cx="9182702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 descr="ISOLAMENTO DE CONTATO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690" y="0"/>
            <a:ext cx="9142310" cy="71437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Principais cuidados de enfermagem na prevenção de infecção hospitalar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Lavagem das mãos </a:t>
            </a:r>
          </a:p>
          <a:p>
            <a:r>
              <a:rPr lang="pt-BR" dirty="0" smtClean="0"/>
              <a:t>Higienização de leitos, equipamentos, bandejas </a:t>
            </a:r>
          </a:p>
          <a:p>
            <a:r>
              <a:rPr lang="pt-BR" dirty="0" smtClean="0"/>
              <a:t>Usar de técnica estéril para realização de curativos </a:t>
            </a:r>
          </a:p>
          <a:p>
            <a:r>
              <a:rPr lang="pt-BR" dirty="0" smtClean="0"/>
              <a:t>Cuidar para não contaminação de drenos e cateteres </a:t>
            </a:r>
          </a:p>
          <a:p>
            <a:r>
              <a:rPr lang="pt-BR" dirty="0" smtClean="0"/>
              <a:t>Uso de </a:t>
            </a:r>
            <a:r>
              <a:rPr lang="pt-BR" dirty="0" err="1" smtClean="0"/>
              <a:t>EPIs</a:t>
            </a:r>
            <a:r>
              <a:rPr lang="pt-BR" dirty="0" smtClean="0"/>
              <a:t> </a:t>
            </a:r>
          </a:p>
          <a:p>
            <a:r>
              <a:rPr lang="pt-BR" dirty="0" smtClean="0"/>
              <a:t>Respeitar isolamentos </a:t>
            </a:r>
          </a:p>
          <a:p>
            <a:r>
              <a:rPr lang="pt-BR" dirty="0" smtClean="0"/>
              <a:t>Notificação de infecções 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INFECÇÃO HOSPITALAR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 smtClean="0"/>
              <a:t>INFECÇÃO </a:t>
            </a:r>
            <a:r>
              <a:rPr lang="pt-BR" sz="2800" dirty="0" smtClean="0"/>
              <a:t>TRAZIDA PELA ANVISA </a:t>
            </a:r>
          </a:p>
          <a:p>
            <a:pPr algn="just"/>
            <a:r>
              <a:rPr lang="pt-BR" sz="2800" dirty="0" smtClean="0"/>
              <a:t>A infecção hospitalar atualmente denominada como, infecções relacionadas à assistência à saúde (IRAS), é caracterizada como qualquer infecção adquirida após a admissão do paciente e manifestada durante a hospitalização ou após a liberação do paciente em até 72 horas, que pode ocorrer em condições localizadas ou sistêmicas.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Segundo a Agência Nacional de Vigilância Sanitária 14% das internações são acometidos por infecções hospitalares; </a:t>
            </a:r>
          </a:p>
          <a:p>
            <a:endParaRPr lang="pt-BR" dirty="0" smtClean="0"/>
          </a:p>
          <a:p>
            <a:r>
              <a:rPr lang="pt-BR" dirty="0" smtClean="0"/>
              <a:t>E que um simples ato pode prevenir a maioria destas infecções </a:t>
            </a:r>
          </a:p>
          <a:p>
            <a:endParaRPr lang="pt-BR" dirty="0" smtClean="0"/>
          </a:p>
          <a:p>
            <a:pPr>
              <a:buNone/>
            </a:pPr>
            <a:r>
              <a:rPr lang="pt-BR" sz="6000" dirty="0" smtClean="0"/>
              <a:t>                       LAVAR AS MÃOS </a:t>
            </a:r>
            <a:endParaRPr lang="pt-BR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t-BR" sz="6600" dirty="0" smtClean="0">
                <a:latin typeface="Algerian" pitchFamily="82" charset="0"/>
              </a:rPr>
              <a:t>        INFECÇÃO HOPITALAR e OS     CULPADOS  </a:t>
            </a:r>
            <a:endParaRPr lang="pt-BR" sz="66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 gerente da ANVISA  Magda Costa cita como outro fator importante  na </a:t>
            </a:r>
            <a:r>
              <a:rPr lang="pt-BR" dirty="0" smtClean="0"/>
              <a:t>prevenção ao problema é a higienização dos ambientes onde estão os pacientes, dos leitos, isolar aqueles que já estão contaminados e a aplicação de protocolos de prevenção.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USO DE EPIS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 smtClean="0"/>
              <a:t>As medidas de precaução-padrão são consideradas um conjunto de medidas adotadas como forma eficiente de redução dos riscos de infecção, incluindo a lavagem de mãos, o uso de equipamentos de proteção individual (EPI) e de proteção coletiva (EPC), manuseio apropriado de resíduos dos serviços de saúde e imunização.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EPIS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Tem por objetivo a proteção do funcionário, podendo também ser utilizado na proteção do paciente ou de materiais que se esteja manipulando e se deseje garantir a não contaminação. </a:t>
            </a:r>
          </a:p>
          <a:p>
            <a:pPr algn="just"/>
            <a:r>
              <a:rPr lang="pt-BR" dirty="0" smtClean="0"/>
              <a:t>A adequação do EPI está diretamente vinculada a atividade desenvolvida. São indicados nas áreas clínicas e de apoio diagnóstico. Deve-se almejar a proteção total quando se identifica um risco aumentado de exposição. 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EPIS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dirty="0" smtClean="0"/>
              <a:t>Máscara com filtro químico</a:t>
            </a:r>
            <a:r>
              <a:rPr lang="pt-BR" dirty="0" smtClean="0"/>
              <a:t> – indicada para quando o profissional necessite manipular substâncias químicas tóxicas</a:t>
            </a:r>
          </a:p>
          <a:p>
            <a:pPr>
              <a:buNone/>
            </a:pPr>
            <a:endParaRPr lang="pt-BR" dirty="0" smtClean="0"/>
          </a:p>
          <a:p>
            <a:r>
              <a:rPr lang="pt-BR" b="1" dirty="0" smtClean="0"/>
              <a:t>Máscara </a:t>
            </a:r>
            <a:r>
              <a:rPr lang="pt-BR" b="1" dirty="0" smtClean="0"/>
              <a:t>cirúrgicas e </a:t>
            </a:r>
            <a:r>
              <a:rPr lang="pt-BR" b="1" dirty="0" smtClean="0"/>
              <a:t>PFF2/N95</a:t>
            </a:r>
            <a:r>
              <a:rPr lang="pt-BR" dirty="0" smtClean="0"/>
              <a:t> </a:t>
            </a:r>
            <a:r>
              <a:rPr lang="pt-BR" dirty="0" smtClean="0"/>
              <a:t>– indicada para a proteção de doenças por transmissão aérea</a:t>
            </a:r>
          </a:p>
          <a:p>
            <a:pPr>
              <a:buNone/>
            </a:pPr>
            <a:endParaRPr lang="pt-BR" dirty="0" smtClean="0"/>
          </a:p>
          <a:p>
            <a:r>
              <a:rPr lang="pt-BR" b="1" dirty="0" smtClean="0"/>
              <a:t>Luvas</a:t>
            </a:r>
            <a:r>
              <a:rPr lang="pt-BR" dirty="0" smtClean="0"/>
              <a:t>– </a:t>
            </a:r>
            <a:r>
              <a:rPr lang="pt-BR" dirty="0" smtClean="0"/>
              <a:t>proteção da pele à exposição de material biológico e produtos químicos.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Óculos de acrílico </a:t>
            </a:r>
            <a:r>
              <a:rPr lang="pt-BR" dirty="0" smtClean="0"/>
              <a:t>– proteção de mucosa ocular. </a:t>
            </a:r>
          </a:p>
          <a:p>
            <a:r>
              <a:rPr lang="pt-BR" b="1" dirty="0" smtClean="0"/>
              <a:t>Protetor facial de acrílico </a:t>
            </a:r>
            <a:r>
              <a:rPr lang="pt-BR" dirty="0" smtClean="0"/>
              <a:t>– proteção da face.</a:t>
            </a:r>
          </a:p>
          <a:p>
            <a:r>
              <a:rPr lang="pt-BR" b="1" dirty="0" smtClean="0"/>
              <a:t>Avental impermeável, Capote de manga comprida</a:t>
            </a:r>
            <a:r>
              <a:rPr lang="pt-BR" dirty="0" smtClean="0"/>
              <a:t> – para a proteção da roupa e pele do profissional.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  </a:t>
            </a:r>
            <a:r>
              <a:rPr lang="pt-BR" sz="1600" dirty="0" smtClean="0"/>
              <a:t>FONTE: MINISTÉRIO DA SAÚDE HOSPITAL FEDERAL DE BONSUCESSO COMISSÃO DE CONTROLE DE INFECÇÃO HOSPITALAR Atualizada em 13/04/2010 ROTINA A 2 P</a:t>
            </a: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278</TotalTime>
  <Words>453</Words>
  <Application>Microsoft Office PowerPoint</Application>
  <PresentationFormat>Apresentação na tela (4:3)</PresentationFormat>
  <Paragraphs>45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Balcão Envidraçado</vt:lpstr>
      <vt:lpstr>  INFECÇÃO HOSPITALAR  E  USO DE EPIS  </vt:lpstr>
      <vt:lpstr>INFECÇÃO HOSPITALAR </vt:lpstr>
      <vt:lpstr> </vt:lpstr>
      <vt:lpstr>Slide 4</vt:lpstr>
      <vt:lpstr>Slide 5</vt:lpstr>
      <vt:lpstr>USO DE EPIS </vt:lpstr>
      <vt:lpstr>EPIS </vt:lpstr>
      <vt:lpstr>TIPOS EPIS </vt:lpstr>
      <vt:lpstr>Slide 9</vt:lpstr>
      <vt:lpstr>PRECAUÇÕES </vt:lpstr>
      <vt:lpstr>Tipos de isolamento </vt:lpstr>
      <vt:lpstr>Slide 12</vt:lpstr>
      <vt:lpstr>Slide 13</vt:lpstr>
      <vt:lpstr>Principais cuidados de enfermagem na prevenção de infecção hospitalar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INFECÇÃO HOSPITALAR  E  USO DE EPIS</dc:title>
  <dc:creator>user</dc:creator>
  <cp:lastModifiedBy>user</cp:lastModifiedBy>
  <cp:revision>29</cp:revision>
  <dcterms:created xsi:type="dcterms:W3CDTF">2020-05-12T06:03:01Z</dcterms:created>
  <dcterms:modified xsi:type="dcterms:W3CDTF">2020-05-15T04:05:40Z</dcterms:modified>
</cp:coreProperties>
</file>